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8288000" cy="10287000"/>
  <p:notesSz cx="6858000" cy="9144000"/>
  <p:embeddedFontLst>
    <p:embeddedFont>
      <p:font typeface="Anton" charset="1" panose="00000500000000000000"/>
      <p:regular r:id="rId29"/>
    </p:embeddedFont>
    <p:embeddedFont>
      <p:font typeface="Aileron" charset="1" panose="000005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980389" y="979389"/>
            <a:ext cx="9307611" cy="9307611"/>
            <a:chOff x="0" y="0"/>
            <a:chExt cx="6350000" cy="6350000"/>
          </a:xfrm>
        </p:grpSpPr>
        <p:sp>
          <p:nvSpPr>
            <p:cNvPr name="Freeform 3" id="3"/>
            <p:cNvSpPr/>
            <p:nvPr/>
          </p:nvSpPr>
          <p:spPr>
            <a:xfrm flipH="false" flipV="false" rot="0">
              <a:off x="-95377" y="-95377"/>
              <a:ext cx="6540754" cy="6540754"/>
            </a:xfrm>
            <a:custGeom>
              <a:avLst/>
              <a:gdLst/>
              <a:ahLst/>
              <a:cxnLst/>
              <a:rect r="r" b="b" t="t" l="l"/>
              <a:pathLst>
                <a:path h="6540754" w="6540754">
                  <a:moveTo>
                    <a:pt x="6540754" y="0"/>
                  </a:moveTo>
                  <a:lnTo>
                    <a:pt x="0" y="6540754"/>
                  </a:lnTo>
                  <a:lnTo>
                    <a:pt x="6540754" y="6540754"/>
                  </a:lnTo>
                  <a:close/>
                </a:path>
              </a:pathLst>
            </a:custGeom>
            <a:blipFill>
              <a:blip r:embed="rId2"/>
              <a:stretch>
                <a:fillRect l="-25046" t="0" r="-25046" b="0"/>
              </a:stretch>
            </a:blipFill>
          </p:spPr>
        </p:sp>
      </p:grpSp>
      <p:grpSp>
        <p:nvGrpSpPr>
          <p:cNvPr name="Group 4" id="4"/>
          <p:cNvGrpSpPr/>
          <p:nvPr/>
        </p:nvGrpSpPr>
        <p:grpSpPr>
          <a:xfrm rot="-2700000">
            <a:off x="-4781926" y="951518"/>
            <a:ext cx="18111132" cy="11629737"/>
            <a:chOff x="0" y="0"/>
            <a:chExt cx="4770010" cy="3062976"/>
          </a:xfrm>
        </p:grpSpPr>
        <p:sp>
          <p:nvSpPr>
            <p:cNvPr name="Freeform 5" id="5"/>
            <p:cNvSpPr/>
            <p:nvPr/>
          </p:nvSpPr>
          <p:spPr>
            <a:xfrm flipH="false" flipV="false" rot="0">
              <a:off x="0" y="0"/>
              <a:ext cx="4770010" cy="3062976"/>
            </a:xfrm>
            <a:custGeom>
              <a:avLst/>
              <a:gdLst/>
              <a:ahLst/>
              <a:cxnLst/>
              <a:rect r="r" b="b" t="t" l="l"/>
              <a:pathLst>
                <a:path h="3062976" w="4770010">
                  <a:moveTo>
                    <a:pt x="0" y="0"/>
                  </a:moveTo>
                  <a:lnTo>
                    <a:pt x="4770010" y="0"/>
                  </a:lnTo>
                  <a:lnTo>
                    <a:pt x="4770010" y="3062976"/>
                  </a:lnTo>
                  <a:lnTo>
                    <a:pt x="0" y="3062976"/>
                  </a:lnTo>
                  <a:close/>
                </a:path>
              </a:pathLst>
            </a:custGeom>
            <a:solidFill>
              <a:srgbClr val="023D54"/>
            </a:solidFill>
          </p:spPr>
        </p:sp>
        <p:sp>
          <p:nvSpPr>
            <p:cNvPr name="TextBox 6" id="6"/>
            <p:cNvSpPr txBox="true"/>
            <p:nvPr/>
          </p:nvSpPr>
          <p:spPr>
            <a:xfrm>
              <a:off x="0" y="-38100"/>
              <a:ext cx="4770010" cy="3101076"/>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2700000">
            <a:off x="10877795" y="-5191057"/>
            <a:ext cx="5852739" cy="8669109"/>
            <a:chOff x="0" y="0"/>
            <a:chExt cx="1541462" cy="2283222"/>
          </a:xfrm>
        </p:grpSpPr>
        <p:sp>
          <p:nvSpPr>
            <p:cNvPr name="Freeform 8" id="8"/>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9" id="9"/>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0" id="10"/>
          <p:cNvGrpSpPr/>
          <p:nvPr/>
        </p:nvGrpSpPr>
        <p:grpSpPr>
          <a:xfrm rot="-2700000">
            <a:off x="10877795" y="-5551814"/>
            <a:ext cx="5852739" cy="8669109"/>
            <a:chOff x="0" y="0"/>
            <a:chExt cx="1541462" cy="2283222"/>
          </a:xfrm>
        </p:grpSpPr>
        <p:sp>
          <p:nvSpPr>
            <p:cNvPr name="Freeform 11" id="11"/>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2" id="12"/>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3" id="13"/>
          <p:cNvGrpSpPr/>
          <p:nvPr/>
        </p:nvGrpSpPr>
        <p:grpSpPr>
          <a:xfrm rot="-2700000">
            <a:off x="10877795" y="-6010958"/>
            <a:ext cx="5852739" cy="8669109"/>
            <a:chOff x="0" y="0"/>
            <a:chExt cx="1541462" cy="2283222"/>
          </a:xfrm>
        </p:grpSpPr>
        <p:sp>
          <p:nvSpPr>
            <p:cNvPr name="Freeform 14" id="14"/>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15" id="15"/>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1356817" y="4489744"/>
            <a:ext cx="13045588" cy="1174162"/>
          </a:xfrm>
          <a:prstGeom prst="rect">
            <a:avLst/>
          </a:prstGeom>
        </p:spPr>
        <p:txBody>
          <a:bodyPr anchor="t" rtlCol="false" tIns="0" lIns="0" bIns="0" rIns="0">
            <a:spAutoFit/>
          </a:bodyPr>
          <a:lstStyle/>
          <a:p>
            <a:pPr algn="l" marL="0" indent="0" lvl="0">
              <a:lnSpc>
                <a:spcPts val="9594"/>
              </a:lnSpc>
              <a:spcBef>
                <a:spcPct val="0"/>
              </a:spcBef>
            </a:pPr>
            <a:r>
              <a:rPr lang="en-US" sz="6853" spc="-500">
                <a:solidFill>
                  <a:srgbClr val="FFFFFF"/>
                </a:solidFill>
                <a:latin typeface="Anton"/>
                <a:ea typeface="Anton"/>
                <a:cs typeface="Anton"/>
                <a:sym typeface="Anton"/>
              </a:rPr>
              <a:t>ANÁLISE DE INVESTIMENTO </a:t>
            </a:r>
          </a:p>
        </p:txBody>
      </p:sp>
      <p:sp>
        <p:nvSpPr>
          <p:cNvPr name="AutoShape 17" id="17"/>
          <p:cNvSpPr/>
          <p:nvPr/>
        </p:nvSpPr>
        <p:spPr>
          <a:xfrm rot="0">
            <a:off x="-4083813" y="5839527"/>
            <a:ext cx="13227813" cy="0"/>
          </a:xfrm>
          <a:prstGeom prst="line">
            <a:avLst/>
          </a:prstGeom>
          <a:ln cap="flat" w="38100">
            <a:solidFill>
              <a:srgbClr val="FFFFFF"/>
            </a:solidFill>
            <a:prstDash val="solid"/>
            <a:headEnd type="none" len="sm" w="sm"/>
            <a:tailEnd type="none" len="sm" w="sm"/>
          </a:ln>
        </p:spPr>
      </p:sp>
      <p:sp>
        <p:nvSpPr>
          <p:cNvPr name="Freeform 18" id="18"/>
          <p:cNvSpPr/>
          <p:nvPr/>
        </p:nvSpPr>
        <p:spPr>
          <a:xfrm flipH="false" flipV="false" rot="0">
            <a:off x="-1273518" y="8298180"/>
            <a:ext cx="7315200" cy="3977640"/>
          </a:xfrm>
          <a:custGeom>
            <a:avLst/>
            <a:gdLst/>
            <a:ahLst/>
            <a:cxnLst/>
            <a:rect r="r" b="b" t="t" l="l"/>
            <a:pathLst>
              <a:path h="3977640" w="7315200">
                <a:moveTo>
                  <a:pt x="0" y="0"/>
                </a:moveTo>
                <a:lnTo>
                  <a:pt x="7315200" y="0"/>
                </a:lnTo>
                <a:lnTo>
                  <a:pt x="7315200" y="3977640"/>
                </a:lnTo>
                <a:lnTo>
                  <a:pt x="0" y="39776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true" rot="8100000">
            <a:off x="-3475881" y="1121409"/>
            <a:ext cx="9401653" cy="429307"/>
          </a:xfrm>
          <a:custGeom>
            <a:avLst/>
            <a:gdLst/>
            <a:ahLst/>
            <a:cxnLst/>
            <a:rect r="r" b="b" t="t" l="l"/>
            <a:pathLst>
              <a:path h="429307" w="9401653">
                <a:moveTo>
                  <a:pt x="0" y="429307"/>
                </a:moveTo>
                <a:lnTo>
                  <a:pt x="9401654" y="429307"/>
                </a:lnTo>
                <a:lnTo>
                  <a:pt x="9401654" y="0"/>
                </a:lnTo>
                <a:lnTo>
                  <a:pt x="0" y="0"/>
                </a:lnTo>
                <a:lnTo>
                  <a:pt x="0" y="429307"/>
                </a:lnTo>
                <a:close/>
              </a:path>
            </a:pathLst>
          </a:custGeom>
          <a:blipFill>
            <a:blip r:embed="rId5">
              <a:alphaModFix amt="50000"/>
            </a:blip>
            <a:stretch>
              <a:fillRect l="0" t="0" r="0" b="-332517"/>
            </a:stretch>
          </a:blipFill>
        </p:spPr>
      </p:sp>
      <p:sp>
        <p:nvSpPr>
          <p:cNvPr name="TextBox 20" id="20"/>
          <p:cNvSpPr txBox="true"/>
          <p:nvPr/>
        </p:nvSpPr>
        <p:spPr>
          <a:xfrm rot="0">
            <a:off x="1356817" y="3698949"/>
            <a:ext cx="7439138" cy="920316"/>
          </a:xfrm>
          <a:prstGeom prst="rect">
            <a:avLst/>
          </a:prstGeom>
        </p:spPr>
        <p:txBody>
          <a:bodyPr anchor="t" rtlCol="false" tIns="0" lIns="0" bIns="0" rIns="0">
            <a:spAutoFit/>
          </a:bodyPr>
          <a:lstStyle/>
          <a:p>
            <a:pPr algn="just">
              <a:lnSpc>
                <a:spcPts val="7548"/>
              </a:lnSpc>
            </a:pPr>
            <a:r>
              <a:rPr lang="en-US" sz="5392">
                <a:solidFill>
                  <a:srgbClr val="FFFFFF"/>
                </a:solidFill>
                <a:latin typeface="Anton"/>
                <a:ea typeface="Anton"/>
                <a:cs typeface="Anton"/>
                <a:sym typeface="Anton"/>
              </a:rPr>
              <a:t>Apresentação</a:t>
            </a:r>
          </a:p>
        </p:txBody>
      </p:sp>
      <p:sp>
        <p:nvSpPr>
          <p:cNvPr name="TextBox 21" id="21"/>
          <p:cNvSpPr txBox="true"/>
          <p:nvPr/>
        </p:nvSpPr>
        <p:spPr>
          <a:xfrm rot="0">
            <a:off x="1356817" y="5982307"/>
            <a:ext cx="4854836" cy="490502"/>
          </a:xfrm>
          <a:prstGeom prst="rect">
            <a:avLst/>
          </a:prstGeom>
        </p:spPr>
        <p:txBody>
          <a:bodyPr anchor="t" rtlCol="false" tIns="0" lIns="0" bIns="0" rIns="0">
            <a:spAutoFit/>
          </a:bodyPr>
          <a:lstStyle/>
          <a:p>
            <a:pPr algn="l">
              <a:lnSpc>
                <a:spcPts val="4097"/>
              </a:lnSpc>
            </a:pPr>
            <a:r>
              <a:rPr lang="en-US" sz="2926">
                <a:solidFill>
                  <a:srgbClr val="FFFFFF"/>
                </a:solidFill>
                <a:latin typeface="Anton"/>
                <a:ea typeface="Anton"/>
                <a:cs typeface="Anton"/>
                <a:sym typeface="Anton"/>
              </a:rPr>
              <a:t>QUESTÕES DO ENADE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61835" y="1402280"/>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6855540" y="366621"/>
            <a:ext cx="4576921" cy="663904"/>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2</a:t>
            </a:r>
          </a:p>
        </p:txBody>
      </p:sp>
      <p:sp>
        <p:nvSpPr>
          <p:cNvPr name="TextBox 28" id="28"/>
          <p:cNvSpPr txBox="true"/>
          <p:nvPr/>
        </p:nvSpPr>
        <p:spPr>
          <a:xfrm rot="0">
            <a:off x="1364506" y="1386301"/>
            <a:ext cx="15249357" cy="7457247"/>
          </a:xfrm>
          <a:prstGeom prst="rect">
            <a:avLst/>
          </a:prstGeom>
        </p:spPr>
        <p:txBody>
          <a:bodyPr anchor="t" rtlCol="false" tIns="0" lIns="0" bIns="0" rIns="0">
            <a:spAutoFit/>
          </a:bodyPr>
          <a:lstStyle/>
          <a:p>
            <a:pPr algn="just">
              <a:lnSpc>
                <a:spcPts val="3720"/>
              </a:lnSpc>
              <a:spcBef>
                <a:spcPct val="0"/>
              </a:spcBef>
            </a:pPr>
            <a:r>
              <a:rPr lang="en-US" sz="2657">
                <a:solidFill>
                  <a:srgbClr val="000000"/>
                </a:solidFill>
                <a:latin typeface="Anton"/>
                <a:ea typeface="Anton"/>
                <a:cs typeface="Anton"/>
                <a:sym typeface="Anton"/>
              </a:rPr>
              <a:t>Com bas</a:t>
            </a:r>
            <a:r>
              <a:rPr lang="en-US" sz="2657">
                <a:solidFill>
                  <a:srgbClr val="000000"/>
                </a:solidFill>
                <a:latin typeface="Anton"/>
                <a:ea typeface="Anton"/>
                <a:cs typeface="Anton"/>
                <a:sym typeface="Anton"/>
              </a:rPr>
              <a:t>e na situação hipotética apresentada, avalie as asserções a seguir e a relação proposta entre elas.</a:t>
            </a:r>
          </a:p>
          <a:p>
            <a:pPr algn="just">
              <a:lnSpc>
                <a:spcPts val="3720"/>
              </a:lnSpc>
              <a:spcBef>
                <a:spcPct val="0"/>
              </a:spcBef>
            </a:pPr>
          </a:p>
          <a:p>
            <a:pPr algn="just">
              <a:lnSpc>
                <a:spcPts val="3720"/>
              </a:lnSpc>
              <a:spcBef>
                <a:spcPct val="0"/>
              </a:spcBef>
            </a:pPr>
            <a:r>
              <a:rPr lang="en-US" sz="2657">
                <a:solidFill>
                  <a:srgbClr val="000000"/>
                </a:solidFill>
                <a:latin typeface="Anton"/>
                <a:ea typeface="Anton"/>
                <a:cs typeface="Anton"/>
                <a:sym typeface="Anton"/>
              </a:rPr>
              <a:t>I. A contratação do jogador argentino é recomendada com base na análise de risco.</a:t>
            </a:r>
          </a:p>
          <a:p>
            <a:pPr algn="just">
              <a:lnSpc>
                <a:spcPts val="3720"/>
              </a:lnSpc>
              <a:spcBef>
                <a:spcPct val="0"/>
              </a:spcBef>
            </a:pPr>
          </a:p>
          <a:p>
            <a:pPr algn="just">
              <a:lnSpc>
                <a:spcPts val="3720"/>
              </a:lnSpc>
              <a:spcBef>
                <a:spcPct val="0"/>
              </a:spcBef>
            </a:pPr>
            <a:r>
              <a:rPr lang="en-US" sz="2657">
                <a:solidFill>
                  <a:srgbClr val="000000"/>
                </a:solidFill>
                <a:latin typeface="Anton"/>
                <a:ea typeface="Anton"/>
                <a:cs typeface="Anton"/>
                <a:sym typeface="Anton"/>
              </a:rPr>
              <a:t>PORQUE</a:t>
            </a:r>
          </a:p>
          <a:p>
            <a:pPr algn="just">
              <a:lnSpc>
                <a:spcPts val="3720"/>
              </a:lnSpc>
              <a:spcBef>
                <a:spcPct val="0"/>
              </a:spcBef>
            </a:pPr>
          </a:p>
          <a:p>
            <a:pPr algn="just">
              <a:lnSpc>
                <a:spcPts val="3720"/>
              </a:lnSpc>
              <a:spcBef>
                <a:spcPct val="0"/>
              </a:spcBef>
            </a:pPr>
            <a:r>
              <a:rPr lang="en-US" sz="2657">
                <a:solidFill>
                  <a:srgbClr val="000000"/>
                </a:solidFill>
                <a:latin typeface="Anton"/>
                <a:ea typeface="Anton"/>
                <a:cs typeface="Anton"/>
                <a:sym typeface="Anton"/>
              </a:rPr>
              <a:t>II. A chance de o jogador argentino se machucar ou ter um desempenho ruim é menor que a apresentada pelo jogador uruguaio.</a:t>
            </a:r>
          </a:p>
          <a:p>
            <a:pPr algn="just">
              <a:lnSpc>
                <a:spcPts val="3720"/>
              </a:lnSpc>
              <a:spcBef>
                <a:spcPct val="0"/>
              </a:spcBef>
            </a:pPr>
          </a:p>
          <a:p>
            <a:pPr algn="just">
              <a:lnSpc>
                <a:spcPts val="3720"/>
              </a:lnSpc>
              <a:spcBef>
                <a:spcPct val="0"/>
              </a:spcBef>
            </a:pPr>
            <a:r>
              <a:rPr lang="en-US" sz="2657">
                <a:solidFill>
                  <a:srgbClr val="000000"/>
                </a:solidFill>
                <a:latin typeface="Anton"/>
                <a:ea typeface="Anton"/>
                <a:cs typeface="Anton"/>
                <a:sym typeface="Anton"/>
              </a:rPr>
              <a:t>A respeito dessas asserções, assinale a opção correta.</a:t>
            </a:r>
          </a:p>
          <a:p>
            <a:pPr algn="just">
              <a:lnSpc>
                <a:spcPts val="3720"/>
              </a:lnSpc>
              <a:spcBef>
                <a:spcPct val="0"/>
              </a:spcBef>
            </a:pPr>
          </a:p>
          <a:p>
            <a:pPr algn="just">
              <a:lnSpc>
                <a:spcPts val="3720"/>
              </a:lnSpc>
              <a:spcBef>
                <a:spcPct val="0"/>
              </a:spcBef>
            </a:pPr>
            <a:r>
              <a:rPr lang="en-US" sz="2657">
                <a:solidFill>
                  <a:srgbClr val="000000"/>
                </a:solidFill>
                <a:latin typeface="Anton"/>
                <a:ea typeface="Anton"/>
                <a:cs typeface="Anton"/>
                <a:sym typeface="Anton"/>
              </a:rPr>
              <a:t>A) As asserções I e II são proposições verdadeiras, e Il é uma justificativa correta para I.</a:t>
            </a:r>
          </a:p>
          <a:p>
            <a:pPr algn="just">
              <a:lnSpc>
                <a:spcPts val="3720"/>
              </a:lnSpc>
              <a:spcBef>
                <a:spcPct val="0"/>
              </a:spcBef>
            </a:pPr>
            <a:r>
              <a:rPr lang="en-US" sz="2657">
                <a:solidFill>
                  <a:srgbClr val="FF3131"/>
                </a:solidFill>
                <a:latin typeface="Anton"/>
                <a:ea typeface="Anton"/>
                <a:cs typeface="Anton"/>
                <a:sym typeface="Anton"/>
              </a:rPr>
              <a:t>b) As asserções I e II são proposições verdadeiras, mas II não é uma justificativa correta para I.</a:t>
            </a:r>
          </a:p>
          <a:p>
            <a:pPr algn="just">
              <a:lnSpc>
                <a:spcPts val="3720"/>
              </a:lnSpc>
              <a:spcBef>
                <a:spcPct val="0"/>
              </a:spcBef>
            </a:pPr>
            <a:r>
              <a:rPr lang="en-US" sz="2657">
                <a:solidFill>
                  <a:srgbClr val="000000"/>
                </a:solidFill>
                <a:latin typeface="Anton"/>
                <a:ea typeface="Anton"/>
                <a:cs typeface="Anton"/>
                <a:sym typeface="Anton"/>
              </a:rPr>
              <a:t>C) A asserção I é uma proposição verdadeira, e a Il é uma proposição falsa.</a:t>
            </a:r>
          </a:p>
          <a:p>
            <a:pPr algn="just">
              <a:lnSpc>
                <a:spcPts val="3720"/>
              </a:lnSpc>
              <a:spcBef>
                <a:spcPct val="0"/>
              </a:spcBef>
            </a:pPr>
            <a:r>
              <a:rPr lang="en-US" sz="2657">
                <a:solidFill>
                  <a:srgbClr val="000000"/>
                </a:solidFill>
                <a:latin typeface="Anton"/>
                <a:ea typeface="Anton"/>
                <a:cs typeface="Anton"/>
                <a:sym typeface="Anton"/>
              </a:rPr>
              <a:t>D) A asserção I é uma proposição falsa, e a Il é uma proposição verdadeira.</a:t>
            </a:r>
          </a:p>
          <a:p>
            <a:pPr algn="just">
              <a:lnSpc>
                <a:spcPts val="3720"/>
              </a:lnSpc>
              <a:spcBef>
                <a:spcPct val="0"/>
              </a:spcBef>
            </a:pPr>
            <a:r>
              <a:rPr lang="en-US" sz="2657">
                <a:solidFill>
                  <a:srgbClr val="000000"/>
                </a:solidFill>
                <a:latin typeface="Anton"/>
                <a:ea typeface="Anton"/>
                <a:cs typeface="Anton"/>
                <a:sym typeface="Anton"/>
              </a:rPr>
              <a:t>E) As asserções I e II são proposições falsas.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Freeform 27" id="27"/>
          <p:cNvSpPr/>
          <p:nvPr/>
        </p:nvSpPr>
        <p:spPr>
          <a:xfrm flipH="false" flipV="false" rot="0">
            <a:off x="1028700" y="4773911"/>
            <a:ext cx="15898738" cy="2941266"/>
          </a:xfrm>
          <a:custGeom>
            <a:avLst/>
            <a:gdLst/>
            <a:ahLst/>
            <a:cxnLst/>
            <a:rect r="r" b="b" t="t" l="l"/>
            <a:pathLst>
              <a:path h="2941266" w="15898738">
                <a:moveTo>
                  <a:pt x="0" y="0"/>
                </a:moveTo>
                <a:lnTo>
                  <a:pt x="15898738" y="0"/>
                </a:lnTo>
                <a:lnTo>
                  <a:pt x="15898738" y="2941266"/>
                </a:lnTo>
                <a:lnTo>
                  <a:pt x="0" y="2941266"/>
                </a:lnTo>
                <a:lnTo>
                  <a:pt x="0" y="0"/>
                </a:lnTo>
                <a:close/>
              </a:path>
            </a:pathLst>
          </a:custGeom>
          <a:blipFill>
            <a:blip r:embed="rId3"/>
            <a:stretch>
              <a:fillRect l="0" t="0" r="0" b="0"/>
            </a:stretch>
          </a:blipFill>
        </p:spPr>
      </p:sp>
      <p:sp>
        <p:nvSpPr>
          <p:cNvPr name="TextBox 28" id="28"/>
          <p:cNvSpPr txBox="true"/>
          <p:nvPr/>
        </p:nvSpPr>
        <p:spPr>
          <a:xfrm rot="0">
            <a:off x="5752260" y="314217"/>
            <a:ext cx="6451618" cy="1362291"/>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Resolução - Questão  2</a:t>
            </a:r>
          </a:p>
          <a:p>
            <a:pPr algn="ctr">
              <a:lnSpc>
                <a:spcPts val="5575"/>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22604" y="1081104"/>
            <a:ext cx="16230600" cy="8993934"/>
            <a:chOff x="0" y="0"/>
            <a:chExt cx="4274726" cy="2368773"/>
          </a:xfrm>
        </p:grpSpPr>
        <p:sp>
          <p:nvSpPr>
            <p:cNvPr name="Freeform 3" id="3"/>
            <p:cNvSpPr/>
            <p:nvPr/>
          </p:nvSpPr>
          <p:spPr>
            <a:xfrm flipH="false" flipV="false" rot="0">
              <a:off x="0" y="0"/>
              <a:ext cx="4274726" cy="2368773"/>
            </a:xfrm>
            <a:custGeom>
              <a:avLst/>
              <a:gdLst/>
              <a:ahLst/>
              <a:cxnLst/>
              <a:rect r="r" b="b" t="t" l="l"/>
              <a:pathLst>
                <a:path h="2368773" w="4274726">
                  <a:moveTo>
                    <a:pt x="0" y="0"/>
                  </a:moveTo>
                  <a:lnTo>
                    <a:pt x="4274726" y="0"/>
                  </a:lnTo>
                  <a:lnTo>
                    <a:pt x="4274726" y="2368773"/>
                  </a:lnTo>
                  <a:lnTo>
                    <a:pt x="0" y="2368773"/>
                  </a:lnTo>
                  <a:close/>
                </a:path>
              </a:pathLst>
            </a:custGeom>
            <a:solidFill>
              <a:srgbClr val="EEEEEE"/>
            </a:solidFill>
          </p:spPr>
        </p:sp>
        <p:sp>
          <p:nvSpPr>
            <p:cNvPr name="TextBox 4" id="4"/>
            <p:cNvSpPr txBox="true"/>
            <p:nvPr/>
          </p:nvSpPr>
          <p:spPr>
            <a:xfrm>
              <a:off x="0" y="-38100"/>
              <a:ext cx="4274726" cy="240687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6855540" y="366621"/>
            <a:ext cx="4576921" cy="1362291"/>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3</a:t>
            </a:r>
          </a:p>
          <a:p>
            <a:pPr algn="ctr">
              <a:lnSpc>
                <a:spcPts val="5575"/>
              </a:lnSpc>
            </a:pPr>
          </a:p>
        </p:txBody>
      </p:sp>
      <p:sp>
        <p:nvSpPr>
          <p:cNvPr name="TextBox 28" id="28"/>
          <p:cNvSpPr txBox="true"/>
          <p:nvPr/>
        </p:nvSpPr>
        <p:spPr>
          <a:xfrm rot="0">
            <a:off x="886328" y="1472711"/>
            <a:ext cx="15425424" cy="2462531"/>
          </a:xfrm>
          <a:prstGeom prst="rect">
            <a:avLst/>
          </a:prstGeom>
        </p:spPr>
        <p:txBody>
          <a:bodyPr anchor="t" rtlCol="false" tIns="0" lIns="0" bIns="0" rIns="0">
            <a:spAutoFit/>
          </a:bodyPr>
          <a:lstStyle/>
          <a:p>
            <a:pPr algn="just">
              <a:lnSpc>
                <a:spcPts val="3919"/>
              </a:lnSpc>
              <a:spcBef>
                <a:spcPct val="0"/>
              </a:spcBef>
            </a:pPr>
            <a:r>
              <a:rPr lang="en-US" sz="2799">
                <a:solidFill>
                  <a:srgbClr val="000000"/>
                </a:solidFill>
                <a:latin typeface="Anton"/>
                <a:ea typeface="Anton"/>
                <a:cs typeface="Anton"/>
                <a:sym typeface="Anton"/>
              </a:rPr>
              <a:t>Em determinado país, entrou em vigor uma rigorosa legislação ambiental que bane a fabricação de produtos à base de amianto, em razão dos danos causados ao meio ambiente e à saúde humana. O Conselho de Administração de uma indústria do setor solicitou ao diretor financeiro que avaliasse as alternativas à disposição, a fim de tomar uma decisão quanto ao futuro da empresa. Após estudos detalhados, o diretor apresentou duas alternativas viáveis do ponto de vista financeiro.</a:t>
            </a:r>
          </a:p>
        </p:txBody>
      </p:sp>
      <p:sp>
        <p:nvSpPr>
          <p:cNvPr name="TextBox 29" id="29"/>
          <p:cNvSpPr txBox="true"/>
          <p:nvPr/>
        </p:nvSpPr>
        <p:spPr>
          <a:xfrm rot="0">
            <a:off x="886328" y="4298790"/>
            <a:ext cx="15624504" cy="4443731"/>
          </a:xfrm>
          <a:prstGeom prst="rect">
            <a:avLst/>
          </a:prstGeom>
        </p:spPr>
        <p:txBody>
          <a:bodyPr anchor="t" rtlCol="false" tIns="0" lIns="0" bIns="0" rIns="0">
            <a:spAutoFit/>
          </a:bodyPr>
          <a:lstStyle/>
          <a:p>
            <a:pPr algn="just">
              <a:lnSpc>
                <a:spcPts val="3919"/>
              </a:lnSpc>
            </a:pPr>
            <a:r>
              <a:rPr lang="en-US" sz="2799">
                <a:solidFill>
                  <a:srgbClr val="000000"/>
                </a:solidFill>
                <a:latin typeface="Anton"/>
                <a:ea typeface="Anton"/>
                <a:cs typeface="Anton"/>
                <a:sym typeface="Anton"/>
              </a:rPr>
              <a:t>Alternativa 1</a:t>
            </a:r>
          </a:p>
          <a:p>
            <a:pPr algn="just">
              <a:lnSpc>
                <a:spcPts val="3919"/>
              </a:lnSpc>
            </a:pPr>
          </a:p>
          <a:p>
            <a:pPr algn="just">
              <a:lnSpc>
                <a:spcPts val="3919"/>
              </a:lnSpc>
              <a:spcBef>
                <a:spcPct val="0"/>
              </a:spcBef>
            </a:pPr>
            <a:r>
              <a:rPr lang="en-US" sz="2799">
                <a:solidFill>
                  <a:srgbClr val="000000"/>
                </a:solidFill>
                <a:latin typeface="Anton"/>
                <a:ea typeface="Anton"/>
                <a:cs typeface="Anton"/>
                <a:sym typeface="Anton"/>
              </a:rPr>
              <a:t>Transferência da fábrica para um país em que a legislação é omissa quanto ao assunto, visto que as instalações atuais ainda têm uma vida econômica considerável. O diretor observou que produtos à base de amianto foram banidos de todos os países com maiores Índices de Desenvolvimento Humano. Embora o investimento necessário para a transferência seja considerável, os países elegíveis para receber a fábrica caracterizam-se por apresentarem custos de mão de obra baixos e elevado potencial de vendas. O investimento é estimado em $ 250 milhões, com Valor Presente Líquido (VPL) de $ 100 milhões e Taxa Interna de Retorno (TIR) de 18,8%.</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61835" y="1402280"/>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6855540" y="366621"/>
            <a:ext cx="4576921" cy="663904"/>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3</a:t>
            </a:r>
          </a:p>
        </p:txBody>
      </p:sp>
      <p:sp>
        <p:nvSpPr>
          <p:cNvPr name="TextBox 28" id="28"/>
          <p:cNvSpPr txBox="true"/>
          <p:nvPr/>
        </p:nvSpPr>
        <p:spPr>
          <a:xfrm rot="0">
            <a:off x="1297881" y="1577757"/>
            <a:ext cx="15626646" cy="1810385"/>
          </a:xfrm>
          <a:prstGeom prst="rect">
            <a:avLst/>
          </a:prstGeom>
        </p:spPr>
        <p:txBody>
          <a:bodyPr anchor="t" rtlCol="false" tIns="0" lIns="0" bIns="0" rIns="0">
            <a:spAutoFit/>
          </a:bodyPr>
          <a:lstStyle/>
          <a:p>
            <a:pPr algn="just">
              <a:lnSpc>
                <a:spcPts val="3640"/>
              </a:lnSpc>
              <a:spcBef>
                <a:spcPct val="0"/>
              </a:spcBef>
            </a:pPr>
            <a:r>
              <a:rPr lang="en-US" sz="2600">
                <a:solidFill>
                  <a:srgbClr val="000000"/>
                </a:solidFill>
                <a:latin typeface="Anton"/>
                <a:ea typeface="Anton"/>
                <a:cs typeface="Anton"/>
                <a:sym typeface="Anton"/>
              </a:rPr>
              <a:t>Alt</a:t>
            </a:r>
            <a:r>
              <a:rPr lang="en-US" sz="2600">
                <a:solidFill>
                  <a:srgbClr val="000000"/>
                </a:solidFill>
                <a:latin typeface="Anton"/>
                <a:ea typeface="Anton"/>
                <a:cs typeface="Anton"/>
                <a:sym typeface="Anton"/>
              </a:rPr>
              <a:t>ernativa 2</a:t>
            </a:r>
          </a:p>
          <a:p>
            <a:pPr algn="just">
              <a:lnSpc>
                <a:spcPts val="3640"/>
              </a:lnSpc>
              <a:spcBef>
                <a:spcPct val="0"/>
              </a:spcBef>
            </a:pPr>
          </a:p>
          <a:p>
            <a:pPr algn="just">
              <a:lnSpc>
                <a:spcPts val="3640"/>
              </a:lnSpc>
              <a:spcBef>
                <a:spcPct val="0"/>
              </a:spcBef>
            </a:pPr>
            <a:r>
              <a:rPr lang="en-US" sz="2600">
                <a:solidFill>
                  <a:srgbClr val="000000"/>
                </a:solidFill>
                <a:latin typeface="Anton"/>
                <a:ea typeface="Anton"/>
                <a:cs typeface="Anton"/>
                <a:sym typeface="Anton"/>
              </a:rPr>
              <a:t>Adaptação das instalações atuais, visando-se a utilização de matérias-primas que causem menores danos ao meio ambiente e à saúde humana. O investimento estimado é de $ 200 milhões, com VPL de $ 75 milhões e TIR de 20%.</a:t>
            </a:r>
          </a:p>
        </p:txBody>
      </p:sp>
      <p:sp>
        <p:nvSpPr>
          <p:cNvPr name="TextBox 29" id="29"/>
          <p:cNvSpPr txBox="true"/>
          <p:nvPr/>
        </p:nvSpPr>
        <p:spPr>
          <a:xfrm rot="0">
            <a:off x="1297881" y="3559592"/>
            <a:ext cx="15491330" cy="5925185"/>
          </a:xfrm>
          <a:prstGeom prst="rect">
            <a:avLst/>
          </a:prstGeom>
        </p:spPr>
        <p:txBody>
          <a:bodyPr anchor="t" rtlCol="false" tIns="0" lIns="0" bIns="0" rIns="0">
            <a:spAutoFit/>
          </a:bodyPr>
          <a:lstStyle/>
          <a:p>
            <a:pPr algn="just">
              <a:lnSpc>
                <a:spcPts val="3640"/>
              </a:lnSpc>
              <a:spcBef>
                <a:spcPct val="0"/>
              </a:spcBef>
            </a:pPr>
            <a:r>
              <a:rPr lang="en-US" sz="2600">
                <a:solidFill>
                  <a:srgbClr val="000000"/>
                </a:solidFill>
                <a:latin typeface="Anton"/>
                <a:ea typeface="Anton"/>
                <a:cs typeface="Anton"/>
                <a:sym typeface="Anton"/>
              </a:rPr>
              <a:t>O retorno </a:t>
            </a:r>
            <a:r>
              <a:rPr lang="en-US" sz="2600">
                <a:solidFill>
                  <a:srgbClr val="000000"/>
                </a:solidFill>
                <a:latin typeface="Anton"/>
                <a:ea typeface="Anton"/>
                <a:cs typeface="Anton"/>
                <a:sym typeface="Anton"/>
              </a:rPr>
              <a:t>exigido, ajustado ao risco, de ambas as alternativas é de 15%, não havendo problemas para captar os recursos necessários.</a:t>
            </a:r>
          </a:p>
          <a:p>
            <a:pPr algn="just">
              <a:lnSpc>
                <a:spcPts val="3640"/>
              </a:lnSpc>
              <a:spcBef>
                <a:spcPct val="0"/>
              </a:spcBef>
            </a:pPr>
          </a:p>
          <a:p>
            <a:pPr algn="just">
              <a:lnSpc>
                <a:spcPts val="3640"/>
              </a:lnSpc>
              <a:spcBef>
                <a:spcPct val="0"/>
              </a:spcBef>
            </a:pPr>
            <a:r>
              <a:rPr lang="en-US" sz="2600">
                <a:solidFill>
                  <a:srgbClr val="000000"/>
                </a:solidFill>
                <a:latin typeface="Anton"/>
                <a:ea typeface="Anton"/>
                <a:cs typeface="Anton"/>
                <a:sym typeface="Anton"/>
              </a:rPr>
              <a:t>Considerando as alternativas à disposição da empresa, avalie as asserções a seguir e a relação proposta entre elas.</a:t>
            </a:r>
          </a:p>
          <a:p>
            <a:pPr algn="just">
              <a:lnSpc>
                <a:spcPts val="3640"/>
              </a:lnSpc>
              <a:spcBef>
                <a:spcPct val="0"/>
              </a:spcBef>
            </a:pPr>
          </a:p>
          <a:p>
            <a:pPr algn="just">
              <a:lnSpc>
                <a:spcPts val="3640"/>
              </a:lnSpc>
              <a:spcBef>
                <a:spcPct val="0"/>
              </a:spcBef>
            </a:pPr>
            <a:r>
              <a:rPr lang="en-US" sz="2600">
                <a:solidFill>
                  <a:srgbClr val="000000"/>
                </a:solidFill>
                <a:latin typeface="Anton"/>
                <a:ea typeface="Anton"/>
                <a:cs typeface="Anton"/>
                <a:sym typeface="Anton"/>
              </a:rPr>
              <a:t>I. Do ponto de vista financeiro, a empresa deverá optar pela alternativa com maior TIR.</a:t>
            </a:r>
          </a:p>
          <a:p>
            <a:pPr algn="just">
              <a:lnSpc>
                <a:spcPts val="3640"/>
              </a:lnSpc>
              <a:spcBef>
                <a:spcPct val="0"/>
              </a:spcBef>
            </a:pPr>
          </a:p>
          <a:p>
            <a:pPr algn="ctr">
              <a:lnSpc>
                <a:spcPts val="3640"/>
              </a:lnSpc>
              <a:spcBef>
                <a:spcPct val="0"/>
              </a:spcBef>
            </a:pPr>
            <a:r>
              <a:rPr lang="en-US" sz="2600">
                <a:solidFill>
                  <a:srgbClr val="000000"/>
                </a:solidFill>
                <a:latin typeface="Anton"/>
                <a:ea typeface="Anton"/>
                <a:cs typeface="Anton"/>
                <a:sym typeface="Anton"/>
              </a:rPr>
              <a:t>         PORQUE</a:t>
            </a:r>
          </a:p>
          <a:p>
            <a:pPr algn="just">
              <a:lnSpc>
                <a:spcPts val="3640"/>
              </a:lnSpc>
              <a:spcBef>
                <a:spcPct val="0"/>
              </a:spcBef>
            </a:pPr>
          </a:p>
          <a:p>
            <a:pPr algn="just">
              <a:lnSpc>
                <a:spcPts val="3640"/>
              </a:lnSpc>
              <a:spcBef>
                <a:spcPct val="0"/>
              </a:spcBef>
            </a:pPr>
            <a:r>
              <a:rPr lang="en-US" sz="2600">
                <a:solidFill>
                  <a:srgbClr val="000000"/>
                </a:solidFill>
                <a:latin typeface="Anton"/>
                <a:ea typeface="Anton"/>
                <a:cs typeface="Anton"/>
                <a:sym typeface="Anton"/>
              </a:rPr>
              <a:t>II. A alternativa com maior TIR maximizará a riqueza do acionista e não causará danos ao meio ambiente e à saúde.</a:t>
            </a:r>
          </a:p>
          <a:p>
            <a:pPr algn="just">
              <a:lnSpc>
                <a:spcPts val="3640"/>
              </a:lnSpc>
              <a:spcBef>
                <a:spcPct val="0"/>
              </a:spcBef>
            </a:pPr>
          </a:p>
          <a:p>
            <a:pPr algn="just">
              <a:lnSpc>
                <a:spcPts val="3640"/>
              </a:lnSpc>
              <a:spcBef>
                <a:spcPct val="0"/>
              </a:spcBef>
            </a:pPr>
            <a:r>
              <a:rPr lang="en-US" sz="2600">
                <a:solidFill>
                  <a:srgbClr val="000000"/>
                </a:solidFill>
                <a:latin typeface="Anton"/>
                <a:ea typeface="Anton"/>
                <a:cs typeface="Anton"/>
                <a:sym typeface="Anton"/>
              </a:rPr>
              <a:t>A respeito dessas asserções, assinale a opção correta.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61835" y="1402280"/>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6855540" y="366621"/>
            <a:ext cx="4576921" cy="670368"/>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3</a:t>
            </a:r>
          </a:p>
        </p:txBody>
      </p:sp>
      <p:sp>
        <p:nvSpPr>
          <p:cNvPr name="TextBox 28" id="28"/>
          <p:cNvSpPr txBox="true"/>
          <p:nvPr/>
        </p:nvSpPr>
        <p:spPr>
          <a:xfrm rot="0">
            <a:off x="1433926" y="1929883"/>
            <a:ext cx="15626646" cy="3638550"/>
          </a:xfrm>
          <a:prstGeom prst="rect">
            <a:avLst/>
          </a:prstGeom>
        </p:spPr>
        <p:txBody>
          <a:bodyPr anchor="t" rtlCol="false" tIns="0" lIns="0" bIns="0" rIns="0">
            <a:spAutoFit/>
          </a:bodyPr>
          <a:lstStyle/>
          <a:p>
            <a:pPr algn="just">
              <a:lnSpc>
                <a:spcPts val="4199"/>
              </a:lnSpc>
              <a:spcBef>
                <a:spcPct val="0"/>
              </a:spcBef>
            </a:pPr>
            <a:r>
              <a:rPr lang="en-US" sz="2999">
                <a:solidFill>
                  <a:srgbClr val="000000"/>
                </a:solidFill>
                <a:latin typeface="Anton"/>
                <a:ea typeface="Anton"/>
                <a:cs typeface="Anton"/>
                <a:sym typeface="Anton"/>
              </a:rPr>
              <a:t>A respeito dessas ass</a:t>
            </a:r>
            <a:r>
              <a:rPr lang="en-US" sz="2999">
                <a:solidFill>
                  <a:srgbClr val="000000"/>
                </a:solidFill>
                <a:latin typeface="Anton"/>
                <a:ea typeface="Anton"/>
                <a:cs typeface="Anton"/>
                <a:sym typeface="Anton"/>
              </a:rPr>
              <a:t>erções, assinale a opção correta.</a:t>
            </a:r>
          </a:p>
          <a:p>
            <a:pPr algn="just">
              <a:lnSpc>
                <a:spcPts val="4199"/>
              </a:lnSpc>
              <a:spcBef>
                <a:spcPct val="0"/>
              </a:spcBef>
            </a:pPr>
          </a:p>
          <a:p>
            <a:pPr algn="just">
              <a:lnSpc>
                <a:spcPts val="4199"/>
              </a:lnSpc>
              <a:spcBef>
                <a:spcPct val="0"/>
              </a:spcBef>
            </a:pPr>
            <a:r>
              <a:rPr lang="en-US" sz="2999">
                <a:solidFill>
                  <a:srgbClr val="000000"/>
                </a:solidFill>
                <a:latin typeface="Anton"/>
                <a:ea typeface="Anton"/>
                <a:cs typeface="Anton"/>
                <a:sym typeface="Anton"/>
              </a:rPr>
              <a:t>A) As asserções I e II são proposições verdadeiras, e Il é uma justificativa correta para I.</a:t>
            </a:r>
          </a:p>
          <a:p>
            <a:pPr algn="just">
              <a:lnSpc>
                <a:spcPts val="4199"/>
              </a:lnSpc>
              <a:spcBef>
                <a:spcPct val="0"/>
              </a:spcBef>
            </a:pPr>
            <a:r>
              <a:rPr lang="en-US" sz="2999">
                <a:solidFill>
                  <a:srgbClr val="000000"/>
                </a:solidFill>
                <a:latin typeface="Anton"/>
                <a:ea typeface="Anton"/>
                <a:cs typeface="Anton"/>
                <a:sym typeface="Anton"/>
              </a:rPr>
              <a:t>B) As asserções I e II são proposições verdadeiras, mas II não é uma justificativa correta para I.</a:t>
            </a:r>
          </a:p>
          <a:p>
            <a:pPr algn="just">
              <a:lnSpc>
                <a:spcPts val="4199"/>
              </a:lnSpc>
              <a:spcBef>
                <a:spcPct val="0"/>
              </a:spcBef>
            </a:pPr>
            <a:r>
              <a:rPr lang="en-US" sz="2999">
                <a:solidFill>
                  <a:srgbClr val="000000"/>
                </a:solidFill>
                <a:latin typeface="Anton"/>
                <a:ea typeface="Anton"/>
                <a:cs typeface="Anton"/>
                <a:sym typeface="Anton"/>
              </a:rPr>
              <a:t>C) A asserção I é uma proposição verdadeira, e a Il é uma proposição falsa.</a:t>
            </a:r>
          </a:p>
          <a:p>
            <a:pPr algn="just">
              <a:lnSpc>
                <a:spcPts val="4199"/>
              </a:lnSpc>
              <a:spcBef>
                <a:spcPct val="0"/>
              </a:spcBef>
            </a:pPr>
            <a:r>
              <a:rPr lang="en-US" sz="2999">
                <a:solidFill>
                  <a:srgbClr val="000000"/>
                </a:solidFill>
                <a:latin typeface="Anton"/>
                <a:ea typeface="Anton"/>
                <a:cs typeface="Anton"/>
                <a:sym typeface="Anton"/>
              </a:rPr>
              <a:t>D)A asserção I é uma proposição falsa, e a Il é uma proposição verdadeira.</a:t>
            </a:r>
          </a:p>
          <a:p>
            <a:pPr algn="just">
              <a:lnSpc>
                <a:spcPts val="4199"/>
              </a:lnSpc>
              <a:spcBef>
                <a:spcPct val="0"/>
              </a:spcBef>
            </a:pPr>
            <a:r>
              <a:rPr lang="en-US" sz="2999">
                <a:solidFill>
                  <a:srgbClr val="000000"/>
                </a:solidFill>
                <a:latin typeface="Anton"/>
                <a:ea typeface="Anton"/>
                <a:cs typeface="Anton"/>
                <a:sym typeface="Anton"/>
              </a:rPr>
              <a:t>E) asserções I e II são proposições falsas.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61835" y="1402280"/>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5752260" y="314217"/>
            <a:ext cx="6451618" cy="1375218"/>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Resolução - Questão  3</a:t>
            </a:r>
          </a:p>
          <a:p>
            <a:pPr algn="ctr">
              <a:lnSpc>
                <a:spcPts val="5575"/>
              </a:lnSpc>
            </a:pPr>
          </a:p>
        </p:txBody>
      </p:sp>
      <p:sp>
        <p:nvSpPr>
          <p:cNvPr name="TextBox 28" id="28"/>
          <p:cNvSpPr txBox="true"/>
          <p:nvPr/>
        </p:nvSpPr>
        <p:spPr>
          <a:xfrm rot="0">
            <a:off x="1465031" y="1619358"/>
            <a:ext cx="14808814" cy="4322018"/>
          </a:xfrm>
          <a:prstGeom prst="rect">
            <a:avLst/>
          </a:prstGeom>
        </p:spPr>
        <p:txBody>
          <a:bodyPr anchor="t" rtlCol="false" tIns="0" lIns="0" bIns="0" rIns="0">
            <a:spAutoFit/>
          </a:bodyPr>
          <a:lstStyle/>
          <a:p>
            <a:pPr algn="just">
              <a:lnSpc>
                <a:spcPts val="4328"/>
              </a:lnSpc>
              <a:spcBef>
                <a:spcPct val="0"/>
              </a:spcBef>
            </a:pPr>
            <a:r>
              <a:rPr lang="en-US" sz="3091">
                <a:solidFill>
                  <a:srgbClr val="FF3131"/>
                </a:solidFill>
                <a:latin typeface="Anton"/>
                <a:ea typeface="Anton"/>
                <a:cs typeface="Anton"/>
                <a:sym typeface="Anton"/>
              </a:rPr>
              <a:t>A alternativa D) é a correta. </a:t>
            </a:r>
          </a:p>
          <a:p>
            <a:pPr algn="just">
              <a:lnSpc>
                <a:spcPts val="4328"/>
              </a:lnSpc>
              <a:spcBef>
                <a:spcPct val="0"/>
              </a:spcBef>
            </a:pPr>
          </a:p>
          <a:p>
            <a:pPr algn="just">
              <a:lnSpc>
                <a:spcPts val="4328"/>
              </a:lnSpc>
              <a:spcBef>
                <a:spcPct val="0"/>
              </a:spcBef>
            </a:pPr>
            <a:r>
              <a:rPr lang="en-US" sz="3091">
                <a:solidFill>
                  <a:srgbClr val="FF3131"/>
                </a:solidFill>
                <a:latin typeface="Anton"/>
                <a:ea typeface="Anton"/>
                <a:cs typeface="Anton"/>
                <a:sym typeface="Anton"/>
              </a:rPr>
              <a:t>A empresa deve optar pelo investimento com maior TIR, mesmo que o retorno dele seja um pouco menor do ponto de vista econômico, essa empresa irá impactar menos no ambienta e causar menos problemas de saúde.</a:t>
            </a:r>
          </a:p>
          <a:p>
            <a:pPr algn="just">
              <a:lnSpc>
                <a:spcPts val="4328"/>
              </a:lnSpc>
              <a:spcBef>
                <a:spcPct val="0"/>
              </a:spcBef>
            </a:pPr>
          </a:p>
          <a:p>
            <a:pPr algn="just">
              <a:lnSpc>
                <a:spcPts val="4328"/>
              </a:lnSpc>
              <a:spcBef>
                <a:spcPct val="0"/>
              </a:spcBef>
            </a:pPr>
            <a:r>
              <a:rPr lang="en-US" sz="3091">
                <a:solidFill>
                  <a:srgbClr val="FF3131"/>
                </a:solidFill>
                <a:latin typeface="Anton"/>
                <a:ea typeface="Anton"/>
                <a:cs typeface="Anton"/>
                <a:sym typeface="Anton"/>
              </a:rPr>
              <a:t>Do ponto de vista econômico o TIR de 18,8% é mais rentável, pois o valor necessário para o investimento é maior, logo esse TIR menor consegue trazer um maior retorno financeiro.</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88535" y="1459721"/>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Freeform 27" id="27"/>
          <p:cNvSpPr/>
          <p:nvPr/>
        </p:nvSpPr>
        <p:spPr>
          <a:xfrm flipH="false" flipV="false" rot="0">
            <a:off x="1162892" y="4246111"/>
            <a:ext cx="15350023" cy="5276444"/>
          </a:xfrm>
          <a:custGeom>
            <a:avLst/>
            <a:gdLst/>
            <a:ahLst/>
            <a:cxnLst/>
            <a:rect r="r" b="b" t="t" l="l"/>
            <a:pathLst>
              <a:path h="5276444" w="15350023">
                <a:moveTo>
                  <a:pt x="0" y="0"/>
                </a:moveTo>
                <a:lnTo>
                  <a:pt x="15350023" y="0"/>
                </a:lnTo>
                <a:lnTo>
                  <a:pt x="15350023" y="5276444"/>
                </a:lnTo>
                <a:lnTo>
                  <a:pt x="0" y="5276444"/>
                </a:lnTo>
                <a:lnTo>
                  <a:pt x="0" y="0"/>
                </a:lnTo>
                <a:close/>
              </a:path>
            </a:pathLst>
          </a:custGeom>
          <a:blipFill>
            <a:blip r:embed="rId3"/>
            <a:stretch>
              <a:fillRect l="0" t="-7846" r="0" b="-6337"/>
            </a:stretch>
          </a:blipFill>
        </p:spPr>
      </p:sp>
      <p:sp>
        <p:nvSpPr>
          <p:cNvPr name="TextBox 28" id="28"/>
          <p:cNvSpPr txBox="true"/>
          <p:nvPr/>
        </p:nvSpPr>
        <p:spPr>
          <a:xfrm rot="0">
            <a:off x="6855540" y="366621"/>
            <a:ext cx="4576921" cy="663904"/>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4</a:t>
            </a:r>
          </a:p>
        </p:txBody>
      </p:sp>
      <p:sp>
        <p:nvSpPr>
          <p:cNvPr name="TextBox 29" id="29"/>
          <p:cNvSpPr txBox="true"/>
          <p:nvPr/>
        </p:nvSpPr>
        <p:spPr>
          <a:xfrm rot="0">
            <a:off x="1162892" y="1641738"/>
            <a:ext cx="15350023" cy="2344225"/>
          </a:xfrm>
          <a:prstGeom prst="rect">
            <a:avLst/>
          </a:prstGeom>
        </p:spPr>
        <p:txBody>
          <a:bodyPr anchor="t" rtlCol="false" tIns="0" lIns="0" bIns="0" rIns="0">
            <a:spAutoFit/>
          </a:bodyPr>
          <a:lstStyle/>
          <a:p>
            <a:pPr algn="just">
              <a:lnSpc>
                <a:spcPts val="4665"/>
              </a:lnSpc>
              <a:spcBef>
                <a:spcPct val="0"/>
              </a:spcBef>
            </a:pPr>
            <a:r>
              <a:rPr lang="en-US" sz="3332">
                <a:solidFill>
                  <a:srgbClr val="000000"/>
                </a:solidFill>
                <a:latin typeface="Anton"/>
                <a:ea typeface="Anton"/>
                <a:cs typeface="Anton"/>
                <a:sym typeface="Anton"/>
              </a:rPr>
              <a:t>Os gestores de uma empresa realizaram avaliação de duas alternativas de investimento (Ae B), com probabilidades de ocorrência para situações de mercado em recessão, em estabilidade e em expansão, respectivamente, de 25%, 50% е 25%. A tabela a seguir apresenta o retorno esperado em cada situação.</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6855540" y="366621"/>
            <a:ext cx="4576921" cy="663904"/>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4</a:t>
            </a:r>
          </a:p>
        </p:txBody>
      </p:sp>
      <p:sp>
        <p:nvSpPr>
          <p:cNvPr name="TextBox 28" id="28"/>
          <p:cNvSpPr txBox="true"/>
          <p:nvPr/>
        </p:nvSpPr>
        <p:spPr>
          <a:xfrm rot="0">
            <a:off x="1185617" y="1987375"/>
            <a:ext cx="15584904" cy="7781788"/>
          </a:xfrm>
          <a:prstGeom prst="rect">
            <a:avLst/>
          </a:prstGeom>
        </p:spPr>
        <p:txBody>
          <a:bodyPr anchor="t" rtlCol="false" tIns="0" lIns="0" bIns="0" rIns="0">
            <a:spAutoFit/>
          </a:bodyPr>
          <a:lstStyle/>
          <a:p>
            <a:pPr algn="l">
              <a:lnSpc>
                <a:spcPts val="4732"/>
              </a:lnSpc>
              <a:spcBef>
                <a:spcPct val="0"/>
              </a:spcBef>
            </a:pPr>
            <a:r>
              <a:rPr lang="en-US" sz="3380">
                <a:solidFill>
                  <a:srgbClr val="000000"/>
                </a:solidFill>
                <a:latin typeface="Anton"/>
                <a:ea typeface="Anton"/>
                <a:cs typeface="Anton"/>
                <a:sym typeface="Anton"/>
              </a:rPr>
              <a:t>A comparação das alt</a:t>
            </a:r>
            <a:r>
              <a:rPr lang="en-US" sz="3380">
                <a:solidFill>
                  <a:srgbClr val="000000"/>
                </a:solidFill>
                <a:latin typeface="Anton"/>
                <a:ea typeface="Anton"/>
                <a:cs typeface="Anton"/>
                <a:sym typeface="Anton"/>
              </a:rPr>
              <a:t>ernativas será feita com base na média ponderada dos retornos por suas probabilidades de ocorrência. Nesse caso, os retornos esperados para as alternativas A e B são, respectivamente, de</a:t>
            </a:r>
          </a:p>
          <a:p>
            <a:pPr algn="l">
              <a:lnSpc>
                <a:spcPts val="4732"/>
              </a:lnSpc>
              <a:spcBef>
                <a:spcPct val="0"/>
              </a:spcBef>
            </a:pPr>
          </a:p>
          <a:p>
            <a:pPr algn="l">
              <a:lnSpc>
                <a:spcPts val="4732"/>
              </a:lnSpc>
              <a:spcBef>
                <a:spcPct val="0"/>
              </a:spcBef>
            </a:pPr>
            <a:r>
              <a:rPr lang="en-US" sz="3380">
                <a:solidFill>
                  <a:srgbClr val="000000"/>
                </a:solidFill>
                <a:latin typeface="Anton"/>
                <a:ea typeface="Anton"/>
                <a:cs typeface="Anton"/>
                <a:sym typeface="Anton"/>
              </a:rPr>
              <a:t>A) 10,00% e 12,00%.</a:t>
            </a:r>
          </a:p>
          <a:p>
            <a:pPr algn="l">
              <a:lnSpc>
                <a:spcPts val="4732"/>
              </a:lnSpc>
              <a:spcBef>
                <a:spcPct val="0"/>
              </a:spcBef>
            </a:pPr>
          </a:p>
          <a:p>
            <a:pPr algn="l">
              <a:lnSpc>
                <a:spcPts val="4732"/>
              </a:lnSpc>
              <a:spcBef>
                <a:spcPct val="0"/>
              </a:spcBef>
            </a:pPr>
            <a:r>
              <a:rPr lang="en-US" sz="3380">
                <a:solidFill>
                  <a:srgbClr val="FF3131"/>
                </a:solidFill>
                <a:latin typeface="Anton"/>
                <a:ea typeface="Anton"/>
                <a:cs typeface="Anton"/>
                <a:sym typeface="Anton"/>
              </a:rPr>
              <a:t>B) 11,00% é 12,75%.</a:t>
            </a:r>
          </a:p>
          <a:p>
            <a:pPr algn="l">
              <a:lnSpc>
                <a:spcPts val="4732"/>
              </a:lnSpc>
              <a:spcBef>
                <a:spcPct val="0"/>
              </a:spcBef>
            </a:pPr>
          </a:p>
          <a:p>
            <a:pPr algn="l">
              <a:lnSpc>
                <a:spcPts val="4732"/>
              </a:lnSpc>
              <a:spcBef>
                <a:spcPct val="0"/>
              </a:spcBef>
            </a:pPr>
            <a:r>
              <a:rPr lang="en-US" sz="3380">
                <a:solidFill>
                  <a:srgbClr val="000000"/>
                </a:solidFill>
                <a:latin typeface="Anton"/>
                <a:ea typeface="Anton"/>
                <a:cs typeface="Anton"/>
                <a:sym typeface="Anton"/>
              </a:rPr>
              <a:t>C) 11,33% e 12,75%.</a:t>
            </a:r>
          </a:p>
          <a:p>
            <a:pPr algn="l">
              <a:lnSpc>
                <a:spcPts val="4732"/>
              </a:lnSpc>
              <a:spcBef>
                <a:spcPct val="0"/>
              </a:spcBef>
            </a:pPr>
          </a:p>
          <a:p>
            <a:pPr algn="l">
              <a:lnSpc>
                <a:spcPts val="4732"/>
              </a:lnSpc>
              <a:spcBef>
                <a:spcPct val="0"/>
              </a:spcBef>
            </a:pPr>
            <a:r>
              <a:rPr lang="en-US" sz="3380">
                <a:solidFill>
                  <a:srgbClr val="000000"/>
                </a:solidFill>
                <a:latin typeface="Anton"/>
                <a:ea typeface="Anton"/>
                <a:cs typeface="Anton"/>
                <a:sym typeface="Anton"/>
              </a:rPr>
              <a:t>D) 11,33% e 13,00%.</a:t>
            </a:r>
          </a:p>
          <a:p>
            <a:pPr algn="l">
              <a:lnSpc>
                <a:spcPts val="4732"/>
              </a:lnSpc>
              <a:spcBef>
                <a:spcPct val="0"/>
              </a:spcBef>
            </a:pPr>
          </a:p>
          <a:p>
            <a:pPr algn="l">
              <a:lnSpc>
                <a:spcPts val="4732"/>
              </a:lnSpc>
              <a:spcBef>
                <a:spcPct val="0"/>
              </a:spcBef>
            </a:pPr>
            <a:r>
              <a:rPr lang="en-US" sz="3380">
                <a:solidFill>
                  <a:srgbClr val="000000"/>
                </a:solidFill>
                <a:latin typeface="Anton"/>
                <a:ea typeface="Anton"/>
                <a:cs typeface="Anton"/>
                <a:sym typeface="Anton"/>
              </a:rPr>
              <a:t>E) 12,00% e 13,50%.</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Freeform 27" id="27"/>
          <p:cNvSpPr/>
          <p:nvPr/>
        </p:nvSpPr>
        <p:spPr>
          <a:xfrm flipH="false" flipV="false" rot="0">
            <a:off x="2999719" y="1901869"/>
            <a:ext cx="11301259" cy="3941314"/>
          </a:xfrm>
          <a:custGeom>
            <a:avLst/>
            <a:gdLst/>
            <a:ahLst/>
            <a:cxnLst/>
            <a:rect r="r" b="b" t="t" l="l"/>
            <a:pathLst>
              <a:path h="3941314" w="11301259">
                <a:moveTo>
                  <a:pt x="0" y="0"/>
                </a:moveTo>
                <a:lnTo>
                  <a:pt x="11301259" y="0"/>
                </a:lnTo>
                <a:lnTo>
                  <a:pt x="11301259" y="3941314"/>
                </a:lnTo>
                <a:lnTo>
                  <a:pt x="0" y="3941314"/>
                </a:lnTo>
                <a:lnTo>
                  <a:pt x="0" y="0"/>
                </a:lnTo>
                <a:close/>
              </a:path>
            </a:pathLst>
          </a:custGeom>
          <a:blipFill>
            <a:blip r:embed="rId3"/>
            <a:stretch>
              <a:fillRect l="0" t="0" r="0" b="0"/>
            </a:stretch>
          </a:blipFill>
        </p:spPr>
      </p:sp>
      <p:sp>
        <p:nvSpPr>
          <p:cNvPr name="Freeform 28" id="28"/>
          <p:cNvSpPr/>
          <p:nvPr/>
        </p:nvSpPr>
        <p:spPr>
          <a:xfrm flipH="false" flipV="false" rot="0">
            <a:off x="2999719" y="6071783"/>
            <a:ext cx="11301259" cy="3955441"/>
          </a:xfrm>
          <a:custGeom>
            <a:avLst/>
            <a:gdLst/>
            <a:ahLst/>
            <a:cxnLst/>
            <a:rect r="r" b="b" t="t" l="l"/>
            <a:pathLst>
              <a:path h="3955441" w="11301259">
                <a:moveTo>
                  <a:pt x="0" y="0"/>
                </a:moveTo>
                <a:lnTo>
                  <a:pt x="11301259" y="0"/>
                </a:lnTo>
                <a:lnTo>
                  <a:pt x="11301259" y="3955441"/>
                </a:lnTo>
                <a:lnTo>
                  <a:pt x="0" y="3955441"/>
                </a:lnTo>
                <a:lnTo>
                  <a:pt x="0" y="0"/>
                </a:lnTo>
                <a:close/>
              </a:path>
            </a:pathLst>
          </a:custGeom>
          <a:blipFill>
            <a:blip r:embed="rId4"/>
            <a:stretch>
              <a:fillRect l="0" t="0" r="0" b="0"/>
            </a:stretch>
          </a:blipFill>
        </p:spPr>
      </p:sp>
      <p:sp>
        <p:nvSpPr>
          <p:cNvPr name="TextBox 29" id="29"/>
          <p:cNvSpPr txBox="true"/>
          <p:nvPr/>
        </p:nvSpPr>
        <p:spPr>
          <a:xfrm rot="0">
            <a:off x="5752260" y="314217"/>
            <a:ext cx="6451618" cy="1362291"/>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Resolução - Questão  4</a:t>
            </a:r>
          </a:p>
          <a:p>
            <a:pPr algn="ctr">
              <a:lnSpc>
                <a:spcPts val="5575"/>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654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6855540" y="366621"/>
            <a:ext cx="4576921" cy="663904"/>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5</a:t>
            </a:r>
          </a:p>
        </p:txBody>
      </p:sp>
      <p:sp>
        <p:nvSpPr>
          <p:cNvPr name="TextBox 28" id="28"/>
          <p:cNvSpPr txBox="true"/>
          <p:nvPr/>
        </p:nvSpPr>
        <p:spPr>
          <a:xfrm rot="0">
            <a:off x="1307061" y="2007332"/>
            <a:ext cx="15342015" cy="2724786"/>
          </a:xfrm>
          <a:prstGeom prst="rect">
            <a:avLst/>
          </a:prstGeom>
        </p:spPr>
        <p:txBody>
          <a:bodyPr anchor="t" rtlCol="false" tIns="0" lIns="0" bIns="0" rIns="0">
            <a:spAutoFit/>
          </a:bodyPr>
          <a:lstStyle/>
          <a:p>
            <a:pPr algn="just">
              <a:lnSpc>
                <a:spcPts val="3639"/>
              </a:lnSpc>
              <a:spcBef>
                <a:spcPct val="0"/>
              </a:spcBef>
            </a:pPr>
            <a:r>
              <a:rPr lang="en-US" sz="2599">
                <a:solidFill>
                  <a:srgbClr val="000000"/>
                </a:solidFill>
                <a:latin typeface="Anton"/>
                <a:ea typeface="Anton"/>
                <a:cs typeface="Anton"/>
                <a:sym typeface="Anton"/>
              </a:rPr>
              <a:t>Pesquisadores realizaram um estudo que envolveu 392 diretores financeiros de pequenas e grandes empresas e cujo foco se dirigiu para as práticas empresariais das companhias em que atuavam. Na pesquisa, os diretores financeiros tinham de indicar as técnicas de orçamento de capital que eles utilizavam. Verificou-se, no estudo, que a maioria usava o método do VPL (valor presente líquido; 74,9%) e o método da TIR (taxa interna de retorno; 75,7%) para avaliar os projetos, e muitos deles (56,7%) também usavam a abordagem do período de payback, além de outras técnicas.</a:t>
            </a:r>
          </a:p>
        </p:txBody>
      </p:sp>
      <p:sp>
        <p:nvSpPr>
          <p:cNvPr name="TextBox 29" id="29"/>
          <p:cNvSpPr txBox="true"/>
          <p:nvPr/>
        </p:nvSpPr>
        <p:spPr>
          <a:xfrm rot="0">
            <a:off x="1307061" y="4939861"/>
            <a:ext cx="15342015" cy="4554156"/>
          </a:xfrm>
          <a:prstGeom prst="rect">
            <a:avLst/>
          </a:prstGeom>
        </p:spPr>
        <p:txBody>
          <a:bodyPr anchor="t" rtlCol="false" tIns="0" lIns="0" bIns="0" rIns="0">
            <a:spAutoFit/>
          </a:bodyPr>
          <a:lstStyle/>
          <a:p>
            <a:pPr algn="just">
              <a:lnSpc>
                <a:spcPts val="3608"/>
              </a:lnSpc>
            </a:pPr>
            <a:r>
              <a:rPr lang="en-US" sz="2577">
                <a:solidFill>
                  <a:srgbClr val="000000"/>
                </a:solidFill>
                <a:latin typeface="Anton"/>
                <a:ea typeface="Anton"/>
                <a:cs typeface="Anton"/>
                <a:sym typeface="Anton"/>
              </a:rPr>
              <a:t>Considerando a pesquisa apresentada, avalie as asserções a seguir e a relação proposta entre elas.</a:t>
            </a:r>
          </a:p>
          <a:p>
            <a:pPr algn="just">
              <a:lnSpc>
                <a:spcPts val="3608"/>
              </a:lnSpc>
            </a:pPr>
          </a:p>
          <a:p>
            <a:pPr algn="just">
              <a:lnSpc>
                <a:spcPts val="3608"/>
              </a:lnSpc>
              <a:spcBef>
                <a:spcPct val="0"/>
              </a:spcBef>
            </a:pPr>
            <a:r>
              <a:rPr lang="en-US" sz="2577">
                <a:solidFill>
                  <a:srgbClr val="000000"/>
                </a:solidFill>
                <a:latin typeface="Anton"/>
                <a:ea typeface="Anton"/>
                <a:cs typeface="Anton"/>
                <a:sym typeface="Anton"/>
              </a:rPr>
              <a:t>I. Ao tomar decisões de aceitar ou rejeitar um projeto, os diretores financeiros das empresas devem calcular e levar em consideração diferentes indicadores, como o payback, payback descontado, VPL, </a:t>
            </a:r>
            <a:r>
              <a:rPr lang="en-US" sz="2577">
                <a:solidFill>
                  <a:srgbClr val="000000"/>
                </a:solidFill>
                <a:latin typeface="Anton"/>
                <a:ea typeface="Anton"/>
                <a:cs typeface="Anton"/>
                <a:sym typeface="Anton"/>
              </a:rPr>
              <a:t>TIR, TIR modificada (TIRM) e índice de lucratividade (IL).</a:t>
            </a:r>
          </a:p>
          <a:p>
            <a:pPr algn="just">
              <a:lnSpc>
                <a:spcPts val="3608"/>
              </a:lnSpc>
              <a:spcBef>
                <a:spcPct val="0"/>
              </a:spcBef>
            </a:pPr>
          </a:p>
          <a:p>
            <a:pPr algn="ctr">
              <a:lnSpc>
                <a:spcPts val="3608"/>
              </a:lnSpc>
              <a:spcBef>
                <a:spcPct val="0"/>
              </a:spcBef>
            </a:pPr>
            <a:r>
              <a:rPr lang="en-US" sz="2577">
                <a:solidFill>
                  <a:srgbClr val="000000"/>
                </a:solidFill>
                <a:latin typeface="Anton"/>
                <a:ea typeface="Anton"/>
                <a:cs typeface="Anton"/>
                <a:sym typeface="Anton"/>
              </a:rPr>
              <a:t>PORQUE</a:t>
            </a:r>
          </a:p>
          <a:p>
            <a:pPr algn="just">
              <a:lnSpc>
                <a:spcPts val="3608"/>
              </a:lnSpc>
              <a:spcBef>
                <a:spcPct val="0"/>
              </a:spcBef>
            </a:pPr>
          </a:p>
          <a:p>
            <a:pPr algn="just">
              <a:lnSpc>
                <a:spcPts val="3608"/>
              </a:lnSpc>
              <a:spcBef>
                <a:spcPct val="0"/>
              </a:spcBef>
            </a:pPr>
            <a:r>
              <a:rPr lang="en-US" sz="2577">
                <a:solidFill>
                  <a:srgbClr val="000000"/>
                </a:solidFill>
                <a:latin typeface="Anton"/>
                <a:ea typeface="Anton"/>
                <a:cs typeface="Anton"/>
                <a:sym typeface="Anton"/>
              </a:rPr>
              <a:t>II. Cada indicador captura informações diferentes e relevantes aos tomadores de decisão: o payback e o payback descontado avaliam risco e liquidez; o VPL, a TIR, a TIRM, e o IL avaliam lucratividade sob diferentes enfoques.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414325" y="4326723"/>
            <a:ext cx="7459349" cy="1633554"/>
            <a:chOff x="0" y="0"/>
            <a:chExt cx="1952042" cy="427486"/>
          </a:xfrm>
        </p:grpSpPr>
        <p:sp>
          <p:nvSpPr>
            <p:cNvPr name="Freeform 3" id="3"/>
            <p:cNvSpPr/>
            <p:nvPr/>
          </p:nvSpPr>
          <p:spPr>
            <a:xfrm flipH="false" flipV="false" rot="0">
              <a:off x="0" y="0"/>
              <a:ext cx="1952042" cy="427486"/>
            </a:xfrm>
            <a:custGeom>
              <a:avLst/>
              <a:gdLst/>
              <a:ahLst/>
              <a:cxnLst/>
              <a:rect r="r" b="b" t="t" l="l"/>
              <a:pathLst>
                <a:path h="427486" w="1952042">
                  <a:moveTo>
                    <a:pt x="1748842" y="0"/>
                  </a:moveTo>
                  <a:cubicBezTo>
                    <a:pt x="1861066" y="0"/>
                    <a:pt x="1952042" y="95696"/>
                    <a:pt x="1952042" y="213743"/>
                  </a:cubicBezTo>
                  <a:cubicBezTo>
                    <a:pt x="1952042" y="331790"/>
                    <a:pt x="1861066" y="427486"/>
                    <a:pt x="1748842" y="427486"/>
                  </a:cubicBezTo>
                  <a:lnTo>
                    <a:pt x="203200" y="427486"/>
                  </a:lnTo>
                  <a:cubicBezTo>
                    <a:pt x="90976" y="427486"/>
                    <a:pt x="0" y="331790"/>
                    <a:pt x="0" y="213743"/>
                  </a:cubicBezTo>
                  <a:cubicBezTo>
                    <a:pt x="0" y="95696"/>
                    <a:pt x="90976" y="0"/>
                    <a:pt x="203200" y="0"/>
                  </a:cubicBezTo>
                  <a:close/>
                </a:path>
              </a:pathLst>
            </a:custGeom>
            <a:solidFill>
              <a:srgbClr val="000000">
                <a:alpha val="0"/>
              </a:srgbClr>
            </a:solidFill>
            <a:ln w="47625" cap="sq">
              <a:solidFill>
                <a:srgbClr val="023D54"/>
              </a:solidFill>
              <a:prstDash val="solid"/>
              <a:miter/>
            </a:ln>
          </p:spPr>
        </p:sp>
        <p:sp>
          <p:nvSpPr>
            <p:cNvPr name="TextBox 4" id="4"/>
            <p:cNvSpPr txBox="true"/>
            <p:nvPr/>
          </p:nvSpPr>
          <p:spPr>
            <a:xfrm>
              <a:off x="0" y="19050"/>
              <a:ext cx="1952042" cy="408436"/>
            </a:xfrm>
            <a:prstGeom prst="rect">
              <a:avLst/>
            </a:prstGeom>
          </p:spPr>
          <p:txBody>
            <a:bodyPr anchor="ctr" rtlCol="false" tIns="50800" lIns="50800" bIns="50800" rIns="50800"/>
            <a:lstStyle/>
            <a:p>
              <a:pPr algn="ctr" marL="0" indent="0" lvl="0">
                <a:lnSpc>
                  <a:spcPts val="2860"/>
                </a:lnSpc>
                <a:spcBef>
                  <a:spcPct val="0"/>
                </a:spcBef>
              </a:pPr>
              <a:r>
                <a:rPr lang="en-US" sz="2600" spc="78">
                  <a:solidFill>
                    <a:srgbClr val="000000"/>
                  </a:solidFill>
                  <a:latin typeface="Aileron"/>
                  <a:ea typeface="Aileron"/>
                  <a:cs typeface="Aileron"/>
                  <a:sym typeface="Aileron"/>
                </a:rPr>
                <a:t>ANÁLISE  DE INVESTIMENTO </a:t>
              </a:r>
            </a:p>
          </p:txBody>
        </p:sp>
      </p:grpSp>
      <p:sp>
        <p:nvSpPr>
          <p:cNvPr name="AutoShape 5" id="5"/>
          <p:cNvSpPr/>
          <p:nvPr/>
        </p:nvSpPr>
        <p:spPr>
          <a:xfrm flipV="true">
            <a:off x="9144000" y="2800812"/>
            <a:ext cx="0" cy="1525911"/>
          </a:xfrm>
          <a:prstGeom prst="line">
            <a:avLst/>
          </a:prstGeom>
          <a:ln cap="flat" w="38100">
            <a:solidFill>
              <a:srgbClr val="023D54"/>
            </a:solidFill>
            <a:prstDash val="solid"/>
            <a:headEnd type="none" len="sm" w="sm"/>
            <a:tailEnd type="none" len="sm" w="sm"/>
          </a:ln>
        </p:spPr>
      </p:sp>
      <p:sp>
        <p:nvSpPr>
          <p:cNvPr name="AutoShape 6" id="6"/>
          <p:cNvSpPr/>
          <p:nvPr/>
        </p:nvSpPr>
        <p:spPr>
          <a:xfrm flipV="true">
            <a:off x="8572332" y="2798140"/>
            <a:ext cx="1143336" cy="5344"/>
          </a:xfrm>
          <a:prstGeom prst="line">
            <a:avLst/>
          </a:prstGeom>
          <a:ln cap="flat" w="38100">
            <a:solidFill>
              <a:srgbClr val="023D54"/>
            </a:solidFill>
            <a:prstDash val="solid"/>
            <a:headEnd type="none" len="sm" w="sm"/>
            <a:tailEnd type="none" len="sm" w="sm"/>
          </a:ln>
        </p:spPr>
      </p:sp>
      <p:grpSp>
        <p:nvGrpSpPr>
          <p:cNvPr name="Group 7" id="7"/>
          <p:cNvGrpSpPr/>
          <p:nvPr/>
        </p:nvGrpSpPr>
        <p:grpSpPr>
          <a:xfrm rot="0">
            <a:off x="4810130" y="2257870"/>
            <a:ext cx="3762202" cy="1091228"/>
            <a:chOff x="0" y="0"/>
            <a:chExt cx="1981276" cy="574670"/>
          </a:xfrm>
        </p:grpSpPr>
        <p:sp>
          <p:nvSpPr>
            <p:cNvPr name="Freeform 8" id="8"/>
            <p:cNvSpPr/>
            <p:nvPr/>
          </p:nvSpPr>
          <p:spPr>
            <a:xfrm flipH="false" flipV="false" rot="0">
              <a:off x="0" y="0"/>
              <a:ext cx="1981276" cy="574670"/>
            </a:xfrm>
            <a:custGeom>
              <a:avLst/>
              <a:gdLst/>
              <a:ahLst/>
              <a:cxnLst/>
              <a:rect r="r" b="b" t="t" l="l"/>
              <a:pathLst>
                <a:path h="574670" w="1981276">
                  <a:moveTo>
                    <a:pt x="1778076" y="0"/>
                  </a:moveTo>
                  <a:lnTo>
                    <a:pt x="203200" y="0"/>
                  </a:lnTo>
                  <a:lnTo>
                    <a:pt x="0" y="287335"/>
                  </a:lnTo>
                  <a:lnTo>
                    <a:pt x="203200" y="574670"/>
                  </a:lnTo>
                  <a:lnTo>
                    <a:pt x="1778076" y="574670"/>
                  </a:lnTo>
                  <a:lnTo>
                    <a:pt x="1981276" y="287335"/>
                  </a:lnTo>
                  <a:lnTo>
                    <a:pt x="1778076" y="0"/>
                  </a:lnTo>
                  <a:close/>
                </a:path>
              </a:pathLst>
            </a:custGeom>
            <a:solidFill>
              <a:srgbClr val="023D54"/>
            </a:solidFill>
          </p:spPr>
        </p:sp>
        <p:sp>
          <p:nvSpPr>
            <p:cNvPr name="TextBox 9" id="9"/>
            <p:cNvSpPr txBox="true"/>
            <p:nvPr/>
          </p:nvSpPr>
          <p:spPr>
            <a:xfrm>
              <a:off x="152400" y="-66675"/>
              <a:ext cx="1676476" cy="641345"/>
            </a:xfrm>
            <a:prstGeom prst="rect">
              <a:avLst/>
            </a:prstGeom>
          </p:spPr>
          <p:txBody>
            <a:bodyPr anchor="ctr" rtlCol="false" tIns="50800" lIns="50800" bIns="50800" rIns="50800"/>
            <a:lstStyle/>
            <a:p>
              <a:pPr algn="ctr">
                <a:lnSpc>
                  <a:spcPts val="3000"/>
                </a:lnSpc>
              </a:pPr>
              <a:r>
                <a:rPr lang="en-US" sz="2000">
                  <a:solidFill>
                    <a:srgbClr val="FFFFFF"/>
                  </a:solidFill>
                  <a:latin typeface="Aileron"/>
                  <a:ea typeface="Aileron"/>
                  <a:cs typeface="Aileron"/>
                  <a:sym typeface="Aileron"/>
                </a:rPr>
                <a:t>Tipo de </a:t>
              </a:r>
            </a:p>
            <a:p>
              <a:pPr algn="ctr">
                <a:lnSpc>
                  <a:spcPts val="3000"/>
                </a:lnSpc>
              </a:pPr>
              <a:r>
                <a:rPr lang="en-US" sz="2000">
                  <a:solidFill>
                    <a:srgbClr val="FFFFFF"/>
                  </a:solidFill>
                  <a:latin typeface="Aileron"/>
                  <a:ea typeface="Aileron"/>
                  <a:cs typeface="Aileron"/>
                  <a:sym typeface="Aileron"/>
                </a:rPr>
                <a:t>Investimento </a:t>
              </a:r>
            </a:p>
          </p:txBody>
        </p:sp>
      </p:grpSp>
      <p:grpSp>
        <p:nvGrpSpPr>
          <p:cNvPr name="Group 10" id="10"/>
          <p:cNvGrpSpPr/>
          <p:nvPr/>
        </p:nvGrpSpPr>
        <p:grpSpPr>
          <a:xfrm rot="0">
            <a:off x="4654787" y="2257870"/>
            <a:ext cx="1091228" cy="1091228"/>
            <a:chOff x="0" y="0"/>
            <a:chExt cx="1454970" cy="1454970"/>
          </a:xfrm>
        </p:grpSpPr>
        <p:grpSp>
          <p:nvGrpSpPr>
            <p:cNvPr name="Group 11" id="11"/>
            <p:cNvGrpSpPr/>
            <p:nvPr/>
          </p:nvGrpSpPr>
          <p:grpSpPr>
            <a:xfrm rot="0">
              <a:off x="0" y="0"/>
              <a:ext cx="1454970" cy="145497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6C85"/>
              </a:solidFill>
            </p:spPr>
          </p:sp>
          <p:sp>
            <p:nvSpPr>
              <p:cNvPr name="TextBox 13" id="13"/>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grpSp>
          <p:nvGrpSpPr>
            <p:cNvPr name="Group 14" id="14"/>
            <p:cNvGrpSpPr/>
            <p:nvPr/>
          </p:nvGrpSpPr>
          <p:grpSpPr>
            <a:xfrm rot="0">
              <a:off x="207124" y="207124"/>
              <a:ext cx="1040722" cy="104072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6" id="16"/>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Freeform 17" id="17"/>
            <p:cNvSpPr/>
            <p:nvPr/>
          </p:nvSpPr>
          <p:spPr>
            <a:xfrm flipH="false" flipV="false" rot="0">
              <a:off x="477942" y="477942"/>
              <a:ext cx="499087" cy="499087"/>
            </a:xfrm>
            <a:custGeom>
              <a:avLst/>
              <a:gdLst/>
              <a:ahLst/>
              <a:cxnLst/>
              <a:rect r="r" b="b" t="t" l="l"/>
              <a:pathLst>
                <a:path h="499087" w="499087">
                  <a:moveTo>
                    <a:pt x="0" y="0"/>
                  </a:moveTo>
                  <a:lnTo>
                    <a:pt x="499087" y="0"/>
                  </a:lnTo>
                  <a:lnTo>
                    <a:pt x="499087" y="499087"/>
                  </a:lnTo>
                  <a:lnTo>
                    <a:pt x="0" y="49908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18" id="18"/>
          <p:cNvGrpSpPr/>
          <p:nvPr/>
        </p:nvGrpSpPr>
        <p:grpSpPr>
          <a:xfrm rot="0">
            <a:off x="9715668" y="2252526"/>
            <a:ext cx="3762202" cy="1091228"/>
            <a:chOff x="0" y="0"/>
            <a:chExt cx="1981276" cy="574670"/>
          </a:xfrm>
        </p:grpSpPr>
        <p:sp>
          <p:nvSpPr>
            <p:cNvPr name="Freeform 19" id="19"/>
            <p:cNvSpPr/>
            <p:nvPr/>
          </p:nvSpPr>
          <p:spPr>
            <a:xfrm flipH="false" flipV="false" rot="0">
              <a:off x="0" y="0"/>
              <a:ext cx="1981276" cy="574670"/>
            </a:xfrm>
            <a:custGeom>
              <a:avLst/>
              <a:gdLst/>
              <a:ahLst/>
              <a:cxnLst/>
              <a:rect r="r" b="b" t="t" l="l"/>
              <a:pathLst>
                <a:path h="574670" w="1981276">
                  <a:moveTo>
                    <a:pt x="1778076" y="0"/>
                  </a:moveTo>
                  <a:lnTo>
                    <a:pt x="203200" y="0"/>
                  </a:lnTo>
                  <a:lnTo>
                    <a:pt x="0" y="287335"/>
                  </a:lnTo>
                  <a:lnTo>
                    <a:pt x="203200" y="574670"/>
                  </a:lnTo>
                  <a:lnTo>
                    <a:pt x="1778076" y="574670"/>
                  </a:lnTo>
                  <a:lnTo>
                    <a:pt x="1981276" y="287335"/>
                  </a:lnTo>
                  <a:lnTo>
                    <a:pt x="1778076" y="0"/>
                  </a:lnTo>
                  <a:close/>
                </a:path>
              </a:pathLst>
            </a:custGeom>
            <a:solidFill>
              <a:srgbClr val="023D54"/>
            </a:solidFill>
          </p:spPr>
        </p:sp>
        <p:sp>
          <p:nvSpPr>
            <p:cNvPr name="TextBox 20" id="20"/>
            <p:cNvSpPr txBox="true"/>
            <p:nvPr/>
          </p:nvSpPr>
          <p:spPr>
            <a:xfrm>
              <a:off x="152400" y="-66675"/>
              <a:ext cx="1676476" cy="641345"/>
            </a:xfrm>
            <a:prstGeom prst="rect">
              <a:avLst/>
            </a:prstGeom>
          </p:spPr>
          <p:txBody>
            <a:bodyPr anchor="ctr" rtlCol="false" tIns="50800" lIns="50800" bIns="50800" rIns="50800"/>
            <a:lstStyle/>
            <a:p>
              <a:pPr algn="ctr">
                <a:lnSpc>
                  <a:spcPts val="3000"/>
                </a:lnSpc>
              </a:pPr>
              <a:r>
                <a:rPr lang="en-US" sz="2000">
                  <a:solidFill>
                    <a:srgbClr val="FFFFFF"/>
                  </a:solidFill>
                  <a:latin typeface="Aileron"/>
                  <a:ea typeface="Aileron"/>
                  <a:cs typeface="Aileron"/>
                  <a:sym typeface="Aileron"/>
                </a:rPr>
                <a:t>Inficadores </a:t>
              </a:r>
            </a:p>
            <a:p>
              <a:pPr algn="ctr">
                <a:lnSpc>
                  <a:spcPts val="3000"/>
                </a:lnSpc>
              </a:pPr>
              <a:r>
                <a:rPr lang="en-US" sz="2000">
                  <a:solidFill>
                    <a:srgbClr val="FFFFFF"/>
                  </a:solidFill>
                  <a:latin typeface="Aileron"/>
                  <a:ea typeface="Aileron"/>
                  <a:cs typeface="Aileron"/>
                  <a:sym typeface="Aileron"/>
                </a:rPr>
                <a:t>Financeiro </a:t>
              </a:r>
            </a:p>
          </p:txBody>
        </p:sp>
      </p:grpSp>
      <p:grpSp>
        <p:nvGrpSpPr>
          <p:cNvPr name="Group 21" id="21"/>
          <p:cNvGrpSpPr/>
          <p:nvPr/>
        </p:nvGrpSpPr>
        <p:grpSpPr>
          <a:xfrm rot="0">
            <a:off x="12541985" y="2252526"/>
            <a:ext cx="1091228" cy="1091228"/>
            <a:chOff x="0" y="0"/>
            <a:chExt cx="1454970" cy="1454970"/>
          </a:xfrm>
        </p:grpSpPr>
        <p:grpSp>
          <p:nvGrpSpPr>
            <p:cNvPr name="Group 22" id="22"/>
            <p:cNvGrpSpPr/>
            <p:nvPr/>
          </p:nvGrpSpPr>
          <p:grpSpPr>
            <a:xfrm rot="0">
              <a:off x="0" y="0"/>
              <a:ext cx="1454970" cy="1454970"/>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6C85"/>
              </a:solidFill>
            </p:spPr>
          </p:sp>
          <p:sp>
            <p:nvSpPr>
              <p:cNvPr name="TextBox 24" id="24"/>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grpSp>
          <p:nvGrpSpPr>
            <p:cNvPr name="Group 25" id="25"/>
            <p:cNvGrpSpPr/>
            <p:nvPr/>
          </p:nvGrpSpPr>
          <p:grpSpPr>
            <a:xfrm rot="0">
              <a:off x="207124" y="207124"/>
              <a:ext cx="1040722" cy="1040722"/>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7" id="27"/>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Freeform 28" id="28"/>
            <p:cNvSpPr/>
            <p:nvPr/>
          </p:nvSpPr>
          <p:spPr>
            <a:xfrm flipH="false" flipV="false" rot="0">
              <a:off x="440324" y="447449"/>
              <a:ext cx="574322" cy="574322"/>
            </a:xfrm>
            <a:custGeom>
              <a:avLst/>
              <a:gdLst/>
              <a:ahLst/>
              <a:cxnLst/>
              <a:rect r="r" b="b" t="t" l="l"/>
              <a:pathLst>
                <a:path h="574322" w="574322">
                  <a:moveTo>
                    <a:pt x="0" y="0"/>
                  </a:moveTo>
                  <a:lnTo>
                    <a:pt x="574322" y="0"/>
                  </a:lnTo>
                  <a:lnTo>
                    <a:pt x="574322" y="574323"/>
                  </a:lnTo>
                  <a:lnTo>
                    <a:pt x="0" y="5743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
        <p:nvSpPr>
          <p:cNvPr name="AutoShape 29" id="29"/>
          <p:cNvSpPr/>
          <p:nvPr/>
        </p:nvSpPr>
        <p:spPr>
          <a:xfrm>
            <a:off x="4035149" y="2784433"/>
            <a:ext cx="619638" cy="38100"/>
          </a:xfrm>
          <a:prstGeom prst="line">
            <a:avLst/>
          </a:prstGeom>
          <a:ln cap="flat" w="38100">
            <a:solidFill>
              <a:srgbClr val="023D54"/>
            </a:solidFill>
            <a:prstDash val="solid"/>
            <a:headEnd type="none" len="sm" w="sm"/>
            <a:tailEnd type="none" len="sm" w="sm"/>
          </a:ln>
        </p:spPr>
      </p:sp>
      <p:sp>
        <p:nvSpPr>
          <p:cNvPr name="AutoShape 30" id="30"/>
          <p:cNvSpPr/>
          <p:nvPr/>
        </p:nvSpPr>
        <p:spPr>
          <a:xfrm>
            <a:off x="13633213" y="2779090"/>
            <a:ext cx="619638" cy="38100"/>
          </a:xfrm>
          <a:prstGeom prst="line">
            <a:avLst/>
          </a:prstGeom>
          <a:ln cap="flat" w="38100">
            <a:solidFill>
              <a:srgbClr val="023D54"/>
            </a:solidFill>
            <a:prstDash val="solid"/>
            <a:headEnd type="none" len="sm" w="sm"/>
            <a:tailEnd type="none" len="sm" w="sm"/>
          </a:ln>
        </p:spPr>
      </p:sp>
      <p:grpSp>
        <p:nvGrpSpPr>
          <p:cNvPr name="Group 31" id="31"/>
          <p:cNvGrpSpPr/>
          <p:nvPr/>
        </p:nvGrpSpPr>
        <p:grpSpPr>
          <a:xfrm rot="0">
            <a:off x="4829136" y="6951096"/>
            <a:ext cx="3762202" cy="1091228"/>
            <a:chOff x="0" y="0"/>
            <a:chExt cx="1981276" cy="574670"/>
          </a:xfrm>
        </p:grpSpPr>
        <p:sp>
          <p:nvSpPr>
            <p:cNvPr name="Freeform 32" id="32"/>
            <p:cNvSpPr/>
            <p:nvPr/>
          </p:nvSpPr>
          <p:spPr>
            <a:xfrm flipH="false" flipV="false" rot="0">
              <a:off x="0" y="0"/>
              <a:ext cx="1981276" cy="574670"/>
            </a:xfrm>
            <a:custGeom>
              <a:avLst/>
              <a:gdLst/>
              <a:ahLst/>
              <a:cxnLst/>
              <a:rect r="r" b="b" t="t" l="l"/>
              <a:pathLst>
                <a:path h="574670" w="1981276">
                  <a:moveTo>
                    <a:pt x="1778076" y="0"/>
                  </a:moveTo>
                  <a:lnTo>
                    <a:pt x="203200" y="0"/>
                  </a:lnTo>
                  <a:lnTo>
                    <a:pt x="0" y="287335"/>
                  </a:lnTo>
                  <a:lnTo>
                    <a:pt x="203200" y="574670"/>
                  </a:lnTo>
                  <a:lnTo>
                    <a:pt x="1778076" y="574670"/>
                  </a:lnTo>
                  <a:lnTo>
                    <a:pt x="1981276" y="287335"/>
                  </a:lnTo>
                  <a:lnTo>
                    <a:pt x="1778076" y="0"/>
                  </a:lnTo>
                  <a:close/>
                </a:path>
              </a:pathLst>
            </a:custGeom>
            <a:solidFill>
              <a:srgbClr val="023D54"/>
            </a:solidFill>
          </p:spPr>
        </p:sp>
        <p:sp>
          <p:nvSpPr>
            <p:cNvPr name="TextBox 33" id="33"/>
            <p:cNvSpPr txBox="true"/>
            <p:nvPr/>
          </p:nvSpPr>
          <p:spPr>
            <a:xfrm>
              <a:off x="152400" y="-66675"/>
              <a:ext cx="1676476" cy="641345"/>
            </a:xfrm>
            <a:prstGeom prst="rect">
              <a:avLst/>
            </a:prstGeom>
          </p:spPr>
          <p:txBody>
            <a:bodyPr anchor="ctr" rtlCol="false" tIns="50800" lIns="50800" bIns="50800" rIns="50800"/>
            <a:lstStyle/>
            <a:p>
              <a:pPr algn="ctr">
                <a:lnSpc>
                  <a:spcPts val="3000"/>
                </a:lnSpc>
              </a:pPr>
              <a:r>
                <a:rPr lang="en-US" sz="2000">
                  <a:solidFill>
                    <a:srgbClr val="FFFFFF"/>
                  </a:solidFill>
                  <a:latin typeface="Aileron"/>
                  <a:ea typeface="Aileron"/>
                  <a:cs typeface="Aileron"/>
                  <a:sym typeface="Aileron"/>
                </a:rPr>
                <a:t>Tomada de </a:t>
              </a:r>
            </a:p>
            <a:p>
              <a:pPr algn="ctr">
                <a:lnSpc>
                  <a:spcPts val="3000"/>
                </a:lnSpc>
              </a:pPr>
              <a:r>
                <a:rPr lang="en-US" sz="2000">
                  <a:solidFill>
                    <a:srgbClr val="FFFFFF"/>
                  </a:solidFill>
                  <a:latin typeface="Aileron"/>
                  <a:ea typeface="Aileron"/>
                  <a:cs typeface="Aileron"/>
                  <a:sym typeface="Aileron"/>
                </a:rPr>
                <a:t>Decisão </a:t>
              </a:r>
            </a:p>
          </p:txBody>
        </p:sp>
      </p:grpSp>
      <p:sp>
        <p:nvSpPr>
          <p:cNvPr name="AutoShape 34" id="34"/>
          <p:cNvSpPr/>
          <p:nvPr/>
        </p:nvSpPr>
        <p:spPr>
          <a:xfrm>
            <a:off x="4054154" y="7477660"/>
            <a:ext cx="619638" cy="38100"/>
          </a:xfrm>
          <a:prstGeom prst="line">
            <a:avLst/>
          </a:prstGeom>
          <a:ln cap="flat" w="38100">
            <a:solidFill>
              <a:srgbClr val="023D54"/>
            </a:solidFill>
            <a:prstDash val="solid"/>
            <a:headEnd type="none" len="sm" w="sm"/>
            <a:tailEnd type="none" len="sm" w="sm"/>
          </a:ln>
        </p:spPr>
      </p:sp>
      <p:grpSp>
        <p:nvGrpSpPr>
          <p:cNvPr name="Group 35" id="35"/>
          <p:cNvGrpSpPr/>
          <p:nvPr/>
        </p:nvGrpSpPr>
        <p:grpSpPr>
          <a:xfrm rot="0">
            <a:off x="4673792" y="6951096"/>
            <a:ext cx="1091228" cy="1091228"/>
            <a:chOff x="0" y="0"/>
            <a:chExt cx="1454970" cy="1454970"/>
          </a:xfrm>
        </p:grpSpPr>
        <p:grpSp>
          <p:nvGrpSpPr>
            <p:cNvPr name="Group 36" id="36"/>
            <p:cNvGrpSpPr/>
            <p:nvPr/>
          </p:nvGrpSpPr>
          <p:grpSpPr>
            <a:xfrm rot="0">
              <a:off x="0" y="0"/>
              <a:ext cx="1454970" cy="1454970"/>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6C85"/>
              </a:solidFill>
            </p:spPr>
          </p:sp>
          <p:sp>
            <p:nvSpPr>
              <p:cNvPr name="TextBox 38" id="38"/>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grpSp>
          <p:nvGrpSpPr>
            <p:cNvPr name="Group 39" id="39"/>
            <p:cNvGrpSpPr/>
            <p:nvPr/>
          </p:nvGrpSpPr>
          <p:grpSpPr>
            <a:xfrm rot="0">
              <a:off x="207124" y="207124"/>
              <a:ext cx="1040722" cy="1040722"/>
              <a:chOff x="0" y="0"/>
              <a:chExt cx="812800" cy="812800"/>
            </a:xfrm>
          </p:grpSpPr>
          <p:sp>
            <p:nvSpPr>
              <p:cNvPr name="Freeform 40" id="4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41" id="41"/>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Freeform 42" id="42"/>
            <p:cNvSpPr/>
            <p:nvPr/>
          </p:nvSpPr>
          <p:spPr>
            <a:xfrm flipH="false" flipV="false" rot="0">
              <a:off x="460503" y="460503"/>
              <a:ext cx="533964" cy="533964"/>
            </a:xfrm>
            <a:custGeom>
              <a:avLst/>
              <a:gdLst/>
              <a:ahLst/>
              <a:cxnLst/>
              <a:rect r="r" b="b" t="t" l="l"/>
              <a:pathLst>
                <a:path h="533964" w="533964">
                  <a:moveTo>
                    <a:pt x="0" y="0"/>
                  </a:moveTo>
                  <a:lnTo>
                    <a:pt x="533964" y="0"/>
                  </a:lnTo>
                  <a:lnTo>
                    <a:pt x="533964" y="533964"/>
                  </a:lnTo>
                  <a:lnTo>
                    <a:pt x="0" y="5339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grpSp>
        <p:nvGrpSpPr>
          <p:cNvPr name="Group 43" id="43"/>
          <p:cNvGrpSpPr/>
          <p:nvPr/>
        </p:nvGrpSpPr>
        <p:grpSpPr>
          <a:xfrm rot="0">
            <a:off x="9734762" y="6951096"/>
            <a:ext cx="3762202" cy="1091228"/>
            <a:chOff x="0" y="0"/>
            <a:chExt cx="1981276" cy="574670"/>
          </a:xfrm>
        </p:grpSpPr>
        <p:sp>
          <p:nvSpPr>
            <p:cNvPr name="Freeform 44" id="44"/>
            <p:cNvSpPr/>
            <p:nvPr/>
          </p:nvSpPr>
          <p:spPr>
            <a:xfrm flipH="false" flipV="false" rot="0">
              <a:off x="0" y="0"/>
              <a:ext cx="1981276" cy="574670"/>
            </a:xfrm>
            <a:custGeom>
              <a:avLst/>
              <a:gdLst/>
              <a:ahLst/>
              <a:cxnLst/>
              <a:rect r="r" b="b" t="t" l="l"/>
              <a:pathLst>
                <a:path h="574670" w="1981276">
                  <a:moveTo>
                    <a:pt x="1778076" y="0"/>
                  </a:moveTo>
                  <a:lnTo>
                    <a:pt x="203200" y="0"/>
                  </a:lnTo>
                  <a:lnTo>
                    <a:pt x="0" y="287335"/>
                  </a:lnTo>
                  <a:lnTo>
                    <a:pt x="203200" y="574670"/>
                  </a:lnTo>
                  <a:lnTo>
                    <a:pt x="1778076" y="574670"/>
                  </a:lnTo>
                  <a:lnTo>
                    <a:pt x="1981276" y="287335"/>
                  </a:lnTo>
                  <a:lnTo>
                    <a:pt x="1778076" y="0"/>
                  </a:lnTo>
                  <a:close/>
                </a:path>
              </a:pathLst>
            </a:custGeom>
            <a:solidFill>
              <a:srgbClr val="023D54"/>
            </a:solidFill>
          </p:spPr>
        </p:sp>
        <p:sp>
          <p:nvSpPr>
            <p:cNvPr name="TextBox 45" id="45"/>
            <p:cNvSpPr txBox="true"/>
            <p:nvPr/>
          </p:nvSpPr>
          <p:spPr>
            <a:xfrm>
              <a:off x="152400" y="-66675"/>
              <a:ext cx="1676476" cy="641345"/>
            </a:xfrm>
            <a:prstGeom prst="rect">
              <a:avLst/>
            </a:prstGeom>
          </p:spPr>
          <p:txBody>
            <a:bodyPr anchor="ctr" rtlCol="false" tIns="50800" lIns="50800" bIns="50800" rIns="50800"/>
            <a:lstStyle/>
            <a:p>
              <a:pPr algn="ctr">
                <a:lnSpc>
                  <a:spcPts val="3000"/>
                </a:lnSpc>
              </a:pPr>
              <a:r>
                <a:rPr lang="en-US" sz="2000">
                  <a:solidFill>
                    <a:srgbClr val="FFFFFF"/>
                  </a:solidFill>
                  <a:latin typeface="Aileron"/>
                  <a:ea typeface="Aileron"/>
                  <a:cs typeface="Aileron"/>
                  <a:sym typeface="Aileron"/>
                </a:rPr>
                <a:t>Conceitos</a:t>
              </a:r>
            </a:p>
          </p:txBody>
        </p:sp>
      </p:grpSp>
      <p:grpSp>
        <p:nvGrpSpPr>
          <p:cNvPr name="Group 46" id="46"/>
          <p:cNvGrpSpPr/>
          <p:nvPr/>
        </p:nvGrpSpPr>
        <p:grpSpPr>
          <a:xfrm rot="0">
            <a:off x="12561080" y="6951096"/>
            <a:ext cx="1091228" cy="1091228"/>
            <a:chOff x="0" y="0"/>
            <a:chExt cx="1454970" cy="1454970"/>
          </a:xfrm>
        </p:grpSpPr>
        <p:grpSp>
          <p:nvGrpSpPr>
            <p:cNvPr name="Group 47" id="47"/>
            <p:cNvGrpSpPr/>
            <p:nvPr/>
          </p:nvGrpSpPr>
          <p:grpSpPr>
            <a:xfrm rot="0">
              <a:off x="0" y="0"/>
              <a:ext cx="1454970" cy="1454970"/>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6C85"/>
              </a:solidFill>
            </p:spPr>
          </p:sp>
          <p:sp>
            <p:nvSpPr>
              <p:cNvPr name="TextBox 49" id="49"/>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grpSp>
          <p:nvGrpSpPr>
            <p:cNvPr name="Group 50" id="50"/>
            <p:cNvGrpSpPr/>
            <p:nvPr/>
          </p:nvGrpSpPr>
          <p:grpSpPr>
            <a:xfrm rot="0">
              <a:off x="207124" y="207124"/>
              <a:ext cx="1040722" cy="1040722"/>
              <a:chOff x="0" y="0"/>
              <a:chExt cx="812800" cy="812800"/>
            </a:xfrm>
          </p:grpSpPr>
          <p:sp>
            <p:nvSpPr>
              <p:cNvPr name="Freeform 51" id="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52" id="52"/>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Freeform 53" id="53"/>
            <p:cNvSpPr/>
            <p:nvPr/>
          </p:nvSpPr>
          <p:spPr>
            <a:xfrm flipH="false" flipV="false" rot="0">
              <a:off x="482087" y="482087"/>
              <a:ext cx="490796" cy="490796"/>
            </a:xfrm>
            <a:custGeom>
              <a:avLst/>
              <a:gdLst/>
              <a:ahLst/>
              <a:cxnLst/>
              <a:rect r="r" b="b" t="t" l="l"/>
              <a:pathLst>
                <a:path h="490796" w="490796">
                  <a:moveTo>
                    <a:pt x="0" y="0"/>
                  </a:moveTo>
                  <a:lnTo>
                    <a:pt x="490796" y="0"/>
                  </a:lnTo>
                  <a:lnTo>
                    <a:pt x="490796" y="490796"/>
                  </a:lnTo>
                  <a:lnTo>
                    <a:pt x="0" y="4907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AutoShape 54" id="54"/>
          <p:cNvSpPr/>
          <p:nvPr/>
        </p:nvSpPr>
        <p:spPr>
          <a:xfrm>
            <a:off x="13652308" y="7477660"/>
            <a:ext cx="619638" cy="38100"/>
          </a:xfrm>
          <a:prstGeom prst="line">
            <a:avLst/>
          </a:prstGeom>
          <a:ln cap="flat" w="38100">
            <a:solidFill>
              <a:srgbClr val="023D54"/>
            </a:solidFill>
            <a:prstDash val="solid"/>
            <a:headEnd type="none" len="sm" w="sm"/>
            <a:tailEnd type="none" len="sm" w="sm"/>
          </a:ln>
        </p:spPr>
      </p:sp>
      <p:sp>
        <p:nvSpPr>
          <p:cNvPr name="AutoShape 55" id="55"/>
          <p:cNvSpPr/>
          <p:nvPr/>
        </p:nvSpPr>
        <p:spPr>
          <a:xfrm flipH="true" flipV="true">
            <a:off x="9144000" y="5960277"/>
            <a:ext cx="45" cy="1517383"/>
          </a:xfrm>
          <a:prstGeom prst="line">
            <a:avLst/>
          </a:prstGeom>
          <a:ln cap="flat" w="38100">
            <a:solidFill>
              <a:srgbClr val="023D54"/>
            </a:solidFill>
            <a:prstDash val="solid"/>
            <a:headEnd type="none" len="sm" w="sm"/>
            <a:tailEnd type="none" len="sm" w="sm"/>
          </a:ln>
        </p:spPr>
      </p:sp>
      <p:sp>
        <p:nvSpPr>
          <p:cNvPr name="AutoShape 56" id="56"/>
          <p:cNvSpPr/>
          <p:nvPr/>
        </p:nvSpPr>
        <p:spPr>
          <a:xfrm>
            <a:off x="8591338" y="7496710"/>
            <a:ext cx="1143425" cy="0"/>
          </a:xfrm>
          <a:prstGeom prst="line">
            <a:avLst/>
          </a:prstGeom>
          <a:ln cap="flat" w="38100">
            <a:solidFill>
              <a:srgbClr val="023D54"/>
            </a:solidFill>
            <a:prstDash val="solid"/>
            <a:headEnd type="none" len="sm" w="sm"/>
            <a:tailEnd type="none" len="sm" w="sm"/>
          </a:ln>
        </p:spPr>
      </p:sp>
      <p:sp>
        <p:nvSpPr>
          <p:cNvPr name="TextBox 57" id="57"/>
          <p:cNvSpPr txBox="true"/>
          <p:nvPr/>
        </p:nvSpPr>
        <p:spPr>
          <a:xfrm rot="0">
            <a:off x="1028700" y="2152150"/>
            <a:ext cx="1967948" cy="371475"/>
          </a:xfrm>
          <a:prstGeom prst="rect">
            <a:avLst/>
          </a:prstGeom>
        </p:spPr>
        <p:txBody>
          <a:bodyPr anchor="t" rtlCol="false" tIns="0" lIns="0" bIns="0" rIns="0">
            <a:spAutoFit/>
          </a:bodyPr>
          <a:lstStyle/>
          <a:p>
            <a:pPr algn="r">
              <a:lnSpc>
                <a:spcPts val="3000"/>
              </a:lnSpc>
            </a:pPr>
            <a:r>
              <a:rPr lang="en-US" sz="2000">
                <a:solidFill>
                  <a:srgbClr val="000000"/>
                </a:solidFill>
                <a:latin typeface="Aileron"/>
                <a:ea typeface="Aileron"/>
                <a:cs typeface="Aileron"/>
                <a:sym typeface="Aileron"/>
              </a:rPr>
              <a:t>Variável </a:t>
            </a:r>
          </a:p>
        </p:txBody>
      </p:sp>
      <p:sp>
        <p:nvSpPr>
          <p:cNvPr name="TextBox 58" id="58"/>
          <p:cNvSpPr txBox="true"/>
          <p:nvPr/>
        </p:nvSpPr>
        <p:spPr>
          <a:xfrm rot="0">
            <a:off x="1028700" y="2980313"/>
            <a:ext cx="1967948" cy="371475"/>
          </a:xfrm>
          <a:prstGeom prst="rect">
            <a:avLst/>
          </a:prstGeom>
        </p:spPr>
        <p:txBody>
          <a:bodyPr anchor="t" rtlCol="false" tIns="0" lIns="0" bIns="0" rIns="0">
            <a:spAutoFit/>
          </a:bodyPr>
          <a:lstStyle/>
          <a:p>
            <a:pPr algn="r">
              <a:lnSpc>
                <a:spcPts val="3000"/>
              </a:lnSpc>
            </a:pPr>
            <a:r>
              <a:rPr lang="en-US" sz="2000">
                <a:solidFill>
                  <a:srgbClr val="000000"/>
                </a:solidFill>
                <a:latin typeface="Aileron"/>
                <a:ea typeface="Aileron"/>
                <a:cs typeface="Aileron"/>
                <a:sym typeface="Aileron"/>
              </a:rPr>
              <a:t>Alternativo </a:t>
            </a:r>
          </a:p>
        </p:txBody>
      </p:sp>
      <p:sp>
        <p:nvSpPr>
          <p:cNvPr name="TextBox 59" id="59"/>
          <p:cNvSpPr txBox="true"/>
          <p:nvPr/>
        </p:nvSpPr>
        <p:spPr>
          <a:xfrm rot="0">
            <a:off x="1028700" y="1319053"/>
            <a:ext cx="1967948" cy="371475"/>
          </a:xfrm>
          <a:prstGeom prst="rect">
            <a:avLst/>
          </a:prstGeom>
        </p:spPr>
        <p:txBody>
          <a:bodyPr anchor="t" rtlCol="false" tIns="0" lIns="0" bIns="0" rIns="0">
            <a:spAutoFit/>
          </a:bodyPr>
          <a:lstStyle/>
          <a:p>
            <a:pPr algn="r">
              <a:lnSpc>
                <a:spcPts val="3000"/>
              </a:lnSpc>
            </a:pPr>
            <a:r>
              <a:rPr lang="en-US" sz="2000">
                <a:solidFill>
                  <a:srgbClr val="000000"/>
                </a:solidFill>
                <a:latin typeface="Aileron"/>
                <a:ea typeface="Aileron"/>
                <a:cs typeface="Aileron"/>
                <a:sym typeface="Aileron"/>
              </a:rPr>
              <a:t>Fixo</a:t>
            </a:r>
          </a:p>
        </p:txBody>
      </p:sp>
      <p:sp>
        <p:nvSpPr>
          <p:cNvPr name="TextBox 60" id="60"/>
          <p:cNvSpPr txBox="true"/>
          <p:nvPr/>
        </p:nvSpPr>
        <p:spPr>
          <a:xfrm rot="0">
            <a:off x="1028700" y="3811664"/>
            <a:ext cx="1967948" cy="371475"/>
          </a:xfrm>
          <a:prstGeom prst="rect">
            <a:avLst/>
          </a:prstGeom>
        </p:spPr>
        <p:txBody>
          <a:bodyPr anchor="t" rtlCol="false" tIns="0" lIns="0" bIns="0" rIns="0">
            <a:spAutoFit/>
          </a:bodyPr>
          <a:lstStyle/>
          <a:p>
            <a:pPr algn="r">
              <a:lnSpc>
                <a:spcPts val="3000"/>
              </a:lnSpc>
            </a:pPr>
            <a:r>
              <a:rPr lang="en-US" sz="2000">
                <a:solidFill>
                  <a:srgbClr val="000000"/>
                </a:solidFill>
                <a:latin typeface="Aileron"/>
                <a:ea typeface="Aileron"/>
                <a:cs typeface="Aileron"/>
                <a:sym typeface="Aileron"/>
              </a:rPr>
              <a:t>Standard</a:t>
            </a:r>
          </a:p>
        </p:txBody>
      </p:sp>
      <p:sp>
        <p:nvSpPr>
          <p:cNvPr name="TextBox 61" id="61"/>
          <p:cNvSpPr txBox="true"/>
          <p:nvPr/>
        </p:nvSpPr>
        <p:spPr>
          <a:xfrm rot="0">
            <a:off x="1028700" y="6864427"/>
            <a:ext cx="1967948" cy="371475"/>
          </a:xfrm>
          <a:prstGeom prst="rect">
            <a:avLst/>
          </a:prstGeom>
        </p:spPr>
        <p:txBody>
          <a:bodyPr anchor="t" rtlCol="false" tIns="0" lIns="0" bIns="0" rIns="0">
            <a:spAutoFit/>
          </a:bodyPr>
          <a:lstStyle/>
          <a:p>
            <a:pPr algn="r">
              <a:lnSpc>
                <a:spcPts val="3000"/>
              </a:lnSpc>
            </a:pPr>
            <a:r>
              <a:rPr lang="en-US" sz="2000">
                <a:solidFill>
                  <a:srgbClr val="000000"/>
                </a:solidFill>
                <a:latin typeface="Aileron"/>
                <a:ea typeface="Aileron"/>
                <a:cs typeface="Aileron"/>
                <a:sym typeface="Aileron"/>
              </a:rPr>
              <a:t>Ajuste</a:t>
            </a:r>
          </a:p>
        </p:txBody>
      </p:sp>
      <p:sp>
        <p:nvSpPr>
          <p:cNvPr name="TextBox 62" id="62"/>
          <p:cNvSpPr txBox="true"/>
          <p:nvPr/>
        </p:nvSpPr>
        <p:spPr>
          <a:xfrm rot="0">
            <a:off x="1028700" y="7697360"/>
            <a:ext cx="1967948" cy="371475"/>
          </a:xfrm>
          <a:prstGeom prst="rect">
            <a:avLst/>
          </a:prstGeom>
        </p:spPr>
        <p:txBody>
          <a:bodyPr anchor="t" rtlCol="false" tIns="0" lIns="0" bIns="0" rIns="0">
            <a:spAutoFit/>
          </a:bodyPr>
          <a:lstStyle/>
          <a:p>
            <a:pPr algn="r">
              <a:lnSpc>
                <a:spcPts val="3000"/>
              </a:lnSpc>
            </a:pPr>
            <a:r>
              <a:rPr lang="en-US" sz="2000">
                <a:solidFill>
                  <a:srgbClr val="000000"/>
                </a:solidFill>
                <a:latin typeface="Aileron"/>
                <a:ea typeface="Aileron"/>
                <a:cs typeface="Aileron"/>
                <a:sym typeface="Aileron"/>
              </a:rPr>
              <a:t>Influência </a:t>
            </a:r>
          </a:p>
        </p:txBody>
      </p:sp>
      <p:sp>
        <p:nvSpPr>
          <p:cNvPr name="TextBox 63" id="63"/>
          <p:cNvSpPr txBox="true"/>
          <p:nvPr/>
        </p:nvSpPr>
        <p:spPr>
          <a:xfrm rot="0">
            <a:off x="1028700" y="6031330"/>
            <a:ext cx="1967948" cy="371475"/>
          </a:xfrm>
          <a:prstGeom prst="rect">
            <a:avLst/>
          </a:prstGeom>
        </p:spPr>
        <p:txBody>
          <a:bodyPr anchor="t" rtlCol="false" tIns="0" lIns="0" bIns="0" rIns="0">
            <a:spAutoFit/>
          </a:bodyPr>
          <a:lstStyle/>
          <a:p>
            <a:pPr algn="r">
              <a:lnSpc>
                <a:spcPts val="3000"/>
              </a:lnSpc>
            </a:pPr>
            <a:r>
              <a:rPr lang="en-US" sz="2000">
                <a:solidFill>
                  <a:srgbClr val="000000"/>
                </a:solidFill>
                <a:latin typeface="Aileron"/>
                <a:ea typeface="Aileron"/>
                <a:cs typeface="Aileron"/>
                <a:sym typeface="Aileron"/>
              </a:rPr>
              <a:t>Comparação </a:t>
            </a:r>
          </a:p>
        </p:txBody>
      </p:sp>
      <p:sp>
        <p:nvSpPr>
          <p:cNvPr name="TextBox 64" id="64"/>
          <p:cNvSpPr txBox="true"/>
          <p:nvPr/>
        </p:nvSpPr>
        <p:spPr>
          <a:xfrm rot="0">
            <a:off x="1028700" y="8519051"/>
            <a:ext cx="1967948" cy="371475"/>
          </a:xfrm>
          <a:prstGeom prst="rect">
            <a:avLst/>
          </a:prstGeom>
        </p:spPr>
        <p:txBody>
          <a:bodyPr anchor="t" rtlCol="false" tIns="0" lIns="0" bIns="0" rIns="0">
            <a:spAutoFit/>
          </a:bodyPr>
          <a:lstStyle/>
          <a:p>
            <a:pPr algn="r">
              <a:lnSpc>
                <a:spcPts val="3000"/>
              </a:lnSpc>
            </a:pPr>
            <a:r>
              <a:rPr lang="en-US" sz="2000">
                <a:solidFill>
                  <a:srgbClr val="000000"/>
                </a:solidFill>
                <a:latin typeface="Aileron"/>
                <a:ea typeface="Aileron"/>
                <a:cs typeface="Aileron"/>
                <a:sym typeface="Aileron"/>
              </a:rPr>
              <a:t>Dados</a:t>
            </a:r>
          </a:p>
        </p:txBody>
      </p:sp>
      <p:sp>
        <p:nvSpPr>
          <p:cNvPr name="TextBox 65" id="65"/>
          <p:cNvSpPr txBox="true"/>
          <p:nvPr/>
        </p:nvSpPr>
        <p:spPr>
          <a:xfrm rot="0">
            <a:off x="15291352" y="2140414"/>
            <a:ext cx="1967948" cy="371475"/>
          </a:xfrm>
          <a:prstGeom prst="rect">
            <a:avLst/>
          </a:prstGeom>
        </p:spPr>
        <p:txBody>
          <a:bodyPr anchor="t" rtlCol="false" tIns="0" lIns="0" bIns="0" rIns="0">
            <a:spAutoFit/>
          </a:bodyPr>
          <a:lstStyle/>
          <a:p>
            <a:pPr algn="l">
              <a:lnSpc>
                <a:spcPts val="3000"/>
              </a:lnSpc>
            </a:pPr>
            <a:r>
              <a:rPr lang="en-US" sz="2000">
                <a:solidFill>
                  <a:srgbClr val="000000"/>
                </a:solidFill>
                <a:latin typeface="Aileron"/>
                <a:ea typeface="Aileron"/>
                <a:cs typeface="Aileron"/>
                <a:sym typeface="Aileron"/>
              </a:rPr>
              <a:t>ROE</a:t>
            </a:r>
          </a:p>
        </p:txBody>
      </p:sp>
      <p:sp>
        <p:nvSpPr>
          <p:cNvPr name="TextBox 66" id="66"/>
          <p:cNvSpPr txBox="true"/>
          <p:nvPr/>
        </p:nvSpPr>
        <p:spPr>
          <a:xfrm rot="0">
            <a:off x="15291352" y="2968577"/>
            <a:ext cx="1967948" cy="371475"/>
          </a:xfrm>
          <a:prstGeom prst="rect">
            <a:avLst/>
          </a:prstGeom>
        </p:spPr>
        <p:txBody>
          <a:bodyPr anchor="t" rtlCol="false" tIns="0" lIns="0" bIns="0" rIns="0">
            <a:spAutoFit/>
          </a:bodyPr>
          <a:lstStyle/>
          <a:p>
            <a:pPr algn="l">
              <a:lnSpc>
                <a:spcPts val="3000"/>
              </a:lnSpc>
            </a:pPr>
            <a:r>
              <a:rPr lang="en-US" sz="2000">
                <a:solidFill>
                  <a:srgbClr val="000000"/>
                </a:solidFill>
                <a:latin typeface="Aileron"/>
                <a:ea typeface="Aileron"/>
                <a:cs typeface="Aileron"/>
                <a:sym typeface="Aileron"/>
              </a:rPr>
              <a:t>ROA</a:t>
            </a:r>
          </a:p>
        </p:txBody>
      </p:sp>
      <p:sp>
        <p:nvSpPr>
          <p:cNvPr name="TextBox 67" id="67"/>
          <p:cNvSpPr txBox="true"/>
          <p:nvPr/>
        </p:nvSpPr>
        <p:spPr>
          <a:xfrm rot="0">
            <a:off x="15291352" y="1307317"/>
            <a:ext cx="1967948" cy="371475"/>
          </a:xfrm>
          <a:prstGeom prst="rect">
            <a:avLst/>
          </a:prstGeom>
        </p:spPr>
        <p:txBody>
          <a:bodyPr anchor="t" rtlCol="false" tIns="0" lIns="0" bIns="0" rIns="0">
            <a:spAutoFit/>
          </a:bodyPr>
          <a:lstStyle/>
          <a:p>
            <a:pPr algn="l">
              <a:lnSpc>
                <a:spcPts val="3000"/>
              </a:lnSpc>
            </a:pPr>
            <a:r>
              <a:rPr lang="en-US" sz="2000">
                <a:solidFill>
                  <a:srgbClr val="000000"/>
                </a:solidFill>
                <a:latin typeface="Aileron"/>
                <a:ea typeface="Aileron"/>
                <a:cs typeface="Aileron"/>
                <a:sym typeface="Aileron"/>
              </a:rPr>
              <a:t>ROi</a:t>
            </a:r>
          </a:p>
        </p:txBody>
      </p:sp>
      <p:sp>
        <p:nvSpPr>
          <p:cNvPr name="TextBox 68" id="68"/>
          <p:cNvSpPr txBox="true"/>
          <p:nvPr/>
        </p:nvSpPr>
        <p:spPr>
          <a:xfrm rot="0">
            <a:off x="15291352" y="6864427"/>
            <a:ext cx="1967948" cy="371475"/>
          </a:xfrm>
          <a:prstGeom prst="rect">
            <a:avLst/>
          </a:prstGeom>
        </p:spPr>
        <p:txBody>
          <a:bodyPr anchor="t" rtlCol="false" tIns="0" lIns="0" bIns="0" rIns="0">
            <a:spAutoFit/>
          </a:bodyPr>
          <a:lstStyle/>
          <a:p>
            <a:pPr algn="l">
              <a:lnSpc>
                <a:spcPts val="3000"/>
              </a:lnSpc>
            </a:pPr>
            <a:r>
              <a:rPr lang="en-US" sz="2000">
                <a:solidFill>
                  <a:srgbClr val="000000"/>
                </a:solidFill>
                <a:latin typeface="Aileron"/>
                <a:ea typeface="Aileron"/>
                <a:cs typeface="Aileron"/>
                <a:sym typeface="Aileron"/>
              </a:rPr>
              <a:t>Rentabilidade </a:t>
            </a:r>
          </a:p>
        </p:txBody>
      </p:sp>
      <p:sp>
        <p:nvSpPr>
          <p:cNvPr name="TextBox 69" id="69"/>
          <p:cNvSpPr txBox="true"/>
          <p:nvPr/>
        </p:nvSpPr>
        <p:spPr>
          <a:xfrm rot="0">
            <a:off x="15291352" y="7697360"/>
            <a:ext cx="1967948" cy="371475"/>
          </a:xfrm>
          <a:prstGeom prst="rect">
            <a:avLst/>
          </a:prstGeom>
        </p:spPr>
        <p:txBody>
          <a:bodyPr anchor="t" rtlCol="false" tIns="0" lIns="0" bIns="0" rIns="0">
            <a:spAutoFit/>
          </a:bodyPr>
          <a:lstStyle/>
          <a:p>
            <a:pPr algn="l">
              <a:lnSpc>
                <a:spcPts val="3000"/>
              </a:lnSpc>
            </a:pPr>
            <a:r>
              <a:rPr lang="en-US" sz="2000">
                <a:solidFill>
                  <a:srgbClr val="000000"/>
                </a:solidFill>
                <a:latin typeface="Aileron"/>
                <a:ea typeface="Aileron"/>
                <a:cs typeface="Aileron"/>
                <a:sym typeface="Aileron"/>
              </a:rPr>
              <a:t>Liquidez</a:t>
            </a:r>
          </a:p>
        </p:txBody>
      </p:sp>
      <p:sp>
        <p:nvSpPr>
          <p:cNvPr name="TextBox 70" id="70"/>
          <p:cNvSpPr txBox="true"/>
          <p:nvPr/>
        </p:nvSpPr>
        <p:spPr>
          <a:xfrm rot="0">
            <a:off x="15291352" y="6031330"/>
            <a:ext cx="1967948" cy="371475"/>
          </a:xfrm>
          <a:prstGeom prst="rect">
            <a:avLst/>
          </a:prstGeom>
        </p:spPr>
        <p:txBody>
          <a:bodyPr anchor="t" rtlCol="false" tIns="0" lIns="0" bIns="0" rIns="0">
            <a:spAutoFit/>
          </a:bodyPr>
          <a:lstStyle/>
          <a:p>
            <a:pPr algn="l">
              <a:lnSpc>
                <a:spcPts val="3000"/>
              </a:lnSpc>
            </a:pPr>
            <a:r>
              <a:rPr lang="en-US" sz="2000">
                <a:solidFill>
                  <a:srgbClr val="000000"/>
                </a:solidFill>
                <a:latin typeface="Aileron"/>
                <a:ea typeface="Aileron"/>
                <a:cs typeface="Aileron"/>
                <a:sym typeface="Aileron"/>
              </a:rPr>
              <a:t>Investimento </a:t>
            </a:r>
          </a:p>
        </p:txBody>
      </p:sp>
      <p:sp>
        <p:nvSpPr>
          <p:cNvPr name="TextBox 71" id="71"/>
          <p:cNvSpPr txBox="true"/>
          <p:nvPr/>
        </p:nvSpPr>
        <p:spPr>
          <a:xfrm rot="0">
            <a:off x="15291352" y="8519051"/>
            <a:ext cx="1967948" cy="371475"/>
          </a:xfrm>
          <a:prstGeom prst="rect">
            <a:avLst/>
          </a:prstGeom>
        </p:spPr>
        <p:txBody>
          <a:bodyPr anchor="t" rtlCol="false" tIns="0" lIns="0" bIns="0" rIns="0">
            <a:spAutoFit/>
          </a:bodyPr>
          <a:lstStyle/>
          <a:p>
            <a:pPr algn="l">
              <a:lnSpc>
                <a:spcPts val="3000"/>
              </a:lnSpc>
            </a:pPr>
            <a:r>
              <a:rPr lang="en-US" sz="2000">
                <a:solidFill>
                  <a:srgbClr val="000000"/>
                </a:solidFill>
                <a:latin typeface="Aileron"/>
                <a:ea typeface="Aileron"/>
                <a:cs typeface="Aileron"/>
                <a:sym typeface="Aileron"/>
              </a:rPr>
              <a:t>Risco</a:t>
            </a:r>
          </a:p>
        </p:txBody>
      </p:sp>
      <p:grpSp>
        <p:nvGrpSpPr>
          <p:cNvPr name="Group 72" id="72"/>
          <p:cNvGrpSpPr/>
          <p:nvPr/>
        </p:nvGrpSpPr>
        <p:grpSpPr>
          <a:xfrm rot="0">
            <a:off x="3478625" y="1378754"/>
            <a:ext cx="318747" cy="318747"/>
            <a:chOff x="0" y="0"/>
            <a:chExt cx="812800" cy="812800"/>
          </a:xfrm>
        </p:grpSpPr>
        <p:sp>
          <p:nvSpPr>
            <p:cNvPr name="Freeform 73" id="7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A4BE"/>
            </a:solidFill>
          </p:spPr>
        </p:sp>
        <p:sp>
          <p:nvSpPr>
            <p:cNvPr name="TextBox 74" id="74"/>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75" id="75"/>
          <p:cNvSpPr/>
          <p:nvPr/>
        </p:nvSpPr>
        <p:spPr>
          <a:xfrm>
            <a:off x="3380823" y="1935626"/>
            <a:ext cx="514350" cy="38100"/>
          </a:xfrm>
          <a:prstGeom prst="line">
            <a:avLst/>
          </a:prstGeom>
          <a:ln cap="rnd" w="38100">
            <a:solidFill>
              <a:srgbClr val="000000"/>
            </a:solidFill>
            <a:prstDash val="sysDot"/>
            <a:headEnd type="none" len="sm" w="sm"/>
            <a:tailEnd type="none" len="sm" w="sm"/>
          </a:ln>
        </p:spPr>
      </p:sp>
      <p:grpSp>
        <p:nvGrpSpPr>
          <p:cNvPr name="Group 76" id="76"/>
          <p:cNvGrpSpPr/>
          <p:nvPr/>
        </p:nvGrpSpPr>
        <p:grpSpPr>
          <a:xfrm rot="0">
            <a:off x="3478625" y="2211851"/>
            <a:ext cx="318747" cy="318747"/>
            <a:chOff x="0" y="0"/>
            <a:chExt cx="812800" cy="812800"/>
          </a:xfrm>
        </p:grpSpPr>
        <p:sp>
          <p:nvSpPr>
            <p:cNvPr name="Freeform 77" id="7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A4BE"/>
            </a:solidFill>
          </p:spPr>
        </p:sp>
        <p:sp>
          <p:nvSpPr>
            <p:cNvPr name="TextBox 78" id="78"/>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grpSp>
        <p:nvGrpSpPr>
          <p:cNvPr name="Group 79" id="79"/>
          <p:cNvGrpSpPr/>
          <p:nvPr/>
        </p:nvGrpSpPr>
        <p:grpSpPr>
          <a:xfrm rot="0">
            <a:off x="3478625" y="3040015"/>
            <a:ext cx="318747" cy="318747"/>
            <a:chOff x="0" y="0"/>
            <a:chExt cx="812800" cy="812800"/>
          </a:xfrm>
        </p:grpSpPr>
        <p:sp>
          <p:nvSpPr>
            <p:cNvPr name="Freeform 80" id="8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A4BE"/>
            </a:solidFill>
          </p:spPr>
        </p:sp>
        <p:sp>
          <p:nvSpPr>
            <p:cNvPr name="TextBox 81" id="81"/>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82" id="82"/>
          <p:cNvSpPr/>
          <p:nvPr/>
        </p:nvSpPr>
        <p:spPr>
          <a:xfrm>
            <a:off x="3381696" y="3596014"/>
            <a:ext cx="512604" cy="38100"/>
          </a:xfrm>
          <a:prstGeom prst="line">
            <a:avLst/>
          </a:prstGeom>
          <a:ln cap="rnd" w="38100">
            <a:solidFill>
              <a:srgbClr val="000000"/>
            </a:solidFill>
            <a:prstDash val="sysDot"/>
            <a:headEnd type="none" len="sm" w="sm"/>
            <a:tailEnd type="none" len="sm" w="sm"/>
          </a:ln>
        </p:spPr>
      </p:sp>
      <p:grpSp>
        <p:nvGrpSpPr>
          <p:cNvPr name="Group 83" id="83"/>
          <p:cNvGrpSpPr/>
          <p:nvPr/>
        </p:nvGrpSpPr>
        <p:grpSpPr>
          <a:xfrm rot="0">
            <a:off x="3478625" y="3871366"/>
            <a:ext cx="318747" cy="318747"/>
            <a:chOff x="0" y="0"/>
            <a:chExt cx="812800" cy="812800"/>
          </a:xfrm>
        </p:grpSpPr>
        <p:sp>
          <p:nvSpPr>
            <p:cNvPr name="Freeform 84" id="8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A4BE"/>
            </a:solidFill>
          </p:spPr>
        </p:sp>
        <p:sp>
          <p:nvSpPr>
            <p:cNvPr name="TextBox 85" id="85"/>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86" id="86"/>
          <p:cNvSpPr/>
          <p:nvPr/>
        </p:nvSpPr>
        <p:spPr>
          <a:xfrm>
            <a:off x="3383290" y="2766256"/>
            <a:ext cx="509417" cy="38100"/>
          </a:xfrm>
          <a:prstGeom prst="line">
            <a:avLst/>
          </a:prstGeom>
          <a:ln cap="rnd" w="38100">
            <a:solidFill>
              <a:srgbClr val="000000"/>
            </a:solidFill>
            <a:prstDash val="sysDot"/>
            <a:headEnd type="none" len="sm" w="sm"/>
            <a:tailEnd type="none" len="sm" w="sm"/>
          </a:ln>
        </p:spPr>
      </p:sp>
      <p:grpSp>
        <p:nvGrpSpPr>
          <p:cNvPr name="Group 87" id="87"/>
          <p:cNvGrpSpPr/>
          <p:nvPr/>
        </p:nvGrpSpPr>
        <p:grpSpPr>
          <a:xfrm rot="0">
            <a:off x="3478625" y="6091031"/>
            <a:ext cx="318747" cy="318747"/>
            <a:chOff x="0" y="0"/>
            <a:chExt cx="812800" cy="812800"/>
          </a:xfrm>
        </p:grpSpPr>
        <p:sp>
          <p:nvSpPr>
            <p:cNvPr name="Freeform 88" id="8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3D54"/>
            </a:solidFill>
          </p:spPr>
        </p:sp>
        <p:sp>
          <p:nvSpPr>
            <p:cNvPr name="TextBox 89" id="89"/>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90" id="90"/>
          <p:cNvSpPr/>
          <p:nvPr/>
        </p:nvSpPr>
        <p:spPr>
          <a:xfrm>
            <a:off x="3380823" y="6647903"/>
            <a:ext cx="514350" cy="38100"/>
          </a:xfrm>
          <a:prstGeom prst="line">
            <a:avLst/>
          </a:prstGeom>
          <a:ln cap="rnd" w="38100">
            <a:solidFill>
              <a:srgbClr val="000000"/>
            </a:solidFill>
            <a:prstDash val="sysDot"/>
            <a:headEnd type="none" len="sm" w="sm"/>
            <a:tailEnd type="none" len="sm" w="sm"/>
          </a:ln>
        </p:spPr>
      </p:sp>
      <p:grpSp>
        <p:nvGrpSpPr>
          <p:cNvPr name="Group 91" id="91"/>
          <p:cNvGrpSpPr/>
          <p:nvPr/>
        </p:nvGrpSpPr>
        <p:grpSpPr>
          <a:xfrm rot="0">
            <a:off x="3478625" y="6924128"/>
            <a:ext cx="318747" cy="318747"/>
            <a:chOff x="0" y="0"/>
            <a:chExt cx="812800" cy="812800"/>
          </a:xfrm>
        </p:grpSpPr>
        <p:sp>
          <p:nvSpPr>
            <p:cNvPr name="Freeform 92" id="9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3D54"/>
            </a:solidFill>
          </p:spPr>
        </p:sp>
        <p:sp>
          <p:nvSpPr>
            <p:cNvPr name="TextBox 93" id="93"/>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grpSp>
        <p:nvGrpSpPr>
          <p:cNvPr name="Group 94" id="94"/>
          <p:cNvGrpSpPr/>
          <p:nvPr/>
        </p:nvGrpSpPr>
        <p:grpSpPr>
          <a:xfrm rot="0">
            <a:off x="3478625" y="7752292"/>
            <a:ext cx="318747" cy="318747"/>
            <a:chOff x="0" y="0"/>
            <a:chExt cx="812800" cy="812800"/>
          </a:xfrm>
        </p:grpSpPr>
        <p:sp>
          <p:nvSpPr>
            <p:cNvPr name="Freeform 95" id="9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3D54"/>
            </a:solidFill>
          </p:spPr>
        </p:sp>
        <p:sp>
          <p:nvSpPr>
            <p:cNvPr name="TextBox 96" id="96"/>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97" id="97"/>
          <p:cNvSpPr/>
          <p:nvPr/>
        </p:nvSpPr>
        <p:spPr>
          <a:xfrm>
            <a:off x="3381696" y="8308291"/>
            <a:ext cx="512604" cy="38100"/>
          </a:xfrm>
          <a:prstGeom prst="line">
            <a:avLst/>
          </a:prstGeom>
          <a:ln cap="rnd" w="38100">
            <a:solidFill>
              <a:srgbClr val="000000"/>
            </a:solidFill>
            <a:prstDash val="sysDot"/>
            <a:headEnd type="none" len="sm" w="sm"/>
            <a:tailEnd type="none" len="sm" w="sm"/>
          </a:ln>
        </p:spPr>
      </p:sp>
      <p:grpSp>
        <p:nvGrpSpPr>
          <p:cNvPr name="Group 98" id="98"/>
          <p:cNvGrpSpPr/>
          <p:nvPr/>
        </p:nvGrpSpPr>
        <p:grpSpPr>
          <a:xfrm rot="0">
            <a:off x="3478625" y="8583643"/>
            <a:ext cx="318747" cy="318747"/>
            <a:chOff x="0" y="0"/>
            <a:chExt cx="812800" cy="812800"/>
          </a:xfrm>
        </p:grpSpPr>
        <p:sp>
          <p:nvSpPr>
            <p:cNvPr name="Freeform 99" id="9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3D54"/>
            </a:solidFill>
          </p:spPr>
        </p:sp>
        <p:sp>
          <p:nvSpPr>
            <p:cNvPr name="TextBox 100" id="100"/>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101" id="101"/>
          <p:cNvSpPr/>
          <p:nvPr/>
        </p:nvSpPr>
        <p:spPr>
          <a:xfrm>
            <a:off x="3383290" y="7478533"/>
            <a:ext cx="509417" cy="38100"/>
          </a:xfrm>
          <a:prstGeom prst="line">
            <a:avLst/>
          </a:prstGeom>
          <a:ln cap="rnd" w="38100">
            <a:solidFill>
              <a:srgbClr val="000000"/>
            </a:solidFill>
            <a:prstDash val="sysDot"/>
            <a:headEnd type="none" len="sm" w="sm"/>
            <a:tailEnd type="none" len="sm" w="sm"/>
          </a:ln>
        </p:spPr>
      </p:sp>
      <p:grpSp>
        <p:nvGrpSpPr>
          <p:cNvPr name="Group 102" id="102"/>
          <p:cNvGrpSpPr/>
          <p:nvPr/>
        </p:nvGrpSpPr>
        <p:grpSpPr>
          <a:xfrm rot="0">
            <a:off x="14453917" y="6091031"/>
            <a:ext cx="318747" cy="318747"/>
            <a:chOff x="0" y="0"/>
            <a:chExt cx="812800" cy="812800"/>
          </a:xfrm>
        </p:grpSpPr>
        <p:sp>
          <p:nvSpPr>
            <p:cNvPr name="Freeform 103" id="10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3D54"/>
            </a:solidFill>
          </p:spPr>
        </p:sp>
        <p:sp>
          <p:nvSpPr>
            <p:cNvPr name="TextBox 104" id="104"/>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105" id="105"/>
          <p:cNvSpPr/>
          <p:nvPr/>
        </p:nvSpPr>
        <p:spPr>
          <a:xfrm>
            <a:off x="14356115" y="6647903"/>
            <a:ext cx="514350" cy="38100"/>
          </a:xfrm>
          <a:prstGeom prst="line">
            <a:avLst/>
          </a:prstGeom>
          <a:ln cap="rnd" w="38100">
            <a:solidFill>
              <a:srgbClr val="000000"/>
            </a:solidFill>
            <a:prstDash val="sysDot"/>
            <a:headEnd type="none" len="sm" w="sm"/>
            <a:tailEnd type="none" len="sm" w="sm"/>
          </a:ln>
        </p:spPr>
      </p:sp>
      <p:grpSp>
        <p:nvGrpSpPr>
          <p:cNvPr name="Group 106" id="106"/>
          <p:cNvGrpSpPr/>
          <p:nvPr/>
        </p:nvGrpSpPr>
        <p:grpSpPr>
          <a:xfrm rot="0">
            <a:off x="14453917" y="6924128"/>
            <a:ext cx="318747" cy="318747"/>
            <a:chOff x="0" y="0"/>
            <a:chExt cx="812800" cy="812800"/>
          </a:xfrm>
        </p:grpSpPr>
        <p:sp>
          <p:nvSpPr>
            <p:cNvPr name="Freeform 107" id="10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3D54"/>
            </a:solidFill>
          </p:spPr>
        </p:sp>
        <p:sp>
          <p:nvSpPr>
            <p:cNvPr name="TextBox 108" id="108"/>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grpSp>
        <p:nvGrpSpPr>
          <p:cNvPr name="Group 109" id="109"/>
          <p:cNvGrpSpPr/>
          <p:nvPr/>
        </p:nvGrpSpPr>
        <p:grpSpPr>
          <a:xfrm rot="0">
            <a:off x="14453917" y="7752292"/>
            <a:ext cx="318747" cy="318747"/>
            <a:chOff x="0" y="0"/>
            <a:chExt cx="812800" cy="812800"/>
          </a:xfrm>
        </p:grpSpPr>
        <p:sp>
          <p:nvSpPr>
            <p:cNvPr name="Freeform 110" id="1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3D54"/>
            </a:solidFill>
          </p:spPr>
        </p:sp>
        <p:sp>
          <p:nvSpPr>
            <p:cNvPr name="TextBox 111" id="111"/>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112" id="112"/>
          <p:cNvSpPr/>
          <p:nvPr/>
        </p:nvSpPr>
        <p:spPr>
          <a:xfrm>
            <a:off x="14356988" y="8308291"/>
            <a:ext cx="512604" cy="38100"/>
          </a:xfrm>
          <a:prstGeom prst="line">
            <a:avLst/>
          </a:prstGeom>
          <a:ln cap="rnd" w="38100">
            <a:solidFill>
              <a:srgbClr val="000000"/>
            </a:solidFill>
            <a:prstDash val="sysDot"/>
            <a:headEnd type="none" len="sm" w="sm"/>
            <a:tailEnd type="none" len="sm" w="sm"/>
          </a:ln>
        </p:spPr>
      </p:sp>
      <p:grpSp>
        <p:nvGrpSpPr>
          <p:cNvPr name="Group 113" id="113"/>
          <p:cNvGrpSpPr/>
          <p:nvPr/>
        </p:nvGrpSpPr>
        <p:grpSpPr>
          <a:xfrm rot="0">
            <a:off x="14453917" y="8583643"/>
            <a:ext cx="318747" cy="318747"/>
            <a:chOff x="0" y="0"/>
            <a:chExt cx="812800" cy="812800"/>
          </a:xfrm>
        </p:grpSpPr>
        <p:sp>
          <p:nvSpPr>
            <p:cNvPr name="Freeform 114" id="1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23D54"/>
            </a:solidFill>
          </p:spPr>
        </p:sp>
        <p:sp>
          <p:nvSpPr>
            <p:cNvPr name="TextBox 115" id="115"/>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116" id="116"/>
          <p:cNvSpPr/>
          <p:nvPr/>
        </p:nvSpPr>
        <p:spPr>
          <a:xfrm>
            <a:off x="14358582" y="7478533"/>
            <a:ext cx="509417" cy="38100"/>
          </a:xfrm>
          <a:prstGeom prst="line">
            <a:avLst/>
          </a:prstGeom>
          <a:ln cap="rnd" w="38100">
            <a:solidFill>
              <a:srgbClr val="023D54"/>
            </a:solidFill>
            <a:prstDash val="sysDot"/>
            <a:headEnd type="none" len="sm" w="sm"/>
            <a:tailEnd type="none" len="sm" w="sm"/>
          </a:ln>
        </p:spPr>
      </p:sp>
      <p:grpSp>
        <p:nvGrpSpPr>
          <p:cNvPr name="Group 117" id="117"/>
          <p:cNvGrpSpPr/>
          <p:nvPr/>
        </p:nvGrpSpPr>
        <p:grpSpPr>
          <a:xfrm rot="0">
            <a:off x="14453917" y="1367018"/>
            <a:ext cx="318747" cy="318747"/>
            <a:chOff x="0" y="0"/>
            <a:chExt cx="812800" cy="812800"/>
          </a:xfrm>
        </p:grpSpPr>
        <p:sp>
          <p:nvSpPr>
            <p:cNvPr name="Freeform 118" id="1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A4BE"/>
            </a:solidFill>
          </p:spPr>
        </p:sp>
        <p:sp>
          <p:nvSpPr>
            <p:cNvPr name="TextBox 119" id="119"/>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120" id="120"/>
          <p:cNvSpPr/>
          <p:nvPr/>
        </p:nvSpPr>
        <p:spPr>
          <a:xfrm>
            <a:off x="14356115" y="1923890"/>
            <a:ext cx="514350" cy="38100"/>
          </a:xfrm>
          <a:prstGeom prst="line">
            <a:avLst/>
          </a:prstGeom>
          <a:ln cap="rnd" w="38100">
            <a:solidFill>
              <a:srgbClr val="000000"/>
            </a:solidFill>
            <a:prstDash val="sysDot"/>
            <a:headEnd type="none" len="sm" w="sm"/>
            <a:tailEnd type="none" len="sm" w="sm"/>
          </a:ln>
        </p:spPr>
      </p:sp>
      <p:grpSp>
        <p:nvGrpSpPr>
          <p:cNvPr name="Group 121" id="121"/>
          <p:cNvGrpSpPr/>
          <p:nvPr/>
        </p:nvGrpSpPr>
        <p:grpSpPr>
          <a:xfrm rot="0">
            <a:off x="14453917" y="2200115"/>
            <a:ext cx="318747" cy="318747"/>
            <a:chOff x="0" y="0"/>
            <a:chExt cx="812800" cy="812800"/>
          </a:xfrm>
        </p:grpSpPr>
        <p:sp>
          <p:nvSpPr>
            <p:cNvPr name="Freeform 122" id="1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A4BE"/>
            </a:solidFill>
          </p:spPr>
        </p:sp>
        <p:sp>
          <p:nvSpPr>
            <p:cNvPr name="TextBox 123" id="123"/>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grpSp>
        <p:nvGrpSpPr>
          <p:cNvPr name="Group 124" id="124"/>
          <p:cNvGrpSpPr/>
          <p:nvPr/>
        </p:nvGrpSpPr>
        <p:grpSpPr>
          <a:xfrm rot="0">
            <a:off x="14453917" y="3028279"/>
            <a:ext cx="318747" cy="318747"/>
            <a:chOff x="0" y="0"/>
            <a:chExt cx="812800" cy="812800"/>
          </a:xfrm>
        </p:grpSpPr>
        <p:sp>
          <p:nvSpPr>
            <p:cNvPr name="Freeform 125" id="1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A4BE"/>
            </a:solidFill>
          </p:spPr>
        </p:sp>
        <p:sp>
          <p:nvSpPr>
            <p:cNvPr name="TextBox 126" id="126"/>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127" id="127"/>
          <p:cNvSpPr/>
          <p:nvPr/>
        </p:nvSpPr>
        <p:spPr>
          <a:xfrm>
            <a:off x="14356988" y="3584278"/>
            <a:ext cx="512604" cy="38100"/>
          </a:xfrm>
          <a:prstGeom prst="line">
            <a:avLst/>
          </a:prstGeom>
          <a:ln cap="rnd" w="38100">
            <a:solidFill>
              <a:srgbClr val="000000"/>
            </a:solidFill>
            <a:prstDash val="sysDot"/>
            <a:headEnd type="none" len="sm" w="sm"/>
            <a:tailEnd type="none" len="sm" w="sm"/>
          </a:ln>
        </p:spPr>
      </p:sp>
      <p:grpSp>
        <p:nvGrpSpPr>
          <p:cNvPr name="Group 128" id="128"/>
          <p:cNvGrpSpPr/>
          <p:nvPr/>
        </p:nvGrpSpPr>
        <p:grpSpPr>
          <a:xfrm rot="0">
            <a:off x="14453917" y="3866566"/>
            <a:ext cx="318747" cy="318747"/>
            <a:chOff x="0" y="0"/>
            <a:chExt cx="812800" cy="812800"/>
          </a:xfrm>
        </p:grpSpPr>
        <p:sp>
          <p:nvSpPr>
            <p:cNvPr name="Freeform 129" id="1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3A4BE"/>
            </a:solidFill>
          </p:spPr>
        </p:sp>
        <p:sp>
          <p:nvSpPr>
            <p:cNvPr name="TextBox 130" id="130"/>
            <p:cNvSpPr txBox="true"/>
            <p:nvPr/>
          </p:nvSpPr>
          <p:spPr>
            <a:xfrm>
              <a:off x="76200" y="9525"/>
              <a:ext cx="660400" cy="727075"/>
            </a:xfrm>
            <a:prstGeom prst="rect">
              <a:avLst/>
            </a:prstGeom>
          </p:spPr>
          <p:txBody>
            <a:bodyPr anchor="ctr" rtlCol="false" tIns="50800" lIns="50800" bIns="50800" rIns="50800"/>
            <a:lstStyle/>
            <a:p>
              <a:pPr algn="ctr">
                <a:lnSpc>
                  <a:spcPts val="3000"/>
                </a:lnSpc>
              </a:pPr>
            </a:p>
          </p:txBody>
        </p:sp>
      </p:grpSp>
      <p:sp>
        <p:nvSpPr>
          <p:cNvPr name="AutoShape 131" id="131"/>
          <p:cNvSpPr/>
          <p:nvPr/>
        </p:nvSpPr>
        <p:spPr>
          <a:xfrm>
            <a:off x="14358582" y="2754520"/>
            <a:ext cx="509417" cy="38100"/>
          </a:xfrm>
          <a:prstGeom prst="line">
            <a:avLst/>
          </a:prstGeom>
          <a:ln cap="rnd" w="38100">
            <a:solidFill>
              <a:srgbClr val="000000"/>
            </a:solidFill>
            <a:prstDash val="sysDot"/>
            <a:headEnd type="none" len="sm" w="sm"/>
            <a:tailEnd type="none" len="sm" w="sm"/>
          </a:ln>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6855540" y="366621"/>
            <a:ext cx="4576921" cy="663904"/>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5</a:t>
            </a:r>
          </a:p>
        </p:txBody>
      </p:sp>
      <p:sp>
        <p:nvSpPr>
          <p:cNvPr name="TextBox 28" id="28"/>
          <p:cNvSpPr txBox="true"/>
          <p:nvPr/>
        </p:nvSpPr>
        <p:spPr>
          <a:xfrm rot="0">
            <a:off x="1249180" y="2118802"/>
            <a:ext cx="14659570" cy="5734051"/>
          </a:xfrm>
          <a:prstGeom prst="rect">
            <a:avLst/>
          </a:prstGeom>
        </p:spPr>
        <p:txBody>
          <a:bodyPr anchor="t" rtlCol="false" tIns="0" lIns="0" bIns="0" rIns="0">
            <a:spAutoFit/>
          </a:bodyPr>
          <a:lstStyle/>
          <a:p>
            <a:pPr algn="just">
              <a:lnSpc>
                <a:spcPts val="4199"/>
              </a:lnSpc>
              <a:spcBef>
                <a:spcPct val="0"/>
              </a:spcBef>
            </a:pPr>
            <a:r>
              <a:rPr lang="en-US" sz="2999">
                <a:solidFill>
                  <a:srgbClr val="000000"/>
                </a:solidFill>
                <a:latin typeface="Anton"/>
                <a:ea typeface="Anton"/>
                <a:cs typeface="Anton"/>
                <a:sym typeface="Anton"/>
              </a:rPr>
              <a:t>A r</a:t>
            </a:r>
            <a:r>
              <a:rPr lang="en-US" sz="2999">
                <a:solidFill>
                  <a:srgbClr val="000000"/>
                </a:solidFill>
                <a:latin typeface="Anton"/>
                <a:ea typeface="Anton"/>
                <a:cs typeface="Anton"/>
                <a:sym typeface="Anton"/>
              </a:rPr>
              <a:t>espeito dessas asserçoes, assinale a opção correta.</a:t>
            </a:r>
          </a:p>
          <a:p>
            <a:pPr algn="just">
              <a:lnSpc>
                <a:spcPts val="4199"/>
              </a:lnSpc>
              <a:spcBef>
                <a:spcPct val="0"/>
              </a:spcBef>
            </a:pPr>
          </a:p>
          <a:p>
            <a:pPr algn="just">
              <a:lnSpc>
                <a:spcPts val="4199"/>
              </a:lnSpc>
              <a:spcBef>
                <a:spcPct val="0"/>
              </a:spcBef>
            </a:pPr>
            <a:r>
              <a:rPr lang="en-US" sz="2999">
                <a:solidFill>
                  <a:srgbClr val="000000"/>
                </a:solidFill>
                <a:latin typeface="Anton"/>
                <a:ea typeface="Anton"/>
                <a:cs typeface="Anton"/>
                <a:sym typeface="Anton"/>
              </a:rPr>
              <a:t>A) As asserções I e II são proposições verdadeiras, e a ll é uma justificativa correta da I.</a:t>
            </a:r>
          </a:p>
          <a:p>
            <a:pPr algn="just">
              <a:lnSpc>
                <a:spcPts val="4199"/>
              </a:lnSpc>
              <a:spcBef>
                <a:spcPct val="0"/>
              </a:spcBef>
            </a:pPr>
          </a:p>
          <a:p>
            <a:pPr algn="just">
              <a:lnSpc>
                <a:spcPts val="4199"/>
              </a:lnSpc>
              <a:spcBef>
                <a:spcPct val="0"/>
              </a:spcBef>
            </a:pPr>
            <a:r>
              <a:rPr lang="en-US" sz="2999">
                <a:solidFill>
                  <a:srgbClr val="FF3131"/>
                </a:solidFill>
                <a:latin typeface="Anton"/>
                <a:ea typeface="Anton"/>
                <a:cs typeface="Anton"/>
                <a:sym typeface="Anton"/>
              </a:rPr>
              <a:t>B) As asserções I e II são proposições verdadeiras, mas Il não é uma justificativa correta para I.</a:t>
            </a:r>
          </a:p>
          <a:p>
            <a:pPr algn="just">
              <a:lnSpc>
                <a:spcPts val="4199"/>
              </a:lnSpc>
              <a:spcBef>
                <a:spcPct val="0"/>
              </a:spcBef>
            </a:pPr>
          </a:p>
          <a:p>
            <a:pPr algn="just">
              <a:lnSpc>
                <a:spcPts val="4199"/>
              </a:lnSpc>
              <a:spcBef>
                <a:spcPct val="0"/>
              </a:spcBef>
            </a:pPr>
            <a:r>
              <a:rPr lang="en-US" sz="2999">
                <a:solidFill>
                  <a:srgbClr val="000000"/>
                </a:solidFill>
                <a:latin typeface="Anton"/>
                <a:ea typeface="Anton"/>
                <a:cs typeface="Anton"/>
                <a:sym typeface="Anton"/>
              </a:rPr>
              <a:t>C) A asserção I é uma proposição verdadeira, e a ll é uma proposição falsa.</a:t>
            </a:r>
          </a:p>
          <a:p>
            <a:pPr algn="just">
              <a:lnSpc>
                <a:spcPts val="4199"/>
              </a:lnSpc>
              <a:spcBef>
                <a:spcPct val="0"/>
              </a:spcBef>
            </a:pPr>
          </a:p>
          <a:p>
            <a:pPr algn="just">
              <a:lnSpc>
                <a:spcPts val="4199"/>
              </a:lnSpc>
              <a:spcBef>
                <a:spcPct val="0"/>
              </a:spcBef>
            </a:pPr>
            <a:r>
              <a:rPr lang="en-US" sz="2999">
                <a:solidFill>
                  <a:srgbClr val="000000"/>
                </a:solidFill>
                <a:latin typeface="Anton"/>
                <a:ea typeface="Anton"/>
                <a:cs typeface="Anton"/>
                <a:sym typeface="Anton"/>
              </a:rPr>
              <a:t>D) A asserção I é uma proposição falsa, e a Il é uma proposição verdadeira.</a:t>
            </a:r>
          </a:p>
          <a:p>
            <a:pPr algn="just">
              <a:lnSpc>
                <a:spcPts val="4199"/>
              </a:lnSpc>
              <a:spcBef>
                <a:spcPct val="0"/>
              </a:spcBef>
            </a:pPr>
          </a:p>
          <a:p>
            <a:pPr algn="just">
              <a:lnSpc>
                <a:spcPts val="4199"/>
              </a:lnSpc>
              <a:spcBef>
                <a:spcPct val="0"/>
              </a:spcBef>
            </a:pPr>
            <a:r>
              <a:rPr lang="en-US" sz="2999">
                <a:solidFill>
                  <a:srgbClr val="000000"/>
                </a:solidFill>
                <a:latin typeface="Anton"/>
                <a:ea typeface="Anton"/>
                <a:cs typeface="Anton"/>
                <a:sym typeface="Anton"/>
              </a:rPr>
              <a:t>E) As asserções I e II são proposições falsas.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5752260" y="314217"/>
            <a:ext cx="6451618" cy="1362291"/>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Resolução - Questão  5</a:t>
            </a:r>
          </a:p>
          <a:p>
            <a:pPr algn="ctr">
              <a:lnSpc>
                <a:spcPts val="5575"/>
              </a:lnSpc>
            </a:pPr>
          </a:p>
        </p:txBody>
      </p:sp>
      <p:sp>
        <p:nvSpPr>
          <p:cNvPr name="TextBox 28" id="28"/>
          <p:cNvSpPr txBox="true"/>
          <p:nvPr/>
        </p:nvSpPr>
        <p:spPr>
          <a:xfrm rot="0">
            <a:off x="1346872" y="1980549"/>
            <a:ext cx="15262393" cy="7800341"/>
          </a:xfrm>
          <a:prstGeom prst="rect">
            <a:avLst/>
          </a:prstGeom>
        </p:spPr>
        <p:txBody>
          <a:bodyPr anchor="t" rtlCol="false" tIns="0" lIns="0" bIns="0" rIns="0">
            <a:spAutoFit/>
          </a:bodyPr>
          <a:lstStyle/>
          <a:p>
            <a:pPr algn="just">
              <a:lnSpc>
                <a:spcPts val="3919"/>
              </a:lnSpc>
            </a:pPr>
            <a:r>
              <a:rPr lang="en-US" sz="2799">
                <a:solidFill>
                  <a:srgbClr val="000000"/>
                </a:solidFill>
                <a:latin typeface="Anton"/>
                <a:ea typeface="Anton"/>
                <a:cs typeface="Anton"/>
                <a:sym typeface="Anton"/>
              </a:rPr>
              <a:t>Resposta: Letra B </a:t>
            </a:r>
          </a:p>
          <a:p>
            <a:pPr algn="just">
              <a:lnSpc>
                <a:spcPts val="3919"/>
              </a:lnSpc>
            </a:pPr>
          </a:p>
          <a:p>
            <a:pPr algn="just">
              <a:lnSpc>
                <a:spcPts val="3919"/>
              </a:lnSpc>
            </a:pPr>
            <a:r>
              <a:rPr lang="en-US" sz="2799">
                <a:solidFill>
                  <a:srgbClr val="FF3131"/>
                </a:solidFill>
                <a:latin typeface="Anton"/>
                <a:ea typeface="Anton"/>
                <a:cs typeface="Anton"/>
                <a:sym typeface="Anton"/>
              </a:rPr>
              <a:t>Contexto: </a:t>
            </a:r>
          </a:p>
          <a:p>
            <a:pPr algn="just">
              <a:lnSpc>
                <a:spcPts val="3919"/>
              </a:lnSpc>
            </a:pPr>
          </a:p>
          <a:p>
            <a:pPr algn="just">
              <a:lnSpc>
                <a:spcPts val="3919"/>
              </a:lnSpc>
            </a:pPr>
            <a:r>
              <a:rPr lang="en-US" sz="2799">
                <a:solidFill>
                  <a:srgbClr val="FF3131"/>
                </a:solidFill>
                <a:latin typeface="Anton"/>
                <a:ea typeface="Anton"/>
                <a:cs typeface="Anton"/>
                <a:sym typeface="Anton"/>
              </a:rPr>
              <a:t>Contexto Diferente: A asserção I fala sobre a necessidade de considerar diferentes indicadores para a tomada de decisão. Isso é verdadeiro e é uma prática recomendada na análise de investimentos. No entanto, a asserção II categoriza os indicadores de forma que pode não abranger completamente a complexidade da análise. </a:t>
            </a:r>
          </a:p>
          <a:p>
            <a:pPr algn="just">
              <a:lnSpc>
                <a:spcPts val="3919"/>
              </a:lnSpc>
            </a:pPr>
          </a:p>
          <a:p>
            <a:pPr algn="just">
              <a:lnSpc>
                <a:spcPts val="3919"/>
              </a:lnSpc>
            </a:pPr>
            <a:r>
              <a:rPr lang="en-US" sz="2799">
                <a:solidFill>
                  <a:srgbClr val="FF3131"/>
                </a:solidFill>
                <a:latin typeface="Anton"/>
                <a:ea typeface="Anton"/>
                <a:cs typeface="Anton"/>
                <a:sym typeface="Anton"/>
              </a:rPr>
              <a:t>Limitações dos Indicadores: A asserção II sugere que o payback e o payback descontado são suficientes para avaliar risco e liquidez, enquanto o VPL e a TIR são apenas para lucratividade. No entanto, o payback não considera o valor do dinheiro no tempo, o que é essencial para uma avaliação de risco mais precisa. Além disso, o VPL e a TIR também podem ser influenciados por fatores de risco, e não são apenas medidas de lucratividade. </a:t>
            </a:r>
          </a:p>
          <a:p>
            <a:pPr algn="just">
              <a:lnSpc>
                <a:spcPts val="3499"/>
              </a:lnSpc>
            </a:pPr>
          </a:p>
          <a:p>
            <a:pPr algn="just">
              <a:lnSpc>
                <a:spcPts val="3499"/>
              </a:lnSpc>
              <a:spcBef>
                <a:spcPct val="0"/>
              </a:spcBef>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5752260" y="314217"/>
            <a:ext cx="6451618" cy="1362291"/>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Resolução - Questão  5</a:t>
            </a:r>
          </a:p>
          <a:p>
            <a:pPr algn="ctr">
              <a:lnSpc>
                <a:spcPts val="5575"/>
              </a:lnSpc>
            </a:pPr>
          </a:p>
        </p:txBody>
      </p:sp>
      <p:sp>
        <p:nvSpPr>
          <p:cNvPr name="TextBox 28" id="28"/>
          <p:cNvSpPr txBox="true"/>
          <p:nvPr/>
        </p:nvSpPr>
        <p:spPr>
          <a:xfrm rot="0">
            <a:off x="1267564" y="1968500"/>
            <a:ext cx="15405712" cy="4443731"/>
          </a:xfrm>
          <a:prstGeom prst="rect">
            <a:avLst/>
          </a:prstGeom>
        </p:spPr>
        <p:txBody>
          <a:bodyPr anchor="t" rtlCol="false" tIns="0" lIns="0" bIns="0" rIns="0">
            <a:spAutoFit/>
          </a:bodyPr>
          <a:lstStyle/>
          <a:p>
            <a:pPr algn="just">
              <a:lnSpc>
                <a:spcPts val="3919"/>
              </a:lnSpc>
            </a:pPr>
            <a:r>
              <a:rPr lang="en-US" sz="2799">
                <a:solidFill>
                  <a:srgbClr val="FF3131"/>
                </a:solidFill>
                <a:latin typeface="Anton"/>
                <a:ea typeface="Anton"/>
                <a:cs typeface="Anton"/>
                <a:sym typeface="Anton"/>
              </a:rPr>
              <a:t>Falta de Interconexão: A asserção II não explica por que a consideração de múltiplos indicadores é crucial. Por exemplo, embora o VPL e a TIR sejam importantes para avaliar a viabilidade financeira de um projeto, ignorar indicadores como o payback pode levar a decisões que não consideram a liquidez necessária para um negócio, especialmente em pequenas empresas.</a:t>
            </a:r>
            <a:r>
              <a:rPr lang="en-US" sz="2799">
                <a:solidFill>
                  <a:srgbClr val="FF3131"/>
                </a:solidFill>
                <a:latin typeface="Anton"/>
                <a:ea typeface="Anton"/>
                <a:cs typeface="Anton"/>
                <a:sym typeface="Anton"/>
              </a:rPr>
              <a:t> </a:t>
            </a:r>
          </a:p>
          <a:p>
            <a:pPr algn="just">
              <a:lnSpc>
                <a:spcPts val="3919"/>
              </a:lnSpc>
            </a:pPr>
          </a:p>
          <a:p>
            <a:pPr algn="just">
              <a:lnSpc>
                <a:spcPts val="3919"/>
              </a:lnSpc>
              <a:spcBef>
                <a:spcPct val="0"/>
              </a:spcBef>
            </a:pPr>
            <a:r>
              <a:rPr lang="en-US" sz="2799">
                <a:solidFill>
                  <a:srgbClr val="FF3131"/>
                </a:solidFill>
                <a:latin typeface="Anton"/>
                <a:ea typeface="Anton"/>
                <a:cs typeface="Anton"/>
                <a:sym typeface="Anton"/>
              </a:rPr>
              <a:t>Portanto, mesmo que ambas as asserções sejam verdadeiras, a asserção II não justifica a I de forma completa, pois falha em abordar a interdependência e a complexidade das decisões financeiras. Assim, a opção correta para a questão é a B: "As asserções I e II são proposições verdadeiras, mas a II não é uma justificativa correta da I.</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000" r="0" b="-6000"/>
            </a:stretch>
          </a:blipFill>
        </p:spPr>
      </p:sp>
      <p:sp>
        <p:nvSpPr>
          <p:cNvPr name="AutoShape 3" id="3"/>
          <p:cNvSpPr/>
          <p:nvPr/>
        </p:nvSpPr>
        <p:spPr>
          <a:xfrm rot="-5400000">
            <a:off x="7266889" y="5203500"/>
            <a:ext cx="2507972" cy="0"/>
          </a:xfrm>
          <a:prstGeom prst="line">
            <a:avLst/>
          </a:prstGeom>
          <a:ln cap="flat" w="38100">
            <a:solidFill>
              <a:srgbClr val="FFFFFF"/>
            </a:solidFill>
            <a:prstDash val="solid"/>
            <a:headEnd type="none" len="sm" w="sm"/>
            <a:tailEnd type="none" len="sm" w="sm"/>
          </a:ln>
        </p:spPr>
      </p:sp>
      <p:sp>
        <p:nvSpPr>
          <p:cNvPr name="Freeform 4" id="4"/>
          <p:cNvSpPr/>
          <p:nvPr/>
        </p:nvSpPr>
        <p:spPr>
          <a:xfrm flipH="false" flipV="false" rot="0">
            <a:off x="4995391" y="3877925"/>
            <a:ext cx="1461735" cy="1275696"/>
          </a:xfrm>
          <a:custGeom>
            <a:avLst/>
            <a:gdLst/>
            <a:ahLst/>
            <a:cxnLst/>
            <a:rect r="r" b="b" t="t" l="l"/>
            <a:pathLst>
              <a:path h="1275696" w="1461735">
                <a:moveTo>
                  <a:pt x="0" y="0"/>
                </a:moveTo>
                <a:lnTo>
                  <a:pt x="1461736" y="0"/>
                </a:lnTo>
                <a:lnTo>
                  <a:pt x="1461736" y="1275696"/>
                </a:lnTo>
                <a:lnTo>
                  <a:pt x="0" y="12756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436468" y="5195191"/>
            <a:ext cx="4579583" cy="606162"/>
          </a:xfrm>
          <a:prstGeom prst="rect">
            <a:avLst/>
          </a:prstGeom>
        </p:spPr>
        <p:txBody>
          <a:bodyPr anchor="t" rtlCol="false" tIns="0" lIns="0" bIns="0" rIns="0">
            <a:spAutoFit/>
          </a:bodyPr>
          <a:lstStyle/>
          <a:p>
            <a:pPr algn="ctr">
              <a:lnSpc>
                <a:spcPts val="4914"/>
              </a:lnSpc>
              <a:spcBef>
                <a:spcPct val="0"/>
              </a:spcBef>
            </a:pPr>
            <a:r>
              <a:rPr lang="en-US" sz="3510">
                <a:solidFill>
                  <a:srgbClr val="FFFFFF"/>
                </a:solidFill>
                <a:latin typeface="Anton"/>
                <a:ea typeface="Anton"/>
                <a:cs typeface="Anton"/>
                <a:sym typeface="Anton"/>
              </a:rPr>
              <a:t>ANALISE DE INVESTIMENTO</a:t>
            </a:r>
          </a:p>
        </p:txBody>
      </p:sp>
      <p:sp>
        <p:nvSpPr>
          <p:cNvPr name="TextBox 6" id="6"/>
          <p:cNvSpPr txBox="true"/>
          <p:nvPr/>
        </p:nvSpPr>
        <p:spPr>
          <a:xfrm rot="0">
            <a:off x="3745065" y="5932798"/>
            <a:ext cx="3962389" cy="402141"/>
          </a:xfrm>
          <a:prstGeom prst="rect">
            <a:avLst/>
          </a:prstGeom>
        </p:spPr>
        <p:txBody>
          <a:bodyPr anchor="t" rtlCol="false" tIns="0" lIns="0" bIns="0" rIns="0">
            <a:spAutoFit/>
          </a:bodyPr>
          <a:lstStyle/>
          <a:p>
            <a:pPr algn="ctr">
              <a:lnSpc>
                <a:spcPts val="3297"/>
              </a:lnSpc>
              <a:spcBef>
                <a:spcPct val="0"/>
              </a:spcBef>
            </a:pPr>
            <a:r>
              <a:rPr lang="en-US" sz="2355">
                <a:solidFill>
                  <a:srgbClr val="FFFFFF"/>
                </a:solidFill>
                <a:latin typeface="Anton"/>
                <a:ea typeface="Anton"/>
                <a:cs typeface="Anton"/>
                <a:sym typeface="Anton"/>
              </a:rPr>
              <a:t>ACE - V</a:t>
            </a:r>
          </a:p>
        </p:txBody>
      </p:sp>
      <p:sp>
        <p:nvSpPr>
          <p:cNvPr name="TextBox 7" id="7"/>
          <p:cNvSpPr txBox="true"/>
          <p:nvPr/>
        </p:nvSpPr>
        <p:spPr>
          <a:xfrm rot="0">
            <a:off x="5969769" y="3625664"/>
            <a:ext cx="9214335" cy="3102117"/>
          </a:xfrm>
          <a:prstGeom prst="rect">
            <a:avLst/>
          </a:prstGeom>
        </p:spPr>
        <p:txBody>
          <a:bodyPr anchor="t" rtlCol="false" tIns="0" lIns="0" bIns="0" rIns="0">
            <a:spAutoFit/>
          </a:bodyPr>
          <a:lstStyle/>
          <a:p>
            <a:pPr algn="ctr">
              <a:lnSpc>
                <a:spcPts val="25379"/>
              </a:lnSpc>
              <a:spcBef>
                <a:spcPct val="0"/>
              </a:spcBef>
            </a:pPr>
            <a:r>
              <a:rPr lang="en-US" sz="18128">
                <a:solidFill>
                  <a:srgbClr val="FFFFFF"/>
                </a:solidFill>
                <a:latin typeface="Anton"/>
                <a:ea typeface="Anton"/>
                <a:cs typeface="Anton"/>
                <a:sym typeface="Anton"/>
              </a:rPr>
              <a:t>FIM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273052" y="175605"/>
            <a:ext cx="11140045" cy="9928586"/>
          </a:xfrm>
          <a:prstGeom prst="rect">
            <a:avLst/>
          </a:prstGeom>
        </p:spPr>
      </p:pic>
      <p:grpSp>
        <p:nvGrpSpPr>
          <p:cNvPr name="Group 3" id="3"/>
          <p:cNvGrpSpPr/>
          <p:nvPr/>
        </p:nvGrpSpPr>
        <p:grpSpPr>
          <a:xfrm rot="0">
            <a:off x="11028029" y="1701400"/>
            <a:ext cx="7259971" cy="1417382"/>
            <a:chOff x="0" y="0"/>
            <a:chExt cx="2039586" cy="398193"/>
          </a:xfrm>
        </p:grpSpPr>
        <p:sp>
          <p:nvSpPr>
            <p:cNvPr name="Freeform 4" id="4"/>
            <p:cNvSpPr/>
            <p:nvPr/>
          </p:nvSpPr>
          <p:spPr>
            <a:xfrm flipH="false" flipV="false" rot="0">
              <a:off x="0" y="0"/>
              <a:ext cx="2039586" cy="398193"/>
            </a:xfrm>
            <a:custGeom>
              <a:avLst/>
              <a:gdLst/>
              <a:ahLst/>
              <a:cxnLst/>
              <a:rect r="r" b="b" t="t" l="l"/>
              <a:pathLst>
                <a:path h="398193" w="2039586">
                  <a:moveTo>
                    <a:pt x="0" y="0"/>
                  </a:moveTo>
                  <a:lnTo>
                    <a:pt x="2039586" y="0"/>
                  </a:lnTo>
                  <a:lnTo>
                    <a:pt x="2039586" y="398193"/>
                  </a:lnTo>
                  <a:lnTo>
                    <a:pt x="0" y="398193"/>
                  </a:lnTo>
                  <a:close/>
                </a:path>
              </a:pathLst>
            </a:custGeom>
            <a:solidFill>
              <a:srgbClr val="EEEEEE"/>
            </a:solidFill>
          </p:spPr>
        </p:sp>
        <p:sp>
          <p:nvSpPr>
            <p:cNvPr name="TextBox 5" id="5"/>
            <p:cNvSpPr txBox="true"/>
            <p:nvPr/>
          </p:nvSpPr>
          <p:spPr>
            <a:xfrm>
              <a:off x="0" y="-38100"/>
              <a:ext cx="2039586" cy="43629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1028029" y="3614498"/>
            <a:ext cx="7259971" cy="1417382"/>
            <a:chOff x="0" y="0"/>
            <a:chExt cx="2039586" cy="398193"/>
          </a:xfrm>
        </p:grpSpPr>
        <p:sp>
          <p:nvSpPr>
            <p:cNvPr name="Freeform 7" id="7"/>
            <p:cNvSpPr/>
            <p:nvPr/>
          </p:nvSpPr>
          <p:spPr>
            <a:xfrm flipH="false" flipV="false" rot="0">
              <a:off x="0" y="0"/>
              <a:ext cx="2039586" cy="398193"/>
            </a:xfrm>
            <a:custGeom>
              <a:avLst/>
              <a:gdLst/>
              <a:ahLst/>
              <a:cxnLst/>
              <a:rect r="r" b="b" t="t" l="l"/>
              <a:pathLst>
                <a:path h="398193" w="2039586">
                  <a:moveTo>
                    <a:pt x="0" y="0"/>
                  </a:moveTo>
                  <a:lnTo>
                    <a:pt x="2039586" y="0"/>
                  </a:lnTo>
                  <a:lnTo>
                    <a:pt x="2039586" y="398193"/>
                  </a:lnTo>
                  <a:lnTo>
                    <a:pt x="0" y="398193"/>
                  </a:lnTo>
                  <a:close/>
                </a:path>
              </a:pathLst>
            </a:custGeom>
            <a:solidFill>
              <a:srgbClr val="EEEEEE"/>
            </a:solidFill>
          </p:spPr>
        </p:sp>
        <p:sp>
          <p:nvSpPr>
            <p:cNvPr name="TextBox 8" id="8"/>
            <p:cNvSpPr txBox="true"/>
            <p:nvPr/>
          </p:nvSpPr>
          <p:spPr>
            <a:xfrm>
              <a:off x="0" y="-38100"/>
              <a:ext cx="2039586" cy="43629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1028029" y="5572243"/>
            <a:ext cx="7259971" cy="1417382"/>
            <a:chOff x="0" y="0"/>
            <a:chExt cx="2039586" cy="398193"/>
          </a:xfrm>
        </p:grpSpPr>
        <p:sp>
          <p:nvSpPr>
            <p:cNvPr name="Freeform 10" id="10"/>
            <p:cNvSpPr/>
            <p:nvPr/>
          </p:nvSpPr>
          <p:spPr>
            <a:xfrm flipH="false" flipV="false" rot="0">
              <a:off x="0" y="0"/>
              <a:ext cx="2039586" cy="398193"/>
            </a:xfrm>
            <a:custGeom>
              <a:avLst/>
              <a:gdLst/>
              <a:ahLst/>
              <a:cxnLst/>
              <a:rect r="r" b="b" t="t" l="l"/>
              <a:pathLst>
                <a:path h="398193" w="2039586">
                  <a:moveTo>
                    <a:pt x="0" y="0"/>
                  </a:moveTo>
                  <a:lnTo>
                    <a:pt x="2039586" y="0"/>
                  </a:lnTo>
                  <a:lnTo>
                    <a:pt x="2039586" y="398193"/>
                  </a:lnTo>
                  <a:lnTo>
                    <a:pt x="0" y="398193"/>
                  </a:lnTo>
                  <a:close/>
                </a:path>
              </a:pathLst>
            </a:custGeom>
            <a:solidFill>
              <a:srgbClr val="EEEEEE"/>
            </a:solidFill>
          </p:spPr>
        </p:sp>
        <p:sp>
          <p:nvSpPr>
            <p:cNvPr name="TextBox 11" id="11"/>
            <p:cNvSpPr txBox="true"/>
            <p:nvPr/>
          </p:nvSpPr>
          <p:spPr>
            <a:xfrm>
              <a:off x="0" y="-38100"/>
              <a:ext cx="2039586" cy="43629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1028029" y="1339629"/>
            <a:ext cx="3047116" cy="361771"/>
            <a:chOff x="0" y="0"/>
            <a:chExt cx="856044" cy="101635"/>
          </a:xfrm>
        </p:grpSpPr>
        <p:sp>
          <p:nvSpPr>
            <p:cNvPr name="Freeform 13" id="13"/>
            <p:cNvSpPr/>
            <p:nvPr/>
          </p:nvSpPr>
          <p:spPr>
            <a:xfrm flipH="false" flipV="false" rot="0">
              <a:off x="0" y="0"/>
              <a:ext cx="856044" cy="101635"/>
            </a:xfrm>
            <a:custGeom>
              <a:avLst/>
              <a:gdLst/>
              <a:ahLst/>
              <a:cxnLst/>
              <a:rect r="r" b="b" t="t" l="l"/>
              <a:pathLst>
                <a:path h="101635" w="856044">
                  <a:moveTo>
                    <a:pt x="0" y="0"/>
                  </a:moveTo>
                  <a:lnTo>
                    <a:pt x="856044" y="0"/>
                  </a:lnTo>
                  <a:lnTo>
                    <a:pt x="856044" y="101635"/>
                  </a:lnTo>
                  <a:lnTo>
                    <a:pt x="0" y="101635"/>
                  </a:lnTo>
                  <a:close/>
                </a:path>
              </a:pathLst>
            </a:custGeom>
            <a:solidFill>
              <a:srgbClr val="023D54"/>
            </a:solidFill>
          </p:spPr>
        </p:sp>
        <p:sp>
          <p:nvSpPr>
            <p:cNvPr name="TextBox 14" id="14"/>
            <p:cNvSpPr txBox="true"/>
            <p:nvPr/>
          </p:nvSpPr>
          <p:spPr>
            <a:xfrm>
              <a:off x="0" y="-38100"/>
              <a:ext cx="856044" cy="13973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1028029" y="3252726"/>
            <a:ext cx="3047116" cy="361771"/>
            <a:chOff x="0" y="0"/>
            <a:chExt cx="856044" cy="101635"/>
          </a:xfrm>
        </p:grpSpPr>
        <p:sp>
          <p:nvSpPr>
            <p:cNvPr name="Freeform 16" id="16"/>
            <p:cNvSpPr/>
            <p:nvPr/>
          </p:nvSpPr>
          <p:spPr>
            <a:xfrm flipH="false" flipV="false" rot="0">
              <a:off x="0" y="0"/>
              <a:ext cx="856044" cy="101635"/>
            </a:xfrm>
            <a:custGeom>
              <a:avLst/>
              <a:gdLst/>
              <a:ahLst/>
              <a:cxnLst/>
              <a:rect r="r" b="b" t="t" l="l"/>
              <a:pathLst>
                <a:path h="101635" w="856044">
                  <a:moveTo>
                    <a:pt x="0" y="0"/>
                  </a:moveTo>
                  <a:lnTo>
                    <a:pt x="856044" y="0"/>
                  </a:lnTo>
                  <a:lnTo>
                    <a:pt x="856044" y="101635"/>
                  </a:lnTo>
                  <a:lnTo>
                    <a:pt x="0" y="101635"/>
                  </a:lnTo>
                  <a:close/>
                </a:path>
              </a:pathLst>
            </a:custGeom>
            <a:solidFill>
              <a:srgbClr val="023D54"/>
            </a:solidFill>
          </p:spPr>
        </p:sp>
        <p:sp>
          <p:nvSpPr>
            <p:cNvPr name="TextBox 17" id="17"/>
            <p:cNvSpPr txBox="true"/>
            <p:nvPr/>
          </p:nvSpPr>
          <p:spPr>
            <a:xfrm>
              <a:off x="0" y="-38100"/>
              <a:ext cx="856044" cy="13973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1028029" y="5210472"/>
            <a:ext cx="3047116" cy="361771"/>
            <a:chOff x="0" y="0"/>
            <a:chExt cx="856044" cy="101635"/>
          </a:xfrm>
        </p:grpSpPr>
        <p:sp>
          <p:nvSpPr>
            <p:cNvPr name="Freeform 19" id="19"/>
            <p:cNvSpPr/>
            <p:nvPr/>
          </p:nvSpPr>
          <p:spPr>
            <a:xfrm flipH="false" flipV="false" rot="0">
              <a:off x="0" y="0"/>
              <a:ext cx="856044" cy="101635"/>
            </a:xfrm>
            <a:custGeom>
              <a:avLst/>
              <a:gdLst/>
              <a:ahLst/>
              <a:cxnLst/>
              <a:rect r="r" b="b" t="t" l="l"/>
              <a:pathLst>
                <a:path h="101635" w="856044">
                  <a:moveTo>
                    <a:pt x="0" y="0"/>
                  </a:moveTo>
                  <a:lnTo>
                    <a:pt x="856044" y="0"/>
                  </a:lnTo>
                  <a:lnTo>
                    <a:pt x="856044" y="101635"/>
                  </a:lnTo>
                  <a:lnTo>
                    <a:pt x="0" y="101635"/>
                  </a:lnTo>
                  <a:close/>
                </a:path>
              </a:pathLst>
            </a:custGeom>
            <a:solidFill>
              <a:srgbClr val="023D54"/>
            </a:solidFill>
          </p:spPr>
        </p:sp>
        <p:sp>
          <p:nvSpPr>
            <p:cNvPr name="TextBox 20" id="20"/>
            <p:cNvSpPr txBox="true"/>
            <p:nvPr/>
          </p:nvSpPr>
          <p:spPr>
            <a:xfrm>
              <a:off x="0" y="-38100"/>
              <a:ext cx="856044" cy="139735"/>
            </a:xfrm>
            <a:prstGeom prst="rect">
              <a:avLst/>
            </a:prstGeom>
          </p:spPr>
          <p:txBody>
            <a:bodyPr anchor="ctr" rtlCol="false" tIns="50800" lIns="50800" bIns="50800" rIns="50800"/>
            <a:lstStyle/>
            <a:p>
              <a:pPr algn="ctr">
                <a:lnSpc>
                  <a:spcPts val="2659"/>
                </a:lnSpc>
              </a:pPr>
            </a:p>
          </p:txBody>
        </p:sp>
      </p:grpSp>
      <p:sp>
        <p:nvSpPr>
          <p:cNvPr name="TextBox 21" id="21"/>
          <p:cNvSpPr txBox="true"/>
          <p:nvPr/>
        </p:nvSpPr>
        <p:spPr>
          <a:xfrm rot="0">
            <a:off x="11303107" y="1816809"/>
            <a:ext cx="5748553" cy="1167516"/>
          </a:xfrm>
          <a:prstGeom prst="rect">
            <a:avLst/>
          </a:prstGeom>
        </p:spPr>
        <p:txBody>
          <a:bodyPr anchor="t" rtlCol="false" tIns="0" lIns="0" bIns="0" rIns="0">
            <a:spAutoFit/>
          </a:bodyPr>
          <a:lstStyle/>
          <a:p>
            <a:pPr algn="l">
              <a:lnSpc>
                <a:spcPts val="2339"/>
              </a:lnSpc>
            </a:pPr>
            <a:r>
              <a:rPr lang="en-US" sz="1799">
                <a:solidFill>
                  <a:srgbClr val="545454"/>
                </a:solidFill>
                <a:latin typeface="Anton"/>
                <a:ea typeface="Anton"/>
                <a:cs typeface="Anton"/>
                <a:sym typeface="Anton"/>
              </a:rPr>
              <a:t>Lorem ipsum dolor sit amet, consectetur adipiscing elit. Etiam eget quam lacus. Vivamus laoreet tempus lacus, in ultricies dui vehicula in. Donec auctor blandit leo. convallis mollis mi condimentum in.</a:t>
            </a:r>
          </a:p>
        </p:txBody>
      </p:sp>
      <p:sp>
        <p:nvSpPr>
          <p:cNvPr name="TextBox 22" id="22"/>
          <p:cNvSpPr txBox="true"/>
          <p:nvPr/>
        </p:nvSpPr>
        <p:spPr>
          <a:xfrm rot="0">
            <a:off x="11303107" y="3729906"/>
            <a:ext cx="5748553" cy="1167516"/>
          </a:xfrm>
          <a:prstGeom prst="rect">
            <a:avLst/>
          </a:prstGeom>
        </p:spPr>
        <p:txBody>
          <a:bodyPr anchor="t" rtlCol="false" tIns="0" lIns="0" bIns="0" rIns="0">
            <a:spAutoFit/>
          </a:bodyPr>
          <a:lstStyle/>
          <a:p>
            <a:pPr algn="l">
              <a:lnSpc>
                <a:spcPts val="2339"/>
              </a:lnSpc>
            </a:pPr>
            <a:r>
              <a:rPr lang="en-US" sz="1799">
                <a:solidFill>
                  <a:srgbClr val="545454"/>
                </a:solidFill>
                <a:latin typeface="Anton"/>
                <a:ea typeface="Anton"/>
                <a:cs typeface="Anton"/>
                <a:sym typeface="Anton"/>
              </a:rPr>
              <a:t>Lorem ipsum dolor sit amet, consectetur adipiscing elit. Etiam eget quam lacus. Vivamus laoreet tempus lacus, in ultricies dui vehicula in. Donec auctor blandit leo. convallis mollis mi condimentum in.</a:t>
            </a:r>
          </a:p>
        </p:txBody>
      </p:sp>
      <p:sp>
        <p:nvSpPr>
          <p:cNvPr name="TextBox 23" id="23"/>
          <p:cNvSpPr txBox="true"/>
          <p:nvPr/>
        </p:nvSpPr>
        <p:spPr>
          <a:xfrm rot="0">
            <a:off x="11303107" y="5687652"/>
            <a:ext cx="5748553" cy="1167516"/>
          </a:xfrm>
          <a:prstGeom prst="rect">
            <a:avLst/>
          </a:prstGeom>
        </p:spPr>
        <p:txBody>
          <a:bodyPr anchor="t" rtlCol="false" tIns="0" lIns="0" bIns="0" rIns="0">
            <a:spAutoFit/>
          </a:bodyPr>
          <a:lstStyle/>
          <a:p>
            <a:pPr algn="l">
              <a:lnSpc>
                <a:spcPts val="2339"/>
              </a:lnSpc>
            </a:pPr>
            <a:r>
              <a:rPr lang="en-US" sz="1799">
                <a:solidFill>
                  <a:srgbClr val="545454"/>
                </a:solidFill>
                <a:latin typeface="Anton"/>
                <a:ea typeface="Anton"/>
                <a:cs typeface="Anton"/>
                <a:sym typeface="Anton"/>
              </a:rPr>
              <a:t>Lorem ipsum dolor sit amet, consectetur adipiscing elit. Etiam eget quam lacus. Vivamus laoreet tempus lacus, in ultricies dui vehicula in. Donec auctor blandit leo. convallis mollis mi condimentum in.</a:t>
            </a:r>
          </a:p>
        </p:txBody>
      </p:sp>
      <p:sp>
        <p:nvSpPr>
          <p:cNvPr name="TextBox 24" id="24"/>
          <p:cNvSpPr txBox="true"/>
          <p:nvPr/>
        </p:nvSpPr>
        <p:spPr>
          <a:xfrm rot="0">
            <a:off x="11303107" y="1365554"/>
            <a:ext cx="1987299" cy="290871"/>
          </a:xfrm>
          <a:prstGeom prst="rect">
            <a:avLst/>
          </a:prstGeom>
        </p:spPr>
        <p:txBody>
          <a:bodyPr anchor="t" rtlCol="false" tIns="0" lIns="0" bIns="0" rIns="0">
            <a:spAutoFit/>
          </a:bodyPr>
          <a:lstStyle/>
          <a:p>
            <a:pPr algn="l">
              <a:lnSpc>
                <a:spcPts val="2339"/>
              </a:lnSpc>
            </a:pPr>
            <a:r>
              <a:rPr lang="en-US" sz="1799">
                <a:solidFill>
                  <a:srgbClr val="FFFFFF"/>
                </a:solidFill>
                <a:latin typeface="Anton"/>
                <a:ea typeface="Anton"/>
                <a:cs typeface="Anton"/>
                <a:sym typeface="Anton"/>
              </a:rPr>
              <a:t>ENADE ADM - 2022</a:t>
            </a:r>
          </a:p>
        </p:txBody>
      </p:sp>
      <p:sp>
        <p:nvSpPr>
          <p:cNvPr name="TextBox 25" id="25"/>
          <p:cNvSpPr txBox="true"/>
          <p:nvPr/>
        </p:nvSpPr>
        <p:spPr>
          <a:xfrm rot="0">
            <a:off x="11303107" y="3278651"/>
            <a:ext cx="1987299" cy="290871"/>
          </a:xfrm>
          <a:prstGeom prst="rect">
            <a:avLst/>
          </a:prstGeom>
        </p:spPr>
        <p:txBody>
          <a:bodyPr anchor="t" rtlCol="false" tIns="0" lIns="0" bIns="0" rIns="0">
            <a:spAutoFit/>
          </a:bodyPr>
          <a:lstStyle/>
          <a:p>
            <a:pPr algn="l">
              <a:lnSpc>
                <a:spcPts val="2339"/>
              </a:lnSpc>
            </a:pPr>
            <a:r>
              <a:rPr lang="en-US" sz="1799">
                <a:solidFill>
                  <a:srgbClr val="FFFFFF"/>
                </a:solidFill>
                <a:latin typeface="Anton"/>
                <a:ea typeface="Anton"/>
                <a:cs typeface="Anton"/>
                <a:sym typeface="Anton"/>
              </a:rPr>
              <a:t>ENADE ADM - 2018</a:t>
            </a:r>
          </a:p>
        </p:txBody>
      </p:sp>
      <p:sp>
        <p:nvSpPr>
          <p:cNvPr name="TextBox 26" id="26"/>
          <p:cNvSpPr txBox="true"/>
          <p:nvPr/>
        </p:nvSpPr>
        <p:spPr>
          <a:xfrm rot="0">
            <a:off x="11303107" y="5236397"/>
            <a:ext cx="1987299" cy="290871"/>
          </a:xfrm>
          <a:prstGeom prst="rect">
            <a:avLst/>
          </a:prstGeom>
        </p:spPr>
        <p:txBody>
          <a:bodyPr anchor="t" rtlCol="false" tIns="0" lIns="0" bIns="0" rIns="0">
            <a:spAutoFit/>
          </a:bodyPr>
          <a:lstStyle/>
          <a:p>
            <a:pPr algn="l">
              <a:lnSpc>
                <a:spcPts val="2339"/>
              </a:lnSpc>
            </a:pPr>
            <a:r>
              <a:rPr lang="en-US" sz="1799">
                <a:solidFill>
                  <a:srgbClr val="FFFFFF"/>
                </a:solidFill>
                <a:latin typeface="Anton"/>
                <a:ea typeface="Anton"/>
                <a:cs typeface="Anton"/>
                <a:sym typeface="Anton"/>
              </a:rPr>
              <a:t>ENADE ADM - 2015</a:t>
            </a:r>
          </a:p>
        </p:txBody>
      </p:sp>
      <p:sp>
        <p:nvSpPr>
          <p:cNvPr name="TextBox 27" id="27"/>
          <p:cNvSpPr txBox="true"/>
          <p:nvPr/>
        </p:nvSpPr>
        <p:spPr>
          <a:xfrm rot="0">
            <a:off x="1201389" y="4742902"/>
            <a:ext cx="7439138" cy="920316"/>
          </a:xfrm>
          <a:prstGeom prst="rect">
            <a:avLst/>
          </a:prstGeom>
        </p:spPr>
        <p:txBody>
          <a:bodyPr anchor="t" rtlCol="false" tIns="0" lIns="0" bIns="0" rIns="0">
            <a:spAutoFit/>
          </a:bodyPr>
          <a:lstStyle/>
          <a:p>
            <a:pPr algn="ctr">
              <a:lnSpc>
                <a:spcPts val="7548"/>
              </a:lnSpc>
            </a:pPr>
            <a:r>
              <a:rPr lang="en-US" sz="5392">
                <a:solidFill>
                  <a:srgbClr val="023D54"/>
                </a:solidFill>
                <a:latin typeface="Anton"/>
                <a:ea typeface="Anton"/>
                <a:cs typeface="Anton"/>
                <a:sym typeface="Anton"/>
              </a:rPr>
              <a:t>ENADE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Freeform 27" id="27"/>
          <p:cNvSpPr/>
          <p:nvPr/>
        </p:nvSpPr>
        <p:spPr>
          <a:xfrm flipH="false" flipV="false" rot="-10800000">
            <a:off x="3577971" y="9237227"/>
            <a:ext cx="11132059" cy="479961"/>
          </a:xfrm>
          <a:custGeom>
            <a:avLst/>
            <a:gdLst/>
            <a:ahLst/>
            <a:cxnLst/>
            <a:rect r="r" b="b" t="t" l="l"/>
            <a:pathLst>
              <a:path h="479961" w="11132059">
                <a:moveTo>
                  <a:pt x="0" y="0"/>
                </a:moveTo>
                <a:lnTo>
                  <a:pt x="11132058" y="0"/>
                </a:lnTo>
                <a:lnTo>
                  <a:pt x="11132058" y="479960"/>
                </a:lnTo>
                <a:lnTo>
                  <a:pt x="0" y="479960"/>
                </a:lnTo>
                <a:lnTo>
                  <a:pt x="0" y="0"/>
                </a:lnTo>
                <a:close/>
              </a:path>
            </a:pathLst>
          </a:custGeom>
          <a:blipFill>
            <a:blip r:embed="rId2">
              <a:alphaModFix amt="50000"/>
            </a:blip>
            <a:stretch>
              <a:fillRect l="-2804" t="0" r="-2804" b="-383771"/>
            </a:stretch>
          </a:blipFill>
        </p:spPr>
      </p:sp>
      <p:sp>
        <p:nvSpPr>
          <p:cNvPr name="Freeform 28" id="28"/>
          <p:cNvSpPr/>
          <p:nvPr/>
        </p:nvSpPr>
        <p:spPr>
          <a:xfrm flipH="false" flipV="false" rot="0">
            <a:off x="1400490" y="7165375"/>
            <a:ext cx="10420718" cy="2961831"/>
          </a:xfrm>
          <a:custGeom>
            <a:avLst/>
            <a:gdLst/>
            <a:ahLst/>
            <a:cxnLst/>
            <a:rect r="r" b="b" t="t" l="l"/>
            <a:pathLst>
              <a:path h="2961831" w="10420718">
                <a:moveTo>
                  <a:pt x="0" y="0"/>
                </a:moveTo>
                <a:lnTo>
                  <a:pt x="10420718" y="0"/>
                </a:lnTo>
                <a:lnTo>
                  <a:pt x="10420718" y="2961831"/>
                </a:lnTo>
                <a:lnTo>
                  <a:pt x="0" y="2961831"/>
                </a:lnTo>
                <a:lnTo>
                  <a:pt x="0" y="0"/>
                </a:lnTo>
                <a:close/>
              </a:path>
            </a:pathLst>
          </a:custGeom>
          <a:blipFill>
            <a:blip r:embed="rId3"/>
            <a:stretch>
              <a:fillRect l="0" t="0" r="-1135" b="0"/>
            </a:stretch>
          </a:blipFill>
        </p:spPr>
      </p:sp>
      <p:sp>
        <p:nvSpPr>
          <p:cNvPr name="Freeform 29" id="29"/>
          <p:cNvSpPr/>
          <p:nvPr/>
        </p:nvSpPr>
        <p:spPr>
          <a:xfrm flipH="false" flipV="false" rot="0">
            <a:off x="1400490" y="3301218"/>
            <a:ext cx="10420718" cy="3235616"/>
          </a:xfrm>
          <a:custGeom>
            <a:avLst/>
            <a:gdLst/>
            <a:ahLst/>
            <a:cxnLst/>
            <a:rect r="r" b="b" t="t" l="l"/>
            <a:pathLst>
              <a:path h="3235616" w="10420718">
                <a:moveTo>
                  <a:pt x="0" y="0"/>
                </a:moveTo>
                <a:lnTo>
                  <a:pt x="10420718" y="0"/>
                </a:lnTo>
                <a:lnTo>
                  <a:pt x="10420718" y="3235616"/>
                </a:lnTo>
                <a:lnTo>
                  <a:pt x="0" y="3235616"/>
                </a:lnTo>
                <a:lnTo>
                  <a:pt x="0" y="0"/>
                </a:lnTo>
                <a:close/>
              </a:path>
            </a:pathLst>
          </a:custGeom>
          <a:blipFill>
            <a:blip r:embed="rId4"/>
            <a:stretch>
              <a:fillRect l="0" t="-7123" r="0" b="-601"/>
            </a:stretch>
          </a:blipFill>
        </p:spPr>
      </p:sp>
      <p:sp>
        <p:nvSpPr>
          <p:cNvPr name="TextBox 30" id="30"/>
          <p:cNvSpPr txBox="true"/>
          <p:nvPr/>
        </p:nvSpPr>
        <p:spPr>
          <a:xfrm rot="0">
            <a:off x="6855540" y="366621"/>
            <a:ext cx="4576921" cy="663904"/>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1</a:t>
            </a:r>
          </a:p>
        </p:txBody>
      </p:sp>
      <p:sp>
        <p:nvSpPr>
          <p:cNvPr name="TextBox 31" id="31"/>
          <p:cNvSpPr txBox="true"/>
          <p:nvPr/>
        </p:nvSpPr>
        <p:spPr>
          <a:xfrm rot="0">
            <a:off x="1400490" y="1896303"/>
            <a:ext cx="11875986" cy="1323340"/>
          </a:xfrm>
          <a:prstGeom prst="rect">
            <a:avLst/>
          </a:prstGeom>
        </p:spPr>
        <p:txBody>
          <a:bodyPr anchor="t" rtlCol="false" tIns="0" lIns="0" bIns="0" rIns="0">
            <a:spAutoFit/>
          </a:bodyPr>
          <a:lstStyle/>
          <a:p>
            <a:pPr algn="just">
              <a:lnSpc>
                <a:spcPts val="3591"/>
              </a:lnSpc>
              <a:spcBef>
                <a:spcPct val="0"/>
              </a:spcBef>
            </a:pPr>
            <a:r>
              <a:rPr lang="en-US" sz="2565">
                <a:solidFill>
                  <a:srgbClr val="000000"/>
                </a:solidFill>
                <a:latin typeface="Anton"/>
                <a:ea typeface="Anton"/>
                <a:cs typeface="Anton"/>
                <a:sym typeface="Anton"/>
              </a:rPr>
              <a:t>As tabelas 1, 2 e 3 apr</a:t>
            </a:r>
            <a:r>
              <a:rPr lang="en-US" sz="2565">
                <a:solidFill>
                  <a:srgbClr val="000000"/>
                </a:solidFill>
                <a:latin typeface="Anton"/>
                <a:ea typeface="Anton"/>
                <a:cs typeface="Anton"/>
                <a:sym typeface="Anton"/>
              </a:rPr>
              <a:t>esentam informações acerca dos investimentos financeiros A, B e C.</a:t>
            </a:r>
          </a:p>
          <a:p>
            <a:pPr algn="just">
              <a:lnSpc>
                <a:spcPts val="3591"/>
              </a:lnSpc>
              <a:spcBef>
                <a:spcPct val="0"/>
              </a:spcBef>
            </a:pPr>
          </a:p>
          <a:p>
            <a:pPr algn="just">
              <a:lnSpc>
                <a:spcPts val="3591"/>
              </a:lnSpc>
              <a:spcBef>
                <a:spcPct val="0"/>
              </a:spcBef>
            </a:pPr>
            <a:r>
              <a:rPr lang="en-US" sz="2565">
                <a:solidFill>
                  <a:srgbClr val="000000"/>
                </a:solidFill>
                <a:latin typeface="Anton"/>
                <a:ea typeface="Anton"/>
                <a:cs typeface="Anton"/>
                <a:sym typeface="Anton"/>
              </a:rPr>
              <a:t>Tabela 1 - Risco e Retorno dos investimentos</a:t>
            </a:r>
          </a:p>
        </p:txBody>
      </p:sp>
      <p:sp>
        <p:nvSpPr>
          <p:cNvPr name="TextBox 32" id="32"/>
          <p:cNvSpPr txBox="true"/>
          <p:nvPr/>
        </p:nvSpPr>
        <p:spPr>
          <a:xfrm rot="0">
            <a:off x="1400490" y="6206444"/>
            <a:ext cx="11875986" cy="873206"/>
          </a:xfrm>
          <a:prstGeom prst="rect">
            <a:avLst/>
          </a:prstGeom>
        </p:spPr>
        <p:txBody>
          <a:bodyPr anchor="t" rtlCol="false" tIns="0" lIns="0" bIns="0" rIns="0">
            <a:spAutoFit/>
          </a:bodyPr>
          <a:lstStyle/>
          <a:p>
            <a:pPr algn="just">
              <a:lnSpc>
                <a:spcPts val="3591"/>
              </a:lnSpc>
              <a:spcBef>
                <a:spcPct val="0"/>
              </a:spcBef>
            </a:pPr>
          </a:p>
          <a:p>
            <a:pPr algn="just">
              <a:lnSpc>
                <a:spcPts val="3591"/>
              </a:lnSpc>
              <a:spcBef>
                <a:spcPct val="0"/>
              </a:spcBef>
            </a:pPr>
            <a:r>
              <a:rPr lang="en-US" sz="2565">
                <a:solidFill>
                  <a:srgbClr val="000000"/>
                </a:solidFill>
                <a:latin typeface="Anton"/>
                <a:ea typeface="Anton"/>
                <a:cs typeface="Anton"/>
                <a:sym typeface="Anton"/>
              </a:rPr>
              <a:t>Tabela 2 - Matriz de correlação dos investimentos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Freeform 27" id="27"/>
          <p:cNvSpPr/>
          <p:nvPr/>
        </p:nvSpPr>
        <p:spPr>
          <a:xfrm flipH="false" flipV="false" rot="0">
            <a:off x="1410569" y="2399578"/>
            <a:ext cx="9670651" cy="2743922"/>
          </a:xfrm>
          <a:custGeom>
            <a:avLst/>
            <a:gdLst/>
            <a:ahLst/>
            <a:cxnLst/>
            <a:rect r="r" b="b" t="t" l="l"/>
            <a:pathLst>
              <a:path h="2743922" w="9670651">
                <a:moveTo>
                  <a:pt x="0" y="0"/>
                </a:moveTo>
                <a:lnTo>
                  <a:pt x="9670651" y="0"/>
                </a:lnTo>
                <a:lnTo>
                  <a:pt x="9670651" y="2743922"/>
                </a:lnTo>
                <a:lnTo>
                  <a:pt x="0" y="2743922"/>
                </a:lnTo>
                <a:lnTo>
                  <a:pt x="0" y="0"/>
                </a:lnTo>
                <a:close/>
              </a:path>
            </a:pathLst>
          </a:custGeom>
          <a:blipFill>
            <a:blip r:embed="rId3"/>
            <a:stretch>
              <a:fillRect l="0" t="0" r="0" b="0"/>
            </a:stretch>
          </a:blipFill>
        </p:spPr>
      </p:sp>
      <p:sp>
        <p:nvSpPr>
          <p:cNvPr name="TextBox 28" id="28"/>
          <p:cNvSpPr txBox="true"/>
          <p:nvPr/>
        </p:nvSpPr>
        <p:spPr>
          <a:xfrm rot="0">
            <a:off x="6855540" y="366621"/>
            <a:ext cx="4576921" cy="663904"/>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1</a:t>
            </a:r>
          </a:p>
        </p:txBody>
      </p:sp>
      <p:sp>
        <p:nvSpPr>
          <p:cNvPr name="TextBox 29" id="29"/>
          <p:cNvSpPr txBox="true"/>
          <p:nvPr/>
        </p:nvSpPr>
        <p:spPr>
          <a:xfrm rot="0">
            <a:off x="1400490" y="971550"/>
            <a:ext cx="11875986" cy="1389623"/>
          </a:xfrm>
          <a:prstGeom prst="rect">
            <a:avLst/>
          </a:prstGeom>
        </p:spPr>
        <p:txBody>
          <a:bodyPr anchor="t" rtlCol="false" tIns="0" lIns="0" bIns="0" rIns="0">
            <a:spAutoFit/>
          </a:bodyPr>
          <a:lstStyle/>
          <a:p>
            <a:pPr algn="just">
              <a:lnSpc>
                <a:spcPts val="3731"/>
              </a:lnSpc>
              <a:spcBef>
                <a:spcPct val="0"/>
              </a:spcBef>
            </a:pPr>
          </a:p>
          <a:p>
            <a:pPr algn="just">
              <a:lnSpc>
                <a:spcPts val="3731"/>
              </a:lnSpc>
              <a:spcBef>
                <a:spcPct val="0"/>
              </a:spcBef>
            </a:pPr>
          </a:p>
          <a:p>
            <a:pPr algn="just">
              <a:lnSpc>
                <a:spcPts val="3731"/>
              </a:lnSpc>
              <a:spcBef>
                <a:spcPct val="0"/>
              </a:spcBef>
            </a:pPr>
            <a:r>
              <a:rPr lang="en-US" sz="2665">
                <a:solidFill>
                  <a:srgbClr val="000000"/>
                </a:solidFill>
                <a:latin typeface="Anton"/>
                <a:ea typeface="Anton"/>
                <a:cs typeface="Anton"/>
                <a:sym typeface="Anton"/>
              </a:rPr>
              <a:t>Tabela 3 - Matriz de convariância dos Investimentos </a:t>
            </a:r>
          </a:p>
        </p:txBody>
      </p:sp>
      <p:sp>
        <p:nvSpPr>
          <p:cNvPr name="TextBox 30" id="30"/>
          <p:cNvSpPr txBox="true"/>
          <p:nvPr/>
        </p:nvSpPr>
        <p:spPr>
          <a:xfrm rot="0">
            <a:off x="1410569" y="5273750"/>
            <a:ext cx="15135000" cy="4596765"/>
          </a:xfrm>
          <a:prstGeom prst="rect">
            <a:avLst/>
          </a:prstGeom>
        </p:spPr>
        <p:txBody>
          <a:bodyPr anchor="t" rtlCol="false" tIns="0" lIns="0" bIns="0" rIns="0">
            <a:spAutoFit/>
          </a:bodyPr>
          <a:lstStyle/>
          <a:p>
            <a:pPr algn="just">
              <a:lnSpc>
                <a:spcPts val="3359"/>
              </a:lnSpc>
              <a:spcBef>
                <a:spcPct val="0"/>
              </a:spcBef>
            </a:pPr>
            <a:r>
              <a:rPr lang="en-US" sz="2399">
                <a:solidFill>
                  <a:srgbClr val="000000"/>
                </a:solidFill>
                <a:latin typeface="Anton"/>
                <a:ea typeface="Anton"/>
                <a:cs typeface="Anton"/>
                <a:sym typeface="Anton"/>
              </a:rPr>
              <a:t>Nesse cont</a:t>
            </a:r>
            <a:r>
              <a:rPr lang="en-US" sz="2399">
                <a:solidFill>
                  <a:srgbClr val="000000"/>
                </a:solidFill>
                <a:latin typeface="Anton"/>
                <a:ea typeface="Anton"/>
                <a:cs typeface="Anton"/>
                <a:sym typeface="Anton"/>
              </a:rPr>
              <a:t>exto, considerando as informações apresentadas e a formação de uma carteira composta por dois ativos, avalie as asserções a seguir e a relação proposta entre elas.</a:t>
            </a:r>
          </a:p>
          <a:p>
            <a:pPr algn="just">
              <a:lnSpc>
                <a:spcPts val="3359"/>
              </a:lnSpc>
              <a:spcBef>
                <a:spcPct val="0"/>
              </a:spcBef>
            </a:pPr>
          </a:p>
          <a:p>
            <a:pPr algn="just">
              <a:lnSpc>
                <a:spcPts val="3359"/>
              </a:lnSpc>
              <a:spcBef>
                <a:spcPct val="0"/>
              </a:spcBef>
            </a:pPr>
            <a:r>
              <a:rPr lang="en-US" sz="2399">
                <a:solidFill>
                  <a:srgbClr val="000000"/>
                </a:solidFill>
                <a:latin typeface="Anton"/>
                <a:ea typeface="Anton"/>
                <a:cs typeface="Anton"/>
                <a:sym typeface="Anton"/>
              </a:rPr>
              <a:t>I. A carteira de investimento de mínimo risco deve ser formada pelos ativos B e C.</a:t>
            </a:r>
          </a:p>
          <a:p>
            <a:pPr algn="just">
              <a:lnSpc>
                <a:spcPts val="3359"/>
              </a:lnSpc>
              <a:spcBef>
                <a:spcPct val="0"/>
              </a:spcBef>
            </a:pPr>
          </a:p>
          <a:p>
            <a:pPr algn="just">
              <a:lnSpc>
                <a:spcPts val="3359"/>
              </a:lnSpc>
              <a:spcBef>
                <a:spcPct val="0"/>
              </a:spcBef>
            </a:pPr>
            <a:r>
              <a:rPr lang="en-US" sz="2399">
                <a:solidFill>
                  <a:srgbClr val="000000"/>
                </a:solidFill>
                <a:latin typeface="Anton"/>
                <a:ea typeface="Anton"/>
                <a:cs typeface="Anton"/>
                <a:sym typeface="Anton"/>
              </a:rPr>
              <a:t>PORQUE</a:t>
            </a:r>
          </a:p>
          <a:p>
            <a:pPr algn="just">
              <a:lnSpc>
                <a:spcPts val="3359"/>
              </a:lnSpc>
              <a:spcBef>
                <a:spcPct val="0"/>
              </a:spcBef>
            </a:pPr>
          </a:p>
          <a:p>
            <a:pPr algn="just">
              <a:lnSpc>
                <a:spcPts val="3359"/>
              </a:lnSpc>
              <a:spcBef>
                <a:spcPct val="0"/>
              </a:spcBef>
            </a:pPr>
            <a:r>
              <a:rPr lang="en-US" sz="2399">
                <a:solidFill>
                  <a:srgbClr val="000000"/>
                </a:solidFill>
                <a:latin typeface="Anton"/>
                <a:ea typeface="Anton"/>
                <a:cs typeface="Anton"/>
                <a:sym typeface="Anton"/>
              </a:rPr>
              <a:t>II. As combinações de ativos com correlações positivas e próximas à unidade diminuem o efeito de diversificação na carteira de investimentos.</a:t>
            </a:r>
          </a:p>
          <a:p>
            <a:pPr algn="just">
              <a:lnSpc>
                <a:spcPts val="3359"/>
              </a:lnSpc>
              <a:spcBef>
                <a:spcPct val="0"/>
              </a:spcBef>
            </a:pPr>
          </a:p>
          <a:p>
            <a:pPr algn="just">
              <a:lnSpc>
                <a:spcPts val="3359"/>
              </a:lnSpc>
              <a:spcBef>
                <a:spcPct val="0"/>
              </a:spcBef>
            </a:pPr>
            <a:r>
              <a:rPr lang="en-US" sz="2399">
                <a:solidFill>
                  <a:srgbClr val="000000"/>
                </a:solidFill>
                <a:latin typeface="Anton"/>
                <a:ea typeface="Anton"/>
                <a:cs typeface="Anton"/>
                <a:sym typeface="Anton"/>
              </a:rPr>
              <a:t>A respeito dessas asserções, assinale a opção correta.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6855540" y="366621"/>
            <a:ext cx="4576921" cy="663904"/>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1</a:t>
            </a:r>
          </a:p>
        </p:txBody>
      </p:sp>
      <p:sp>
        <p:nvSpPr>
          <p:cNvPr name="TextBox 28" id="28"/>
          <p:cNvSpPr txBox="true"/>
          <p:nvPr/>
        </p:nvSpPr>
        <p:spPr>
          <a:xfrm rot="0">
            <a:off x="1227460" y="2038778"/>
            <a:ext cx="15317491" cy="3724089"/>
          </a:xfrm>
          <a:prstGeom prst="rect">
            <a:avLst/>
          </a:prstGeom>
        </p:spPr>
        <p:txBody>
          <a:bodyPr anchor="t" rtlCol="false" tIns="0" lIns="0" bIns="0" rIns="0">
            <a:spAutoFit/>
          </a:bodyPr>
          <a:lstStyle/>
          <a:p>
            <a:pPr algn="just">
              <a:lnSpc>
                <a:spcPts val="4210"/>
              </a:lnSpc>
              <a:spcBef>
                <a:spcPct val="0"/>
              </a:spcBef>
            </a:pPr>
            <a:r>
              <a:rPr lang="en-US" sz="3007">
                <a:solidFill>
                  <a:srgbClr val="000000"/>
                </a:solidFill>
                <a:latin typeface="Anton"/>
                <a:ea typeface="Anton"/>
                <a:cs typeface="Anton"/>
                <a:sym typeface="Anton"/>
              </a:rPr>
              <a:t>A r</a:t>
            </a:r>
            <a:r>
              <a:rPr lang="en-US" sz="3007">
                <a:solidFill>
                  <a:srgbClr val="000000"/>
                </a:solidFill>
                <a:latin typeface="Anton"/>
                <a:ea typeface="Anton"/>
                <a:cs typeface="Anton"/>
                <a:sym typeface="Anton"/>
              </a:rPr>
              <a:t>espeito dessas asserções, assinale a opção correta.</a:t>
            </a:r>
          </a:p>
          <a:p>
            <a:pPr algn="just">
              <a:lnSpc>
                <a:spcPts val="4210"/>
              </a:lnSpc>
              <a:spcBef>
                <a:spcPct val="0"/>
              </a:spcBef>
            </a:pPr>
          </a:p>
          <a:p>
            <a:pPr algn="just">
              <a:lnSpc>
                <a:spcPts val="4210"/>
              </a:lnSpc>
              <a:spcBef>
                <a:spcPct val="0"/>
              </a:spcBef>
            </a:pPr>
            <a:r>
              <a:rPr lang="en-US" sz="3007">
                <a:solidFill>
                  <a:srgbClr val="000000"/>
                </a:solidFill>
                <a:latin typeface="Anton"/>
                <a:ea typeface="Anton"/>
                <a:cs typeface="Anton"/>
                <a:sym typeface="Anton"/>
              </a:rPr>
              <a:t>A) As asserções I e II são proposições verdadeiras, e Il é uma justificativa correta para I.</a:t>
            </a:r>
          </a:p>
          <a:p>
            <a:pPr algn="just">
              <a:lnSpc>
                <a:spcPts val="4210"/>
              </a:lnSpc>
              <a:spcBef>
                <a:spcPct val="0"/>
              </a:spcBef>
            </a:pPr>
            <a:r>
              <a:rPr lang="en-US" sz="3007">
                <a:solidFill>
                  <a:srgbClr val="FF3131"/>
                </a:solidFill>
                <a:latin typeface="Anton"/>
                <a:ea typeface="Anton"/>
                <a:cs typeface="Anton"/>
                <a:sym typeface="Anton"/>
              </a:rPr>
              <a:t>B) 0 As asserções I e II são proposições verdadeiras, mas II não é uma justificativa correta para I.</a:t>
            </a:r>
          </a:p>
          <a:p>
            <a:pPr algn="just">
              <a:lnSpc>
                <a:spcPts val="4210"/>
              </a:lnSpc>
              <a:spcBef>
                <a:spcPct val="0"/>
              </a:spcBef>
            </a:pPr>
            <a:r>
              <a:rPr lang="en-US" sz="3007">
                <a:solidFill>
                  <a:srgbClr val="000000"/>
                </a:solidFill>
                <a:latin typeface="Anton"/>
                <a:ea typeface="Anton"/>
                <a:cs typeface="Anton"/>
                <a:sym typeface="Anton"/>
              </a:rPr>
              <a:t>C) A asserção I é uma proposição verdadeira, e a Il é uma proposição falsa.</a:t>
            </a:r>
          </a:p>
          <a:p>
            <a:pPr algn="just">
              <a:lnSpc>
                <a:spcPts val="4210"/>
              </a:lnSpc>
              <a:spcBef>
                <a:spcPct val="0"/>
              </a:spcBef>
            </a:pPr>
            <a:r>
              <a:rPr lang="en-US" sz="3007">
                <a:solidFill>
                  <a:srgbClr val="000000"/>
                </a:solidFill>
                <a:latin typeface="Anton"/>
                <a:ea typeface="Anton"/>
                <a:cs typeface="Anton"/>
                <a:sym typeface="Anton"/>
              </a:rPr>
              <a:t>D) A asserção I é uma proposição falsa, e a ll é uma proposição verdadeira.</a:t>
            </a:r>
          </a:p>
          <a:p>
            <a:pPr algn="just">
              <a:lnSpc>
                <a:spcPts val="4210"/>
              </a:lnSpc>
              <a:spcBef>
                <a:spcPct val="0"/>
              </a:spcBef>
            </a:pPr>
            <a:r>
              <a:rPr lang="en-US" sz="3007">
                <a:solidFill>
                  <a:srgbClr val="000000"/>
                </a:solidFill>
                <a:latin typeface="Anton"/>
                <a:ea typeface="Anton"/>
                <a:cs typeface="Anton"/>
                <a:sym typeface="Anton"/>
              </a:rPr>
              <a:t>E) As asserções I e II são proposições falsas.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5752260" y="314217"/>
            <a:ext cx="6451618" cy="1362291"/>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Resolução - Questão  1</a:t>
            </a:r>
          </a:p>
          <a:p>
            <a:pPr algn="ctr">
              <a:lnSpc>
                <a:spcPts val="5575"/>
              </a:lnSpc>
            </a:pPr>
          </a:p>
        </p:txBody>
      </p:sp>
      <p:sp>
        <p:nvSpPr>
          <p:cNvPr name="TextBox 28" id="28"/>
          <p:cNvSpPr txBox="true"/>
          <p:nvPr/>
        </p:nvSpPr>
        <p:spPr>
          <a:xfrm rot="0">
            <a:off x="1130621" y="2054567"/>
            <a:ext cx="14777665" cy="5232400"/>
          </a:xfrm>
          <a:prstGeom prst="rect">
            <a:avLst/>
          </a:prstGeom>
        </p:spPr>
        <p:txBody>
          <a:bodyPr anchor="t" rtlCol="false" tIns="0" lIns="0" bIns="0" rIns="0">
            <a:spAutoFit/>
          </a:bodyPr>
          <a:lstStyle/>
          <a:p>
            <a:pPr algn="just">
              <a:lnSpc>
                <a:spcPts val="3499"/>
              </a:lnSpc>
            </a:pPr>
            <a:r>
              <a:rPr lang="en-US" sz="2499">
                <a:solidFill>
                  <a:srgbClr val="000000"/>
                </a:solidFill>
                <a:latin typeface="Anton"/>
                <a:ea typeface="Anton"/>
                <a:cs typeface="Anton"/>
                <a:sym typeface="Anton"/>
              </a:rPr>
              <a:t>"</a:t>
            </a:r>
            <a:r>
              <a:rPr lang="en-US" sz="2499">
                <a:solidFill>
                  <a:srgbClr val="FF3131"/>
                </a:solidFill>
                <a:latin typeface="Anton"/>
                <a:ea typeface="Anton"/>
                <a:cs typeface="Anton"/>
                <a:sym typeface="Anton"/>
              </a:rPr>
              <a:t>I. Uma carteira de investimento de risco mínimo deve ser formada pelos ativos B e C</a:t>
            </a:r>
          </a:p>
          <a:p>
            <a:pPr algn="just">
              <a:lnSpc>
                <a:spcPts val="3499"/>
              </a:lnSpc>
            </a:pPr>
          </a:p>
          <a:p>
            <a:pPr algn="just">
              <a:lnSpc>
                <a:spcPts val="3499"/>
              </a:lnSpc>
              <a:spcBef>
                <a:spcPct val="0"/>
              </a:spcBef>
            </a:pPr>
            <a:r>
              <a:rPr lang="en-US" sz="2499">
                <a:solidFill>
                  <a:srgbClr val="FF3131"/>
                </a:solidFill>
                <a:latin typeface="Anton"/>
                <a:ea typeface="Anton"/>
                <a:cs typeface="Anton"/>
                <a:sym typeface="Anton"/>
              </a:rPr>
              <a:t>Para minimizar o risco d</a:t>
            </a:r>
            <a:r>
              <a:rPr lang="en-US" sz="2499">
                <a:solidFill>
                  <a:srgbClr val="FF3131"/>
                </a:solidFill>
                <a:latin typeface="Anton"/>
                <a:ea typeface="Anton"/>
                <a:cs typeface="Anton"/>
                <a:sym typeface="Anton"/>
              </a:rPr>
              <a:t>e uma carteira de investimentos, é imp</a:t>
            </a:r>
          </a:p>
          <a:p>
            <a:pPr algn="just">
              <a:lnSpc>
                <a:spcPts val="3499"/>
              </a:lnSpc>
              <a:spcBef>
                <a:spcPct val="0"/>
              </a:spcBef>
            </a:pPr>
          </a:p>
          <a:p>
            <a:pPr algn="just">
              <a:lnSpc>
                <a:spcPts val="3499"/>
              </a:lnSpc>
              <a:spcBef>
                <a:spcPct val="0"/>
              </a:spcBef>
            </a:pPr>
            <a:r>
              <a:rPr lang="en-US" sz="2499">
                <a:solidFill>
                  <a:srgbClr val="FF3131"/>
                </a:solidFill>
                <a:latin typeface="Anton"/>
                <a:ea typeface="Anton"/>
                <a:cs typeface="Anton"/>
                <a:sym typeface="Anton"/>
              </a:rPr>
              <a:t>1. A taxa de variação (CV), que indica o risco por unidade de retorno. O ativo B tem o menor CV (0,58), o que sugere que ele é o mais eficiente em termos de risco-retorno.</a:t>
            </a:r>
          </a:p>
          <a:p>
            <a:pPr algn="just">
              <a:lnSpc>
                <a:spcPts val="3499"/>
              </a:lnSpc>
              <a:spcBef>
                <a:spcPct val="0"/>
              </a:spcBef>
            </a:pPr>
          </a:p>
          <a:p>
            <a:pPr algn="just">
              <a:lnSpc>
                <a:spcPts val="3499"/>
              </a:lnSpc>
              <a:spcBef>
                <a:spcPct val="0"/>
              </a:spcBef>
            </a:pPr>
            <a:r>
              <a:rPr lang="en-US" sz="2499">
                <a:solidFill>
                  <a:srgbClr val="FF3131"/>
                </a:solidFill>
                <a:latin typeface="Anton"/>
                <a:ea typeface="Anton"/>
                <a:cs typeface="Anton"/>
                <a:sym typeface="Anton"/>
              </a:rPr>
              <a:t>2. A transparência entre os ativos. O efeito da diversificação é maior quando a clareza entre os ativos é baixa ou negativa. O brilho entre B e Cé -0,55, o que é um brilho negativo significativo. Isso reduz o risco da</a:t>
            </a:r>
          </a:p>
          <a:p>
            <a:pPr algn="just">
              <a:lnSpc>
                <a:spcPts val="3499"/>
              </a:lnSpc>
              <a:spcBef>
                <a:spcPct val="0"/>
              </a:spcBef>
            </a:pPr>
          </a:p>
          <a:p>
            <a:pPr algn="just">
              <a:lnSpc>
                <a:spcPts val="3499"/>
              </a:lnSpc>
              <a:spcBef>
                <a:spcPct val="0"/>
              </a:spcBef>
            </a:pPr>
            <a:r>
              <a:rPr lang="en-US" sz="2499">
                <a:solidFill>
                  <a:srgbClr val="FF3131"/>
                </a:solidFill>
                <a:latin typeface="Anton"/>
                <a:ea typeface="Anton"/>
                <a:cs typeface="Anton"/>
                <a:sym typeface="Anton"/>
              </a:rPr>
              <a:t>Dado que a transparência entre B e C é negativa, sua combinação pode levar a uma redução significativa do risco. Assim, a assertiva é v</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5752260" y="314217"/>
            <a:ext cx="6451618" cy="1362291"/>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Resolução - Questão  1</a:t>
            </a:r>
          </a:p>
          <a:p>
            <a:pPr algn="ctr">
              <a:lnSpc>
                <a:spcPts val="5575"/>
              </a:lnSpc>
            </a:pPr>
          </a:p>
        </p:txBody>
      </p:sp>
      <p:sp>
        <p:nvSpPr>
          <p:cNvPr name="TextBox 28" id="28"/>
          <p:cNvSpPr txBox="true"/>
          <p:nvPr/>
        </p:nvSpPr>
        <p:spPr>
          <a:xfrm rot="0">
            <a:off x="1299412" y="2022719"/>
            <a:ext cx="14777665" cy="6985000"/>
          </a:xfrm>
          <a:prstGeom prst="rect">
            <a:avLst/>
          </a:prstGeom>
        </p:spPr>
        <p:txBody>
          <a:bodyPr anchor="t" rtlCol="false" tIns="0" lIns="0" bIns="0" rIns="0">
            <a:spAutoFit/>
          </a:bodyPr>
          <a:lstStyle/>
          <a:p>
            <a:pPr algn="just">
              <a:lnSpc>
                <a:spcPts val="3499"/>
              </a:lnSpc>
            </a:pPr>
            <a:r>
              <a:rPr lang="en-US" sz="2499">
                <a:solidFill>
                  <a:srgbClr val="FF3131"/>
                </a:solidFill>
                <a:latin typeface="Anton"/>
                <a:ea typeface="Anton"/>
                <a:cs typeface="Anton"/>
                <a:sym typeface="Anton"/>
              </a:rPr>
              <a:t>Analise da assertiva II:</a:t>
            </a:r>
          </a:p>
          <a:p>
            <a:pPr algn="just">
              <a:lnSpc>
                <a:spcPts val="3499"/>
              </a:lnSpc>
            </a:pPr>
          </a:p>
          <a:p>
            <a:pPr algn="just">
              <a:lnSpc>
                <a:spcPts val="3499"/>
              </a:lnSpc>
              <a:spcBef>
                <a:spcPct val="0"/>
              </a:spcBef>
            </a:pPr>
            <a:r>
              <a:rPr lang="en-US" sz="2499">
                <a:solidFill>
                  <a:srgbClr val="FF3131"/>
                </a:solidFill>
                <a:latin typeface="Anton"/>
                <a:ea typeface="Anton"/>
                <a:cs typeface="Anton"/>
                <a:sym typeface="Anton"/>
              </a:rPr>
              <a:t>"II. As transferências de ativos com correlações positivas e próximas à</a:t>
            </a:r>
            <a:r>
              <a:rPr lang="en-US" sz="2499">
                <a:solidFill>
                  <a:srgbClr val="FF3131"/>
                </a:solidFill>
                <a:latin typeface="Anton"/>
                <a:ea typeface="Anton"/>
                <a:cs typeface="Anton"/>
                <a:sym typeface="Anton"/>
              </a:rPr>
              <a:t> unidade diminuem o efeito de diversificação na carteira de in</a:t>
            </a:r>
          </a:p>
          <a:p>
            <a:pPr algn="just">
              <a:lnSpc>
                <a:spcPts val="3499"/>
              </a:lnSpc>
              <a:spcBef>
                <a:spcPct val="0"/>
              </a:spcBef>
            </a:pPr>
          </a:p>
          <a:p>
            <a:pPr algn="just">
              <a:lnSpc>
                <a:spcPts val="3499"/>
              </a:lnSpc>
              <a:spcBef>
                <a:spcPct val="0"/>
              </a:spcBef>
            </a:pPr>
            <a:r>
              <a:rPr lang="en-US" sz="2499">
                <a:solidFill>
                  <a:srgbClr val="FF3131"/>
                </a:solidFill>
                <a:latin typeface="Anton"/>
                <a:ea typeface="Anton"/>
                <a:cs typeface="Anton"/>
                <a:sym typeface="Anton"/>
              </a:rPr>
              <a:t>Isso é correto, pois quando a revelação entre duas atividades é próxima de +1, eles se movem de forma semelhante, proporcionando o benefício da diversificação. Já quando a transparência é negativa, os ativos tendem a se mover em alternativas opostas, alterando o risco total da carteira.</a:t>
            </a:r>
          </a:p>
          <a:p>
            <a:pPr algn="just">
              <a:lnSpc>
                <a:spcPts val="3499"/>
              </a:lnSpc>
              <a:spcBef>
                <a:spcPct val="0"/>
              </a:spcBef>
            </a:pPr>
          </a:p>
          <a:p>
            <a:pPr algn="just">
              <a:lnSpc>
                <a:spcPts val="3499"/>
              </a:lnSpc>
              <a:spcBef>
                <a:spcPct val="0"/>
              </a:spcBef>
            </a:pPr>
            <a:r>
              <a:rPr lang="en-US" sz="2499">
                <a:solidFill>
                  <a:srgbClr val="FF3131"/>
                </a:solidFill>
                <a:latin typeface="Anton"/>
                <a:ea typeface="Anton"/>
                <a:cs typeface="Anton"/>
                <a:sym typeface="Anton"/>
              </a:rPr>
              <a:t>Portanto, a assertiva II também é verdadeira.</a:t>
            </a:r>
          </a:p>
          <a:p>
            <a:pPr algn="just">
              <a:lnSpc>
                <a:spcPts val="3499"/>
              </a:lnSpc>
              <a:spcBef>
                <a:spcPct val="0"/>
              </a:spcBef>
            </a:pPr>
          </a:p>
          <a:p>
            <a:pPr algn="just">
              <a:lnSpc>
                <a:spcPts val="3499"/>
              </a:lnSpc>
              <a:spcBef>
                <a:spcPct val="0"/>
              </a:spcBef>
            </a:pPr>
            <a:r>
              <a:rPr lang="en-US" sz="2499">
                <a:solidFill>
                  <a:srgbClr val="FF3131"/>
                </a:solidFill>
                <a:latin typeface="Anton"/>
                <a:ea typeface="Anton"/>
                <a:cs typeface="Anton"/>
                <a:sym typeface="Anton"/>
              </a:rPr>
              <a:t>Analisando a relação entre I e II:</a:t>
            </a:r>
          </a:p>
          <a:p>
            <a:pPr algn="just">
              <a:lnSpc>
                <a:spcPts val="3499"/>
              </a:lnSpc>
              <a:spcBef>
                <a:spcPct val="0"/>
              </a:spcBef>
            </a:pPr>
          </a:p>
          <a:p>
            <a:pPr algn="just">
              <a:lnSpc>
                <a:spcPts val="3499"/>
              </a:lnSpc>
              <a:spcBef>
                <a:spcPct val="0"/>
              </a:spcBef>
            </a:pPr>
            <a:r>
              <a:rPr lang="en-US" sz="2499">
                <a:solidFill>
                  <a:srgbClr val="FF3131"/>
                </a:solidFill>
                <a:latin typeface="Anton"/>
                <a:ea typeface="Anton"/>
                <a:cs typeface="Anton"/>
                <a:sym typeface="Anton"/>
              </a:rPr>
              <a:t>A justificativa apresentada na assertiva II não explica corretamente a assertiva I. A assertiva II fala sobre correlações altas e positivas, enquanto o motivo pelo qual B e C minimizam o risco é porque sua manifesta é negativa (-0</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830905"/>
            <a:ext cx="15898738" cy="8827279"/>
            <a:chOff x="0" y="0"/>
            <a:chExt cx="4187322" cy="2324880"/>
          </a:xfrm>
        </p:grpSpPr>
        <p:sp>
          <p:nvSpPr>
            <p:cNvPr name="Freeform 3" id="3"/>
            <p:cNvSpPr/>
            <p:nvPr/>
          </p:nvSpPr>
          <p:spPr>
            <a:xfrm flipH="false" flipV="false" rot="0">
              <a:off x="0" y="0"/>
              <a:ext cx="4187322" cy="2324880"/>
            </a:xfrm>
            <a:custGeom>
              <a:avLst/>
              <a:gdLst/>
              <a:ahLst/>
              <a:cxnLst/>
              <a:rect r="r" b="b" t="t" l="l"/>
              <a:pathLst>
                <a:path h="2324880" w="4187322">
                  <a:moveTo>
                    <a:pt x="0" y="0"/>
                  </a:moveTo>
                  <a:lnTo>
                    <a:pt x="4187322" y="0"/>
                  </a:lnTo>
                  <a:lnTo>
                    <a:pt x="4187322" y="2324880"/>
                  </a:lnTo>
                  <a:lnTo>
                    <a:pt x="0" y="2324880"/>
                  </a:lnTo>
                  <a:close/>
                </a:path>
              </a:pathLst>
            </a:custGeom>
            <a:solidFill>
              <a:srgbClr val="EEEEEE"/>
            </a:solidFill>
          </p:spPr>
        </p:sp>
        <p:sp>
          <p:nvSpPr>
            <p:cNvPr name="TextBox 4" id="4"/>
            <p:cNvSpPr txBox="true"/>
            <p:nvPr/>
          </p:nvSpPr>
          <p:spPr>
            <a:xfrm>
              <a:off x="0" y="-38100"/>
              <a:ext cx="4187322" cy="236298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3512378" y="684198"/>
            <a:ext cx="11197651" cy="482789"/>
          </a:xfrm>
          <a:custGeom>
            <a:avLst/>
            <a:gdLst/>
            <a:ahLst/>
            <a:cxnLst/>
            <a:rect r="r" b="b" t="t" l="l"/>
            <a:pathLst>
              <a:path h="482789" w="11197651">
                <a:moveTo>
                  <a:pt x="0" y="0"/>
                </a:moveTo>
                <a:lnTo>
                  <a:pt x="11197651" y="0"/>
                </a:lnTo>
                <a:lnTo>
                  <a:pt x="11197651" y="482789"/>
                </a:lnTo>
                <a:lnTo>
                  <a:pt x="0" y="482789"/>
                </a:lnTo>
                <a:lnTo>
                  <a:pt x="0" y="0"/>
                </a:lnTo>
                <a:close/>
              </a:path>
            </a:pathLst>
          </a:custGeom>
          <a:blipFill>
            <a:blip r:embed="rId2">
              <a:alphaModFix amt="50000"/>
            </a:blip>
            <a:stretch>
              <a:fillRect l="-2804" t="0" r="-2804" b="-383771"/>
            </a:stretch>
          </a:blipFill>
        </p:spPr>
      </p:sp>
      <p:grpSp>
        <p:nvGrpSpPr>
          <p:cNvPr name="Group 6" id="6"/>
          <p:cNvGrpSpPr/>
          <p:nvPr/>
        </p:nvGrpSpPr>
        <p:grpSpPr>
          <a:xfrm rot="0">
            <a:off x="3271874" y="61542"/>
            <a:ext cx="11132059" cy="1340737"/>
            <a:chOff x="0" y="0"/>
            <a:chExt cx="2931900" cy="353116"/>
          </a:xfrm>
        </p:grpSpPr>
        <p:sp>
          <p:nvSpPr>
            <p:cNvPr name="Freeform 7" id="7"/>
            <p:cNvSpPr/>
            <p:nvPr/>
          </p:nvSpPr>
          <p:spPr>
            <a:xfrm flipH="false" flipV="false" rot="0">
              <a:off x="0" y="0"/>
              <a:ext cx="2931900" cy="353116"/>
            </a:xfrm>
            <a:custGeom>
              <a:avLst/>
              <a:gdLst/>
              <a:ahLst/>
              <a:cxnLst/>
              <a:rect r="r" b="b" t="t" l="l"/>
              <a:pathLst>
                <a:path h="353116" w="2931900">
                  <a:moveTo>
                    <a:pt x="0" y="0"/>
                  </a:moveTo>
                  <a:lnTo>
                    <a:pt x="2931900" y="0"/>
                  </a:lnTo>
                  <a:lnTo>
                    <a:pt x="2931900" y="353116"/>
                  </a:lnTo>
                  <a:lnTo>
                    <a:pt x="0" y="353116"/>
                  </a:lnTo>
                  <a:close/>
                </a:path>
              </a:pathLst>
            </a:custGeom>
            <a:solidFill>
              <a:srgbClr val="023D54"/>
            </a:solidFill>
          </p:spPr>
        </p:sp>
        <p:sp>
          <p:nvSpPr>
            <p:cNvPr name="TextBox 8" id="8"/>
            <p:cNvSpPr txBox="true"/>
            <p:nvPr/>
          </p:nvSpPr>
          <p:spPr>
            <a:xfrm>
              <a:off x="0" y="-38100"/>
              <a:ext cx="2931900" cy="39121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933571" y="-4875932"/>
            <a:ext cx="5852739" cy="8669109"/>
            <a:chOff x="0" y="0"/>
            <a:chExt cx="1541462" cy="2283222"/>
          </a:xfrm>
        </p:grpSpPr>
        <p:sp>
          <p:nvSpPr>
            <p:cNvPr name="Freeform 10" id="10"/>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1" id="11"/>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7755540">
            <a:off x="-2967378" y="6742882"/>
            <a:ext cx="5852739" cy="8669109"/>
            <a:chOff x="0" y="0"/>
            <a:chExt cx="1541462" cy="2283222"/>
          </a:xfrm>
        </p:grpSpPr>
        <p:sp>
          <p:nvSpPr>
            <p:cNvPr name="Freeform 13" id="13"/>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4" id="14"/>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2700000">
            <a:off x="14933571" y="-5236688"/>
            <a:ext cx="5852739" cy="8669109"/>
            <a:chOff x="0" y="0"/>
            <a:chExt cx="1541462" cy="2283222"/>
          </a:xfrm>
        </p:grpSpPr>
        <p:sp>
          <p:nvSpPr>
            <p:cNvPr name="Freeform 16" id="16"/>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17" id="17"/>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7755540">
            <a:off x="-2931291" y="7101829"/>
            <a:ext cx="5852739" cy="8669109"/>
            <a:chOff x="0" y="0"/>
            <a:chExt cx="1541462" cy="2283222"/>
          </a:xfrm>
        </p:grpSpPr>
        <p:sp>
          <p:nvSpPr>
            <p:cNvPr name="Freeform 19" id="19"/>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40000"/>
              </a:srgbClr>
            </a:solidFill>
            <a:ln cap="sq">
              <a:noFill/>
              <a:prstDash val="solid"/>
              <a:miter/>
            </a:ln>
          </p:spPr>
        </p:sp>
        <p:sp>
          <p:nvSpPr>
            <p:cNvPr name="TextBox 20" id="20"/>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2700000">
            <a:off x="14933571" y="-5695833"/>
            <a:ext cx="5852739" cy="8669109"/>
            <a:chOff x="0" y="0"/>
            <a:chExt cx="1541462" cy="2283222"/>
          </a:xfrm>
        </p:grpSpPr>
        <p:sp>
          <p:nvSpPr>
            <p:cNvPr name="Freeform 22" id="22"/>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3" id="23"/>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7755540">
            <a:off x="-2885362" y="7558670"/>
            <a:ext cx="5852739" cy="8669109"/>
            <a:chOff x="0" y="0"/>
            <a:chExt cx="1541462" cy="2283222"/>
          </a:xfrm>
        </p:grpSpPr>
        <p:sp>
          <p:nvSpPr>
            <p:cNvPr name="Freeform 25" id="25"/>
            <p:cNvSpPr/>
            <p:nvPr/>
          </p:nvSpPr>
          <p:spPr>
            <a:xfrm flipH="false" flipV="false" rot="0">
              <a:off x="0" y="0"/>
              <a:ext cx="1541462" cy="2283222"/>
            </a:xfrm>
            <a:custGeom>
              <a:avLst/>
              <a:gdLst/>
              <a:ahLst/>
              <a:cxnLst/>
              <a:rect r="r" b="b" t="t" l="l"/>
              <a:pathLst>
                <a:path h="2283222" w="1541462">
                  <a:moveTo>
                    <a:pt x="0" y="0"/>
                  </a:moveTo>
                  <a:lnTo>
                    <a:pt x="1541462" y="0"/>
                  </a:lnTo>
                  <a:lnTo>
                    <a:pt x="1541462" y="2283222"/>
                  </a:lnTo>
                  <a:lnTo>
                    <a:pt x="0" y="2283222"/>
                  </a:lnTo>
                  <a:close/>
                </a:path>
              </a:pathLst>
            </a:custGeom>
            <a:solidFill>
              <a:srgbClr val="023D54">
                <a:alpha val="89804"/>
              </a:srgbClr>
            </a:solidFill>
            <a:ln cap="sq">
              <a:noFill/>
              <a:prstDash val="solid"/>
              <a:miter/>
            </a:ln>
          </p:spPr>
        </p:sp>
        <p:sp>
          <p:nvSpPr>
            <p:cNvPr name="TextBox 26" id="26"/>
            <p:cNvSpPr txBox="true"/>
            <p:nvPr/>
          </p:nvSpPr>
          <p:spPr>
            <a:xfrm>
              <a:off x="0" y="-38100"/>
              <a:ext cx="1541462" cy="2321322"/>
            </a:xfrm>
            <a:prstGeom prst="rect">
              <a:avLst/>
            </a:prstGeom>
          </p:spPr>
          <p:txBody>
            <a:bodyPr anchor="ctr" rtlCol="false" tIns="50800" lIns="50800" bIns="50800" rIns="50800"/>
            <a:lstStyle/>
            <a:p>
              <a:pPr algn="ctr">
                <a:lnSpc>
                  <a:spcPts val="2659"/>
                </a:lnSpc>
                <a:spcBef>
                  <a:spcPct val="0"/>
                </a:spcBef>
              </a:pPr>
            </a:p>
          </p:txBody>
        </p:sp>
      </p:grpSp>
      <p:sp>
        <p:nvSpPr>
          <p:cNvPr name="Freeform 27" id="27"/>
          <p:cNvSpPr/>
          <p:nvPr/>
        </p:nvSpPr>
        <p:spPr>
          <a:xfrm flipH="false" flipV="false" rot="0">
            <a:off x="1529388" y="3962654"/>
            <a:ext cx="14617032" cy="5843359"/>
          </a:xfrm>
          <a:custGeom>
            <a:avLst/>
            <a:gdLst/>
            <a:ahLst/>
            <a:cxnLst/>
            <a:rect r="r" b="b" t="t" l="l"/>
            <a:pathLst>
              <a:path h="5843359" w="14617032">
                <a:moveTo>
                  <a:pt x="0" y="0"/>
                </a:moveTo>
                <a:lnTo>
                  <a:pt x="14617032" y="0"/>
                </a:lnTo>
                <a:lnTo>
                  <a:pt x="14617032" y="5843358"/>
                </a:lnTo>
                <a:lnTo>
                  <a:pt x="0" y="5843358"/>
                </a:lnTo>
                <a:lnTo>
                  <a:pt x="0" y="0"/>
                </a:lnTo>
                <a:close/>
              </a:path>
            </a:pathLst>
          </a:custGeom>
          <a:blipFill>
            <a:blip r:embed="rId3"/>
            <a:stretch>
              <a:fillRect l="-18925" t="-58508" r="-23648" b="-5994"/>
            </a:stretch>
          </a:blipFill>
        </p:spPr>
      </p:sp>
      <p:sp>
        <p:nvSpPr>
          <p:cNvPr name="TextBox 28" id="28"/>
          <p:cNvSpPr txBox="true"/>
          <p:nvPr/>
        </p:nvSpPr>
        <p:spPr>
          <a:xfrm rot="0">
            <a:off x="6855540" y="366621"/>
            <a:ext cx="4576921" cy="663904"/>
          </a:xfrm>
          <a:prstGeom prst="rect">
            <a:avLst/>
          </a:prstGeom>
        </p:spPr>
        <p:txBody>
          <a:bodyPr anchor="t" rtlCol="false" tIns="0" lIns="0" bIns="0" rIns="0">
            <a:spAutoFit/>
          </a:bodyPr>
          <a:lstStyle/>
          <a:p>
            <a:pPr algn="ctr">
              <a:lnSpc>
                <a:spcPts val="5575"/>
              </a:lnSpc>
            </a:pPr>
            <a:r>
              <a:rPr lang="en-US" sz="3982">
                <a:solidFill>
                  <a:srgbClr val="FFFFFF"/>
                </a:solidFill>
                <a:latin typeface="Anton"/>
                <a:ea typeface="Anton"/>
                <a:cs typeface="Anton"/>
                <a:sym typeface="Anton"/>
              </a:rPr>
              <a:t>Questão 2</a:t>
            </a:r>
          </a:p>
        </p:txBody>
      </p:sp>
      <p:sp>
        <p:nvSpPr>
          <p:cNvPr name="TextBox 29" id="29"/>
          <p:cNvSpPr txBox="true"/>
          <p:nvPr/>
        </p:nvSpPr>
        <p:spPr>
          <a:xfrm rot="0">
            <a:off x="1669553" y="1879400"/>
            <a:ext cx="14617032" cy="1893571"/>
          </a:xfrm>
          <a:prstGeom prst="rect">
            <a:avLst/>
          </a:prstGeom>
        </p:spPr>
        <p:txBody>
          <a:bodyPr anchor="t" rtlCol="false" tIns="0" lIns="0" bIns="0" rIns="0">
            <a:spAutoFit/>
          </a:bodyPr>
          <a:lstStyle/>
          <a:p>
            <a:pPr algn="just">
              <a:lnSpc>
                <a:spcPts val="3779"/>
              </a:lnSpc>
              <a:spcBef>
                <a:spcPct val="0"/>
              </a:spcBef>
            </a:pPr>
            <a:r>
              <a:rPr lang="en-US" sz="2699">
                <a:solidFill>
                  <a:srgbClr val="000000"/>
                </a:solidFill>
                <a:latin typeface="Anton"/>
                <a:ea typeface="Anton"/>
                <a:cs typeface="Anton"/>
                <a:sym typeface="Anton"/>
              </a:rPr>
              <a:t>Um clube de futebol brasileiro está se preparando para a próxima temporada de competições e tem duas possibilidades de contratação de jogadores, um argentino ou um uruguaio. Procurando quantificar os riscos e os ganhos possíveis com a contratação de cada jogador, a direção do clube elaborou a seguinte matriz de análise de riscos.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DAGhX4k8W94</dc:identifier>
  <dcterms:modified xsi:type="dcterms:W3CDTF">2011-08-01T06:04:30Z</dcterms:modified>
  <cp:revision>1</cp:revision>
  <dc:title>Análise de Investimento</dc:title>
</cp:coreProperties>
</file>