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18288000" cy="10287000"/>
  <p:notesSz cx="6858000" cy="9144000"/>
  <p:embeddedFontLst>
    <p:embeddedFont>
      <p:font typeface="Barlow Condensed Bold" panose="020B0604020202020204" charset="0"/>
      <p:regular r:id="rId46"/>
    </p:embeddedFont>
    <p:embeddedFont>
      <p:font typeface="Canva Sans Bold" panose="020B0604020202020204" charset="0"/>
      <p:regular r:id="rId47"/>
    </p:embeddedFont>
    <p:embeddedFont>
      <p:font typeface="Canva Sans Bold Italics" panose="020B0604020202020204" charset="0"/>
      <p:regular r:id="rId48"/>
    </p:embeddedFont>
    <p:embeddedFont>
      <p:font typeface="DM Sans" pitchFamily="2" charset="0"/>
      <p:regular r:id="rId49"/>
    </p:embeddedFont>
    <p:embeddedFont>
      <p:font typeface="DM Sans Bold" charset="0"/>
      <p:regular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2" d="100"/>
          <a:sy n="52" d="100"/>
        </p:scale>
        <p:origin x="85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6.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2038">
                <a:alpha val="100000"/>
              </a:srgbClr>
            </a:gs>
            <a:gs pos="100000">
              <a:srgbClr val="00515B">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9340814" y="-3219428"/>
            <a:ext cx="10737107" cy="15376128"/>
            <a:chOff x="0" y="0"/>
            <a:chExt cx="14316143" cy="20501503"/>
          </a:xfrm>
        </p:grpSpPr>
        <p:grpSp>
          <p:nvGrpSpPr>
            <p:cNvPr id="3" name="Group 3"/>
            <p:cNvGrpSpPr/>
            <p:nvPr/>
          </p:nvGrpSpPr>
          <p:grpSpPr>
            <a:xfrm rot="-2700000">
              <a:off x="2375998" y="428524"/>
              <a:ext cx="4823241" cy="8718189"/>
              <a:chOff x="0" y="0"/>
              <a:chExt cx="899652" cy="1626155"/>
            </a:xfrm>
          </p:grpSpPr>
          <p:sp>
            <p:nvSpPr>
              <p:cNvPr id="4" name="Freeform 4"/>
              <p:cNvSpPr/>
              <p:nvPr/>
            </p:nvSpPr>
            <p:spPr>
              <a:xfrm>
                <a:off x="0" y="0"/>
                <a:ext cx="899652" cy="1626155"/>
              </a:xfrm>
              <a:custGeom>
                <a:avLst/>
                <a:gdLst/>
                <a:ahLst/>
                <a:cxnLst/>
                <a:rect l="l" t="t" r="r" b="b"/>
                <a:pathLst>
                  <a:path w="899652" h="1626155">
                    <a:moveTo>
                      <a:pt x="0" y="0"/>
                    </a:moveTo>
                    <a:lnTo>
                      <a:pt x="899652" y="0"/>
                    </a:lnTo>
                    <a:lnTo>
                      <a:pt x="899652" y="1626155"/>
                    </a:lnTo>
                    <a:lnTo>
                      <a:pt x="0" y="1626155"/>
                    </a:lnTo>
                    <a:close/>
                  </a:path>
                </a:pathLst>
              </a:custGeom>
              <a:solidFill>
                <a:srgbClr val="FFD012"/>
              </a:solidFill>
            </p:spPr>
          </p:sp>
          <p:sp>
            <p:nvSpPr>
              <p:cNvPr id="5" name="TextBox 5"/>
              <p:cNvSpPr txBox="1"/>
              <p:nvPr/>
            </p:nvSpPr>
            <p:spPr>
              <a:xfrm>
                <a:off x="0" y="-38100"/>
                <a:ext cx="899652" cy="1664255"/>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rot="2700000">
              <a:off x="5143349" y="10613270"/>
              <a:ext cx="2104653" cy="10713010"/>
              <a:chOff x="0" y="0"/>
              <a:chExt cx="392569" cy="1998238"/>
            </a:xfrm>
          </p:grpSpPr>
          <p:sp>
            <p:nvSpPr>
              <p:cNvPr id="7" name="Freeform 7"/>
              <p:cNvSpPr/>
              <p:nvPr/>
            </p:nvSpPr>
            <p:spPr>
              <a:xfrm>
                <a:off x="0" y="0"/>
                <a:ext cx="392569" cy="1998238"/>
              </a:xfrm>
              <a:custGeom>
                <a:avLst/>
                <a:gdLst/>
                <a:ahLst/>
                <a:cxnLst/>
                <a:rect l="l" t="t" r="r" b="b"/>
                <a:pathLst>
                  <a:path w="392569" h="1998238">
                    <a:moveTo>
                      <a:pt x="0" y="0"/>
                    </a:moveTo>
                    <a:lnTo>
                      <a:pt x="392569" y="0"/>
                    </a:lnTo>
                    <a:lnTo>
                      <a:pt x="392569" y="1998238"/>
                    </a:lnTo>
                    <a:lnTo>
                      <a:pt x="0" y="1998238"/>
                    </a:lnTo>
                    <a:close/>
                  </a:path>
                </a:pathLst>
              </a:custGeom>
              <a:solidFill>
                <a:srgbClr val="FFB612"/>
              </a:solidFill>
            </p:spPr>
          </p:sp>
          <p:sp>
            <p:nvSpPr>
              <p:cNvPr id="8" name="TextBox 8"/>
              <p:cNvSpPr txBox="1"/>
              <p:nvPr/>
            </p:nvSpPr>
            <p:spPr>
              <a:xfrm>
                <a:off x="0" y="-38100"/>
                <a:ext cx="392569" cy="2036338"/>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3547914" y="4789466"/>
              <a:ext cx="10768228" cy="8685546"/>
              <a:chOff x="0" y="0"/>
              <a:chExt cx="722697" cy="582920"/>
            </a:xfrm>
          </p:grpSpPr>
          <p:sp>
            <p:nvSpPr>
              <p:cNvPr id="10" name="Freeform 10"/>
              <p:cNvSpPr/>
              <p:nvPr/>
            </p:nvSpPr>
            <p:spPr>
              <a:xfrm>
                <a:off x="0" y="0"/>
                <a:ext cx="722697" cy="582920"/>
              </a:xfrm>
              <a:custGeom>
                <a:avLst/>
                <a:gdLst/>
                <a:ahLst/>
                <a:cxnLst/>
                <a:rect l="l" t="t" r="r" b="b"/>
                <a:pathLst>
                  <a:path w="722697" h="582920">
                    <a:moveTo>
                      <a:pt x="722697" y="291460"/>
                    </a:moveTo>
                    <a:lnTo>
                      <a:pt x="519497" y="582920"/>
                    </a:lnTo>
                    <a:lnTo>
                      <a:pt x="203200" y="582920"/>
                    </a:lnTo>
                    <a:lnTo>
                      <a:pt x="0" y="291460"/>
                    </a:lnTo>
                    <a:lnTo>
                      <a:pt x="203200" y="0"/>
                    </a:lnTo>
                    <a:lnTo>
                      <a:pt x="519497" y="0"/>
                    </a:lnTo>
                    <a:lnTo>
                      <a:pt x="722697" y="291460"/>
                    </a:lnTo>
                    <a:close/>
                  </a:path>
                </a:pathLst>
              </a:custGeom>
              <a:solidFill>
                <a:srgbClr val="FFD012"/>
              </a:solidFill>
            </p:spPr>
          </p:sp>
          <p:sp>
            <p:nvSpPr>
              <p:cNvPr id="11" name="TextBox 11"/>
              <p:cNvSpPr txBox="1"/>
              <p:nvPr/>
            </p:nvSpPr>
            <p:spPr>
              <a:xfrm>
                <a:off x="114300" y="-38100"/>
                <a:ext cx="494097" cy="62102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3903514" y="5076289"/>
              <a:ext cx="10057030" cy="8111901"/>
              <a:chOff x="0" y="0"/>
              <a:chExt cx="722697" cy="582920"/>
            </a:xfrm>
          </p:grpSpPr>
          <p:sp>
            <p:nvSpPr>
              <p:cNvPr id="13" name="Freeform 13"/>
              <p:cNvSpPr/>
              <p:nvPr/>
            </p:nvSpPr>
            <p:spPr>
              <a:xfrm>
                <a:off x="0" y="0"/>
                <a:ext cx="722697" cy="582920"/>
              </a:xfrm>
              <a:custGeom>
                <a:avLst/>
                <a:gdLst/>
                <a:ahLst/>
                <a:cxnLst/>
                <a:rect l="l" t="t" r="r" b="b"/>
                <a:pathLst>
                  <a:path w="722697" h="582920">
                    <a:moveTo>
                      <a:pt x="722697" y="291460"/>
                    </a:moveTo>
                    <a:lnTo>
                      <a:pt x="519497" y="582920"/>
                    </a:lnTo>
                    <a:lnTo>
                      <a:pt x="203200" y="582920"/>
                    </a:lnTo>
                    <a:lnTo>
                      <a:pt x="0" y="291460"/>
                    </a:lnTo>
                    <a:lnTo>
                      <a:pt x="203200" y="0"/>
                    </a:lnTo>
                    <a:lnTo>
                      <a:pt x="519497" y="0"/>
                    </a:lnTo>
                    <a:lnTo>
                      <a:pt x="722697" y="291460"/>
                    </a:lnTo>
                    <a:close/>
                  </a:path>
                </a:pathLst>
              </a:custGeom>
              <a:blipFill>
                <a:blip r:embed="rId2"/>
                <a:stretch>
                  <a:fillRect l="-10874" r="-10874"/>
                </a:stretch>
              </a:blipFill>
              <a:ln w="276225" cap="sq">
                <a:gradFill>
                  <a:gsLst>
                    <a:gs pos="0">
                      <a:srgbClr val="004F5A">
                        <a:alpha val="100000"/>
                      </a:srgbClr>
                    </a:gs>
                    <a:gs pos="100000">
                      <a:srgbClr val="002038">
                        <a:alpha val="100000"/>
                      </a:srgbClr>
                    </a:gs>
                  </a:gsLst>
                  <a:lin ang="0"/>
                </a:gradFill>
                <a:prstDash val="solid"/>
                <a:miter/>
              </a:ln>
            </p:spPr>
          </p:sp>
        </p:grpSp>
      </p:grpSp>
      <p:grpSp>
        <p:nvGrpSpPr>
          <p:cNvPr id="14" name="Group 14"/>
          <p:cNvGrpSpPr/>
          <p:nvPr/>
        </p:nvGrpSpPr>
        <p:grpSpPr>
          <a:xfrm rot="5833432">
            <a:off x="11351840" y="7193789"/>
            <a:ext cx="2494785" cy="1378723"/>
            <a:chOff x="0" y="0"/>
            <a:chExt cx="812800" cy="449187"/>
          </a:xfrm>
        </p:grpSpPr>
        <p:sp>
          <p:nvSpPr>
            <p:cNvPr id="15" name="Freeform 15"/>
            <p:cNvSpPr/>
            <p:nvPr/>
          </p:nvSpPr>
          <p:spPr>
            <a:xfrm>
              <a:off x="0" y="0"/>
              <a:ext cx="812800" cy="449187"/>
            </a:xfrm>
            <a:custGeom>
              <a:avLst/>
              <a:gdLst/>
              <a:ahLst/>
              <a:cxnLst/>
              <a:rect l="l" t="t" r="r" b="b"/>
              <a:pathLst>
                <a:path w="812800" h="449187">
                  <a:moveTo>
                    <a:pt x="406400" y="0"/>
                  </a:moveTo>
                  <a:lnTo>
                    <a:pt x="812800" y="449187"/>
                  </a:lnTo>
                  <a:lnTo>
                    <a:pt x="0" y="449187"/>
                  </a:lnTo>
                  <a:lnTo>
                    <a:pt x="406400" y="0"/>
                  </a:lnTo>
                  <a:close/>
                </a:path>
              </a:pathLst>
            </a:custGeom>
            <a:solidFill>
              <a:srgbClr val="FFD012"/>
            </a:solidFill>
          </p:spPr>
        </p:sp>
        <p:sp>
          <p:nvSpPr>
            <p:cNvPr id="16" name="TextBox 16"/>
            <p:cNvSpPr txBox="1"/>
            <p:nvPr/>
          </p:nvSpPr>
          <p:spPr>
            <a:xfrm>
              <a:off x="127000" y="170451"/>
              <a:ext cx="558800" cy="246651"/>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1028700" y="8827280"/>
            <a:ext cx="4466583" cy="607694"/>
            <a:chOff x="0" y="0"/>
            <a:chExt cx="2987063" cy="406400"/>
          </a:xfrm>
        </p:grpSpPr>
        <p:sp>
          <p:nvSpPr>
            <p:cNvPr id="18" name="Freeform 18"/>
            <p:cNvSpPr/>
            <p:nvPr/>
          </p:nvSpPr>
          <p:spPr>
            <a:xfrm>
              <a:off x="0" y="0"/>
              <a:ext cx="2987063" cy="406400"/>
            </a:xfrm>
            <a:custGeom>
              <a:avLst/>
              <a:gdLst/>
              <a:ahLst/>
              <a:cxnLst/>
              <a:rect l="l" t="t" r="r" b="b"/>
              <a:pathLst>
                <a:path w="2987063" h="406400">
                  <a:moveTo>
                    <a:pt x="2783863" y="0"/>
                  </a:moveTo>
                  <a:lnTo>
                    <a:pt x="203200" y="0"/>
                  </a:lnTo>
                  <a:lnTo>
                    <a:pt x="0" y="203200"/>
                  </a:lnTo>
                  <a:lnTo>
                    <a:pt x="203200" y="406400"/>
                  </a:lnTo>
                  <a:lnTo>
                    <a:pt x="2783863" y="406400"/>
                  </a:lnTo>
                  <a:lnTo>
                    <a:pt x="2987063" y="203200"/>
                  </a:lnTo>
                  <a:lnTo>
                    <a:pt x="2783863" y="0"/>
                  </a:lnTo>
                  <a:close/>
                </a:path>
              </a:pathLst>
            </a:custGeom>
            <a:solidFill>
              <a:srgbClr val="FFD012"/>
            </a:solidFill>
          </p:spPr>
        </p:sp>
        <p:sp>
          <p:nvSpPr>
            <p:cNvPr id="19" name="TextBox 19"/>
            <p:cNvSpPr txBox="1"/>
            <p:nvPr/>
          </p:nvSpPr>
          <p:spPr>
            <a:xfrm>
              <a:off x="152400" y="-38100"/>
              <a:ext cx="2682263" cy="444500"/>
            </a:xfrm>
            <a:prstGeom prst="rect">
              <a:avLst/>
            </a:prstGeom>
          </p:spPr>
          <p:txBody>
            <a:bodyPr lIns="50800" tIns="50800" rIns="50800" bIns="50800" rtlCol="0" anchor="ctr"/>
            <a:lstStyle/>
            <a:p>
              <a:pPr algn="ctr">
                <a:lnSpc>
                  <a:spcPts val="2659"/>
                </a:lnSpc>
              </a:pPr>
              <a:endParaRPr/>
            </a:p>
          </p:txBody>
        </p:sp>
      </p:grpSp>
      <p:sp>
        <p:nvSpPr>
          <p:cNvPr id="20" name="TextBox 20"/>
          <p:cNvSpPr txBox="1"/>
          <p:nvPr/>
        </p:nvSpPr>
        <p:spPr>
          <a:xfrm>
            <a:off x="1028700" y="2866054"/>
            <a:ext cx="10562681" cy="3594526"/>
          </a:xfrm>
          <a:prstGeom prst="rect">
            <a:avLst/>
          </a:prstGeom>
        </p:spPr>
        <p:txBody>
          <a:bodyPr lIns="0" tIns="0" rIns="0" bIns="0" rtlCol="0" anchor="t">
            <a:spAutoFit/>
          </a:bodyPr>
          <a:lstStyle/>
          <a:p>
            <a:pPr algn="l">
              <a:lnSpc>
                <a:spcPts val="13659"/>
              </a:lnSpc>
            </a:pPr>
            <a:r>
              <a:rPr lang="en-US" sz="14687" b="1">
                <a:solidFill>
                  <a:srgbClr val="FFD012"/>
                </a:solidFill>
                <a:latin typeface="Barlow Condensed Bold"/>
                <a:ea typeface="Barlow Condensed Bold"/>
                <a:cs typeface="Barlow Condensed Bold"/>
                <a:sym typeface="Barlow Condensed Bold"/>
              </a:rPr>
              <a:t>TEORIA DA CONTABILIDADE</a:t>
            </a:r>
          </a:p>
        </p:txBody>
      </p:sp>
      <p:grpSp>
        <p:nvGrpSpPr>
          <p:cNvPr id="21" name="Group 21"/>
          <p:cNvGrpSpPr/>
          <p:nvPr/>
        </p:nvGrpSpPr>
        <p:grpSpPr>
          <a:xfrm>
            <a:off x="1028700" y="8111819"/>
            <a:ext cx="4466583" cy="607694"/>
            <a:chOff x="0" y="0"/>
            <a:chExt cx="2987063" cy="406400"/>
          </a:xfrm>
        </p:grpSpPr>
        <p:sp>
          <p:nvSpPr>
            <p:cNvPr id="22" name="Freeform 22"/>
            <p:cNvSpPr/>
            <p:nvPr/>
          </p:nvSpPr>
          <p:spPr>
            <a:xfrm>
              <a:off x="0" y="0"/>
              <a:ext cx="2987063" cy="406400"/>
            </a:xfrm>
            <a:custGeom>
              <a:avLst/>
              <a:gdLst/>
              <a:ahLst/>
              <a:cxnLst/>
              <a:rect l="l" t="t" r="r" b="b"/>
              <a:pathLst>
                <a:path w="2987063" h="406400">
                  <a:moveTo>
                    <a:pt x="2783863" y="0"/>
                  </a:moveTo>
                  <a:lnTo>
                    <a:pt x="203200" y="0"/>
                  </a:lnTo>
                  <a:lnTo>
                    <a:pt x="0" y="203200"/>
                  </a:lnTo>
                  <a:lnTo>
                    <a:pt x="203200" y="406400"/>
                  </a:lnTo>
                  <a:lnTo>
                    <a:pt x="2783863" y="406400"/>
                  </a:lnTo>
                  <a:lnTo>
                    <a:pt x="2987063" y="203200"/>
                  </a:lnTo>
                  <a:lnTo>
                    <a:pt x="2783863" y="0"/>
                  </a:lnTo>
                  <a:close/>
                </a:path>
              </a:pathLst>
            </a:custGeom>
            <a:solidFill>
              <a:srgbClr val="FFD012"/>
            </a:solidFill>
          </p:spPr>
        </p:sp>
        <p:sp>
          <p:nvSpPr>
            <p:cNvPr id="23" name="TextBox 23"/>
            <p:cNvSpPr txBox="1"/>
            <p:nvPr/>
          </p:nvSpPr>
          <p:spPr>
            <a:xfrm>
              <a:off x="152400" y="-38100"/>
              <a:ext cx="2682263" cy="444500"/>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5684460" y="8111838"/>
            <a:ext cx="4466583" cy="607694"/>
            <a:chOff x="0" y="0"/>
            <a:chExt cx="2987063" cy="406400"/>
          </a:xfrm>
        </p:grpSpPr>
        <p:sp>
          <p:nvSpPr>
            <p:cNvPr id="25" name="Freeform 25"/>
            <p:cNvSpPr/>
            <p:nvPr/>
          </p:nvSpPr>
          <p:spPr>
            <a:xfrm>
              <a:off x="0" y="0"/>
              <a:ext cx="2987063" cy="406400"/>
            </a:xfrm>
            <a:custGeom>
              <a:avLst/>
              <a:gdLst/>
              <a:ahLst/>
              <a:cxnLst/>
              <a:rect l="l" t="t" r="r" b="b"/>
              <a:pathLst>
                <a:path w="2987063" h="406400">
                  <a:moveTo>
                    <a:pt x="2783863" y="0"/>
                  </a:moveTo>
                  <a:lnTo>
                    <a:pt x="203200" y="0"/>
                  </a:lnTo>
                  <a:lnTo>
                    <a:pt x="0" y="203200"/>
                  </a:lnTo>
                  <a:lnTo>
                    <a:pt x="203200" y="406400"/>
                  </a:lnTo>
                  <a:lnTo>
                    <a:pt x="2783863" y="406400"/>
                  </a:lnTo>
                  <a:lnTo>
                    <a:pt x="2987063" y="203200"/>
                  </a:lnTo>
                  <a:lnTo>
                    <a:pt x="2783863" y="0"/>
                  </a:lnTo>
                  <a:close/>
                </a:path>
              </a:pathLst>
            </a:custGeom>
            <a:solidFill>
              <a:srgbClr val="FFD012"/>
            </a:solidFill>
          </p:spPr>
        </p:sp>
        <p:sp>
          <p:nvSpPr>
            <p:cNvPr id="26" name="TextBox 26"/>
            <p:cNvSpPr txBox="1"/>
            <p:nvPr/>
          </p:nvSpPr>
          <p:spPr>
            <a:xfrm>
              <a:off x="152400" y="-38100"/>
              <a:ext cx="2682263" cy="444500"/>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5684460" y="8890982"/>
            <a:ext cx="4466583" cy="607694"/>
            <a:chOff x="0" y="0"/>
            <a:chExt cx="2987063" cy="406400"/>
          </a:xfrm>
        </p:grpSpPr>
        <p:sp>
          <p:nvSpPr>
            <p:cNvPr id="28" name="Freeform 28"/>
            <p:cNvSpPr/>
            <p:nvPr/>
          </p:nvSpPr>
          <p:spPr>
            <a:xfrm>
              <a:off x="0" y="0"/>
              <a:ext cx="2987063" cy="406400"/>
            </a:xfrm>
            <a:custGeom>
              <a:avLst/>
              <a:gdLst/>
              <a:ahLst/>
              <a:cxnLst/>
              <a:rect l="l" t="t" r="r" b="b"/>
              <a:pathLst>
                <a:path w="2987063" h="406400">
                  <a:moveTo>
                    <a:pt x="2783863" y="0"/>
                  </a:moveTo>
                  <a:lnTo>
                    <a:pt x="203200" y="0"/>
                  </a:lnTo>
                  <a:lnTo>
                    <a:pt x="0" y="203200"/>
                  </a:lnTo>
                  <a:lnTo>
                    <a:pt x="203200" y="406400"/>
                  </a:lnTo>
                  <a:lnTo>
                    <a:pt x="2783863" y="406400"/>
                  </a:lnTo>
                  <a:lnTo>
                    <a:pt x="2987063" y="203200"/>
                  </a:lnTo>
                  <a:lnTo>
                    <a:pt x="2783863" y="0"/>
                  </a:lnTo>
                  <a:close/>
                </a:path>
              </a:pathLst>
            </a:custGeom>
            <a:solidFill>
              <a:srgbClr val="FFD012"/>
            </a:solidFill>
          </p:spPr>
        </p:sp>
        <p:sp>
          <p:nvSpPr>
            <p:cNvPr id="29" name="TextBox 29"/>
            <p:cNvSpPr txBox="1"/>
            <p:nvPr/>
          </p:nvSpPr>
          <p:spPr>
            <a:xfrm>
              <a:off x="152400" y="-38100"/>
              <a:ext cx="2682263" cy="444500"/>
            </a:xfrm>
            <a:prstGeom prst="rect">
              <a:avLst/>
            </a:prstGeom>
          </p:spPr>
          <p:txBody>
            <a:bodyPr lIns="50800" tIns="50800" rIns="50800" bIns="50800" rtlCol="0" anchor="ctr"/>
            <a:lstStyle/>
            <a:p>
              <a:pPr algn="ctr">
                <a:lnSpc>
                  <a:spcPts val="2659"/>
                </a:lnSpc>
              </a:pPr>
              <a:endParaRPr/>
            </a:p>
          </p:txBody>
        </p:sp>
      </p:grpSp>
      <p:sp>
        <p:nvSpPr>
          <p:cNvPr id="30" name="Freeform 30"/>
          <p:cNvSpPr/>
          <p:nvPr/>
        </p:nvSpPr>
        <p:spPr>
          <a:xfrm>
            <a:off x="16384449" y="8366694"/>
            <a:ext cx="1903551" cy="1903551"/>
          </a:xfrm>
          <a:custGeom>
            <a:avLst/>
            <a:gdLst/>
            <a:ahLst/>
            <a:cxnLst/>
            <a:rect l="l" t="t" r="r" b="b"/>
            <a:pathLst>
              <a:path w="1903551" h="1903551">
                <a:moveTo>
                  <a:pt x="0" y="0"/>
                </a:moveTo>
                <a:lnTo>
                  <a:pt x="1903551" y="0"/>
                </a:lnTo>
                <a:lnTo>
                  <a:pt x="1903551" y="1903552"/>
                </a:lnTo>
                <a:lnTo>
                  <a:pt x="0" y="1903552"/>
                </a:lnTo>
                <a:lnTo>
                  <a:pt x="0" y="0"/>
                </a:lnTo>
                <a:close/>
              </a:path>
            </a:pathLst>
          </a:custGeom>
          <a:blipFill>
            <a:blip r:embed="rId3"/>
            <a:stretch>
              <a:fillRect/>
            </a:stretch>
          </a:blipFill>
        </p:spPr>
      </p:sp>
      <p:sp>
        <p:nvSpPr>
          <p:cNvPr id="31" name="TextBox 31"/>
          <p:cNvSpPr txBox="1"/>
          <p:nvPr/>
        </p:nvSpPr>
        <p:spPr>
          <a:xfrm>
            <a:off x="1028700" y="6583578"/>
            <a:ext cx="9881577" cy="446843"/>
          </a:xfrm>
          <a:prstGeom prst="rect">
            <a:avLst/>
          </a:prstGeom>
        </p:spPr>
        <p:txBody>
          <a:bodyPr lIns="0" tIns="0" rIns="0" bIns="0" rtlCol="0" anchor="t">
            <a:spAutoFit/>
          </a:bodyPr>
          <a:lstStyle/>
          <a:p>
            <a:pPr algn="just">
              <a:lnSpc>
                <a:spcPts val="3720"/>
              </a:lnSpc>
              <a:spcBef>
                <a:spcPct val="0"/>
              </a:spcBef>
            </a:pPr>
            <a:r>
              <a:rPr lang="en-US" sz="2657">
                <a:solidFill>
                  <a:srgbClr val="FFFFFF"/>
                </a:solidFill>
                <a:latin typeface="DM Sans"/>
                <a:ea typeface="DM Sans"/>
                <a:cs typeface="DM Sans"/>
                <a:sym typeface="DM Sans"/>
              </a:rPr>
              <a:t>RESOLUÇÃO DE QUESTÕES CFC E ENADE</a:t>
            </a:r>
          </a:p>
        </p:txBody>
      </p:sp>
      <p:sp>
        <p:nvSpPr>
          <p:cNvPr id="32" name="TextBox 32"/>
          <p:cNvSpPr txBox="1"/>
          <p:nvPr/>
        </p:nvSpPr>
        <p:spPr>
          <a:xfrm>
            <a:off x="1028700" y="8886670"/>
            <a:ext cx="4466583" cy="431800"/>
          </a:xfrm>
          <a:prstGeom prst="rect">
            <a:avLst/>
          </a:prstGeom>
        </p:spPr>
        <p:txBody>
          <a:bodyPr lIns="0" tIns="0" rIns="0" bIns="0" rtlCol="0" anchor="t">
            <a:spAutoFit/>
          </a:bodyPr>
          <a:lstStyle/>
          <a:p>
            <a:pPr algn="ctr">
              <a:lnSpc>
                <a:spcPts val="3500"/>
              </a:lnSpc>
              <a:spcBef>
                <a:spcPct val="0"/>
              </a:spcBef>
            </a:pPr>
            <a:r>
              <a:rPr lang="en-US" sz="2500">
                <a:solidFill>
                  <a:srgbClr val="002038"/>
                </a:solidFill>
                <a:latin typeface="DM Sans"/>
                <a:ea typeface="DM Sans"/>
                <a:cs typeface="DM Sans"/>
                <a:sym typeface="DM Sans"/>
              </a:rPr>
              <a:t>LAIS OLIVEIRA</a:t>
            </a:r>
          </a:p>
        </p:txBody>
      </p:sp>
      <p:sp>
        <p:nvSpPr>
          <p:cNvPr id="33" name="TextBox 33"/>
          <p:cNvSpPr txBox="1"/>
          <p:nvPr/>
        </p:nvSpPr>
        <p:spPr>
          <a:xfrm>
            <a:off x="1028700" y="7144721"/>
            <a:ext cx="7968337" cy="481330"/>
          </a:xfrm>
          <a:prstGeom prst="rect">
            <a:avLst/>
          </a:prstGeom>
        </p:spPr>
        <p:txBody>
          <a:bodyPr lIns="0" tIns="0" rIns="0" bIns="0" rtlCol="0" anchor="t">
            <a:spAutoFit/>
          </a:bodyPr>
          <a:lstStyle/>
          <a:p>
            <a:pPr algn="just">
              <a:lnSpc>
                <a:spcPts val="3919"/>
              </a:lnSpc>
              <a:spcBef>
                <a:spcPct val="0"/>
              </a:spcBef>
            </a:pPr>
            <a:r>
              <a:rPr lang="en-US" sz="2799" b="1">
                <a:solidFill>
                  <a:srgbClr val="FFFFFF"/>
                </a:solidFill>
                <a:latin typeface="DM Sans Bold"/>
                <a:ea typeface="DM Sans Bold"/>
                <a:cs typeface="DM Sans Bold"/>
                <a:sym typeface="DM Sans Bold"/>
              </a:rPr>
              <a:t>ACE V</a:t>
            </a:r>
          </a:p>
        </p:txBody>
      </p:sp>
      <p:sp>
        <p:nvSpPr>
          <p:cNvPr id="34" name="TextBox 34"/>
          <p:cNvSpPr txBox="1"/>
          <p:nvPr/>
        </p:nvSpPr>
        <p:spPr>
          <a:xfrm>
            <a:off x="1028700" y="8171210"/>
            <a:ext cx="4466583" cy="431800"/>
          </a:xfrm>
          <a:prstGeom prst="rect">
            <a:avLst/>
          </a:prstGeom>
        </p:spPr>
        <p:txBody>
          <a:bodyPr lIns="0" tIns="0" rIns="0" bIns="0" rtlCol="0" anchor="t">
            <a:spAutoFit/>
          </a:bodyPr>
          <a:lstStyle/>
          <a:p>
            <a:pPr algn="ctr">
              <a:lnSpc>
                <a:spcPts val="3500"/>
              </a:lnSpc>
              <a:spcBef>
                <a:spcPct val="0"/>
              </a:spcBef>
            </a:pPr>
            <a:r>
              <a:rPr lang="en-US" sz="2500">
                <a:solidFill>
                  <a:srgbClr val="002038"/>
                </a:solidFill>
                <a:latin typeface="DM Sans"/>
                <a:ea typeface="DM Sans"/>
                <a:cs typeface="DM Sans"/>
                <a:sym typeface="DM Sans"/>
              </a:rPr>
              <a:t>ACELINA MEDEIROS </a:t>
            </a:r>
          </a:p>
        </p:txBody>
      </p:sp>
      <p:sp>
        <p:nvSpPr>
          <p:cNvPr id="35" name="TextBox 35"/>
          <p:cNvSpPr txBox="1"/>
          <p:nvPr/>
        </p:nvSpPr>
        <p:spPr>
          <a:xfrm>
            <a:off x="5684460" y="8171228"/>
            <a:ext cx="4466583" cy="431800"/>
          </a:xfrm>
          <a:prstGeom prst="rect">
            <a:avLst/>
          </a:prstGeom>
        </p:spPr>
        <p:txBody>
          <a:bodyPr lIns="0" tIns="0" rIns="0" bIns="0" rtlCol="0" anchor="t">
            <a:spAutoFit/>
          </a:bodyPr>
          <a:lstStyle/>
          <a:p>
            <a:pPr algn="ctr">
              <a:lnSpc>
                <a:spcPts val="3500"/>
              </a:lnSpc>
              <a:spcBef>
                <a:spcPct val="0"/>
              </a:spcBef>
            </a:pPr>
            <a:r>
              <a:rPr lang="en-US" sz="2500">
                <a:solidFill>
                  <a:srgbClr val="002038"/>
                </a:solidFill>
                <a:latin typeface="DM Sans"/>
                <a:ea typeface="DM Sans"/>
                <a:cs typeface="DM Sans"/>
                <a:sym typeface="DM Sans"/>
              </a:rPr>
              <a:t>CAIO BARBOSA </a:t>
            </a:r>
          </a:p>
        </p:txBody>
      </p:sp>
      <p:sp>
        <p:nvSpPr>
          <p:cNvPr id="36" name="TextBox 36"/>
          <p:cNvSpPr txBox="1"/>
          <p:nvPr/>
        </p:nvSpPr>
        <p:spPr>
          <a:xfrm>
            <a:off x="5684460" y="8950372"/>
            <a:ext cx="4466583" cy="431800"/>
          </a:xfrm>
          <a:prstGeom prst="rect">
            <a:avLst/>
          </a:prstGeom>
        </p:spPr>
        <p:txBody>
          <a:bodyPr lIns="0" tIns="0" rIns="0" bIns="0" rtlCol="0" anchor="t">
            <a:spAutoFit/>
          </a:bodyPr>
          <a:lstStyle/>
          <a:p>
            <a:pPr algn="ctr">
              <a:lnSpc>
                <a:spcPts val="3500"/>
              </a:lnSpc>
              <a:spcBef>
                <a:spcPct val="0"/>
              </a:spcBef>
            </a:pPr>
            <a:r>
              <a:rPr lang="en-US" sz="2500">
                <a:solidFill>
                  <a:srgbClr val="002038"/>
                </a:solidFill>
                <a:latin typeface="DM Sans"/>
                <a:ea typeface="DM Sans"/>
                <a:cs typeface="DM Sans"/>
                <a:sym typeface="DM Sans"/>
              </a:rPr>
              <a:t>YASMIN MOURA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2038">
                <a:alpha val="100000"/>
              </a:srgbClr>
            </a:gs>
            <a:gs pos="100000">
              <a:srgbClr val="00515B">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719869" y="971550"/>
            <a:ext cx="17568131" cy="8025130"/>
          </a:xfrm>
          <a:prstGeom prst="rect">
            <a:avLst/>
          </a:prstGeom>
        </p:spPr>
        <p:txBody>
          <a:bodyPr lIns="0" tIns="0" rIns="0" bIns="0" rtlCol="0" anchor="t">
            <a:spAutoFit/>
          </a:bodyPr>
          <a:lstStyle/>
          <a:p>
            <a:pPr algn="l">
              <a:lnSpc>
                <a:spcPts val="4060"/>
              </a:lnSpc>
              <a:spcBef>
                <a:spcPct val="0"/>
              </a:spcBef>
            </a:pPr>
            <a:endParaRPr/>
          </a:p>
          <a:p>
            <a:pPr algn="l">
              <a:lnSpc>
                <a:spcPts val="4060"/>
              </a:lnSpc>
              <a:spcBef>
                <a:spcPct val="0"/>
              </a:spcBef>
            </a:pPr>
            <a:r>
              <a:rPr lang="en-US" sz="2900" b="1" i="1" u="sng">
                <a:solidFill>
                  <a:srgbClr val="FFFFFF"/>
                </a:solidFill>
                <a:latin typeface="Canva Sans Bold Italics"/>
                <a:ea typeface="Canva Sans Bold Italics"/>
                <a:cs typeface="Canva Sans Bold Italics"/>
                <a:sym typeface="Canva Sans Bold Italics"/>
              </a:rPr>
              <a:t>(</a:t>
            </a:r>
            <a:r>
              <a:rPr lang="en-US" sz="2900" b="1">
                <a:solidFill>
                  <a:srgbClr val="FFFFFF"/>
                </a:solidFill>
                <a:latin typeface="Canva Sans Bold"/>
                <a:ea typeface="Canva Sans Bold"/>
                <a:cs typeface="Canva Sans Bold"/>
                <a:sym typeface="Canva Sans Bold"/>
              </a:rPr>
              <a:t>A) relevância. </a:t>
            </a:r>
          </a:p>
          <a:p>
            <a:pPr algn="l">
              <a:lnSpc>
                <a:spcPts val="3779"/>
              </a:lnSpc>
              <a:spcBef>
                <a:spcPct val="0"/>
              </a:spcBef>
            </a:pPr>
            <a:r>
              <a:rPr lang="en-US" sz="2700" b="1" i="1" u="sng">
                <a:solidFill>
                  <a:srgbClr val="EC1D24"/>
                </a:solidFill>
                <a:latin typeface="Canva Sans Bold Italics"/>
                <a:ea typeface="Canva Sans Bold Italics"/>
                <a:cs typeface="Canva Sans Bold Italics"/>
                <a:sym typeface="Canva Sans Bold Italics"/>
              </a:rPr>
              <a:t>As demonstrações fornecem informações úteis para a tomada de decisões, independentemente de serem de um único período.</a:t>
            </a:r>
          </a:p>
          <a:p>
            <a:pPr algn="l">
              <a:lnSpc>
                <a:spcPts val="4060"/>
              </a:lnSpc>
              <a:spcBef>
                <a:spcPct val="0"/>
              </a:spcBef>
            </a:pPr>
            <a:endParaRPr lang="en-US" sz="2700" b="1" i="1" u="sng">
              <a:solidFill>
                <a:srgbClr val="EC1D24"/>
              </a:solidFill>
              <a:latin typeface="Canva Sans Bold Italics"/>
              <a:ea typeface="Canva Sans Bold Italics"/>
              <a:cs typeface="Canva Sans Bold Italics"/>
              <a:sym typeface="Canva Sans Bold Italics"/>
            </a:endParaRPr>
          </a:p>
          <a:p>
            <a:pPr algn="l">
              <a:lnSpc>
                <a:spcPts val="4060"/>
              </a:lnSpc>
              <a:spcBef>
                <a:spcPct val="0"/>
              </a:spcBef>
            </a:pPr>
            <a:r>
              <a:rPr lang="en-US" sz="2900" b="1">
                <a:solidFill>
                  <a:srgbClr val="FFFFFF"/>
                </a:solidFill>
                <a:latin typeface="Canva Sans Bold"/>
                <a:ea typeface="Canva Sans Bold"/>
                <a:cs typeface="Canva Sans Bold"/>
                <a:sym typeface="Canva Sans Bold"/>
              </a:rPr>
              <a:t>(B) tempestividade. </a:t>
            </a:r>
          </a:p>
          <a:p>
            <a:pPr algn="l">
              <a:lnSpc>
                <a:spcPts val="3779"/>
              </a:lnSpc>
              <a:spcBef>
                <a:spcPct val="0"/>
              </a:spcBef>
            </a:pPr>
            <a:r>
              <a:rPr lang="en-US" sz="2700" b="1" i="1" u="sng">
                <a:solidFill>
                  <a:srgbClr val="EC1D24"/>
                </a:solidFill>
                <a:latin typeface="Canva Sans Bold Italics"/>
                <a:ea typeface="Canva Sans Bold Italics"/>
                <a:cs typeface="Canva Sans Bold Italics"/>
                <a:sym typeface="Canva Sans Bold Italics"/>
              </a:rPr>
              <a:t>A análise das demonstrações de 31/12/2023 ainda é válida dentro do prazo esperado</a:t>
            </a:r>
            <a:r>
              <a:rPr lang="en-US" sz="2700" b="1" i="1">
                <a:solidFill>
                  <a:srgbClr val="EC1D24"/>
                </a:solidFill>
                <a:latin typeface="Canva Sans Bold Italics"/>
                <a:ea typeface="Canva Sans Bold Italics"/>
                <a:cs typeface="Canva Sans Bold Italics"/>
                <a:sym typeface="Canva Sans Bold Italics"/>
              </a:rPr>
              <a:t>.</a:t>
            </a:r>
          </a:p>
          <a:p>
            <a:pPr algn="l">
              <a:lnSpc>
                <a:spcPts val="4060"/>
              </a:lnSpc>
              <a:spcBef>
                <a:spcPct val="0"/>
              </a:spcBef>
            </a:pPr>
            <a:endParaRPr lang="en-US" sz="2700" b="1" i="1">
              <a:solidFill>
                <a:srgbClr val="EC1D24"/>
              </a:solidFill>
              <a:latin typeface="Canva Sans Bold Italics"/>
              <a:ea typeface="Canva Sans Bold Italics"/>
              <a:cs typeface="Canva Sans Bold Italics"/>
              <a:sym typeface="Canva Sans Bold Italics"/>
            </a:endParaRPr>
          </a:p>
          <a:p>
            <a:pPr algn="l">
              <a:lnSpc>
                <a:spcPts val="4060"/>
              </a:lnSpc>
              <a:spcBef>
                <a:spcPct val="0"/>
              </a:spcBef>
            </a:pPr>
            <a:r>
              <a:rPr lang="en-US" sz="2900" b="1">
                <a:solidFill>
                  <a:srgbClr val="FFD012"/>
                </a:solidFill>
                <a:latin typeface="Canva Sans Bold"/>
                <a:ea typeface="Canva Sans Bold"/>
                <a:cs typeface="Canva Sans Bold"/>
                <a:sym typeface="Canva Sans Bold"/>
              </a:rPr>
              <a:t>(C) comparabilidade.</a:t>
            </a:r>
          </a:p>
          <a:p>
            <a:pPr algn="l">
              <a:lnSpc>
                <a:spcPts val="4060"/>
              </a:lnSpc>
              <a:spcBef>
                <a:spcPct val="0"/>
              </a:spcBef>
            </a:pPr>
            <a:r>
              <a:rPr lang="en-US" sz="2900" b="1">
                <a:solidFill>
                  <a:srgbClr val="FFD012"/>
                </a:solidFill>
                <a:latin typeface="Canva Sans Bold"/>
                <a:ea typeface="Canva Sans Bold"/>
                <a:cs typeface="Canva Sans Bold"/>
                <a:sym typeface="Canva Sans Bold"/>
              </a:rPr>
              <a:t>A comparabilidade permite que os usuários comparem informações financeiras de diferentes períodos ou entidades . Sem as demonstrações contábeis de exercícios anteriores, o investidor não consegue realizar comparações ao longo do tempo, comprometendo essa característica. </a:t>
            </a:r>
          </a:p>
          <a:p>
            <a:pPr algn="l">
              <a:lnSpc>
                <a:spcPts val="4060"/>
              </a:lnSpc>
              <a:spcBef>
                <a:spcPct val="0"/>
              </a:spcBef>
            </a:pPr>
            <a:r>
              <a:rPr lang="en-US" sz="2900" b="1">
                <a:solidFill>
                  <a:srgbClr val="FFD012"/>
                </a:solidFill>
                <a:latin typeface="Canva Sans Bold"/>
                <a:ea typeface="Canva Sans Bold"/>
                <a:cs typeface="Canva Sans Bold"/>
                <a:sym typeface="Canva Sans Bold"/>
              </a:rPr>
              <a:t> </a:t>
            </a:r>
          </a:p>
          <a:p>
            <a:pPr algn="l">
              <a:lnSpc>
                <a:spcPts val="4060"/>
              </a:lnSpc>
              <a:spcBef>
                <a:spcPct val="0"/>
              </a:spcBef>
            </a:pPr>
            <a:r>
              <a:rPr lang="en-US" sz="2900" b="1">
                <a:solidFill>
                  <a:srgbClr val="FFFFFF"/>
                </a:solidFill>
                <a:latin typeface="Canva Sans Bold"/>
                <a:ea typeface="Canva Sans Bold"/>
                <a:cs typeface="Canva Sans Bold"/>
                <a:sym typeface="Canva Sans Bold"/>
              </a:rPr>
              <a:t>(D) compreensibilidade. </a:t>
            </a:r>
          </a:p>
          <a:p>
            <a:pPr algn="l">
              <a:lnSpc>
                <a:spcPts val="3779"/>
              </a:lnSpc>
              <a:spcBef>
                <a:spcPct val="0"/>
              </a:spcBef>
            </a:pPr>
            <a:r>
              <a:rPr lang="en-US" sz="2700" b="1" i="1" u="sng">
                <a:solidFill>
                  <a:srgbClr val="EC1D24"/>
                </a:solidFill>
                <a:latin typeface="Canva Sans Bold Italics"/>
                <a:ea typeface="Canva Sans Bold Italics"/>
                <a:cs typeface="Canva Sans Bold Italics"/>
                <a:sym typeface="Canva Sans Bold Italics"/>
              </a:rPr>
              <a:t>As informações podem ser apresentadas de forma clara, mesmo sem dados comparativos.</a:t>
            </a:r>
          </a:p>
          <a:p>
            <a:pPr algn="l">
              <a:lnSpc>
                <a:spcPts val="3779"/>
              </a:lnSpc>
              <a:spcBef>
                <a:spcPct val="0"/>
              </a:spcBef>
            </a:pPr>
            <a:endParaRPr lang="en-US" sz="2700" b="1" i="1" u="sng">
              <a:solidFill>
                <a:srgbClr val="EC1D24"/>
              </a:solidFill>
              <a:latin typeface="Canva Sans Bold Italics"/>
              <a:ea typeface="Canva Sans Bold Italics"/>
              <a:cs typeface="Canva Sans Bold Italics"/>
              <a:sym typeface="Canva Sans Bold Italics"/>
            </a:endParaRPr>
          </a:p>
        </p:txBody>
      </p:sp>
      <p:grpSp>
        <p:nvGrpSpPr>
          <p:cNvPr id="3" name="Group 3"/>
          <p:cNvGrpSpPr/>
          <p:nvPr/>
        </p:nvGrpSpPr>
        <p:grpSpPr>
          <a:xfrm>
            <a:off x="15161914" y="-713298"/>
            <a:ext cx="2631896" cy="2302909"/>
            <a:chOff x="0" y="0"/>
            <a:chExt cx="812800" cy="711200"/>
          </a:xfrm>
        </p:grpSpPr>
        <p:sp>
          <p:nvSpPr>
            <p:cNvPr id="4" name="Freeform 4"/>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D012"/>
            </a:solidFill>
          </p:spPr>
        </p:sp>
        <p:sp>
          <p:nvSpPr>
            <p:cNvPr id="5" name="TextBox 5"/>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rot="-10800000">
            <a:off x="15515089" y="-2819989"/>
            <a:ext cx="6702523" cy="5864707"/>
            <a:chOff x="0" y="0"/>
            <a:chExt cx="812800" cy="711200"/>
          </a:xfrm>
        </p:grpSpPr>
        <p:sp>
          <p:nvSpPr>
            <p:cNvPr id="7" name="Freeform 7"/>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D012"/>
            </a:solidFill>
          </p:spPr>
        </p:sp>
        <p:sp>
          <p:nvSpPr>
            <p:cNvPr id="8" name="TextBox 8"/>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rot="-10800000">
            <a:off x="13952217" y="-1364881"/>
            <a:ext cx="2631896" cy="2302909"/>
            <a:chOff x="0" y="0"/>
            <a:chExt cx="812800" cy="711200"/>
          </a:xfrm>
        </p:grpSpPr>
        <p:sp>
          <p:nvSpPr>
            <p:cNvPr id="10" name="Freeform 10"/>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D012"/>
            </a:solidFill>
          </p:spPr>
        </p:sp>
        <p:sp>
          <p:nvSpPr>
            <p:cNvPr id="11" name="TextBox 11"/>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16384449" y="8352730"/>
            <a:ext cx="1903551" cy="1903551"/>
          </a:xfrm>
          <a:custGeom>
            <a:avLst/>
            <a:gdLst/>
            <a:ahLst/>
            <a:cxnLst/>
            <a:rect l="l" t="t" r="r" b="b"/>
            <a:pathLst>
              <a:path w="1903551" h="1903551">
                <a:moveTo>
                  <a:pt x="0" y="0"/>
                </a:moveTo>
                <a:lnTo>
                  <a:pt x="1903551" y="0"/>
                </a:lnTo>
                <a:lnTo>
                  <a:pt x="1903551" y="1903551"/>
                </a:lnTo>
                <a:lnTo>
                  <a:pt x="0" y="1903551"/>
                </a:lnTo>
                <a:lnTo>
                  <a:pt x="0" y="0"/>
                </a:lnTo>
                <a:close/>
              </a:path>
            </a:pathLst>
          </a:custGeom>
          <a:blipFill>
            <a:blip r:embed="rId2"/>
            <a:stretch>
              <a:fillRect/>
            </a:stretch>
          </a:blipFill>
        </p:spPr>
      </p:sp>
      <p:sp>
        <p:nvSpPr>
          <p:cNvPr id="13" name="Freeform 13"/>
          <p:cNvSpPr/>
          <p:nvPr/>
        </p:nvSpPr>
        <p:spPr>
          <a:xfrm>
            <a:off x="4764911" y="4880462"/>
            <a:ext cx="560740" cy="526076"/>
          </a:xfrm>
          <a:custGeom>
            <a:avLst/>
            <a:gdLst/>
            <a:ahLst/>
            <a:cxnLst/>
            <a:rect l="l" t="t" r="r" b="b"/>
            <a:pathLst>
              <a:path w="560740" h="526076">
                <a:moveTo>
                  <a:pt x="0" y="0"/>
                </a:moveTo>
                <a:lnTo>
                  <a:pt x="560740" y="0"/>
                </a:lnTo>
                <a:lnTo>
                  <a:pt x="560740" y="526076"/>
                </a:lnTo>
                <a:lnTo>
                  <a:pt x="0" y="52607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2038">
                <a:alpha val="100000"/>
              </a:srgbClr>
            </a:gs>
            <a:gs pos="100000">
              <a:srgbClr val="00515B">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0" y="1779905"/>
            <a:ext cx="18288000" cy="6670040"/>
          </a:xfrm>
          <a:prstGeom prst="rect">
            <a:avLst/>
          </a:prstGeom>
        </p:spPr>
        <p:txBody>
          <a:bodyPr lIns="0" tIns="0" rIns="0" bIns="0" rtlCol="0" anchor="t">
            <a:spAutoFit/>
          </a:bodyPr>
          <a:lstStyle/>
          <a:p>
            <a:pPr algn="l">
              <a:lnSpc>
                <a:spcPts val="4060"/>
              </a:lnSpc>
              <a:spcBef>
                <a:spcPct val="0"/>
              </a:spcBef>
            </a:pPr>
            <a:r>
              <a:rPr lang="en-US" sz="2900" b="1">
                <a:solidFill>
                  <a:srgbClr val="FFFFFF"/>
                </a:solidFill>
                <a:latin typeface="Canva Sans Bold"/>
                <a:ea typeface="Canva Sans Bold"/>
                <a:cs typeface="Canva Sans Bold"/>
                <a:sym typeface="Canva Sans Bold"/>
              </a:rPr>
              <a:t>CFC 2024.2 - Questão 12</a:t>
            </a:r>
          </a:p>
          <a:p>
            <a:pPr algn="l">
              <a:lnSpc>
                <a:spcPts val="4060"/>
              </a:lnSpc>
              <a:spcBef>
                <a:spcPct val="0"/>
              </a:spcBef>
            </a:pPr>
            <a:r>
              <a:rPr lang="en-US" sz="2900" b="1">
                <a:solidFill>
                  <a:srgbClr val="FFFFFF"/>
                </a:solidFill>
                <a:latin typeface="Canva Sans Bold"/>
                <a:ea typeface="Canva Sans Bold"/>
                <a:cs typeface="Canva Sans Bold"/>
                <a:sym typeface="Canva Sans Bold"/>
              </a:rPr>
              <a:t>Considerado um fato relevante divulgado por uma empresa de capital aberto, a perspectiva de alto potencial de entrada de benefícios econômicos futuros na aquisição de um novo ativo operacional resultou em um aumento (de R$ 4,50 para R$ 60,50 no valor nominal) de suas ações negociadas em Bolsa de Valores no país e no exterior. Dois meses depois, verificou-se que tal fato relevante era falso e que o acionista majoritário tinha conhecimento disso, o que resultou em prejuízo de bilhões de reais para entidade e foi tratado como crime contra o mercado financeiro. Na divulgação inicial do fato relevante, a característica qualitativa fundamental que deixou de ser observada pela  entidade foi a </a:t>
            </a:r>
          </a:p>
          <a:p>
            <a:pPr algn="l">
              <a:lnSpc>
                <a:spcPts val="4060"/>
              </a:lnSpc>
              <a:spcBef>
                <a:spcPct val="0"/>
              </a:spcBef>
            </a:pPr>
            <a:r>
              <a:rPr lang="en-US" sz="2900" b="1">
                <a:solidFill>
                  <a:srgbClr val="FFFFFF"/>
                </a:solidFill>
                <a:latin typeface="Canva Sans Bold"/>
                <a:ea typeface="Canva Sans Bold"/>
                <a:cs typeface="Canva Sans Bold"/>
                <a:sym typeface="Canva Sans Bold"/>
              </a:rPr>
              <a:t>(A) comparabilidade. </a:t>
            </a:r>
          </a:p>
          <a:p>
            <a:pPr algn="l">
              <a:lnSpc>
                <a:spcPts val="4060"/>
              </a:lnSpc>
              <a:spcBef>
                <a:spcPct val="0"/>
              </a:spcBef>
            </a:pPr>
            <a:r>
              <a:rPr lang="en-US" sz="2900" b="1">
                <a:solidFill>
                  <a:srgbClr val="FFFFFF"/>
                </a:solidFill>
                <a:latin typeface="Canva Sans Bold"/>
                <a:ea typeface="Canva Sans Bold"/>
                <a:cs typeface="Canva Sans Bold"/>
                <a:sym typeface="Canva Sans Bold"/>
              </a:rPr>
              <a:t>(B) prudência. </a:t>
            </a:r>
          </a:p>
          <a:p>
            <a:pPr algn="l">
              <a:lnSpc>
                <a:spcPts val="4060"/>
              </a:lnSpc>
              <a:spcBef>
                <a:spcPct val="0"/>
              </a:spcBef>
            </a:pPr>
            <a:r>
              <a:rPr lang="en-US" sz="2900" b="1">
                <a:solidFill>
                  <a:srgbClr val="FFFFFF"/>
                </a:solidFill>
                <a:latin typeface="Canva Sans Bold"/>
                <a:ea typeface="Canva Sans Bold"/>
                <a:cs typeface="Canva Sans Bold"/>
                <a:sym typeface="Canva Sans Bold"/>
              </a:rPr>
              <a:t>(C) verificabilidade. </a:t>
            </a:r>
          </a:p>
          <a:p>
            <a:pPr algn="l">
              <a:lnSpc>
                <a:spcPts val="4060"/>
              </a:lnSpc>
              <a:spcBef>
                <a:spcPct val="0"/>
              </a:spcBef>
            </a:pPr>
            <a:r>
              <a:rPr lang="en-US" sz="2900" b="1">
                <a:solidFill>
                  <a:srgbClr val="FFD012"/>
                </a:solidFill>
                <a:latin typeface="Canva Sans Bold"/>
                <a:ea typeface="Canva Sans Bold"/>
                <a:cs typeface="Canva Sans Bold"/>
                <a:sym typeface="Canva Sans Bold"/>
              </a:rPr>
              <a:t>(D) representação fidedigna.</a:t>
            </a:r>
          </a:p>
          <a:p>
            <a:pPr algn="l">
              <a:lnSpc>
                <a:spcPts val="4060"/>
              </a:lnSpc>
              <a:spcBef>
                <a:spcPct val="0"/>
              </a:spcBef>
            </a:pPr>
            <a:endParaRPr lang="en-US" sz="2900" b="1">
              <a:solidFill>
                <a:srgbClr val="FFD012"/>
              </a:solidFill>
              <a:latin typeface="Canva Sans Bold"/>
              <a:ea typeface="Canva Sans Bold"/>
              <a:cs typeface="Canva Sans Bold"/>
              <a:sym typeface="Canva Sans Bold"/>
            </a:endParaRPr>
          </a:p>
        </p:txBody>
      </p:sp>
      <p:grpSp>
        <p:nvGrpSpPr>
          <p:cNvPr id="3" name="Group 3"/>
          <p:cNvGrpSpPr/>
          <p:nvPr/>
        </p:nvGrpSpPr>
        <p:grpSpPr>
          <a:xfrm>
            <a:off x="15161914" y="-713298"/>
            <a:ext cx="2631896" cy="2302909"/>
            <a:chOff x="0" y="0"/>
            <a:chExt cx="812800" cy="711200"/>
          </a:xfrm>
        </p:grpSpPr>
        <p:sp>
          <p:nvSpPr>
            <p:cNvPr id="4" name="Freeform 4"/>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D012"/>
            </a:solidFill>
          </p:spPr>
        </p:sp>
        <p:sp>
          <p:nvSpPr>
            <p:cNvPr id="5" name="TextBox 5"/>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rot="-10800000">
            <a:off x="15515089" y="-2819989"/>
            <a:ext cx="6702523" cy="5864707"/>
            <a:chOff x="0" y="0"/>
            <a:chExt cx="812800" cy="711200"/>
          </a:xfrm>
        </p:grpSpPr>
        <p:sp>
          <p:nvSpPr>
            <p:cNvPr id="7" name="Freeform 7"/>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D012"/>
            </a:solidFill>
          </p:spPr>
        </p:sp>
        <p:sp>
          <p:nvSpPr>
            <p:cNvPr id="8" name="TextBox 8"/>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rot="-10800000">
            <a:off x="13952217" y="-1364881"/>
            <a:ext cx="2631896" cy="2302909"/>
            <a:chOff x="0" y="0"/>
            <a:chExt cx="812800" cy="711200"/>
          </a:xfrm>
        </p:grpSpPr>
        <p:sp>
          <p:nvSpPr>
            <p:cNvPr id="10" name="Freeform 10"/>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D012"/>
            </a:solidFill>
          </p:spPr>
        </p:sp>
        <p:sp>
          <p:nvSpPr>
            <p:cNvPr id="11" name="TextBox 11"/>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16384449" y="8352730"/>
            <a:ext cx="1903551" cy="1903551"/>
          </a:xfrm>
          <a:custGeom>
            <a:avLst/>
            <a:gdLst/>
            <a:ahLst/>
            <a:cxnLst/>
            <a:rect l="l" t="t" r="r" b="b"/>
            <a:pathLst>
              <a:path w="1903551" h="1903551">
                <a:moveTo>
                  <a:pt x="0" y="0"/>
                </a:moveTo>
                <a:lnTo>
                  <a:pt x="1903551" y="0"/>
                </a:lnTo>
                <a:lnTo>
                  <a:pt x="1903551" y="1903551"/>
                </a:lnTo>
                <a:lnTo>
                  <a:pt x="0" y="1903551"/>
                </a:lnTo>
                <a:lnTo>
                  <a:pt x="0" y="0"/>
                </a:lnTo>
                <a:close/>
              </a:path>
            </a:pathLst>
          </a:custGeom>
          <a:blipFill>
            <a:blip r:embed="rId2"/>
            <a:stretch>
              <a:fillRect/>
            </a:stretch>
          </a:blipFill>
        </p:spPr>
      </p:sp>
      <p:sp>
        <p:nvSpPr>
          <p:cNvPr id="13" name="Freeform 13"/>
          <p:cNvSpPr/>
          <p:nvPr/>
        </p:nvSpPr>
        <p:spPr>
          <a:xfrm>
            <a:off x="5487425" y="7397246"/>
            <a:ext cx="560740" cy="526076"/>
          </a:xfrm>
          <a:custGeom>
            <a:avLst/>
            <a:gdLst/>
            <a:ahLst/>
            <a:cxnLst/>
            <a:rect l="l" t="t" r="r" b="b"/>
            <a:pathLst>
              <a:path w="560740" h="526076">
                <a:moveTo>
                  <a:pt x="0" y="0"/>
                </a:moveTo>
                <a:lnTo>
                  <a:pt x="560740" y="0"/>
                </a:lnTo>
                <a:lnTo>
                  <a:pt x="560740" y="526076"/>
                </a:lnTo>
                <a:lnTo>
                  <a:pt x="0" y="52607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4" name="TextBox 14"/>
          <p:cNvSpPr txBox="1"/>
          <p:nvPr/>
        </p:nvSpPr>
        <p:spPr>
          <a:xfrm>
            <a:off x="1510694" y="8402320"/>
            <a:ext cx="14873754" cy="2042795"/>
          </a:xfrm>
          <a:prstGeom prst="rect">
            <a:avLst/>
          </a:prstGeom>
        </p:spPr>
        <p:txBody>
          <a:bodyPr lIns="0" tIns="0" rIns="0" bIns="0" rtlCol="0" anchor="t">
            <a:spAutoFit/>
          </a:bodyPr>
          <a:lstStyle/>
          <a:p>
            <a:pPr algn="l">
              <a:lnSpc>
                <a:spcPts val="3219"/>
              </a:lnSpc>
              <a:spcBef>
                <a:spcPct val="0"/>
              </a:spcBef>
            </a:pPr>
            <a:r>
              <a:rPr lang="en-US" sz="2299" b="1">
                <a:solidFill>
                  <a:srgbClr val="FFFFFF"/>
                </a:solidFill>
                <a:latin typeface="Canva Sans Bold"/>
                <a:ea typeface="Canva Sans Bold"/>
                <a:cs typeface="Canva Sans Bold"/>
                <a:sym typeface="Canva Sans Bold"/>
              </a:rPr>
              <a:t>O fato relevante divulgado era falso, ou seja, não representava a realidade. O acionista majoritário tinha conhecimento da falsidade, indicando a ausência de neutralidade. A característica qualitativa fundamental da representação fidedigna é essencial para que as informações divulgadas em relatórios financeiros  representem com precisão a realidade  da entidade.</a:t>
            </a:r>
          </a:p>
          <a:p>
            <a:pPr algn="ctr">
              <a:lnSpc>
                <a:spcPts val="3639"/>
              </a:lnSpc>
              <a:spcBef>
                <a:spcPct val="0"/>
              </a:spcBef>
            </a:pPr>
            <a:endParaRPr lang="en-US" sz="2299" b="1">
              <a:solidFill>
                <a:srgbClr val="FFFFFF"/>
              </a:solidFill>
              <a:latin typeface="Canva Sans Bold"/>
              <a:ea typeface="Canva Sans Bold"/>
              <a:cs typeface="Canva Sans Bold"/>
              <a:sym typeface="Canva Sans Bo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2038">
                <a:alpha val="100000"/>
              </a:srgbClr>
            </a:gs>
            <a:gs pos="100000">
              <a:srgbClr val="00515B">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0" y="1779905"/>
            <a:ext cx="18288000" cy="4612640"/>
          </a:xfrm>
          <a:prstGeom prst="rect">
            <a:avLst/>
          </a:prstGeom>
        </p:spPr>
        <p:txBody>
          <a:bodyPr lIns="0" tIns="0" rIns="0" bIns="0" rtlCol="0" anchor="t">
            <a:spAutoFit/>
          </a:bodyPr>
          <a:lstStyle/>
          <a:p>
            <a:pPr algn="l">
              <a:lnSpc>
                <a:spcPts val="4060"/>
              </a:lnSpc>
              <a:spcBef>
                <a:spcPct val="0"/>
              </a:spcBef>
            </a:pPr>
            <a:r>
              <a:rPr lang="en-US" sz="2900" b="1">
                <a:solidFill>
                  <a:srgbClr val="FFFFFF"/>
                </a:solidFill>
                <a:latin typeface="Canva Sans Bold"/>
                <a:ea typeface="Canva Sans Bold"/>
                <a:cs typeface="Canva Sans Bold"/>
                <a:sym typeface="Canva Sans Bold"/>
              </a:rPr>
              <a:t>CFC 2024.1 - Questão 14</a:t>
            </a:r>
          </a:p>
          <a:p>
            <a:pPr algn="l">
              <a:lnSpc>
                <a:spcPts val="4060"/>
              </a:lnSpc>
              <a:spcBef>
                <a:spcPct val="0"/>
              </a:spcBef>
            </a:pPr>
            <a:r>
              <a:rPr lang="en-US" sz="2900" b="1">
                <a:solidFill>
                  <a:srgbClr val="FFFFFF"/>
                </a:solidFill>
                <a:latin typeface="Canva Sans Bold"/>
                <a:ea typeface="Canva Sans Bold"/>
                <a:cs typeface="Canva Sans Bold"/>
                <a:sym typeface="Canva Sans Bold"/>
              </a:rPr>
              <a:t> As demonstrações contábeis são normalmente elaboradas com base na suposição de que a entidade que reporta está em continuidade operacional. Desse modo, presume-se que a entidade não tem a intenção e nem a necessidade de </a:t>
            </a:r>
          </a:p>
          <a:p>
            <a:pPr algn="l">
              <a:lnSpc>
                <a:spcPts val="4060"/>
              </a:lnSpc>
              <a:spcBef>
                <a:spcPct val="0"/>
              </a:spcBef>
            </a:pPr>
            <a:r>
              <a:rPr lang="en-US" sz="2900" b="1">
                <a:solidFill>
                  <a:srgbClr val="FFFFFF"/>
                </a:solidFill>
                <a:latin typeface="Canva Sans Bold"/>
                <a:ea typeface="Canva Sans Bold"/>
                <a:cs typeface="Canva Sans Bold"/>
                <a:sym typeface="Canva Sans Bold"/>
              </a:rPr>
              <a:t>(A) tornar-se internacional. </a:t>
            </a:r>
          </a:p>
          <a:p>
            <a:pPr algn="l">
              <a:lnSpc>
                <a:spcPts val="4060"/>
              </a:lnSpc>
              <a:spcBef>
                <a:spcPct val="0"/>
              </a:spcBef>
            </a:pPr>
            <a:r>
              <a:rPr lang="en-US" sz="2900" b="1">
                <a:solidFill>
                  <a:srgbClr val="FFFFFF"/>
                </a:solidFill>
                <a:latin typeface="Canva Sans Bold"/>
                <a:ea typeface="Canva Sans Bold"/>
                <a:cs typeface="Canva Sans Bold"/>
                <a:sym typeface="Canva Sans Bold"/>
              </a:rPr>
              <a:t>(B) modificar a sua atividade-fim. </a:t>
            </a:r>
          </a:p>
          <a:p>
            <a:pPr algn="l">
              <a:lnSpc>
                <a:spcPts val="4060"/>
              </a:lnSpc>
              <a:spcBef>
                <a:spcPct val="0"/>
              </a:spcBef>
            </a:pPr>
            <a:r>
              <a:rPr lang="en-US" sz="2900" b="1">
                <a:solidFill>
                  <a:srgbClr val="FFD012"/>
                </a:solidFill>
                <a:latin typeface="Canva Sans Bold"/>
                <a:ea typeface="Canva Sans Bold"/>
                <a:cs typeface="Canva Sans Bold"/>
                <a:sym typeface="Canva Sans Bold"/>
              </a:rPr>
              <a:t>(C) entrar em liquidação ou deixar de negociar. </a:t>
            </a:r>
          </a:p>
          <a:p>
            <a:pPr algn="l">
              <a:lnSpc>
                <a:spcPts val="4060"/>
              </a:lnSpc>
              <a:spcBef>
                <a:spcPct val="0"/>
              </a:spcBef>
            </a:pPr>
            <a:r>
              <a:rPr lang="en-US" sz="2900" b="1">
                <a:solidFill>
                  <a:srgbClr val="FFFFFF"/>
                </a:solidFill>
                <a:latin typeface="Canva Sans Bold"/>
                <a:ea typeface="Canva Sans Bold"/>
                <a:cs typeface="Canva Sans Bold"/>
                <a:sym typeface="Canva Sans Bold"/>
              </a:rPr>
              <a:t>(D) expandir os seus negócios para outras localidades. </a:t>
            </a:r>
          </a:p>
          <a:p>
            <a:pPr algn="l">
              <a:lnSpc>
                <a:spcPts val="4060"/>
              </a:lnSpc>
              <a:spcBef>
                <a:spcPct val="0"/>
              </a:spcBef>
            </a:pPr>
            <a:endParaRPr lang="en-US" sz="2900" b="1">
              <a:solidFill>
                <a:srgbClr val="FFFFFF"/>
              </a:solidFill>
              <a:latin typeface="Canva Sans Bold"/>
              <a:ea typeface="Canva Sans Bold"/>
              <a:cs typeface="Canva Sans Bold"/>
              <a:sym typeface="Canva Sans Bold"/>
            </a:endParaRPr>
          </a:p>
        </p:txBody>
      </p:sp>
      <p:grpSp>
        <p:nvGrpSpPr>
          <p:cNvPr id="3" name="Group 3"/>
          <p:cNvGrpSpPr/>
          <p:nvPr/>
        </p:nvGrpSpPr>
        <p:grpSpPr>
          <a:xfrm>
            <a:off x="15161914" y="-713298"/>
            <a:ext cx="2631896" cy="2302909"/>
            <a:chOff x="0" y="0"/>
            <a:chExt cx="812800" cy="711200"/>
          </a:xfrm>
        </p:grpSpPr>
        <p:sp>
          <p:nvSpPr>
            <p:cNvPr id="4" name="Freeform 4"/>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D012"/>
            </a:solidFill>
          </p:spPr>
        </p:sp>
        <p:sp>
          <p:nvSpPr>
            <p:cNvPr id="5" name="TextBox 5"/>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rot="-10800000">
            <a:off x="15515089" y="-2819989"/>
            <a:ext cx="6702523" cy="5864707"/>
            <a:chOff x="0" y="0"/>
            <a:chExt cx="812800" cy="711200"/>
          </a:xfrm>
        </p:grpSpPr>
        <p:sp>
          <p:nvSpPr>
            <p:cNvPr id="7" name="Freeform 7"/>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D012"/>
            </a:solidFill>
          </p:spPr>
        </p:sp>
        <p:sp>
          <p:nvSpPr>
            <p:cNvPr id="8" name="TextBox 8"/>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rot="-10800000">
            <a:off x="13952217" y="-1364881"/>
            <a:ext cx="2631896" cy="2302909"/>
            <a:chOff x="0" y="0"/>
            <a:chExt cx="812800" cy="711200"/>
          </a:xfrm>
        </p:grpSpPr>
        <p:sp>
          <p:nvSpPr>
            <p:cNvPr id="10" name="Freeform 10"/>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D012"/>
            </a:solidFill>
          </p:spPr>
        </p:sp>
        <p:sp>
          <p:nvSpPr>
            <p:cNvPr id="11" name="TextBox 11"/>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16384449" y="8352730"/>
            <a:ext cx="1903551" cy="1903551"/>
          </a:xfrm>
          <a:custGeom>
            <a:avLst/>
            <a:gdLst/>
            <a:ahLst/>
            <a:cxnLst/>
            <a:rect l="l" t="t" r="r" b="b"/>
            <a:pathLst>
              <a:path w="1903551" h="1903551">
                <a:moveTo>
                  <a:pt x="0" y="0"/>
                </a:moveTo>
                <a:lnTo>
                  <a:pt x="1903551" y="0"/>
                </a:lnTo>
                <a:lnTo>
                  <a:pt x="1903551" y="1903551"/>
                </a:lnTo>
                <a:lnTo>
                  <a:pt x="0" y="1903551"/>
                </a:lnTo>
                <a:lnTo>
                  <a:pt x="0" y="0"/>
                </a:lnTo>
                <a:close/>
              </a:path>
            </a:pathLst>
          </a:custGeom>
          <a:blipFill>
            <a:blip r:embed="rId2"/>
            <a:stretch>
              <a:fillRect/>
            </a:stretch>
          </a:blipFill>
        </p:spPr>
      </p:sp>
      <p:sp>
        <p:nvSpPr>
          <p:cNvPr id="13" name="Freeform 13"/>
          <p:cNvSpPr/>
          <p:nvPr/>
        </p:nvSpPr>
        <p:spPr>
          <a:xfrm>
            <a:off x="8863630" y="4880462"/>
            <a:ext cx="560740" cy="526076"/>
          </a:xfrm>
          <a:custGeom>
            <a:avLst/>
            <a:gdLst/>
            <a:ahLst/>
            <a:cxnLst/>
            <a:rect l="l" t="t" r="r" b="b"/>
            <a:pathLst>
              <a:path w="560740" h="526076">
                <a:moveTo>
                  <a:pt x="0" y="0"/>
                </a:moveTo>
                <a:lnTo>
                  <a:pt x="560740" y="0"/>
                </a:lnTo>
                <a:lnTo>
                  <a:pt x="560740" y="526076"/>
                </a:lnTo>
                <a:lnTo>
                  <a:pt x="0" y="52607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4" name="TextBox 14"/>
          <p:cNvSpPr txBox="1"/>
          <p:nvPr/>
        </p:nvSpPr>
        <p:spPr>
          <a:xfrm>
            <a:off x="641335" y="6861660"/>
            <a:ext cx="15743114" cy="2666366"/>
          </a:xfrm>
          <a:prstGeom prst="rect">
            <a:avLst/>
          </a:prstGeom>
        </p:spPr>
        <p:txBody>
          <a:bodyPr lIns="0" tIns="0" rIns="0" bIns="0" rtlCol="0" anchor="t">
            <a:spAutoFit/>
          </a:bodyPr>
          <a:lstStyle/>
          <a:p>
            <a:pPr algn="just">
              <a:lnSpc>
                <a:spcPts val="3499"/>
              </a:lnSpc>
              <a:spcBef>
                <a:spcPct val="0"/>
              </a:spcBef>
            </a:pPr>
            <a:r>
              <a:rPr lang="en-US" sz="2499" b="1">
                <a:solidFill>
                  <a:srgbClr val="FFFFFF"/>
                </a:solidFill>
                <a:latin typeface="Canva Sans Bold"/>
                <a:ea typeface="Canva Sans Bold"/>
                <a:cs typeface="Canva Sans Bold"/>
                <a:sym typeface="Canva Sans Bold"/>
              </a:rPr>
              <a:t>Premissa de continuidade operacional</a:t>
            </a:r>
          </a:p>
          <a:p>
            <a:pPr algn="just">
              <a:lnSpc>
                <a:spcPts val="3499"/>
              </a:lnSpc>
              <a:spcBef>
                <a:spcPct val="0"/>
              </a:spcBef>
            </a:pPr>
            <a:r>
              <a:rPr lang="en-US" sz="2499" b="1">
                <a:solidFill>
                  <a:srgbClr val="FFFFFF"/>
                </a:solidFill>
                <a:latin typeface="Canva Sans Bold"/>
                <a:ea typeface="Canva Sans Bold"/>
                <a:cs typeface="Canva Sans Bold"/>
                <a:sym typeface="Canva Sans Bold"/>
              </a:rPr>
              <a:t>As demonstrações contábeis são normalmente elaboradas com base na suposição de que a entidade que reporta está em continuidade operacional e continuará em operação no futuro previsível. Assim, presume-se que a entidade não tem a intenção nem a necessidade de entrar em liquidação ou deixar de negociar. </a:t>
            </a:r>
          </a:p>
          <a:p>
            <a:pPr algn="just">
              <a:lnSpc>
                <a:spcPts val="3919"/>
              </a:lnSpc>
              <a:spcBef>
                <a:spcPct val="0"/>
              </a:spcBef>
            </a:pPr>
            <a:endParaRPr lang="en-US" sz="2499" b="1">
              <a:solidFill>
                <a:srgbClr val="FFFFFF"/>
              </a:solidFill>
              <a:latin typeface="Canva Sans Bold"/>
              <a:ea typeface="Canva Sans Bold"/>
              <a:cs typeface="Canva Sans Bold"/>
              <a:sym typeface="Canva Sans Bo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2038">
                <a:alpha val="100000"/>
              </a:srgbClr>
            </a:gs>
            <a:gs pos="100000">
              <a:srgbClr val="00515B">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rot="-3957731">
            <a:off x="14723490" y="-4830453"/>
            <a:ext cx="3169273" cy="9145997"/>
            <a:chOff x="0" y="0"/>
            <a:chExt cx="834706" cy="2408822"/>
          </a:xfrm>
        </p:grpSpPr>
        <p:sp>
          <p:nvSpPr>
            <p:cNvPr id="3" name="Freeform 3"/>
            <p:cNvSpPr/>
            <p:nvPr/>
          </p:nvSpPr>
          <p:spPr>
            <a:xfrm>
              <a:off x="0" y="0"/>
              <a:ext cx="834706" cy="2408822"/>
            </a:xfrm>
            <a:custGeom>
              <a:avLst/>
              <a:gdLst/>
              <a:ahLst/>
              <a:cxnLst/>
              <a:rect l="l" t="t" r="r" b="b"/>
              <a:pathLst>
                <a:path w="834706" h="2408822">
                  <a:moveTo>
                    <a:pt x="0" y="0"/>
                  </a:moveTo>
                  <a:lnTo>
                    <a:pt x="834706" y="0"/>
                  </a:lnTo>
                  <a:lnTo>
                    <a:pt x="834706" y="2408822"/>
                  </a:lnTo>
                  <a:lnTo>
                    <a:pt x="0" y="2408822"/>
                  </a:lnTo>
                  <a:close/>
                </a:path>
              </a:pathLst>
            </a:custGeom>
            <a:solidFill>
              <a:srgbClr val="FFD012"/>
            </a:solidFill>
          </p:spPr>
        </p:sp>
        <p:sp>
          <p:nvSpPr>
            <p:cNvPr id="4" name="TextBox 4"/>
            <p:cNvSpPr txBox="1"/>
            <p:nvPr/>
          </p:nvSpPr>
          <p:spPr>
            <a:xfrm>
              <a:off x="0" y="-38100"/>
              <a:ext cx="834706" cy="2446922"/>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5324232">
            <a:off x="13934769" y="4407821"/>
            <a:ext cx="10784121" cy="4033240"/>
            <a:chOff x="0" y="0"/>
            <a:chExt cx="2840262" cy="1062253"/>
          </a:xfrm>
        </p:grpSpPr>
        <p:sp>
          <p:nvSpPr>
            <p:cNvPr id="6" name="Freeform 6"/>
            <p:cNvSpPr/>
            <p:nvPr/>
          </p:nvSpPr>
          <p:spPr>
            <a:xfrm>
              <a:off x="0" y="0"/>
              <a:ext cx="2840262" cy="1062253"/>
            </a:xfrm>
            <a:custGeom>
              <a:avLst/>
              <a:gdLst/>
              <a:ahLst/>
              <a:cxnLst/>
              <a:rect l="l" t="t" r="r" b="b"/>
              <a:pathLst>
                <a:path w="2840262" h="1062253">
                  <a:moveTo>
                    <a:pt x="0" y="0"/>
                  </a:moveTo>
                  <a:lnTo>
                    <a:pt x="2840262" y="0"/>
                  </a:lnTo>
                  <a:lnTo>
                    <a:pt x="2840262" y="1062253"/>
                  </a:lnTo>
                  <a:lnTo>
                    <a:pt x="0" y="1062253"/>
                  </a:lnTo>
                  <a:close/>
                </a:path>
              </a:pathLst>
            </a:custGeom>
            <a:solidFill>
              <a:srgbClr val="FFD012"/>
            </a:solidFill>
          </p:spPr>
        </p:sp>
        <p:sp>
          <p:nvSpPr>
            <p:cNvPr id="7" name="TextBox 7"/>
            <p:cNvSpPr txBox="1"/>
            <p:nvPr/>
          </p:nvSpPr>
          <p:spPr>
            <a:xfrm>
              <a:off x="0" y="-38100"/>
              <a:ext cx="2840262" cy="1100353"/>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16384449" y="8352730"/>
            <a:ext cx="1903551" cy="1903551"/>
          </a:xfrm>
          <a:custGeom>
            <a:avLst/>
            <a:gdLst/>
            <a:ahLst/>
            <a:cxnLst/>
            <a:rect l="l" t="t" r="r" b="b"/>
            <a:pathLst>
              <a:path w="1903551" h="1903551">
                <a:moveTo>
                  <a:pt x="0" y="0"/>
                </a:moveTo>
                <a:lnTo>
                  <a:pt x="1903551" y="0"/>
                </a:lnTo>
                <a:lnTo>
                  <a:pt x="1903551" y="1903551"/>
                </a:lnTo>
                <a:lnTo>
                  <a:pt x="0" y="1903551"/>
                </a:lnTo>
                <a:lnTo>
                  <a:pt x="0" y="0"/>
                </a:lnTo>
                <a:close/>
              </a:path>
            </a:pathLst>
          </a:custGeom>
          <a:blipFill>
            <a:blip r:embed="rId2"/>
            <a:stretch>
              <a:fillRect/>
            </a:stretch>
          </a:blipFill>
        </p:spPr>
      </p:sp>
      <p:grpSp>
        <p:nvGrpSpPr>
          <p:cNvPr id="9" name="Group 9"/>
          <p:cNvGrpSpPr/>
          <p:nvPr/>
        </p:nvGrpSpPr>
        <p:grpSpPr>
          <a:xfrm rot="2791571">
            <a:off x="15942338" y="1790450"/>
            <a:ext cx="1583201" cy="874944"/>
            <a:chOff x="0" y="0"/>
            <a:chExt cx="812800" cy="449187"/>
          </a:xfrm>
        </p:grpSpPr>
        <p:sp>
          <p:nvSpPr>
            <p:cNvPr id="10" name="Freeform 10"/>
            <p:cNvSpPr/>
            <p:nvPr/>
          </p:nvSpPr>
          <p:spPr>
            <a:xfrm>
              <a:off x="0" y="0"/>
              <a:ext cx="812800" cy="449187"/>
            </a:xfrm>
            <a:custGeom>
              <a:avLst/>
              <a:gdLst/>
              <a:ahLst/>
              <a:cxnLst/>
              <a:rect l="l" t="t" r="r" b="b"/>
              <a:pathLst>
                <a:path w="812800" h="449187">
                  <a:moveTo>
                    <a:pt x="406400" y="0"/>
                  </a:moveTo>
                  <a:lnTo>
                    <a:pt x="812800" y="449187"/>
                  </a:lnTo>
                  <a:lnTo>
                    <a:pt x="0" y="449187"/>
                  </a:lnTo>
                  <a:lnTo>
                    <a:pt x="406400" y="0"/>
                  </a:lnTo>
                  <a:close/>
                </a:path>
              </a:pathLst>
            </a:custGeom>
            <a:solidFill>
              <a:srgbClr val="FFD012"/>
            </a:solidFill>
          </p:spPr>
        </p:sp>
        <p:sp>
          <p:nvSpPr>
            <p:cNvPr id="11" name="TextBox 11"/>
            <p:cNvSpPr txBox="1"/>
            <p:nvPr/>
          </p:nvSpPr>
          <p:spPr>
            <a:xfrm>
              <a:off x="127000" y="170451"/>
              <a:ext cx="558800" cy="246651"/>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1028700" y="1274997"/>
            <a:ext cx="12368556" cy="1296639"/>
          </a:xfrm>
          <a:prstGeom prst="rect">
            <a:avLst/>
          </a:prstGeom>
        </p:spPr>
        <p:txBody>
          <a:bodyPr lIns="0" tIns="0" rIns="0" bIns="0" rtlCol="0" anchor="t">
            <a:spAutoFit/>
          </a:bodyPr>
          <a:lstStyle/>
          <a:p>
            <a:pPr algn="l">
              <a:lnSpc>
                <a:spcPts val="9591"/>
              </a:lnSpc>
            </a:pPr>
            <a:r>
              <a:rPr lang="en-US" sz="10313" b="1">
                <a:solidFill>
                  <a:srgbClr val="FFD012"/>
                </a:solidFill>
                <a:latin typeface="Barlow Condensed Bold"/>
                <a:ea typeface="Barlow Condensed Bold"/>
                <a:cs typeface="Barlow Condensed Bold"/>
                <a:sym typeface="Barlow Condensed Bold"/>
              </a:rPr>
              <a:t>VARIAÇÕES NO PL</a:t>
            </a:r>
          </a:p>
        </p:txBody>
      </p:sp>
      <p:sp>
        <p:nvSpPr>
          <p:cNvPr id="13" name="TextBox 13"/>
          <p:cNvSpPr txBox="1"/>
          <p:nvPr/>
        </p:nvSpPr>
        <p:spPr>
          <a:xfrm>
            <a:off x="244825" y="2913526"/>
            <a:ext cx="16947043" cy="6955155"/>
          </a:xfrm>
          <a:prstGeom prst="rect">
            <a:avLst/>
          </a:prstGeom>
        </p:spPr>
        <p:txBody>
          <a:bodyPr lIns="0" tIns="0" rIns="0" bIns="0" rtlCol="0" anchor="t">
            <a:spAutoFit/>
          </a:bodyPr>
          <a:lstStyle/>
          <a:p>
            <a:pPr marL="712468" lvl="1" indent="-356234" algn="l">
              <a:lnSpc>
                <a:spcPts val="4619"/>
              </a:lnSpc>
              <a:buFont typeface="Arial"/>
              <a:buChar char="•"/>
            </a:pPr>
            <a:r>
              <a:rPr lang="en-US" sz="3299" b="1">
                <a:solidFill>
                  <a:srgbClr val="FFD012"/>
                </a:solidFill>
                <a:latin typeface="Canva Sans Bold"/>
                <a:ea typeface="Canva Sans Bold"/>
                <a:cs typeface="Canva Sans Bold"/>
                <a:sym typeface="Canva Sans Bold"/>
              </a:rPr>
              <a:t>LUCROS OU PREJUÍZOS DO EXERCÍCIO: </a:t>
            </a:r>
          </a:p>
          <a:p>
            <a:pPr algn="l">
              <a:lnSpc>
                <a:spcPts val="4619"/>
              </a:lnSpc>
            </a:pPr>
            <a:r>
              <a:rPr lang="en-US" sz="3299" b="1">
                <a:solidFill>
                  <a:srgbClr val="FFFFFF"/>
                </a:solidFill>
                <a:latin typeface="Canva Sans Bold"/>
                <a:ea typeface="Canva Sans Bold"/>
                <a:cs typeface="Canva Sans Bold"/>
                <a:sym typeface="Canva Sans Bold"/>
              </a:rPr>
              <a:t>Aumentam ou diminuem o PL.</a:t>
            </a:r>
          </a:p>
          <a:p>
            <a:pPr marL="712468" lvl="1" indent="-356234" algn="l">
              <a:lnSpc>
                <a:spcPts val="4619"/>
              </a:lnSpc>
              <a:buFont typeface="Arial"/>
              <a:buChar char="•"/>
            </a:pPr>
            <a:r>
              <a:rPr lang="en-US" sz="3299" b="1">
                <a:solidFill>
                  <a:srgbClr val="FFD012"/>
                </a:solidFill>
                <a:latin typeface="Canva Sans Bold"/>
                <a:ea typeface="Canva Sans Bold"/>
                <a:cs typeface="Canva Sans Bold"/>
                <a:sym typeface="Canva Sans Bold"/>
              </a:rPr>
              <a:t>DISTRIBUIÇÃO DE DIVIDENDOS: </a:t>
            </a:r>
          </a:p>
          <a:p>
            <a:pPr algn="l">
              <a:lnSpc>
                <a:spcPts val="4619"/>
              </a:lnSpc>
            </a:pPr>
            <a:r>
              <a:rPr lang="en-US" sz="3299" b="1">
                <a:solidFill>
                  <a:srgbClr val="FFFFFF"/>
                </a:solidFill>
                <a:latin typeface="Canva Sans Bold"/>
                <a:ea typeface="Canva Sans Bold"/>
                <a:cs typeface="Canva Sans Bold"/>
                <a:sym typeface="Canva Sans Bold"/>
              </a:rPr>
              <a:t>A distribuição de lucros aos acionistas reduz o PL.​</a:t>
            </a:r>
          </a:p>
          <a:p>
            <a:pPr marL="712468" lvl="1" indent="-356234" algn="l">
              <a:lnSpc>
                <a:spcPts val="4619"/>
              </a:lnSpc>
              <a:buFont typeface="Arial"/>
              <a:buChar char="•"/>
            </a:pPr>
            <a:r>
              <a:rPr lang="en-US" sz="3299" b="1">
                <a:solidFill>
                  <a:srgbClr val="FFD012"/>
                </a:solidFill>
                <a:latin typeface="Canva Sans Bold"/>
                <a:ea typeface="Canva Sans Bold"/>
                <a:cs typeface="Canva Sans Bold"/>
                <a:sym typeface="Canva Sans Bold"/>
              </a:rPr>
              <a:t>CONSTITUIÇÃO OU UTILIZAÇÃO DE RESERVAS: </a:t>
            </a:r>
          </a:p>
          <a:p>
            <a:pPr algn="l">
              <a:lnSpc>
                <a:spcPts val="4619"/>
              </a:lnSpc>
            </a:pPr>
            <a:r>
              <a:rPr lang="en-US" sz="3299" b="1">
                <a:solidFill>
                  <a:srgbClr val="FFFFFF"/>
                </a:solidFill>
                <a:latin typeface="Canva Sans Bold"/>
                <a:ea typeface="Canva Sans Bold"/>
                <a:cs typeface="Canva Sans Bold"/>
                <a:sym typeface="Canva Sans Bold"/>
              </a:rPr>
              <a:t>A constituição de reservas aumenta o PL; já a utilização  pode reduzi-lo.​</a:t>
            </a:r>
          </a:p>
          <a:p>
            <a:pPr marL="712468" lvl="1" indent="-356234" algn="l">
              <a:lnSpc>
                <a:spcPts val="4619"/>
              </a:lnSpc>
              <a:buFont typeface="Arial"/>
              <a:buChar char="•"/>
            </a:pPr>
            <a:r>
              <a:rPr lang="en-US" sz="3299" b="1">
                <a:solidFill>
                  <a:srgbClr val="FFD012"/>
                </a:solidFill>
                <a:latin typeface="Canva Sans Bold"/>
                <a:ea typeface="Canva Sans Bold"/>
                <a:cs typeface="Canva Sans Bold"/>
                <a:sym typeface="Canva Sans Bold"/>
              </a:rPr>
              <a:t>AJUSTES DE AVALIAÇÃO PATRIMONIAL: </a:t>
            </a:r>
          </a:p>
          <a:p>
            <a:pPr algn="l">
              <a:lnSpc>
                <a:spcPts val="4619"/>
              </a:lnSpc>
            </a:pPr>
            <a:r>
              <a:rPr lang="en-US" sz="3299" b="1">
                <a:solidFill>
                  <a:srgbClr val="FFFFFF"/>
                </a:solidFill>
                <a:latin typeface="Canva Sans Bold"/>
                <a:ea typeface="Canva Sans Bold"/>
                <a:cs typeface="Canva Sans Bold"/>
                <a:sym typeface="Canva Sans Bold"/>
              </a:rPr>
              <a:t>Reavaliações de ativos ou passivos podem aumentar ou diminuir o PL</a:t>
            </a:r>
          </a:p>
          <a:p>
            <a:pPr marL="712468" lvl="1" indent="-356234" algn="l">
              <a:lnSpc>
                <a:spcPts val="4619"/>
              </a:lnSpc>
              <a:buFont typeface="Arial"/>
              <a:buChar char="•"/>
            </a:pPr>
            <a:r>
              <a:rPr lang="en-US" sz="3299" b="1">
                <a:solidFill>
                  <a:srgbClr val="FFD012"/>
                </a:solidFill>
                <a:latin typeface="Canva Sans Bold"/>
                <a:ea typeface="Canva Sans Bold"/>
                <a:cs typeface="Canva Sans Bold"/>
                <a:sym typeface="Canva Sans Bold"/>
              </a:rPr>
              <a:t>TRANSAÇÕES COM AÇÕES EM TESOURARIA: </a:t>
            </a:r>
          </a:p>
          <a:p>
            <a:pPr algn="l">
              <a:lnSpc>
                <a:spcPts val="4619"/>
              </a:lnSpc>
            </a:pPr>
            <a:r>
              <a:rPr lang="en-US" sz="3299" b="1">
                <a:solidFill>
                  <a:srgbClr val="FFFFFF"/>
                </a:solidFill>
                <a:latin typeface="Canva Sans Bold"/>
                <a:ea typeface="Canva Sans Bold"/>
                <a:cs typeface="Canva Sans Bold"/>
                <a:sym typeface="Canva Sans Bold"/>
              </a:rPr>
              <a:t>A recompra de ações próprias pela empresa reduz o PL, enquanto a venda dessas ações pode aumentá-lo.</a:t>
            </a:r>
          </a:p>
          <a:p>
            <a:pPr algn="l">
              <a:lnSpc>
                <a:spcPts val="4619"/>
              </a:lnSpc>
              <a:spcBef>
                <a:spcPct val="0"/>
              </a:spcBef>
            </a:pPr>
            <a:endParaRPr lang="en-US" sz="3299" b="1">
              <a:solidFill>
                <a:srgbClr val="FFFFFF"/>
              </a:solidFill>
              <a:latin typeface="Canva Sans Bold"/>
              <a:ea typeface="Canva Sans Bold"/>
              <a:cs typeface="Canva Sans Bold"/>
              <a:sym typeface="Canva Sans Bo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2038">
                <a:alpha val="100000"/>
              </a:srgbClr>
            </a:gs>
            <a:gs pos="100000">
              <a:srgbClr val="00515B">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rot="-3957731">
            <a:off x="14723490" y="-4830453"/>
            <a:ext cx="3169273" cy="9145997"/>
            <a:chOff x="0" y="0"/>
            <a:chExt cx="834706" cy="2408822"/>
          </a:xfrm>
        </p:grpSpPr>
        <p:sp>
          <p:nvSpPr>
            <p:cNvPr id="3" name="Freeform 3"/>
            <p:cNvSpPr/>
            <p:nvPr/>
          </p:nvSpPr>
          <p:spPr>
            <a:xfrm>
              <a:off x="0" y="0"/>
              <a:ext cx="834706" cy="2408822"/>
            </a:xfrm>
            <a:custGeom>
              <a:avLst/>
              <a:gdLst/>
              <a:ahLst/>
              <a:cxnLst/>
              <a:rect l="l" t="t" r="r" b="b"/>
              <a:pathLst>
                <a:path w="834706" h="2408822">
                  <a:moveTo>
                    <a:pt x="0" y="0"/>
                  </a:moveTo>
                  <a:lnTo>
                    <a:pt x="834706" y="0"/>
                  </a:lnTo>
                  <a:lnTo>
                    <a:pt x="834706" y="2408822"/>
                  </a:lnTo>
                  <a:lnTo>
                    <a:pt x="0" y="2408822"/>
                  </a:lnTo>
                  <a:close/>
                </a:path>
              </a:pathLst>
            </a:custGeom>
            <a:solidFill>
              <a:srgbClr val="FFD012"/>
            </a:solidFill>
          </p:spPr>
        </p:sp>
        <p:sp>
          <p:nvSpPr>
            <p:cNvPr id="4" name="TextBox 4"/>
            <p:cNvSpPr txBox="1"/>
            <p:nvPr/>
          </p:nvSpPr>
          <p:spPr>
            <a:xfrm>
              <a:off x="0" y="-38100"/>
              <a:ext cx="834706" cy="2446922"/>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5324232">
            <a:off x="13934769" y="4407821"/>
            <a:ext cx="10784121" cy="4033240"/>
            <a:chOff x="0" y="0"/>
            <a:chExt cx="2840262" cy="1062253"/>
          </a:xfrm>
        </p:grpSpPr>
        <p:sp>
          <p:nvSpPr>
            <p:cNvPr id="6" name="Freeform 6"/>
            <p:cNvSpPr/>
            <p:nvPr/>
          </p:nvSpPr>
          <p:spPr>
            <a:xfrm>
              <a:off x="0" y="0"/>
              <a:ext cx="2840262" cy="1062253"/>
            </a:xfrm>
            <a:custGeom>
              <a:avLst/>
              <a:gdLst/>
              <a:ahLst/>
              <a:cxnLst/>
              <a:rect l="l" t="t" r="r" b="b"/>
              <a:pathLst>
                <a:path w="2840262" h="1062253">
                  <a:moveTo>
                    <a:pt x="0" y="0"/>
                  </a:moveTo>
                  <a:lnTo>
                    <a:pt x="2840262" y="0"/>
                  </a:lnTo>
                  <a:lnTo>
                    <a:pt x="2840262" y="1062253"/>
                  </a:lnTo>
                  <a:lnTo>
                    <a:pt x="0" y="1062253"/>
                  </a:lnTo>
                  <a:close/>
                </a:path>
              </a:pathLst>
            </a:custGeom>
            <a:solidFill>
              <a:srgbClr val="FFD012"/>
            </a:solidFill>
          </p:spPr>
        </p:sp>
        <p:sp>
          <p:nvSpPr>
            <p:cNvPr id="7" name="TextBox 7"/>
            <p:cNvSpPr txBox="1"/>
            <p:nvPr/>
          </p:nvSpPr>
          <p:spPr>
            <a:xfrm>
              <a:off x="0" y="-38100"/>
              <a:ext cx="2840262" cy="1100353"/>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16384449" y="8352730"/>
            <a:ext cx="1903551" cy="1903551"/>
          </a:xfrm>
          <a:custGeom>
            <a:avLst/>
            <a:gdLst/>
            <a:ahLst/>
            <a:cxnLst/>
            <a:rect l="l" t="t" r="r" b="b"/>
            <a:pathLst>
              <a:path w="1903551" h="1903551">
                <a:moveTo>
                  <a:pt x="0" y="0"/>
                </a:moveTo>
                <a:lnTo>
                  <a:pt x="1903551" y="0"/>
                </a:lnTo>
                <a:lnTo>
                  <a:pt x="1903551" y="1903551"/>
                </a:lnTo>
                <a:lnTo>
                  <a:pt x="0" y="1903551"/>
                </a:lnTo>
                <a:lnTo>
                  <a:pt x="0" y="0"/>
                </a:lnTo>
                <a:close/>
              </a:path>
            </a:pathLst>
          </a:custGeom>
          <a:blipFill>
            <a:blip r:embed="rId2"/>
            <a:stretch>
              <a:fillRect/>
            </a:stretch>
          </a:blipFill>
        </p:spPr>
      </p:sp>
      <p:grpSp>
        <p:nvGrpSpPr>
          <p:cNvPr id="9" name="Group 9"/>
          <p:cNvGrpSpPr/>
          <p:nvPr/>
        </p:nvGrpSpPr>
        <p:grpSpPr>
          <a:xfrm rot="2791571">
            <a:off x="15942338" y="1790450"/>
            <a:ext cx="1583201" cy="874944"/>
            <a:chOff x="0" y="0"/>
            <a:chExt cx="812800" cy="449187"/>
          </a:xfrm>
        </p:grpSpPr>
        <p:sp>
          <p:nvSpPr>
            <p:cNvPr id="10" name="Freeform 10"/>
            <p:cNvSpPr/>
            <p:nvPr/>
          </p:nvSpPr>
          <p:spPr>
            <a:xfrm>
              <a:off x="0" y="0"/>
              <a:ext cx="812800" cy="449187"/>
            </a:xfrm>
            <a:custGeom>
              <a:avLst/>
              <a:gdLst/>
              <a:ahLst/>
              <a:cxnLst/>
              <a:rect l="l" t="t" r="r" b="b"/>
              <a:pathLst>
                <a:path w="812800" h="449187">
                  <a:moveTo>
                    <a:pt x="406400" y="0"/>
                  </a:moveTo>
                  <a:lnTo>
                    <a:pt x="812800" y="449187"/>
                  </a:lnTo>
                  <a:lnTo>
                    <a:pt x="0" y="449187"/>
                  </a:lnTo>
                  <a:lnTo>
                    <a:pt x="406400" y="0"/>
                  </a:lnTo>
                  <a:close/>
                </a:path>
              </a:pathLst>
            </a:custGeom>
            <a:solidFill>
              <a:srgbClr val="FFD012"/>
            </a:solidFill>
          </p:spPr>
        </p:sp>
        <p:sp>
          <p:nvSpPr>
            <p:cNvPr id="11" name="TextBox 11"/>
            <p:cNvSpPr txBox="1"/>
            <p:nvPr/>
          </p:nvSpPr>
          <p:spPr>
            <a:xfrm>
              <a:off x="127000" y="170451"/>
              <a:ext cx="558800" cy="246651"/>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1028700" y="1274997"/>
            <a:ext cx="12368556" cy="2506314"/>
          </a:xfrm>
          <a:prstGeom prst="rect">
            <a:avLst/>
          </a:prstGeom>
        </p:spPr>
        <p:txBody>
          <a:bodyPr lIns="0" tIns="0" rIns="0" bIns="0" rtlCol="0" anchor="t">
            <a:spAutoFit/>
          </a:bodyPr>
          <a:lstStyle/>
          <a:p>
            <a:pPr algn="l">
              <a:lnSpc>
                <a:spcPts val="9591"/>
              </a:lnSpc>
            </a:pPr>
            <a:r>
              <a:rPr lang="en-US" sz="10313" b="1">
                <a:solidFill>
                  <a:srgbClr val="FFD012"/>
                </a:solidFill>
                <a:latin typeface="Barlow Condensed Bold"/>
                <a:ea typeface="Barlow Condensed Bold"/>
                <a:cs typeface="Barlow Condensed Bold"/>
                <a:sym typeface="Barlow Condensed Bold"/>
              </a:rPr>
              <a:t>RECONHECIMENTO DE RECEITAS </a:t>
            </a:r>
          </a:p>
        </p:txBody>
      </p:sp>
      <p:sp>
        <p:nvSpPr>
          <p:cNvPr id="13" name="TextBox 13"/>
          <p:cNvSpPr txBox="1"/>
          <p:nvPr/>
        </p:nvSpPr>
        <p:spPr>
          <a:xfrm>
            <a:off x="0" y="4046220"/>
            <a:ext cx="16947043" cy="1725930"/>
          </a:xfrm>
          <a:prstGeom prst="rect">
            <a:avLst/>
          </a:prstGeom>
        </p:spPr>
        <p:txBody>
          <a:bodyPr lIns="0" tIns="0" rIns="0" bIns="0" rtlCol="0" anchor="t">
            <a:spAutoFit/>
          </a:bodyPr>
          <a:lstStyle/>
          <a:p>
            <a:pPr algn="l">
              <a:lnSpc>
                <a:spcPts val="4619"/>
              </a:lnSpc>
              <a:spcBef>
                <a:spcPct val="0"/>
              </a:spcBef>
            </a:pPr>
            <a:r>
              <a:rPr lang="en-US" sz="3299" b="1">
                <a:solidFill>
                  <a:srgbClr val="FFFFFF"/>
                </a:solidFill>
                <a:latin typeface="Canva Sans Bold"/>
                <a:ea typeface="Canva Sans Bold"/>
                <a:cs typeface="Canva Sans Bold"/>
                <a:sym typeface="Canva Sans Bold"/>
              </a:rPr>
              <a:t> “Receitas são aumentos nos ativos, ou reduções nos passivos, que resultam em aumentos no patrimônio líquido, exceto aqueles referentes a contribuições de detentores de direitos sobre o patrimônio.”</a:t>
            </a:r>
          </a:p>
        </p:txBody>
      </p:sp>
      <p:sp>
        <p:nvSpPr>
          <p:cNvPr id="14" name="TextBox 14"/>
          <p:cNvSpPr txBox="1"/>
          <p:nvPr/>
        </p:nvSpPr>
        <p:spPr>
          <a:xfrm>
            <a:off x="122591" y="6357766"/>
            <a:ext cx="17069277" cy="3469005"/>
          </a:xfrm>
          <a:prstGeom prst="rect">
            <a:avLst/>
          </a:prstGeom>
        </p:spPr>
        <p:txBody>
          <a:bodyPr lIns="0" tIns="0" rIns="0" bIns="0" rtlCol="0" anchor="t">
            <a:spAutoFit/>
          </a:bodyPr>
          <a:lstStyle/>
          <a:p>
            <a:pPr marL="0" lvl="0" indent="0" algn="l">
              <a:lnSpc>
                <a:spcPts val="4619"/>
              </a:lnSpc>
              <a:spcBef>
                <a:spcPct val="0"/>
              </a:spcBef>
            </a:pPr>
            <a:r>
              <a:rPr lang="en-US" sz="3299" b="1">
                <a:solidFill>
                  <a:srgbClr val="FFFFFF"/>
                </a:solidFill>
                <a:latin typeface="Canva Sans Bold"/>
                <a:ea typeface="Canva Sans Bold"/>
                <a:cs typeface="Canva Sans Bold"/>
                <a:sym typeface="Canva Sans Bold"/>
              </a:rPr>
              <a:t>Contribuições dos detentores de direitos sobre o patrimônio (sócios/acionistas) não são receitas porque n</a:t>
            </a:r>
            <a:r>
              <a:rPr lang="en-US" sz="3299" b="1" u="none" strike="noStrike">
                <a:solidFill>
                  <a:srgbClr val="FFFFFF"/>
                </a:solidFill>
                <a:latin typeface="Canva Sans Bold"/>
                <a:ea typeface="Canva Sans Bold"/>
                <a:cs typeface="Canva Sans Bold"/>
                <a:sym typeface="Canva Sans Bold"/>
              </a:rPr>
              <a:t>ão afetam o resultado do exercício, pois são contabilizadas diretamente no patrimônio líquido, na conta de Capital Social.</a:t>
            </a:r>
          </a:p>
          <a:p>
            <a:pPr marL="0" lvl="0" indent="0" algn="l">
              <a:lnSpc>
                <a:spcPts val="4619"/>
              </a:lnSpc>
              <a:spcBef>
                <a:spcPct val="0"/>
              </a:spcBef>
            </a:pPr>
            <a:endParaRPr lang="en-US" sz="3299" b="1" u="none" strike="noStrike">
              <a:solidFill>
                <a:srgbClr val="FFFFFF"/>
              </a:solidFill>
              <a:latin typeface="Canva Sans Bold"/>
              <a:ea typeface="Canva Sans Bold"/>
              <a:cs typeface="Canva Sans Bold"/>
              <a:sym typeface="Canva Sans Bold"/>
            </a:endParaRPr>
          </a:p>
          <a:p>
            <a:pPr marL="0" lvl="0" indent="0" algn="l">
              <a:lnSpc>
                <a:spcPts val="4619"/>
              </a:lnSpc>
              <a:spcBef>
                <a:spcPct val="0"/>
              </a:spcBef>
            </a:pPr>
            <a:r>
              <a:rPr lang="en-US" sz="3299" b="1" u="none" strike="noStrike">
                <a:solidFill>
                  <a:srgbClr val="FFFFFF"/>
                </a:solidFill>
                <a:latin typeface="Canva Sans Bold"/>
                <a:ea typeface="Canva Sans Bold"/>
                <a:cs typeface="Canva Sans Bold"/>
                <a:sym typeface="Canva Sans Bold"/>
              </a:rPr>
              <a:t>Representam um aporte de capital</a:t>
            </a:r>
          </a:p>
          <a:p>
            <a:pPr marL="0" lvl="0" indent="0" algn="l">
              <a:lnSpc>
                <a:spcPts val="4619"/>
              </a:lnSpc>
              <a:spcBef>
                <a:spcPct val="0"/>
              </a:spcBef>
            </a:pPr>
            <a:endParaRPr lang="en-US" sz="3299" b="1" u="none" strike="noStrike">
              <a:solidFill>
                <a:srgbClr val="FFFFFF"/>
              </a:solidFill>
              <a:latin typeface="Canva Sans Bold"/>
              <a:ea typeface="Canva Sans Bold"/>
              <a:cs typeface="Canva Sans Bold"/>
              <a:sym typeface="Canva Sans Bo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2038">
                <a:alpha val="100000"/>
              </a:srgbClr>
            </a:gs>
            <a:gs pos="100000">
              <a:srgbClr val="00515B">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5161914" y="-713298"/>
            <a:ext cx="2631896" cy="2302909"/>
            <a:chOff x="0" y="0"/>
            <a:chExt cx="812800" cy="711200"/>
          </a:xfrm>
        </p:grpSpPr>
        <p:sp>
          <p:nvSpPr>
            <p:cNvPr id="3" name="Freeform 3"/>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D012"/>
            </a:solidFill>
          </p:spPr>
        </p:sp>
        <p:sp>
          <p:nvSpPr>
            <p:cNvPr id="4" name="TextBox 4"/>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10800000">
            <a:off x="15515089" y="-2819989"/>
            <a:ext cx="6702523" cy="5864707"/>
            <a:chOff x="0" y="0"/>
            <a:chExt cx="812800" cy="711200"/>
          </a:xfrm>
        </p:grpSpPr>
        <p:sp>
          <p:nvSpPr>
            <p:cNvPr id="6" name="Freeform 6"/>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D012"/>
            </a:solidFill>
          </p:spPr>
        </p:sp>
        <p:sp>
          <p:nvSpPr>
            <p:cNvPr id="7" name="TextBox 7"/>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10800000">
            <a:off x="13952217" y="-1364881"/>
            <a:ext cx="2631896" cy="2302909"/>
            <a:chOff x="0" y="0"/>
            <a:chExt cx="812800" cy="711200"/>
          </a:xfrm>
        </p:grpSpPr>
        <p:sp>
          <p:nvSpPr>
            <p:cNvPr id="9" name="Freeform 9"/>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D012"/>
            </a:solidFill>
          </p:spPr>
        </p:sp>
        <p:sp>
          <p:nvSpPr>
            <p:cNvPr id="10" name="TextBox 10"/>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a:off x="16384449" y="8352730"/>
            <a:ext cx="1903551" cy="1903551"/>
          </a:xfrm>
          <a:custGeom>
            <a:avLst/>
            <a:gdLst/>
            <a:ahLst/>
            <a:cxnLst/>
            <a:rect l="l" t="t" r="r" b="b"/>
            <a:pathLst>
              <a:path w="1903551" h="1903551">
                <a:moveTo>
                  <a:pt x="0" y="0"/>
                </a:moveTo>
                <a:lnTo>
                  <a:pt x="1903551" y="0"/>
                </a:lnTo>
                <a:lnTo>
                  <a:pt x="1903551" y="1903551"/>
                </a:lnTo>
                <a:lnTo>
                  <a:pt x="0" y="1903551"/>
                </a:lnTo>
                <a:lnTo>
                  <a:pt x="0" y="0"/>
                </a:lnTo>
                <a:close/>
              </a:path>
            </a:pathLst>
          </a:custGeom>
          <a:blipFill>
            <a:blip r:embed="rId2"/>
            <a:stretch>
              <a:fillRect/>
            </a:stretch>
          </a:blipFill>
        </p:spPr>
      </p:sp>
      <p:sp>
        <p:nvSpPr>
          <p:cNvPr id="12" name="TextBox 12"/>
          <p:cNvSpPr txBox="1"/>
          <p:nvPr/>
        </p:nvSpPr>
        <p:spPr>
          <a:xfrm>
            <a:off x="167620" y="2226029"/>
            <a:ext cx="17091680" cy="5314950"/>
          </a:xfrm>
          <a:prstGeom prst="rect">
            <a:avLst/>
          </a:prstGeom>
        </p:spPr>
        <p:txBody>
          <a:bodyPr lIns="0" tIns="0" rIns="0" bIns="0" rtlCol="0" anchor="t">
            <a:spAutoFit/>
          </a:bodyPr>
          <a:lstStyle/>
          <a:p>
            <a:pPr algn="l">
              <a:lnSpc>
                <a:spcPts val="4200"/>
              </a:lnSpc>
              <a:spcBef>
                <a:spcPct val="0"/>
              </a:spcBef>
            </a:pPr>
            <a:r>
              <a:rPr lang="en-US" sz="3000" b="1">
                <a:solidFill>
                  <a:srgbClr val="FFFFFF"/>
                </a:solidFill>
                <a:latin typeface="Canva Sans Bold"/>
                <a:ea typeface="Canva Sans Bold"/>
                <a:cs typeface="Canva Sans Bold"/>
                <a:sym typeface="Canva Sans Bold"/>
              </a:rPr>
              <a:t>CFC 2023.01 – Questão 36</a:t>
            </a:r>
          </a:p>
          <a:p>
            <a:pPr algn="l">
              <a:lnSpc>
                <a:spcPts val="4200"/>
              </a:lnSpc>
              <a:spcBef>
                <a:spcPct val="0"/>
              </a:spcBef>
            </a:pPr>
            <a:r>
              <a:rPr lang="en-US" sz="3000" b="1">
                <a:solidFill>
                  <a:srgbClr val="FFFFFF"/>
                </a:solidFill>
                <a:latin typeface="Canva Sans Bold"/>
                <a:ea typeface="Canva Sans Bold"/>
                <a:cs typeface="Canva Sans Bold"/>
                <a:sym typeface="Canva Sans Bold"/>
              </a:rPr>
              <a:t>As contas que formam o patrimônio líquido de uma entidade podem sofrer variações por diferentes motivos. Assinale a alternativa que indica um fato que afeta o patrimônio total de uma entidade.</a:t>
            </a:r>
          </a:p>
          <a:p>
            <a:pPr algn="l">
              <a:lnSpc>
                <a:spcPts val="4200"/>
              </a:lnSpc>
              <a:spcBef>
                <a:spcPct val="0"/>
              </a:spcBef>
            </a:pPr>
            <a:endParaRPr lang="en-US" sz="3000" b="1">
              <a:solidFill>
                <a:srgbClr val="FFFFFF"/>
              </a:solidFill>
              <a:latin typeface="Canva Sans Bold"/>
              <a:ea typeface="Canva Sans Bold"/>
              <a:cs typeface="Canva Sans Bold"/>
              <a:sym typeface="Canva Sans Bold"/>
            </a:endParaRPr>
          </a:p>
          <a:p>
            <a:pPr algn="l">
              <a:lnSpc>
                <a:spcPts val="4200"/>
              </a:lnSpc>
              <a:spcBef>
                <a:spcPct val="0"/>
              </a:spcBef>
            </a:pPr>
            <a:r>
              <a:rPr lang="en-US" sz="3000" b="1">
                <a:solidFill>
                  <a:srgbClr val="FFFFFF"/>
                </a:solidFill>
                <a:latin typeface="Canva Sans Bold"/>
                <a:ea typeface="Canva Sans Bold"/>
                <a:cs typeface="Canva Sans Bold"/>
                <a:sym typeface="Canva Sans Bold"/>
              </a:rPr>
              <a:t>A) Compensação de prejuízos com reservas.</a:t>
            </a:r>
          </a:p>
          <a:p>
            <a:pPr algn="l">
              <a:lnSpc>
                <a:spcPts val="4200"/>
              </a:lnSpc>
              <a:spcBef>
                <a:spcPct val="0"/>
              </a:spcBef>
            </a:pPr>
            <a:r>
              <a:rPr lang="en-US" sz="3000" b="1">
                <a:solidFill>
                  <a:srgbClr val="FFFFFF"/>
                </a:solidFill>
                <a:latin typeface="Canva Sans Bold"/>
                <a:ea typeface="Canva Sans Bold"/>
                <a:cs typeface="Canva Sans Bold"/>
                <a:sym typeface="Canva Sans Bold"/>
              </a:rPr>
              <a:t>B) Subscrição e integralização de capital social.</a:t>
            </a:r>
          </a:p>
          <a:p>
            <a:pPr algn="l">
              <a:lnSpc>
                <a:spcPts val="4200"/>
              </a:lnSpc>
              <a:spcBef>
                <a:spcPct val="0"/>
              </a:spcBef>
            </a:pPr>
            <a:r>
              <a:rPr lang="en-US" sz="3000" b="1">
                <a:solidFill>
                  <a:srgbClr val="FFFFFF"/>
                </a:solidFill>
                <a:latin typeface="Canva Sans Bold"/>
                <a:ea typeface="Canva Sans Bold"/>
                <a:cs typeface="Canva Sans Bold"/>
                <a:sym typeface="Canva Sans Bold"/>
              </a:rPr>
              <a:t>C) Aumento de capital social com utilização de lucros e reservas.</a:t>
            </a:r>
          </a:p>
          <a:p>
            <a:pPr algn="l">
              <a:lnSpc>
                <a:spcPts val="4200"/>
              </a:lnSpc>
              <a:spcBef>
                <a:spcPct val="0"/>
              </a:spcBef>
            </a:pPr>
            <a:r>
              <a:rPr lang="en-US" sz="3000" b="1">
                <a:solidFill>
                  <a:srgbClr val="FFFFFF"/>
                </a:solidFill>
                <a:latin typeface="Canva Sans Bold"/>
                <a:ea typeface="Canva Sans Bold"/>
                <a:cs typeface="Canva Sans Bold"/>
                <a:sym typeface="Canva Sans Bold"/>
              </a:rPr>
              <a:t>D) Reversões de reservas patrimoniais para a conta de lucros ou prejuízos acumulados.</a:t>
            </a:r>
          </a:p>
          <a:p>
            <a:pPr algn="l">
              <a:lnSpc>
                <a:spcPts val="4200"/>
              </a:lnSpc>
              <a:spcBef>
                <a:spcPct val="0"/>
              </a:spcBef>
            </a:pPr>
            <a:endParaRPr lang="en-US" sz="3000" b="1">
              <a:solidFill>
                <a:srgbClr val="FFFFFF"/>
              </a:solidFill>
              <a:latin typeface="Canva Sans Bold"/>
              <a:ea typeface="Canva Sans Bold"/>
              <a:cs typeface="Canva Sans Bold"/>
              <a:sym typeface="Canva Sans Bo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2038">
                <a:alpha val="100000"/>
              </a:srgbClr>
            </a:gs>
            <a:gs pos="100000">
              <a:srgbClr val="00515B">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5161914" y="-713298"/>
            <a:ext cx="2631896" cy="2302909"/>
            <a:chOff x="0" y="0"/>
            <a:chExt cx="812800" cy="711200"/>
          </a:xfrm>
        </p:grpSpPr>
        <p:sp>
          <p:nvSpPr>
            <p:cNvPr id="3" name="Freeform 3"/>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D012"/>
            </a:solidFill>
          </p:spPr>
        </p:sp>
        <p:sp>
          <p:nvSpPr>
            <p:cNvPr id="4" name="TextBox 4"/>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10800000">
            <a:off x="15515089" y="-2819989"/>
            <a:ext cx="6702523" cy="5864707"/>
            <a:chOff x="0" y="0"/>
            <a:chExt cx="812800" cy="711200"/>
          </a:xfrm>
        </p:grpSpPr>
        <p:sp>
          <p:nvSpPr>
            <p:cNvPr id="6" name="Freeform 6"/>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D012"/>
            </a:solidFill>
          </p:spPr>
        </p:sp>
        <p:sp>
          <p:nvSpPr>
            <p:cNvPr id="7" name="TextBox 7"/>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10800000">
            <a:off x="13952217" y="-1364881"/>
            <a:ext cx="2631896" cy="2302909"/>
            <a:chOff x="0" y="0"/>
            <a:chExt cx="812800" cy="711200"/>
          </a:xfrm>
        </p:grpSpPr>
        <p:sp>
          <p:nvSpPr>
            <p:cNvPr id="9" name="Freeform 9"/>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D012"/>
            </a:solidFill>
          </p:spPr>
        </p:sp>
        <p:sp>
          <p:nvSpPr>
            <p:cNvPr id="10" name="TextBox 10"/>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a:off x="16384449" y="8352730"/>
            <a:ext cx="1903551" cy="1903551"/>
          </a:xfrm>
          <a:custGeom>
            <a:avLst/>
            <a:gdLst/>
            <a:ahLst/>
            <a:cxnLst/>
            <a:rect l="l" t="t" r="r" b="b"/>
            <a:pathLst>
              <a:path w="1903551" h="1903551">
                <a:moveTo>
                  <a:pt x="0" y="0"/>
                </a:moveTo>
                <a:lnTo>
                  <a:pt x="1903551" y="0"/>
                </a:lnTo>
                <a:lnTo>
                  <a:pt x="1903551" y="1903551"/>
                </a:lnTo>
                <a:lnTo>
                  <a:pt x="0" y="1903551"/>
                </a:lnTo>
                <a:lnTo>
                  <a:pt x="0" y="0"/>
                </a:lnTo>
                <a:close/>
              </a:path>
            </a:pathLst>
          </a:custGeom>
          <a:blipFill>
            <a:blip r:embed="rId2"/>
            <a:stretch>
              <a:fillRect/>
            </a:stretch>
          </a:blipFill>
        </p:spPr>
      </p:sp>
      <p:sp>
        <p:nvSpPr>
          <p:cNvPr id="12" name="TextBox 12"/>
          <p:cNvSpPr txBox="1"/>
          <p:nvPr/>
        </p:nvSpPr>
        <p:spPr>
          <a:xfrm>
            <a:off x="0" y="1877696"/>
            <a:ext cx="18288000" cy="5641340"/>
          </a:xfrm>
          <a:prstGeom prst="rect">
            <a:avLst/>
          </a:prstGeom>
        </p:spPr>
        <p:txBody>
          <a:bodyPr lIns="0" tIns="0" rIns="0" bIns="0" rtlCol="0" anchor="t">
            <a:spAutoFit/>
          </a:bodyPr>
          <a:lstStyle/>
          <a:p>
            <a:pPr algn="l">
              <a:lnSpc>
                <a:spcPts val="4060"/>
              </a:lnSpc>
              <a:spcBef>
                <a:spcPct val="0"/>
              </a:spcBef>
            </a:pPr>
            <a:endParaRPr/>
          </a:p>
          <a:p>
            <a:pPr algn="l">
              <a:lnSpc>
                <a:spcPts val="4060"/>
              </a:lnSpc>
              <a:spcBef>
                <a:spcPct val="0"/>
              </a:spcBef>
            </a:pPr>
            <a:r>
              <a:rPr lang="en-US" sz="2900" b="1">
                <a:solidFill>
                  <a:srgbClr val="FFFFFF"/>
                </a:solidFill>
                <a:latin typeface="Canva Sans Bold"/>
                <a:ea typeface="Canva Sans Bold"/>
                <a:cs typeface="Canva Sans Bold"/>
                <a:sym typeface="Canva Sans Bold"/>
              </a:rPr>
              <a:t>A) Compensação de prejuízos com reservas.</a:t>
            </a:r>
          </a:p>
          <a:p>
            <a:pPr algn="l">
              <a:lnSpc>
                <a:spcPts val="4060"/>
              </a:lnSpc>
              <a:spcBef>
                <a:spcPct val="0"/>
              </a:spcBef>
            </a:pPr>
            <a:r>
              <a:rPr lang="en-US" sz="2900" b="1" i="1" u="sng">
                <a:solidFill>
                  <a:srgbClr val="EC1D24"/>
                </a:solidFill>
                <a:latin typeface="Canva Sans Bold Italics"/>
                <a:ea typeface="Canva Sans Bold Italics"/>
                <a:cs typeface="Canva Sans Bold Italics"/>
                <a:sym typeface="Canva Sans Bold Italics"/>
              </a:rPr>
              <a:t>R - Não altera o patrimônio líquido, posto que você tira da reserva e joga para prejuízos acumulados, há apenas compensação de uma conta do PL para outra conta do PL.</a:t>
            </a:r>
          </a:p>
          <a:p>
            <a:pPr algn="l">
              <a:lnSpc>
                <a:spcPts val="4060"/>
              </a:lnSpc>
              <a:spcBef>
                <a:spcPct val="0"/>
              </a:spcBef>
            </a:pPr>
            <a:r>
              <a:rPr lang="en-US" sz="2900" b="1">
                <a:solidFill>
                  <a:srgbClr val="FFFFFF"/>
                </a:solidFill>
                <a:latin typeface="Canva Sans Bold"/>
                <a:ea typeface="Canva Sans Bold"/>
                <a:cs typeface="Canva Sans Bold"/>
                <a:sym typeface="Canva Sans Bold"/>
              </a:rPr>
              <a:t>B) Subscrição e integralização de capital social.</a:t>
            </a:r>
          </a:p>
          <a:p>
            <a:pPr algn="l">
              <a:lnSpc>
                <a:spcPts val="4060"/>
              </a:lnSpc>
              <a:spcBef>
                <a:spcPct val="0"/>
              </a:spcBef>
            </a:pPr>
            <a:r>
              <a:rPr lang="en-US" sz="2900" b="1">
                <a:solidFill>
                  <a:srgbClr val="FFD012"/>
                </a:solidFill>
                <a:latin typeface="Canva Sans Bold"/>
                <a:ea typeface="Canva Sans Bold"/>
                <a:cs typeface="Canva Sans Bold"/>
                <a:sym typeface="Canva Sans Bold"/>
              </a:rPr>
              <a:t>Ao subscrever e integralizar o capital social, o patrimônio líquido aumenta.</a:t>
            </a:r>
          </a:p>
          <a:p>
            <a:pPr algn="l">
              <a:lnSpc>
                <a:spcPts val="4060"/>
              </a:lnSpc>
              <a:spcBef>
                <a:spcPct val="0"/>
              </a:spcBef>
            </a:pPr>
            <a:r>
              <a:rPr lang="en-US" sz="2900" b="1">
                <a:solidFill>
                  <a:srgbClr val="FFFFFF"/>
                </a:solidFill>
                <a:latin typeface="Canva Sans Bold"/>
                <a:ea typeface="Canva Sans Bold"/>
                <a:cs typeface="Canva Sans Bold"/>
                <a:sym typeface="Canva Sans Bold"/>
              </a:rPr>
              <a:t>C) Aumento de capital social com utilização de lucros e reservas.</a:t>
            </a:r>
          </a:p>
          <a:p>
            <a:pPr algn="l">
              <a:lnSpc>
                <a:spcPts val="4060"/>
              </a:lnSpc>
              <a:spcBef>
                <a:spcPct val="0"/>
              </a:spcBef>
            </a:pPr>
            <a:r>
              <a:rPr lang="en-US" sz="2900" b="1" i="1" u="sng">
                <a:solidFill>
                  <a:srgbClr val="EC1D24"/>
                </a:solidFill>
                <a:latin typeface="Canva Sans Bold Italics"/>
                <a:ea typeface="Canva Sans Bold Italics"/>
                <a:cs typeface="Canva Sans Bold Italics"/>
                <a:sym typeface="Canva Sans Bold Italics"/>
              </a:rPr>
              <a:t>R- Não há alteração do PL total, mesmo caso da letra A.</a:t>
            </a:r>
          </a:p>
          <a:p>
            <a:pPr algn="l">
              <a:lnSpc>
                <a:spcPts val="4060"/>
              </a:lnSpc>
              <a:spcBef>
                <a:spcPct val="0"/>
              </a:spcBef>
            </a:pPr>
            <a:r>
              <a:rPr lang="en-US" sz="2900" b="1">
                <a:solidFill>
                  <a:srgbClr val="FFFFFF"/>
                </a:solidFill>
                <a:latin typeface="Canva Sans Bold"/>
                <a:ea typeface="Canva Sans Bold"/>
                <a:cs typeface="Canva Sans Bold"/>
                <a:sym typeface="Canva Sans Bold"/>
              </a:rPr>
              <a:t>D) Reversões de reservas patrimoniais para a conta de lucros ou prejuízos acumulados.</a:t>
            </a:r>
          </a:p>
          <a:p>
            <a:pPr algn="l">
              <a:lnSpc>
                <a:spcPts val="4060"/>
              </a:lnSpc>
              <a:spcBef>
                <a:spcPct val="0"/>
              </a:spcBef>
            </a:pPr>
            <a:r>
              <a:rPr lang="en-US" sz="2900" b="1" i="1" u="sng">
                <a:solidFill>
                  <a:srgbClr val="EC1D24"/>
                </a:solidFill>
                <a:latin typeface="Canva Sans Bold Italics"/>
                <a:ea typeface="Canva Sans Bold Italics"/>
                <a:cs typeface="Canva Sans Bold Italics"/>
                <a:sym typeface="Canva Sans Bold Italics"/>
              </a:rPr>
              <a:t>R - Não há alteração do PL total, mesmo caso da letra A.</a:t>
            </a:r>
          </a:p>
          <a:p>
            <a:pPr algn="l">
              <a:lnSpc>
                <a:spcPts val="4060"/>
              </a:lnSpc>
              <a:spcBef>
                <a:spcPct val="0"/>
              </a:spcBef>
            </a:pPr>
            <a:endParaRPr lang="en-US" sz="2900" b="1" i="1" u="sng">
              <a:solidFill>
                <a:srgbClr val="EC1D24"/>
              </a:solidFill>
              <a:latin typeface="Canva Sans Bold Italics"/>
              <a:ea typeface="Canva Sans Bold Italics"/>
              <a:cs typeface="Canva Sans Bold Italics"/>
              <a:sym typeface="Canva Sans Bold Italics"/>
            </a:endParaRPr>
          </a:p>
        </p:txBody>
      </p:sp>
      <p:sp>
        <p:nvSpPr>
          <p:cNvPr id="13" name="Freeform 13"/>
          <p:cNvSpPr/>
          <p:nvPr/>
        </p:nvSpPr>
        <p:spPr>
          <a:xfrm>
            <a:off x="13952217" y="4463903"/>
            <a:ext cx="560740" cy="526076"/>
          </a:xfrm>
          <a:custGeom>
            <a:avLst/>
            <a:gdLst/>
            <a:ahLst/>
            <a:cxnLst/>
            <a:rect l="l" t="t" r="r" b="b"/>
            <a:pathLst>
              <a:path w="560740" h="526076">
                <a:moveTo>
                  <a:pt x="0" y="0"/>
                </a:moveTo>
                <a:lnTo>
                  <a:pt x="560740" y="0"/>
                </a:lnTo>
                <a:lnTo>
                  <a:pt x="560740" y="526076"/>
                </a:lnTo>
                <a:lnTo>
                  <a:pt x="0" y="52607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2038">
                <a:alpha val="100000"/>
              </a:srgbClr>
            </a:gs>
            <a:gs pos="100000">
              <a:srgbClr val="00515B">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5161914" y="-713298"/>
            <a:ext cx="2631896" cy="2302909"/>
            <a:chOff x="0" y="0"/>
            <a:chExt cx="812800" cy="711200"/>
          </a:xfrm>
        </p:grpSpPr>
        <p:sp>
          <p:nvSpPr>
            <p:cNvPr id="3" name="Freeform 3"/>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D012"/>
            </a:solidFill>
          </p:spPr>
        </p:sp>
        <p:sp>
          <p:nvSpPr>
            <p:cNvPr id="4" name="TextBox 4"/>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10800000">
            <a:off x="15515089" y="-2819989"/>
            <a:ext cx="6702523" cy="5864707"/>
            <a:chOff x="0" y="0"/>
            <a:chExt cx="812800" cy="711200"/>
          </a:xfrm>
        </p:grpSpPr>
        <p:sp>
          <p:nvSpPr>
            <p:cNvPr id="6" name="Freeform 6"/>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D012"/>
            </a:solidFill>
          </p:spPr>
        </p:sp>
        <p:sp>
          <p:nvSpPr>
            <p:cNvPr id="7" name="TextBox 7"/>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10800000">
            <a:off x="13952217" y="-1364881"/>
            <a:ext cx="2631896" cy="2302909"/>
            <a:chOff x="0" y="0"/>
            <a:chExt cx="812800" cy="711200"/>
          </a:xfrm>
        </p:grpSpPr>
        <p:sp>
          <p:nvSpPr>
            <p:cNvPr id="9" name="Freeform 9"/>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D012"/>
            </a:solidFill>
          </p:spPr>
        </p:sp>
        <p:sp>
          <p:nvSpPr>
            <p:cNvPr id="10" name="TextBox 10"/>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a:off x="16384449" y="8352730"/>
            <a:ext cx="1903551" cy="1903551"/>
          </a:xfrm>
          <a:custGeom>
            <a:avLst/>
            <a:gdLst/>
            <a:ahLst/>
            <a:cxnLst/>
            <a:rect l="l" t="t" r="r" b="b"/>
            <a:pathLst>
              <a:path w="1903551" h="1903551">
                <a:moveTo>
                  <a:pt x="0" y="0"/>
                </a:moveTo>
                <a:lnTo>
                  <a:pt x="1903551" y="0"/>
                </a:lnTo>
                <a:lnTo>
                  <a:pt x="1903551" y="1903551"/>
                </a:lnTo>
                <a:lnTo>
                  <a:pt x="0" y="1903551"/>
                </a:lnTo>
                <a:lnTo>
                  <a:pt x="0" y="0"/>
                </a:lnTo>
                <a:close/>
              </a:path>
            </a:pathLst>
          </a:custGeom>
          <a:blipFill>
            <a:blip r:embed="rId2"/>
            <a:stretch>
              <a:fillRect/>
            </a:stretch>
          </a:blipFill>
        </p:spPr>
      </p:sp>
      <p:sp>
        <p:nvSpPr>
          <p:cNvPr id="12" name="TextBox 12"/>
          <p:cNvSpPr txBox="1"/>
          <p:nvPr/>
        </p:nvSpPr>
        <p:spPr>
          <a:xfrm>
            <a:off x="167620" y="2226029"/>
            <a:ext cx="17091680" cy="6381750"/>
          </a:xfrm>
          <a:prstGeom prst="rect">
            <a:avLst/>
          </a:prstGeom>
        </p:spPr>
        <p:txBody>
          <a:bodyPr lIns="0" tIns="0" rIns="0" bIns="0" rtlCol="0" anchor="t">
            <a:spAutoFit/>
          </a:bodyPr>
          <a:lstStyle/>
          <a:p>
            <a:pPr algn="l">
              <a:lnSpc>
                <a:spcPts val="4200"/>
              </a:lnSpc>
            </a:pPr>
            <a:endParaRPr/>
          </a:p>
          <a:p>
            <a:pPr algn="l">
              <a:lnSpc>
                <a:spcPts val="4200"/>
              </a:lnSpc>
              <a:spcBef>
                <a:spcPct val="0"/>
              </a:spcBef>
            </a:pPr>
            <a:r>
              <a:rPr lang="en-US" sz="3000" b="1">
                <a:solidFill>
                  <a:srgbClr val="FFFFFF"/>
                </a:solidFill>
                <a:latin typeface="Canva Sans Bold"/>
                <a:ea typeface="Canva Sans Bold"/>
                <a:cs typeface="Canva Sans Bold"/>
                <a:sym typeface="Canva Sans Bold"/>
              </a:rPr>
              <a:t>CFC 2023.02 – Questão 33</a:t>
            </a:r>
          </a:p>
          <a:p>
            <a:pPr algn="l">
              <a:lnSpc>
                <a:spcPts val="4200"/>
              </a:lnSpc>
              <a:spcBef>
                <a:spcPct val="0"/>
              </a:spcBef>
            </a:pPr>
            <a:r>
              <a:rPr lang="en-US" sz="3000" b="1">
                <a:solidFill>
                  <a:srgbClr val="FFFFFF"/>
                </a:solidFill>
                <a:latin typeface="Canva Sans Bold"/>
                <a:ea typeface="Canva Sans Bold"/>
                <a:cs typeface="Canva Sans Bold"/>
                <a:sym typeface="Canva Sans Bold"/>
              </a:rPr>
              <a:t>De acordo com a NBC TG Estrutura Conceitual – Estrutura Conceitual para Relatório Financeiro, receitas e despesas são os elementos das demonstrações contábeis que se referem ao desempenho financeiro da entidade. As receitas são aumentos nos ativos ou reduções nos passivos, que resultam em aumentos no patrimônio líquido, EXCETO aqueles referentes a:</a:t>
            </a:r>
          </a:p>
          <a:p>
            <a:pPr algn="l">
              <a:lnSpc>
                <a:spcPts val="4200"/>
              </a:lnSpc>
              <a:spcBef>
                <a:spcPct val="0"/>
              </a:spcBef>
            </a:pPr>
            <a:r>
              <a:rPr lang="en-US" sz="3000" b="1">
                <a:solidFill>
                  <a:srgbClr val="FFFFFF"/>
                </a:solidFill>
                <a:latin typeface="Canva Sans Bold"/>
                <a:ea typeface="Canva Sans Bold"/>
                <a:cs typeface="Canva Sans Bold"/>
                <a:sym typeface="Canva Sans Bold"/>
              </a:rPr>
              <a:t>A) Vendas de itens do ativo imobilizado.</a:t>
            </a:r>
          </a:p>
          <a:p>
            <a:pPr algn="l">
              <a:lnSpc>
                <a:spcPts val="4200"/>
              </a:lnSpc>
              <a:spcBef>
                <a:spcPct val="0"/>
              </a:spcBef>
            </a:pPr>
            <a:r>
              <a:rPr lang="en-US" sz="3000" b="1">
                <a:solidFill>
                  <a:srgbClr val="FFFFFF"/>
                </a:solidFill>
                <a:latin typeface="Canva Sans Bold"/>
                <a:ea typeface="Canva Sans Bold"/>
                <a:cs typeface="Canva Sans Bold"/>
                <a:sym typeface="Canva Sans Bold"/>
              </a:rPr>
              <a:t>B) Contribuições de detentores de direitos sobre o patrimônio.</a:t>
            </a:r>
          </a:p>
          <a:p>
            <a:pPr algn="l">
              <a:lnSpc>
                <a:spcPts val="4200"/>
              </a:lnSpc>
              <a:spcBef>
                <a:spcPct val="0"/>
              </a:spcBef>
            </a:pPr>
            <a:r>
              <a:rPr lang="en-US" sz="3000" b="1">
                <a:solidFill>
                  <a:srgbClr val="FFFFFF"/>
                </a:solidFill>
                <a:latin typeface="Canva Sans Bold"/>
                <a:ea typeface="Canva Sans Bold"/>
                <a:cs typeface="Canva Sans Bold"/>
                <a:sym typeface="Canva Sans Bold"/>
              </a:rPr>
              <a:t>C) Reconhecimento do resultado positivo de sociedades controladas.</a:t>
            </a:r>
          </a:p>
          <a:p>
            <a:pPr algn="l">
              <a:lnSpc>
                <a:spcPts val="4200"/>
              </a:lnSpc>
              <a:spcBef>
                <a:spcPct val="0"/>
              </a:spcBef>
            </a:pPr>
            <a:r>
              <a:rPr lang="en-US" sz="3000" b="1">
                <a:solidFill>
                  <a:srgbClr val="FFFFFF"/>
                </a:solidFill>
                <a:latin typeface="Canva Sans Bold"/>
                <a:ea typeface="Canva Sans Bold"/>
                <a:cs typeface="Canva Sans Bold"/>
                <a:sym typeface="Canva Sans Bold"/>
              </a:rPr>
              <a:t>D) Prestação de serviços que não representam a atividade fim da entidade.</a:t>
            </a:r>
          </a:p>
          <a:p>
            <a:pPr algn="l">
              <a:lnSpc>
                <a:spcPts val="4200"/>
              </a:lnSpc>
              <a:spcBef>
                <a:spcPct val="0"/>
              </a:spcBef>
            </a:pPr>
            <a:endParaRPr lang="en-US" sz="3000" b="1">
              <a:solidFill>
                <a:srgbClr val="FFFFFF"/>
              </a:solidFill>
              <a:latin typeface="Canva Sans Bold"/>
              <a:ea typeface="Canva Sans Bold"/>
              <a:cs typeface="Canva Sans Bold"/>
              <a:sym typeface="Canva Sans Bo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2038">
                <a:alpha val="100000"/>
              </a:srgbClr>
            </a:gs>
            <a:gs pos="100000">
              <a:srgbClr val="00515B">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192237" y="2041182"/>
            <a:ext cx="17903527" cy="5126990"/>
          </a:xfrm>
          <a:prstGeom prst="rect">
            <a:avLst/>
          </a:prstGeom>
        </p:spPr>
        <p:txBody>
          <a:bodyPr lIns="0" tIns="0" rIns="0" bIns="0" rtlCol="0" anchor="t">
            <a:spAutoFit/>
          </a:bodyPr>
          <a:lstStyle/>
          <a:p>
            <a:pPr algn="l">
              <a:lnSpc>
                <a:spcPts val="4060"/>
              </a:lnSpc>
              <a:spcBef>
                <a:spcPct val="0"/>
              </a:spcBef>
            </a:pPr>
            <a:r>
              <a:rPr lang="en-US" sz="2900" b="1">
                <a:solidFill>
                  <a:srgbClr val="FFFFFF"/>
                </a:solidFill>
                <a:latin typeface="Canva Sans Bold"/>
                <a:ea typeface="Canva Sans Bold"/>
                <a:cs typeface="Canva Sans Bold"/>
                <a:sym typeface="Canva Sans Bold"/>
              </a:rPr>
              <a:t>A) Vendas de itens do ativo imobilizado.</a:t>
            </a:r>
          </a:p>
          <a:p>
            <a:pPr algn="l">
              <a:lnSpc>
                <a:spcPts val="4060"/>
              </a:lnSpc>
              <a:spcBef>
                <a:spcPct val="0"/>
              </a:spcBef>
            </a:pPr>
            <a:r>
              <a:rPr lang="en-US" sz="2900" b="1" i="1" u="sng">
                <a:solidFill>
                  <a:srgbClr val="EC1D24"/>
                </a:solidFill>
                <a:latin typeface="Canva Sans Bold Italics"/>
                <a:ea typeface="Canva Sans Bold Italics"/>
                <a:cs typeface="Canva Sans Bold Italics"/>
                <a:sym typeface="Canva Sans Bold Italics"/>
              </a:rPr>
              <a:t>O ganho na venda de ativos imobilizados é reconhecido como receita não operacional, pois aumenta o patrimônio líquido.</a:t>
            </a:r>
          </a:p>
          <a:p>
            <a:pPr algn="l">
              <a:lnSpc>
                <a:spcPts val="4060"/>
              </a:lnSpc>
              <a:spcBef>
                <a:spcPct val="0"/>
              </a:spcBef>
            </a:pPr>
            <a:r>
              <a:rPr lang="en-US" sz="2900" b="1">
                <a:solidFill>
                  <a:srgbClr val="FFFFFF"/>
                </a:solidFill>
                <a:latin typeface="Canva Sans Bold"/>
                <a:ea typeface="Canva Sans Bold"/>
                <a:cs typeface="Canva Sans Bold"/>
                <a:sym typeface="Canva Sans Bold"/>
              </a:rPr>
              <a:t>B) Contribuições de detentores de direitos sobre o patrimônio.</a:t>
            </a:r>
          </a:p>
          <a:p>
            <a:pPr algn="l">
              <a:lnSpc>
                <a:spcPts val="4060"/>
              </a:lnSpc>
              <a:spcBef>
                <a:spcPct val="0"/>
              </a:spcBef>
            </a:pPr>
            <a:r>
              <a:rPr lang="en-US" sz="2900" b="1">
                <a:solidFill>
                  <a:srgbClr val="FFFFFF"/>
                </a:solidFill>
                <a:latin typeface="Canva Sans Bold"/>
                <a:ea typeface="Canva Sans Bold"/>
                <a:cs typeface="Canva Sans Bold"/>
                <a:sym typeface="Canva Sans Bold"/>
              </a:rPr>
              <a:t>C) Reconhecimento do resultado positivo de sociedades controladas.</a:t>
            </a:r>
          </a:p>
          <a:p>
            <a:pPr algn="l">
              <a:lnSpc>
                <a:spcPts val="4060"/>
              </a:lnSpc>
              <a:spcBef>
                <a:spcPct val="0"/>
              </a:spcBef>
            </a:pPr>
            <a:r>
              <a:rPr lang="en-US" sz="2900" b="1" i="1" u="sng">
                <a:solidFill>
                  <a:srgbClr val="EC1D24"/>
                </a:solidFill>
                <a:latin typeface="Canva Sans Bold Italics"/>
                <a:ea typeface="Canva Sans Bold Italics"/>
                <a:cs typeface="Canva Sans Bold Italics"/>
                <a:sym typeface="Canva Sans Bold Italics"/>
              </a:rPr>
              <a:t>Esse reconhecimento gera um acréscimo econômico ao patrimônio líquido e, portanto, é considerado receita.</a:t>
            </a:r>
          </a:p>
          <a:p>
            <a:pPr algn="l">
              <a:lnSpc>
                <a:spcPts val="4060"/>
              </a:lnSpc>
              <a:spcBef>
                <a:spcPct val="0"/>
              </a:spcBef>
            </a:pPr>
            <a:r>
              <a:rPr lang="en-US" sz="2900" b="1">
                <a:solidFill>
                  <a:srgbClr val="FFFFFF"/>
                </a:solidFill>
                <a:latin typeface="Canva Sans Bold"/>
                <a:ea typeface="Canva Sans Bold"/>
                <a:cs typeface="Canva Sans Bold"/>
                <a:sym typeface="Canva Sans Bold"/>
              </a:rPr>
              <a:t>D) Prestação de serviços que não representam a atividade fim da entidade.</a:t>
            </a:r>
          </a:p>
          <a:p>
            <a:pPr algn="l">
              <a:lnSpc>
                <a:spcPts val="4060"/>
              </a:lnSpc>
              <a:spcBef>
                <a:spcPct val="0"/>
              </a:spcBef>
            </a:pPr>
            <a:r>
              <a:rPr lang="en-US" sz="2900" b="1" i="1" u="sng">
                <a:solidFill>
                  <a:srgbClr val="EC1D24"/>
                </a:solidFill>
                <a:latin typeface="Canva Sans Bold Italics"/>
                <a:ea typeface="Canva Sans Bold Italics"/>
                <a:cs typeface="Canva Sans Bold Italics"/>
                <a:sym typeface="Canva Sans Bold Italics"/>
              </a:rPr>
              <a:t>Mesmo que não seja a principal atividade, a prestação de serviços ainda é receita, pois aumenta ativos ou reduz passivos.</a:t>
            </a:r>
          </a:p>
        </p:txBody>
      </p:sp>
      <p:sp>
        <p:nvSpPr>
          <p:cNvPr id="3" name="Freeform 3"/>
          <p:cNvSpPr/>
          <p:nvPr/>
        </p:nvSpPr>
        <p:spPr>
          <a:xfrm>
            <a:off x="11920749" y="3509016"/>
            <a:ext cx="560740" cy="526076"/>
          </a:xfrm>
          <a:custGeom>
            <a:avLst/>
            <a:gdLst/>
            <a:ahLst/>
            <a:cxnLst/>
            <a:rect l="l" t="t" r="r" b="b"/>
            <a:pathLst>
              <a:path w="560740" h="526076">
                <a:moveTo>
                  <a:pt x="0" y="0"/>
                </a:moveTo>
                <a:lnTo>
                  <a:pt x="560740" y="0"/>
                </a:lnTo>
                <a:lnTo>
                  <a:pt x="560740" y="526076"/>
                </a:lnTo>
                <a:lnTo>
                  <a:pt x="0" y="5260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6384449" y="8352730"/>
            <a:ext cx="1903551" cy="1903551"/>
          </a:xfrm>
          <a:custGeom>
            <a:avLst/>
            <a:gdLst/>
            <a:ahLst/>
            <a:cxnLst/>
            <a:rect l="l" t="t" r="r" b="b"/>
            <a:pathLst>
              <a:path w="1903551" h="1903551">
                <a:moveTo>
                  <a:pt x="0" y="0"/>
                </a:moveTo>
                <a:lnTo>
                  <a:pt x="1903551" y="0"/>
                </a:lnTo>
                <a:lnTo>
                  <a:pt x="1903551" y="1903551"/>
                </a:lnTo>
                <a:lnTo>
                  <a:pt x="0" y="1903551"/>
                </a:lnTo>
                <a:lnTo>
                  <a:pt x="0" y="0"/>
                </a:lnTo>
                <a:close/>
              </a:path>
            </a:pathLst>
          </a:custGeom>
          <a:blipFill>
            <a:blip r:embed="rId4"/>
            <a:stretch>
              <a:fillRect/>
            </a:stretch>
          </a:blipFill>
        </p:spPr>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2038">
                <a:alpha val="100000"/>
              </a:srgbClr>
            </a:gs>
            <a:gs pos="100000">
              <a:srgbClr val="00515B">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363176" y="1045210"/>
            <a:ext cx="17561648" cy="9241790"/>
          </a:xfrm>
          <a:prstGeom prst="rect">
            <a:avLst/>
          </a:prstGeom>
        </p:spPr>
        <p:txBody>
          <a:bodyPr lIns="0" tIns="0" rIns="0" bIns="0" rtlCol="0" anchor="t">
            <a:spAutoFit/>
          </a:bodyPr>
          <a:lstStyle/>
          <a:p>
            <a:pPr algn="l">
              <a:lnSpc>
                <a:spcPts val="4060"/>
              </a:lnSpc>
              <a:spcBef>
                <a:spcPct val="0"/>
              </a:spcBef>
            </a:pPr>
            <a:r>
              <a:rPr lang="en-US" sz="2900" b="1">
                <a:solidFill>
                  <a:srgbClr val="FFFFFF"/>
                </a:solidFill>
                <a:latin typeface="Canva Sans Bold"/>
                <a:ea typeface="Canva Sans Bold"/>
                <a:cs typeface="Canva Sans Bold"/>
                <a:sym typeface="Canva Sans Bold"/>
              </a:rPr>
              <a:t>CFC 2024.1 - Questão 12  </a:t>
            </a:r>
          </a:p>
          <a:p>
            <a:pPr algn="l">
              <a:lnSpc>
                <a:spcPts val="4060"/>
              </a:lnSpc>
              <a:spcBef>
                <a:spcPct val="0"/>
              </a:spcBef>
            </a:pPr>
            <a:r>
              <a:rPr lang="en-US" sz="2900" b="1">
                <a:solidFill>
                  <a:srgbClr val="FFFFFF"/>
                </a:solidFill>
                <a:latin typeface="Canva Sans Bold"/>
                <a:ea typeface="Canva Sans Bold"/>
                <a:cs typeface="Canva Sans Bold"/>
                <a:sym typeface="Canva Sans Bold"/>
              </a:rPr>
              <a:t>Conforme a NBC TG – ESTRUTURA CONCEITUAL, uma Receita reflete aumento nos ativos, ou redução nos passivos, que resultam em aumentos no patrimônio líquido, exceto aqueles referentes a contribuições de detentores de direitos sobre o patrimônio. Avalie se são reconhecidos como Receita, nesse contexto, os seguintes itens: </a:t>
            </a:r>
          </a:p>
          <a:p>
            <a:pPr algn="l">
              <a:lnSpc>
                <a:spcPts val="4060"/>
              </a:lnSpc>
              <a:spcBef>
                <a:spcPct val="0"/>
              </a:spcBef>
            </a:pPr>
            <a:endParaRPr lang="en-US" sz="2900" b="1">
              <a:solidFill>
                <a:srgbClr val="FFFFFF"/>
              </a:solidFill>
              <a:latin typeface="Canva Sans Bold"/>
              <a:ea typeface="Canva Sans Bold"/>
              <a:cs typeface="Canva Sans Bold"/>
              <a:sym typeface="Canva Sans Bold"/>
            </a:endParaRPr>
          </a:p>
          <a:p>
            <a:pPr algn="l">
              <a:lnSpc>
                <a:spcPts val="4060"/>
              </a:lnSpc>
              <a:spcBef>
                <a:spcPct val="0"/>
              </a:spcBef>
            </a:pPr>
            <a:r>
              <a:rPr lang="en-US" sz="2900" b="1">
                <a:solidFill>
                  <a:srgbClr val="FFFFFF"/>
                </a:solidFill>
                <a:latin typeface="Canva Sans Bold"/>
                <a:ea typeface="Canva Sans Bold"/>
                <a:cs typeface="Canva Sans Bold"/>
                <a:sym typeface="Canva Sans Bold"/>
              </a:rPr>
              <a:t>I. Ganho de aplicação financeira.  - </a:t>
            </a:r>
          </a:p>
          <a:p>
            <a:pPr algn="l">
              <a:lnSpc>
                <a:spcPts val="4060"/>
              </a:lnSpc>
              <a:spcBef>
                <a:spcPct val="0"/>
              </a:spcBef>
            </a:pPr>
            <a:r>
              <a:rPr lang="en-US" sz="2900" b="1">
                <a:solidFill>
                  <a:srgbClr val="FFFFFF"/>
                </a:solidFill>
                <a:latin typeface="Canva Sans Bold"/>
                <a:ea typeface="Canva Sans Bold"/>
                <a:cs typeface="Canva Sans Bold"/>
                <a:sym typeface="Canva Sans Bold"/>
              </a:rPr>
              <a:t>II. Transferência de estoques a clientes. </a:t>
            </a:r>
          </a:p>
          <a:p>
            <a:pPr algn="l">
              <a:lnSpc>
                <a:spcPts val="4060"/>
              </a:lnSpc>
              <a:spcBef>
                <a:spcPct val="0"/>
              </a:spcBef>
            </a:pPr>
            <a:r>
              <a:rPr lang="en-US" sz="2900" b="1">
                <a:solidFill>
                  <a:srgbClr val="FFFFFF"/>
                </a:solidFill>
                <a:latin typeface="Canva Sans Bold"/>
                <a:ea typeface="Canva Sans Bold"/>
                <a:cs typeface="Canva Sans Bold"/>
                <a:sym typeface="Canva Sans Bold"/>
              </a:rPr>
              <a:t>III. Ganho na venda de imobilizado. </a:t>
            </a:r>
          </a:p>
          <a:p>
            <a:pPr algn="l">
              <a:lnSpc>
                <a:spcPts val="4060"/>
              </a:lnSpc>
              <a:spcBef>
                <a:spcPct val="0"/>
              </a:spcBef>
            </a:pPr>
            <a:r>
              <a:rPr lang="en-US" sz="2900" b="1">
                <a:solidFill>
                  <a:srgbClr val="FFFFFF"/>
                </a:solidFill>
                <a:latin typeface="Canva Sans Bold"/>
                <a:ea typeface="Canva Sans Bold"/>
                <a:cs typeface="Canva Sans Bold"/>
                <a:sym typeface="Canva Sans Bold"/>
              </a:rPr>
              <a:t>IV. Entrada de recursos pela emissão/venda de debêntures. </a:t>
            </a:r>
          </a:p>
          <a:p>
            <a:pPr algn="l">
              <a:lnSpc>
                <a:spcPts val="4060"/>
              </a:lnSpc>
              <a:spcBef>
                <a:spcPct val="0"/>
              </a:spcBef>
            </a:pPr>
            <a:r>
              <a:rPr lang="en-US" sz="2900" b="1">
                <a:solidFill>
                  <a:srgbClr val="FFFFFF"/>
                </a:solidFill>
                <a:latin typeface="Canva Sans Bold"/>
                <a:ea typeface="Canva Sans Bold"/>
                <a:cs typeface="Canva Sans Bold"/>
                <a:sym typeface="Canva Sans Bold"/>
              </a:rPr>
              <a:t>V. Entrada de recursos pela integralização do capital social. </a:t>
            </a:r>
          </a:p>
          <a:p>
            <a:pPr algn="l">
              <a:lnSpc>
                <a:spcPts val="4060"/>
              </a:lnSpc>
              <a:spcBef>
                <a:spcPct val="0"/>
              </a:spcBef>
            </a:pPr>
            <a:r>
              <a:rPr lang="en-US" sz="2900" b="1">
                <a:solidFill>
                  <a:srgbClr val="FFFFFF"/>
                </a:solidFill>
                <a:latin typeface="Canva Sans Bold"/>
                <a:ea typeface="Canva Sans Bold"/>
                <a:cs typeface="Canva Sans Bold"/>
                <a:sym typeface="Canva Sans Bold"/>
              </a:rPr>
              <a:t>VI. Ganho na venda de ações em tesouraria. São considerados receitas os itens </a:t>
            </a:r>
          </a:p>
          <a:p>
            <a:pPr algn="l">
              <a:lnSpc>
                <a:spcPts val="4060"/>
              </a:lnSpc>
              <a:spcBef>
                <a:spcPct val="0"/>
              </a:spcBef>
            </a:pPr>
            <a:endParaRPr lang="en-US" sz="2900" b="1">
              <a:solidFill>
                <a:srgbClr val="FFFFFF"/>
              </a:solidFill>
              <a:latin typeface="Canva Sans Bold"/>
              <a:ea typeface="Canva Sans Bold"/>
              <a:cs typeface="Canva Sans Bold"/>
              <a:sym typeface="Canva Sans Bold"/>
            </a:endParaRPr>
          </a:p>
          <a:p>
            <a:pPr algn="l">
              <a:lnSpc>
                <a:spcPts val="4060"/>
              </a:lnSpc>
              <a:spcBef>
                <a:spcPct val="0"/>
              </a:spcBef>
            </a:pPr>
            <a:r>
              <a:rPr lang="en-US" sz="2900" b="1">
                <a:solidFill>
                  <a:srgbClr val="FFFFFF"/>
                </a:solidFill>
                <a:latin typeface="Canva Sans Bold"/>
                <a:ea typeface="Canva Sans Bold"/>
                <a:cs typeface="Canva Sans Bold"/>
                <a:sym typeface="Canva Sans Bold"/>
              </a:rPr>
              <a:t>(A) IV, V e VI. </a:t>
            </a:r>
          </a:p>
          <a:p>
            <a:pPr algn="l">
              <a:lnSpc>
                <a:spcPts val="4060"/>
              </a:lnSpc>
              <a:spcBef>
                <a:spcPct val="0"/>
              </a:spcBef>
            </a:pPr>
            <a:r>
              <a:rPr lang="en-US" sz="2900" b="1">
                <a:solidFill>
                  <a:srgbClr val="FFFFFF"/>
                </a:solidFill>
                <a:latin typeface="Canva Sans Bold"/>
                <a:ea typeface="Canva Sans Bold"/>
                <a:cs typeface="Canva Sans Bold"/>
                <a:sym typeface="Canva Sans Bold"/>
              </a:rPr>
              <a:t>(B) II, III e VI. </a:t>
            </a:r>
          </a:p>
          <a:p>
            <a:pPr algn="l">
              <a:lnSpc>
                <a:spcPts val="4060"/>
              </a:lnSpc>
              <a:spcBef>
                <a:spcPct val="0"/>
              </a:spcBef>
            </a:pPr>
            <a:r>
              <a:rPr lang="en-US" sz="2900" b="1">
                <a:solidFill>
                  <a:srgbClr val="FFFFFF"/>
                </a:solidFill>
                <a:latin typeface="Canva Sans Bold"/>
                <a:ea typeface="Canva Sans Bold"/>
                <a:cs typeface="Canva Sans Bold"/>
                <a:sym typeface="Canva Sans Bold"/>
              </a:rPr>
              <a:t>(C) I, III e IV. </a:t>
            </a:r>
          </a:p>
          <a:p>
            <a:pPr algn="l">
              <a:lnSpc>
                <a:spcPts val="4060"/>
              </a:lnSpc>
              <a:spcBef>
                <a:spcPct val="0"/>
              </a:spcBef>
            </a:pPr>
            <a:r>
              <a:rPr lang="en-US" sz="2900" b="1">
                <a:solidFill>
                  <a:srgbClr val="FFD012"/>
                </a:solidFill>
                <a:latin typeface="Canva Sans Bold"/>
                <a:ea typeface="Canva Sans Bold"/>
                <a:cs typeface="Canva Sans Bold"/>
                <a:sym typeface="Canva Sans Bold"/>
              </a:rPr>
              <a:t>(D) I, II e III. </a:t>
            </a:r>
          </a:p>
          <a:p>
            <a:pPr algn="l">
              <a:lnSpc>
                <a:spcPts val="4060"/>
              </a:lnSpc>
              <a:spcBef>
                <a:spcPct val="0"/>
              </a:spcBef>
            </a:pPr>
            <a:endParaRPr lang="en-US" sz="2900" b="1">
              <a:solidFill>
                <a:srgbClr val="FFD012"/>
              </a:solidFill>
              <a:latin typeface="Canva Sans Bold"/>
              <a:ea typeface="Canva Sans Bold"/>
              <a:cs typeface="Canva Sans Bold"/>
              <a:sym typeface="Canva Sans Bold"/>
            </a:endParaRPr>
          </a:p>
        </p:txBody>
      </p:sp>
      <p:grpSp>
        <p:nvGrpSpPr>
          <p:cNvPr id="3" name="Group 3"/>
          <p:cNvGrpSpPr/>
          <p:nvPr/>
        </p:nvGrpSpPr>
        <p:grpSpPr>
          <a:xfrm>
            <a:off x="15161914" y="-713298"/>
            <a:ext cx="2631896" cy="2302909"/>
            <a:chOff x="0" y="0"/>
            <a:chExt cx="812800" cy="711200"/>
          </a:xfrm>
        </p:grpSpPr>
        <p:sp>
          <p:nvSpPr>
            <p:cNvPr id="4" name="Freeform 4"/>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D012"/>
            </a:solidFill>
          </p:spPr>
        </p:sp>
        <p:sp>
          <p:nvSpPr>
            <p:cNvPr id="5" name="TextBox 5"/>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rot="-10800000">
            <a:off x="15515089" y="-2819989"/>
            <a:ext cx="6702523" cy="5864707"/>
            <a:chOff x="0" y="0"/>
            <a:chExt cx="812800" cy="711200"/>
          </a:xfrm>
        </p:grpSpPr>
        <p:sp>
          <p:nvSpPr>
            <p:cNvPr id="7" name="Freeform 7"/>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D012"/>
            </a:solidFill>
          </p:spPr>
        </p:sp>
        <p:sp>
          <p:nvSpPr>
            <p:cNvPr id="8" name="TextBox 8"/>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rot="-10800000">
            <a:off x="13952217" y="-1364881"/>
            <a:ext cx="2631896" cy="2302909"/>
            <a:chOff x="0" y="0"/>
            <a:chExt cx="812800" cy="711200"/>
          </a:xfrm>
        </p:grpSpPr>
        <p:sp>
          <p:nvSpPr>
            <p:cNvPr id="10" name="Freeform 10"/>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D012"/>
            </a:solidFill>
          </p:spPr>
        </p:sp>
        <p:sp>
          <p:nvSpPr>
            <p:cNvPr id="11" name="TextBox 11"/>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16384449" y="8352730"/>
            <a:ext cx="1903551" cy="1903551"/>
          </a:xfrm>
          <a:custGeom>
            <a:avLst/>
            <a:gdLst/>
            <a:ahLst/>
            <a:cxnLst/>
            <a:rect l="l" t="t" r="r" b="b"/>
            <a:pathLst>
              <a:path w="1903551" h="1903551">
                <a:moveTo>
                  <a:pt x="0" y="0"/>
                </a:moveTo>
                <a:lnTo>
                  <a:pt x="1903551" y="0"/>
                </a:lnTo>
                <a:lnTo>
                  <a:pt x="1903551" y="1903551"/>
                </a:lnTo>
                <a:lnTo>
                  <a:pt x="0" y="1903551"/>
                </a:lnTo>
                <a:lnTo>
                  <a:pt x="0" y="0"/>
                </a:lnTo>
                <a:close/>
              </a:path>
            </a:pathLst>
          </a:custGeom>
          <a:blipFill>
            <a:blip r:embed="rId2"/>
            <a:stretch>
              <a:fillRect/>
            </a:stretch>
          </a:blipFill>
        </p:spPr>
      </p:sp>
      <p:sp>
        <p:nvSpPr>
          <p:cNvPr id="13" name="Freeform 13"/>
          <p:cNvSpPr/>
          <p:nvPr/>
        </p:nvSpPr>
        <p:spPr>
          <a:xfrm>
            <a:off x="3064845" y="9258300"/>
            <a:ext cx="560740" cy="526076"/>
          </a:xfrm>
          <a:custGeom>
            <a:avLst/>
            <a:gdLst/>
            <a:ahLst/>
            <a:cxnLst/>
            <a:rect l="l" t="t" r="r" b="b"/>
            <a:pathLst>
              <a:path w="560740" h="526076">
                <a:moveTo>
                  <a:pt x="0" y="0"/>
                </a:moveTo>
                <a:lnTo>
                  <a:pt x="560740" y="0"/>
                </a:lnTo>
                <a:lnTo>
                  <a:pt x="560740" y="526076"/>
                </a:lnTo>
                <a:lnTo>
                  <a:pt x="0" y="52607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2038">
                <a:alpha val="100000"/>
              </a:srgbClr>
            </a:gs>
            <a:gs pos="100000">
              <a:srgbClr val="00515B">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1028700" y="1756042"/>
            <a:ext cx="11042212" cy="1163194"/>
          </a:xfrm>
          <a:prstGeom prst="rect">
            <a:avLst/>
          </a:prstGeom>
        </p:spPr>
        <p:txBody>
          <a:bodyPr lIns="0" tIns="0" rIns="0" bIns="0" rtlCol="0" anchor="t">
            <a:spAutoFit/>
          </a:bodyPr>
          <a:lstStyle/>
          <a:p>
            <a:pPr algn="l">
              <a:lnSpc>
                <a:spcPts val="8556"/>
              </a:lnSpc>
            </a:pPr>
            <a:r>
              <a:rPr lang="en-US" sz="9200" b="1">
                <a:solidFill>
                  <a:srgbClr val="FFD012"/>
                </a:solidFill>
                <a:latin typeface="Barlow Condensed Bold"/>
                <a:ea typeface="Barlow Condensed Bold"/>
                <a:cs typeface="Barlow Condensed Bold"/>
                <a:sym typeface="Barlow Condensed Bold"/>
              </a:rPr>
              <a:t>PRINCIPAIS TÓPICOS</a:t>
            </a:r>
          </a:p>
        </p:txBody>
      </p:sp>
      <p:sp>
        <p:nvSpPr>
          <p:cNvPr id="3" name="Freeform 3"/>
          <p:cNvSpPr/>
          <p:nvPr/>
        </p:nvSpPr>
        <p:spPr>
          <a:xfrm>
            <a:off x="1028700" y="4783240"/>
            <a:ext cx="560740" cy="526076"/>
          </a:xfrm>
          <a:custGeom>
            <a:avLst/>
            <a:gdLst/>
            <a:ahLst/>
            <a:cxnLst/>
            <a:rect l="l" t="t" r="r" b="b"/>
            <a:pathLst>
              <a:path w="560740" h="526076">
                <a:moveTo>
                  <a:pt x="0" y="0"/>
                </a:moveTo>
                <a:lnTo>
                  <a:pt x="560740" y="0"/>
                </a:lnTo>
                <a:lnTo>
                  <a:pt x="560740" y="526076"/>
                </a:lnTo>
                <a:lnTo>
                  <a:pt x="0" y="5260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AutoShape 4"/>
          <p:cNvSpPr/>
          <p:nvPr/>
        </p:nvSpPr>
        <p:spPr>
          <a:xfrm flipV="1">
            <a:off x="1309070" y="5596690"/>
            <a:ext cx="0" cy="3535574"/>
          </a:xfrm>
          <a:prstGeom prst="line">
            <a:avLst/>
          </a:prstGeom>
          <a:ln w="28575" cap="flat">
            <a:solidFill>
              <a:srgbClr val="FFD012"/>
            </a:solidFill>
            <a:prstDash val="solid"/>
            <a:headEnd type="none" w="sm" len="sm"/>
            <a:tailEnd type="none" w="sm" len="sm"/>
          </a:ln>
        </p:spPr>
      </p:sp>
      <p:sp>
        <p:nvSpPr>
          <p:cNvPr id="5" name="Freeform 5"/>
          <p:cNvSpPr/>
          <p:nvPr/>
        </p:nvSpPr>
        <p:spPr>
          <a:xfrm>
            <a:off x="6594072" y="4783240"/>
            <a:ext cx="560740" cy="526076"/>
          </a:xfrm>
          <a:custGeom>
            <a:avLst/>
            <a:gdLst/>
            <a:ahLst/>
            <a:cxnLst/>
            <a:rect l="l" t="t" r="r" b="b"/>
            <a:pathLst>
              <a:path w="560740" h="526076">
                <a:moveTo>
                  <a:pt x="0" y="0"/>
                </a:moveTo>
                <a:lnTo>
                  <a:pt x="560740" y="0"/>
                </a:lnTo>
                <a:lnTo>
                  <a:pt x="560740" y="526076"/>
                </a:lnTo>
                <a:lnTo>
                  <a:pt x="0" y="5260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AutoShape 6"/>
          <p:cNvSpPr/>
          <p:nvPr/>
        </p:nvSpPr>
        <p:spPr>
          <a:xfrm flipV="1">
            <a:off x="6874442" y="5596690"/>
            <a:ext cx="0" cy="3535574"/>
          </a:xfrm>
          <a:prstGeom prst="line">
            <a:avLst/>
          </a:prstGeom>
          <a:ln w="28575" cap="flat">
            <a:solidFill>
              <a:srgbClr val="FFD012"/>
            </a:solidFill>
            <a:prstDash val="solid"/>
            <a:headEnd type="none" w="sm" len="sm"/>
            <a:tailEnd type="none" w="sm" len="sm"/>
          </a:ln>
        </p:spPr>
      </p:sp>
      <p:sp>
        <p:nvSpPr>
          <p:cNvPr id="7" name="Freeform 7"/>
          <p:cNvSpPr/>
          <p:nvPr/>
        </p:nvSpPr>
        <p:spPr>
          <a:xfrm>
            <a:off x="12159443" y="4783240"/>
            <a:ext cx="560740" cy="526076"/>
          </a:xfrm>
          <a:custGeom>
            <a:avLst/>
            <a:gdLst/>
            <a:ahLst/>
            <a:cxnLst/>
            <a:rect l="l" t="t" r="r" b="b"/>
            <a:pathLst>
              <a:path w="560740" h="526076">
                <a:moveTo>
                  <a:pt x="0" y="0"/>
                </a:moveTo>
                <a:lnTo>
                  <a:pt x="560740" y="0"/>
                </a:lnTo>
                <a:lnTo>
                  <a:pt x="560740" y="526076"/>
                </a:lnTo>
                <a:lnTo>
                  <a:pt x="0" y="5260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AutoShape 8"/>
          <p:cNvSpPr/>
          <p:nvPr/>
        </p:nvSpPr>
        <p:spPr>
          <a:xfrm flipV="1">
            <a:off x="12439813" y="5596690"/>
            <a:ext cx="0" cy="3535574"/>
          </a:xfrm>
          <a:prstGeom prst="line">
            <a:avLst/>
          </a:prstGeom>
          <a:ln w="28575" cap="flat">
            <a:solidFill>
              <a:srgbClr val="FFD012"/>
            </a:solidFill>
            <a:prstDash val="solid"/>
            <a:headEnd type="none" w="sm" len="sm"/>
            <a:tailEnd type="none" w="sm" len="sm"/>
          </a:ln>
        </p:spPr>
      </p:sp>
      <p:sp>
        <p:nvSpPr>
          <p:cNvPr id="9" name="Freeform 9"/>
          <p:cNvSpPr/>
          <p:nvPr/>
        </p:nvSpPr>
        <p:spPr>
          <a:xfrm rot="-5400000">
            <a:off x="11414332" y="415973"/>
            <a:ext cx="584154" cy="1638783"/>
          </a:xfrm>
          <a:custGeom>
            <a:avLst/>
            <a:gdLst/>
            <a:ahLst/>
            <a:cxnLst/>
            <a:rect l="l" t="t" r="r" b="b"/>
            <a:pathLst>
              <a:path w="584154" h="1638783">
                <a:moveTo>
                  <a:pt x="0" y="0"/>
                </a:moveTo>
                <a:lnTo>
                  <a:pt x="584154" y="0"/>
                </a:lnTo>
                <a:lnTo>
                  <a:pt x="584154" y="1638783"/>
                </a:lnTo>
                <a:lnTo>
                  <a:pt x="0" y="1638783"/>
                </a:lnTo>
                <a:lnTo>
                  <a:pt x="0" y="0"/>
                </a:lnTo>
                <a:close/>
              </a:path>
            </a:pathLst>
          </a:custGeom>
          <a:blipFill>
            <a:blip r:embed="rId4">
              <a:extLst>
                <a:ext uri="{96DAC541-7B7A-43D3-8B79-37D633B846F1}">
                  <asvg:svgBlip xmlns:asvg="http://schemas.microsoft.com/office/drawing/2016/SVG/main" r:embed="rId5"/>
                </a:ext>
              </a:extLst>
            </a:blip>
            <a:stretch>
              <a:fillRect r="-166582"/>
            </a:stretch>
          </a:blipFill>
        </p:spPr>
      </p:sp>
      <p:sp>
        <p:nvSpPr>
          <p:cNvPr id="10" name="Freeform 10"/>
          <p:cNvSpPr/>
          <p:nvPr/>
        </p:nvSpPr>
        <p:spPr>
          <a:xfrm>
            <a:off x="16384449" y="8352730"/>
            <a:ext cx="1903551" cy="1903551"/>
          </a:xfrm>
          <a:custGeom>
            <a:avLst/>
            <a:gdLst/>
            <a:ahLst/>
            <a:cxnLst/>
            <a:rect l="l" t="t" r="r" b="b"/>
            <a:pathLst>
              <a:path w="1903551" h="1903551">
                <a:moveTo>
                  <a:pt x="0" y="0"/>
                </a:moveTo>
                <a:lnTo>
                  <a:pt x="1903551" y="0"/>
                </a:lnTo>
                <a:lnTo>
                  <a:pt x="1903551" y="1903551"/>
                </a:lnTo>
                <a:lnTo>
                  <a:pt x="0" y="1903551"/>
                </a:lnTo>
                <a:lnTo>
                  <a:pt x="0" y="0"/>
                </a:lnTo>
                <a:close/>
              </a:path>
            </a:pathLst>
          </a:custGeom>
          <a:blipFill>
            <a:blip r:embed="rId6"/>
            <a:stretch>
              <a:fillRect/>
            </a:stretch>
          </a:blipFill>
        </p:spPr>
      </p:sp>
      <p:sp>
        <p:nvSpPr>
          <p:cNvPr id="11" name="TextBox 11"/>
          <p:cNvSpPr txBox="1"/>
          <p:nvPr/>
        </p:nvSpPr>
        <p:spPr>
          <a:xfrm>
            <a:off x="1748888" y="4806005"/>
            <a:ext cx="4164482" cy="1047750"/>
          </a:xfrm>
          <a:prstGeom prst="rect">
            <a:avLst/>
          </a:prstGeom>
        </p:spPr>
        <p:txBody>
          <a:bodyPr lIns="0" tIns="0" rIns="0" bIns="0" rtlCol="0" anchor="t">
            <a:spAutoFit/>
          </a:bodyPr>
          <a:lstStyle/>
          <a:p>
            <a:pPr algn="just">
              <a:lnSpc>
                <a:spcPts val="4199"/>
              </a:lnSpc>
            </a:pPr>
            <a:r>
              <a:rPr lang="en-US" sz="3499" b="1">
                <a:solidFill>
                  <a:srgbClr val="FFD012"/>
                </a:solidFill>
                <a:latin typeface="DM Sans Bold"/>
                <a:ea typeface="DM Sans Bold"/>
                <a:cs typeface="DM Sans Bold"/>
                <a:sym typeface="DM Sans Bold"/>
              </a:rPr>
              <a:t>CARACTERÍSTICA QUALITATIVA</a:t>
            </a:r>
          </a:p>
        </p:txBody>
      </p:sp>
      <p:sp>
        <p:nvSpPr>
          <p:cNvPr id="12" name="TextBox 12"/>
          <p:cNvSpPr txBox="1"/>
          <p:nvPr/>
        </p:nvSpPr>
        <p:spPr>
          <a:xfrm>
            <a:off x="7430326" y="8084514"/>
            <a:ext cx="4008523" cy="1047750"/>
          </a:xfrm>
          <a:prstGeom prst="rect">
            <a:avLst/>
          </a:prstGeom>
        </p:spPr>
        <p:txBody>
          <a:bodyPr lIns="0" tIns="0" rIns="0" bIns="0" rtlCol="0" anchor="t">
            <a:spAutoFit/>
          </a:bodyPr>
          <a:lstStyle/>
          <a:p>
            <a:pPr algn="just">
              <a:lnSpc>
                <a:spcPts val="4199"/>
              </a:lnSpc>
            </a:pPr>
            <a:r>
              <a:rPr lang="en-US" sz="3499" b="1">
                <a:solidFill>
                  <a:srgbClr val="FFD012"/>
                </a:solidFill>
                <a:latin typeface="DM Sans Bold"/>
                <a:ea typeface="DM Sans Bold"/>
                <a:cs typeface="DM Sans Bold"/>
                <a:sym typeface="DM Sans Bold"/>
              </a:rPr>
              <a:t>RELATÓRIOS FINANCEIROS</a:t>
            </a:r>
          </a:p>
        </p:txBody>
      </p:sp>
      <p:sp>
        <p:nvSpPr>
          <p:cNvPr id="13" name="TextBox 13"/>
          <p:cNvSpPr txBox="1"/>
          <p:nvPr/>
        </p:nvSpPr>
        <p:spPr>
          <a:xfrm>
            <a:off x="7430326" y="4806005"/>
            <a:ext cx="5419690" cy="1047750"/>
          </a:xfrm>
          <a:prstGeom prst="rect">
            <a:avLst/>
          </a:prstGeom>
        </p:spPr>
        <p:txBody>
          <a:bodyPr lIns="0" tIns="0" rIns="0" bIns="0" rtlCol="0" anchor="t">
            <a:spAutoFit/>
          </a:bodyPr>
          <a:lstStyle/>
          <a:p>
            <a:pPr algn="l">
              <a:lnSpc>
                <a:spcPts val="4199"/>
              </a:lnSpc>
            </a:pPr>
            <a:r>
              <a:rPr lang="en-US" sz="3499" b="1">
                <a:solidFill>
                  <a:srgbClr val="FFD012"/>
                </a:solidFill>
                <a:latin typeface="DM Sans Bold"/>
                <a:ea typeface="DM Sans Bold"/>
                <a:cs typeface="DM Sans Bold"/>
                <a:sym typeface="DM Sans Bold"/>
              </a:rPr>
              <a:t>VARIAÇÃO NO PATRIMÔNIO LÍQUIDO</a:t>
            </a:r>
          </a:p>
        </p:txBody>
      </p:sp>
      <p:grpSp>
        <p:nvGrpSpPr>
          <p:cNvPr id="14" name="Group 14"/>
          <p:cNvGrpSpPr/>
          <p:nvPr/>
        </p:nvGrpSpPr>
        <p:grpSpPr>
          <a:xfrm>
            <a:off x="15161914" y="-713298"/>
            <a:ext cx="2631896" cy="2302909"/>
            <a:chOff x="0" y="0"/>
            <a:chExt cx="812800" cy="711200"/>
          </a:xfrm>
        </p:grpSpPr>
        <p:sp>
          <p:nvSpPr>
            <p:cNvPr id="15" name="Freeform 15"/>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D012"/>
            </a:solidFill>
          </p:spPr>
        </p:sp>
        <p:sp>
          <p:nvSpPr>
            <p:cNvPr id="16" name="TextBox 16"/>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rot="-10800000">
            <a:off x="15515089" y="-2819989"/>
            <a:ext cx="6702523" cy="5864707"/>
            <a:chOff x="0" y="0"/>
            <a:chExt cx="812800" cy="711200"/>
          </a:xfrm>
        </p:grpSpPr>
        <p:sp>
          <p:nvSpPr>
            <p:cNvPr id="18" name="Freeform 18"/>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D012"/>
            </a:solidFill>
          </p:spPr>
        </p:sp>
        <p:sp>
          <p:nvSpPr>
            <p:cNvPr id="19" name="TextBox 19"/>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rot="-10800000">
            <a:off x="13952217" y="-1364881"/>
            <a:ext cx="2631896" cy="2302909"/>
            <a:chOff x="0" y="0"/>
            <a:chExt cx="812800" cy="711200"/>
          </a:xfrm>
        </p:grpSpPr>
        <p:sp>
          <p:nvSpPr>
            <p:cNvPr id="21" name="Freeform 21"/>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D012"/>
            </a:solidFill>
          </p:spPr>
        </p:sp>
        <p:sp>
          <p:nvSpPr>
            <p:cNvPr id="22" name="TextBox 22"/>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p>
          </p:txBody>
        </p:sp>
      </p:grpSp>
      <p:sp>
        <p:nvSpPr>
          <p:cNvPr id="23" name="TextBox 23"/>
          <p:cNvSpPr txBox="1"/>
          <p:nvPr/>
        </p:nvSpPr>
        <p:spPr>
          <a:xfrm>
            <a:off x="1654245" y="6382503"/>
            <a:ext cx="4353768" cy="1571625"/>
          </a:xfrm>
          <a:prstGeom prst="rect">
            <a:avLst/>
          </a:prstGeom>
        </p:spPr>
        <p:txBody>
          <a:bodyPr lIns="0" tIns="0" rIns="0" bIns="0" rtlCol="0" anchor="t">
            <a:spAutoFit/>
          </a:bodyPr>
          <a:lstStyle/>
          <a:p>
            <a:pPr marL="0" lvl="0" indent="0" algn="l">
              <a:lnSpc>
                <a:spcPts val="4199"/>
              </a:lnSpc>
              <a:spcBef>
                <a:spcPct val="0"/>
              </a:spcBef>
            </a:pPr>
            <a:r>
              <a:rPr lang="en-US" sz="3499" b="1" u="none" strike="noStrike">
                <a:solidFill>
                  <a:srgbClr val="FFD012"/>
                </a:solidFill>
                <a:latin typeface="DM Sans Bold"/>
                <a:ea typeface="DM Sans Bold"/>
                <a:cs typeface="DM Sans Bold"/>
                <a:sym typeface="DM Sans Bold"/>
              </a:rPr>
              <a:t>CARACTERISTICAS DA INFORMAÇÃO CONTÁBIL</a:t>
            </a:r>
          </a:p>
        </p:txBody>
      </p:sp>
      <p:sp>
        <p:nvSpPr>
          <p:cNvPr id="24" name="TextBox 24"/>
          <p:cNvSpPr txBox="1"/>
          <p:nvPr/>
        </p:nvSpPr>
        <p:spPr>
          <a:xfrm>
            <a:off x="1575132" y="8495287"/>
            <a:ext cx="5033248" cy="523875"/>
          </a:xfrm>
          <a:prstGeom prst="rect">
            <a:avLst/>
          </a:prstGeom>
        </p:spPr>
        <p:txBody>
          <a:bodyPr lIns="0" tIns="0" rIns="0" bIns="0" rtlCol="0" anchor="t">
            <a:spAutoFit/>
          </a:bodyPr>
          <a:lstStyle/>
          <a:p>
            <a:pPr marL="0" lvl="0" indent="0" algn="l">
              <a:lnSpc>
                <a:spcPts val="4199"/>
              </a:lnSpc>
              <a:spcBef>
                <a:spcPct val="0"/>
              </a:spcBef>
            </a:pPr>
            <a:r>
              <a:rPr lang="en-US" sz="3499" b="1" u="none" strike="noStrike">
                <a:solidFill>
                  <a:srgbClr val="FFD012"/>
                </a:solidFill>
                <a:latin typeface="DM Sans Bold"/>
                <a:ea typeface="DM Sans Bold"/>
                <a:cs typeface="DM Sans Bold"/>
                <a:sym typeface="DM Sans Bold"/>
              </a:rPr>
              <a:t>PRINCÍPIOS CONTÁBEIS</a:t>
            </a:r>
          </a:p>
        </p:txBody>
      </p:sp>
      <p:sp>
        <p:nvSpPr>
          <p:cNvPr id="25" name="TextBox 25"/>
          <p:cNvSpPr txBox="1"/>
          <p:nvPr/>
        </p:nvSpPr>
        <p:spPr>
          <a:xfrm>
            <a:off x="7430326" y="6450835"/>
            <a:ext cx="5278854" cy="1047750"/>
          </a:xfrm>
          <a:prstGeom prst="rect">
            <a:avLst/>
          </a:prstGeom>
        </p:spPr>
        <p:txBody>
          <a:bodyPr lIns="0" tIns="0" rIns="0" bIns="0" rtlCol="0" anchor="t">
            <a:spAutoFit/>
          </a:bodyPr>
          <a:lstStyle/>
          <a:p>
            <a:pPr marL="0" lvl="0" indent="0" algn="l">
              <a:lnSpc>
                <a:spcPts val="4199"/>
              </a:lnSpc>
              <a:spcBef>
                <a:spcPct val="0"/>
              </a:spcBef>
            </a:pPr>
            <a:r>
              <a:rPr lang="en-US" sz="3499" b="1" u="none" strike="noStrike">
                <a:solidFill>
                  <a:srgbClr val="FFD012"/>
                </a:solidFill>
                <a:latin typeface="DM Sans Bold"/>
                <a:ea typeface="DM Sans Bold"/>
                <a:cs typeface="DM Sans Bold"/>
                <a:sym typeface="DM Sans Bold"/>
              </a:rPr>
              <a:t>RECONHECIMENTO DE RECEITAS</a:t>
            </a:r>
          </a:p>
        </p:txBody>
      </p:sp>
      <p:sp>
        <p:nvSpPr>
          <p:cNvPr id="26" name="TextBox 26"/>
          <p:cNvSpPr txBox="1"/>
          <p:nvPr/>
        </p:nvSpPr>
        <p:spPr>
          <a:xfrm>
            <a:off x="13011941" y="4806005"/>
            <a:ext cx="1845469" cy="523875"/>
          </a:xfrm>
          <a:prstGeom prst="rect">
            <a:avLst/>
          </a:prstGeom>
        </p:spPr>
        <p:txBody>
          <a:bodyPr lIns="0" tIns="0" rIns="0" bIns="0" rtlCol="0" anchor="t">
            <a:spAutoFit/>
          </a:bodyPr>
          <a:lstStyle/>
          <a:p>
            <a:pPr marL="0" lvl="0" indent="0" algn="just">
              <a:lnSpc>
                <a:spcPts val="4199"/>
              </a:lnSpc>
              <a:spcBef>
                <a:spcPct val="0"/>
              </a:spcBef>
            </a:pPr>
            <a:r>
              <a:rPr lang="en-US" sz="3499" b="1" u="none" strike="noStrike">
                <a:solidFill>
                  <a:srgbClr val="FFD012"/>
                </a:solidFill>
                <a:latin typeface="DM Sans Bold"/>
                <a:ea typeface="DM Sans Bold"/>
                <a:cs typeface="DM Sans Bold"/>
                <a:sym typeface="DM Sans Bold"/>
              </a:rPr>
              <a:t>CAPITAL</a:t>
            </a:r>
          </a:p>
        </p:txBody>
      </p:sp>
      <p:sp>
        <p:nvSpPr>
          <p:cNvPr id="27" name="TextBox 27"/>
          <p:cNvSpPr txBox="1"/>
          <p:nvPr/>
        </p:nvSpPr>
        <p:spPr>
          <a:xfrm>
            <a:off x="12905129" y="5853755"/>
            <a:ext cx="4726070" cy="2095500"/>
          </a:xfrm>
          <a:prstGeom prst="rect">
            <a:avLst/>
          </a:prstGeom>
        </p:spPr>
        <p:txBody>
          <a:bodyPr lIns="0" tIns="0" rIns="0" bIns="0" rtlCol="0" anchor="t">
            <a:spAutoFit/>
          </a:bodyPr>
          <a:lstStyle/>
          <a:p>
            <a:pPr marL="0" lvl="0" indent="0" algn="l">
              <a:lnSpc>
                <a:spcPts val="4199"/>
              </a:lnSpc>
              <a:spcBef>
                <a:spcPct val="0"/>
              </a:spcBef>
            </a:pPr>
            <a:r>
              <a:rPr lang="en-US" sz="3499" b="1" u="none" strike="noStrike">
                <a:solidFill>
                  <a:srgbClr val="FFD012"/>
                </a:solidFill>
                <a:latin typeface="DM Sans Bold"/>
                <a:ea typeface="DM Sans Bold"/>
                <a:cs typeface="DM Sans Bold"/>
                <a:sym typeface="DM Sans Bold"/>
              </a:rPr>
              <a:t>RECONHECIMENTO E DESRECONHECIMENTO DE ATIVOS E PASSIVOS</a:t>
            </a:r>
          </a:p>
        </p:txBody>
      </p:sp>
      <p:sp>
        <p:nvSpPr>
          <p:cNvPr id="28" name="TextBox 28"/>
          <p:cNvSpPr txBox="1"/>
          <p:nvPr/>
        </p:nvSpPr>
        <p:spPr>
          <a:xfrm>
            <a:off x="12922335" y="8233349"/>
            <a:ext cx="4550120" cy="1571625"/>
          </a:xfrm>
          <a:prstGeom prst="rect">
            <a:avLst/>
          </a:prstGeom>
        </p:spPr>
        <p:txBody>
          <a:bodyPr lIns="0" tIns="0" rIns="0" bIns="0" rtlCol="0" anchor="t">
            <a:spAutoFit/>
          </a:bodyPr>
          <a:lstStyle/>
          <a:p>
            <a:pPr algn="l">
              <a:lnSpc>
                <a:spcPts val="4199"/>
              </a:lnSpc>
            </a:pPr>
            <a:r>
              <a:rPr lang="en-US" sz="3499" b="1" dirty="0">
                <a:solidFill>
                  <a:srgbClr val="FFD012"/>
                </a:solidFill>
                <a:latin typeface="DM Sans Bold"/>
                <a:ea typeface="DM Sans Bold"/>
                <a:cs typeface="DM Sans Bold"/>
                <a:sym typeface="DM Sans Bold"/>
              </a:rPr>
              <a:t>ESCOLAS DE PENSAMENTO CONTÁBIL</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2038">
                <a:alpha val="100000"/>
              </a:srgbClr>
            </a:gs>
            <a:gs pos="100000">
              <a:srgbClr val="00515B">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363176" y="1045210"/>
            <a:ext cx="17561648" cy="8727440"/>
          </a:xfrm>
          <a:prstGeom prst="rect">
            <a:avLst/>
          </a:prstGeom>
        </p:spPr>
        <p:txBody>
          <a:bodyPr lIns="0" tIns="0" rIns="0" bIns="0" rtlCol="0" anchor="t">
            <a:spAutoFit/>
          </a:bodyPr>
          <a:lstStyle/>
          <a:p>
            <a:pPr algn="l">
              <a:lnSpc>
                <a:spcPts val="4060"/>
              </a:lnSpc>
              <a:spcBef>
                <a:spcPct val="0"/>
              </a:spcBef>
            </a:pPr>
            <a:r>
              <a:rPr lang="en-US" sz="2900" b="1">
                <a:solidFill>
                  <a:srgbClr val="FFFFFF"/>
                </a:solidFill>
                <a:latin typeface="Canva Sans Bold"/>
                <a:ea typeface="Canva Sans Bold"/>
                <a:cs typeface="Canva Sans Bold"/>
                <a:sym typeface="Canva Sans Bold"/>
              </a:rPr>
              <a:t>Avalie se são reconhecidos como Receita, nesse contexto, os seguintes itens: </a:t>
            </a:r>
          </a:p>
          <a:p>
            <a:pPr algn="l">
              <a:lnSpc>
                <a:spcPts val="4060"/>
              </a:lnSpc>
              <a:spcBef>
                <a:spcPct val="0"/>
              </a:spcBef>
            </a:pPr>
            <a:endParaRPr lang="en-US" sz="2900" b="1">
              <a:solidFill>
                <a:srgbClr val="FFFFFF"/>
              </a:solidFill>
              <a:latin typeface="Canva Sans Bold"/>
              <a:ea typeface="Canva Sans Bold"/>
              <a:cs typeface="Canva Sans Bold"/>
              <a:sym typeface="Canva Sans Bold"/>
            </a:endParaRPr>
          </a:p>
          <a:p>
            <a:pPr algn="l">
              <a:lnSpc>
                <a:spcPts val="4060"/>
              </a:lnSpc>
              <a:spcBef>
                <a:spcPct val="0"/>
              </a:spcBef>
            </a:pPr>
            <a:r>
              <a:rPr lang="en-US" sz="2900" b="1">
                <a:solidFill>
                  <a:srgbClr val="FFFFFF"/>
                </a:solidFill>
                <a:latin typeface="Canva Sans Bold"/>
                <a:ea typeface="Canva Sans Bold"/>
                <a:cs typeface="Canva Sans Bold"/>
                <a:sym typeface="Canva Sans Bold"/>
              </a:rPr>
              <a:t>I. Ganho de aplicação financeira.  -</a:t>
            </a:r>
          </a:p>
          <a:p>
            <a:pPr algn="l">
              <a:lnSpc>
                <a:spcPts val="4060"/>
              </a:lnSpc>
              <a:spcBef>
                <a:spcPct val="0"/>
              </a:spcBef>
            </a:pPr>
            <a:r>
              <a:rPr lang="en-US" sz="2900" b="1" i="1" u="sng">
                <a:solidFill>
                  <a:srgbClr val="00BF63"/>
                </a:solidFill>
                <a:latin typeface="Canva Sans Bold Italics"/>
                <a:ea typeface="Canva Sans Bold Italics"/>
                <a:cs typeface="Canva Sans Bold Italics"/>
                <a:sym typeface="Canva Sans Bold Italics"/>
              </a:rPr>
              <a:t>Aumento no ativo financeiro da empresa decorrente de rendimentos, o que aumenta o PL. </a:t>
            </a:r>
          </a:p>
          <a:p>
            <a:pPr algn="l">
              <a:lnSpc>
                <a:spcPts val="4060"/>
              </a:lnSpc>
              <a:spcBef>
                <a:spcPct val="0"/>
              </a:spcBef>
            </a:pPr>
            <a:r>
              <a:rPr lang="en-US" sz="2900" b="1">
                <a:solidFill>
                  <a:srgbClr val="FFFFFF"/>
                </a:solidFill>
                <a:latin typeface="Canva Sans Bold"/>
                <a:ea typeface="Canva Sans Bold"/>
                <a:cs typeface="Canva Sans Bold"/>
                <a:sym typeface="Canva Sans Bold"/>
              </a:rPr>
              <a:t>II. Transferência de estoques a clientes. </a:t>
            </a:r>
          </a:p>
          <a:p>
            <a:pPr algn="l">
              <a:lnSpc>
                <a:spcPts val="4060"/>
              </a:lnSpc>
              <a:spcBef>
                <a:spcPct val="0"/>
              </a:spcBef>
            </a:pPr>
            <a:r>
              <a:rPr lang="en-US" sz="2900" b="1" i="1" u="sng">
                <a:solidFill>
                  <a:srgbClr val="00BF63"/>
                </a:solidFill>
                <a:latin typeface="Canva Sans Bold Italics"/>
                <a:ea typeface="Canva Sans Bold Italics"/>
                <a:cs typeface="Canva Sans Bold Italics"/>
                <a:sym typeface="Canva Sans Bold Italics"/>
              </a:rPr>
              <a:t>Representa uma venda, principal fonte de receita operacional</a:t>
            </a:r>
          </a:p>
          <a:p>
            <a:pPr algn="l">
              <a:lnSpc>
                <a:spcPts val="4060"/>
              </a:lnSpc>
              <a:spcBef>
                <a:spcPct val="0"/>
              </a:spcBef>
            </a:pPr>
            <a:r>
              <a:rPr lang="en-US" sz="2900" b="1">
                <a:solidFill>
                  <a:srgbClr val="FFFFFF"/>
                </a:solidFill>
                <a:latin typeface="Canva Sans Bold"/>
                <a:ea typeface="Canva Sans Bold"/>
                <a:cs typeface="Canva Sans Bold"/>
                <a:sym typeface="Canva Sans Bold"/>
              </a:rPr>
              <a:t>III. Ganho na venda de imobilizado. </a:t>
            </a:r>
          </a:p>
          <a:p>
            <a:pPr algn="l">
              <a:lnSpc>
                <a:spcPts val="4060"/>
              </a:lnSpc>
              <a:spcBef>
                <a:spcPct val="0"/>
              </a:spcBef>
            </a:pPr>
            <a:r>
              <a:rPr lang="en-US" sz="2900" b="1" i="1" u="sng">
                <a:solidFill>
                  <a:srgbClr val="00BF63"/>
                </a:solidFill>
                <a:latin typeface="Canva Sans Bold Italics"/>
                <a:ea typeface="Canva Sans Bold Italics"/>
                <a:cs typeface="Canva Sans Bold Italics"/>
                <a:sym typeface="Canva Sans Bold Italics"/>
              </a:rPr>
              <a:t>Receita gerada pela venda de ativos fixos, elevando o patrimônio líquido.</a:t>
            </a:r>
          </a:p>
          <a:p>
            <a:pPr algn="l">
              <a:lnSpc>
                <a:spcPts val="4060"/>
              </a:lnSpc>
              <a:spcBef>
                <a:spcPct val="0"/>
              </a:spcBef>
            </a:pPr>
            <a:r>
              <a:rPr lang="en-US" sz="2900" b="1">
                <a:solidFill>
                  <a:srgbClr val="FFFFFF"/>
                </a:solidFill>
                <a:latin typeface="Canva Sans Bold"/>
                <a:ea typeface="Canva Sans Bold"/>
                <a:cs typeface="Canva Sans Bold"/>
                <a:sym typeface="Canva Sans Bold"/>
              </a:rPr>
              <a:t>IV. Entrada de recursos pela emissão/venda de debêntures. </a:t>
            </a:r>
          </a:p>
          <a:p>
            <a:pPr algn="l">
              <a:lnSpc>
                <a:spcPts val="4060"/>
              </a:lnSpc>
              <a:spcBef>
                <a:spcPct val="0"/>
              </a:spcBef>
            </a:pPr>
            <a:r>
              <a:rPr lang="en-US" sz="2900" b="1" i="1" u="sng">
                <a:solidFill>
                  <a:srgbClr val="EC1D24"/>
                </a:solidFill>
                <a:latin typeface="Canva Sans Bold Italics"/>
                <a:ea typeface="Canva Sans Bold Italics"/>
                <a:cs typeface="Canva Sans Bold Italics"/>
                <a:sym typeface="Canva Sans Bold Italics"/>
              </a:rPr>
              <a:t>A venda de debêntures representa a captação de empréstimos, aumenta o passivo e não o patrimônio líquido.</a:t>
            </a:r>
          </a:p>
          <a:p>
            <a:pPr algn="l">
              <a:lnSpc>
                <a:spcPts val="4060"/>
              </a:lnSpc>
              <a:spcBef>
                <a:spcPct val="0"/>
              </a:spcBef>
            </a:pPr>
            <a:r>
              <a:rPr lang="en-US" sz="2900" b="1">
                <a:solidFill>
                  <a:srgbClr val="FFFFFF"/>
                </a:solidFill>
                <a:latin typeface="Canva Sans Bold"/>
                <a:ea typeface="Canva Sans Bold"/>
                <a:cs typeface="Canva Sans Bold"/>
                <a:sym typeface="Canva Sans Bold"/>
              </a:rPr>
              <a:t>V. Entrada de recursos pela integralização do capital social.</a:t>
            </a:r>
          </a:p>
          <a:p>
            <a:pPr algn="l">
              <a:lnSpc>
                <a:spcPts val="4060"/>
              </a:lnSpc>
              <a:spcBef>
                <a:spcPct val="0"/>
              </a:spcBef>
            </a:pPr>
            <a:r>
              <a:rPr lang="en-US" sz="2900" b="1" i="1" u="sng">
                <a:solidFill>
                  <a:srgbClr val="EC1D24"/>
                </a:solidFill>
                <a:latin typeface="Canva Sans Bold Italics"/>
                <a:ea typeface="Canva Sans Bold Italics"/>
                <a:cs typeface="Canva Sans Bold Italics"/>
                <a:sym typeface="Canva Sans Bold Italics"/>
              </a:rPr>
              <a:t>Aporte dos sócios, aumentando o patrimônio líquido, mas não configurando receita. </a:t>
            </a:r>
          </a:p>
          <a:p>
            <a:pPr algn="l">
              <a:lnSpc>
                <a:spcPts val="4060"/>
              </a:lnSpc>
              <a:spcBef>
                <a:spcPct val="0"/>
              </a:spcBef>
            </a:pPr>
            <a:r>
              <a:rPr lang="en-US" sz="2900" b="1">
                <a:solidFill>
                  <a:srgbClr val="FFFFFF"/>
                </a:solidFill>
                <a:latin typeface="Canva Sans Bold"/>
                <a:ea typeface="Canva Sans Bold"/>
                <a:cs typeface="Canva Sans Bold"/>
                <a:sym typeface="Canva Sans Bold"/>
              </a:rPr>
              <a:t>VI. Ganho na venda de ações em tesouraria. São considerados receitas os itens </a:t>
            </a:r>
          </a:p>
          <a:p>
            <a:pPr algn="l">
              <a:lnSpc>
                <a:spcPts val="4060"/>
              </a:lnSpc>
              <a:spcBef>
                <a:spcPct val="0"/>
              </a:spcBef>
            </a:pPr>
            <a:r>
              <a:rPr lang="en-US" sz="2900" b="1" i="1" u="sng">
                <a:solidFill>
                  <a:srgbClr val="EC1D24"/>
                </a:solidFill>
                <a:latin typeface="Canva Sans Bold Italics"/>
                <a:ea typeface="Canva Sans Bold Italics"/>
                <a:cs typeface="Canva Sans Bold Italics"/>
                <a:sym typeface="Canva Sans Bold Italics"/>
              </a:rPr>
              <a:t>O ganho na venda de ações em tesouraria é registrado diretamente no patrimônio líquido, sem passar pelo resultado como receita, pois se refere a transações com os próprios acionistas.</a:t>
            </a:r>
          </a:p>
          <a:p>
            <a:pPr algn="l">
              <a:lnSpc>
                <a:spcPts val="4060"/>
              </a:lnSpc>
              <a:spcBef>
                <a:spcPct val="0"/>
              </a:spcBef>
            </a:pPr>
            <a:endParaRPr lang="en-US" sz="2900" b="1" i="1" u="sng">
              <a:solidFill>
                <a:srgbClr val="EC1D24"/>
              </a:solidFill>
              <a:latin typeface="Canva Sans Bold Italics"/>
              <a:ea typeface="Canva Sans Bold Italics"/>
              <a:cs typeface="Canva Sans Bold Italics"/>
              <a:sym typeface="Canva Sans Bold Italics"/>
            </a:endParaRPr>
          </a:p>
        </p:txBody>
      </p:sp>
      <p:grpSp>
        <p:nvGrpSpPr>
          <p:cNvPr id="3" name="Group 3"/>
          <p:cNvGrpSpPr/>
          <p:nvPr/>
        </p:nvGrpSpPr>
        <p:grpSpPr>
          <a:xfrm>
            <a:off x="15161914" y="-713298"/>
            <a:ext cx="2631896" cy="2302909"/>
            <a:chOff x="0" y="0"/>
            <a:chExt cx="812800" cy="711200"/>
          </a:xfrm>
        </p:grpSpPr>
        <p:sp>
          <p:nvSpPr>
            <p:cNvPr id="4" name="Freeform 4"/>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D012"/>
            </a:solidFill>
          </p:spPr>
        </p:sp>
        <p:sp>
          <p:nvSpPr>
            <p:cNvPr id="5" name="TextBox 5"/>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rot="-10800000">
            <a:off x="15515089" y="-2819989"/>
            <a:ext cx="6702523" cy="5864707"/>
            <a:chOff x="0" y="0"/>
            <a:chExt cx="812800" cy="711200"/>
          </a:xfrm>
        </p:grpSpPr>
        <p:sp>
          <p:nvSpPr>
            <p:cNvPr id="7" name="Freeform 7"/>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D012"/>
            </a:solidFill>
          </p:spPr>
        </p:sp>
        <p:sp>
          <p:nvSpPr>
            <p:cNvPr id="8" name="TextBox 8"/>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rot="-10800000">
            <a:off x="13952217" y="-1364881"/>
            <a:ext cx="2631896" cy="2302909"/>
            <a:chOff x="0" y="0"/>
            <a:chExt cx="812800" cy="711200"/>
          </a:xfrm>
        </p:grpSpPr>
        <p:sp>
          <p:nvSpPr>
            <p:cNvPr id="10" name="Freeform 10"/>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D012"/>
            </a:solidFill>
          </p:spPr>
        </p:sp>
        <p:sp>
          <p:nvSpPr>
            <p:cNvPr id="11" name="TextBox 11"/>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16384449" y="8352730"/>
            <a:ext cx="1903551" cy="1903551"/>
          </a:xfrm>
          <a:custGeom>
            <a:avLst/>
            <a:gdLst/>
            <a:ahLst/>
            <a:cxnLst/>
            <a:rect l="l" t="t" r="r" b="b"/>
            <a:pathLst>
              <a:path w="1903551" h="1903551">
                <a:moveTo>
                  <a:pt x="0" y="0"/>
                </a:moveTo>
                <a:lnTo>
                  <a:pt x="1903551" y="0"/>
                </a:lnTo>
                <a:lnTo>
                  <a:pt x="1903551" y="1903551"/>
                </a:lnTo>
                <a:lnTo>
                  <a:pt x="0" y="1903551"/>
                </a:lnTo>
                <a:lnTo>
                  <a:pt x="0" y="0"/>
                </a:lnTo>
                <a:close/>
              </a:path>
            </a:pathLst>
          </a:custGeom>
          <a:blipFill>
            <a:blip r:embed="rId2"/>
            <a:stretch>
              <a:fillRect/>
            </a:stretch>
          </a:blipFill>
        </p:spPr>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2038">
                <a:alpha val="100000"/>
              </a:srgbClr>
            </a:gs>
            <a:gs pos="100000">
              <a:srgbClr val="00515B">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363176" y="1045210"/>
            <a:ext cx="17561648" cy="6155690"/>
          </a:xfrm>
          <a:prstGeom prst="rect">
            <a:avLst/>
          </a:prstGeom>
        </p:spPr>
        <p:txBody>
          <a:bodyPr lIns="0" tIns="0" rIns="0" bIns="0" rtlCol="0" anchor="t">
            <a:spAutoFit/>
          </a:bodyPr>
          <a:lstStyle/>
          <a:p>
            <a:pPr algn="l">
              <a:lnSpc>
                <a:spcPts val="4060"/>
              </a:lnSpc>
              <a:spcBef>
                <a:spcPct val="0"/>
              </a:spcBef>
            </a:pPr>
            <a:r>
              <a:rPr lang="en-US" sz="2900" b="1">
                <a:solidFill>
                  <a:srgbClr val="FFFFFF"/>
                </a:solidFill>
                <a:latin typeface="Canva Sans Bold"/>
                <a:ea typeface="Canva Sans Bold"/>
                <a:cs typeface="Canva Sans Bold"/>
                <a:sym typeface="Canva Sans Bold"/>
              </a:rPr>
              <a:t>CFC 2023.01 – Questão 35</a:t>
            </a:r>
          </a:p>
          <a:p>
            <a:pPr algn="l">
              <a:lnSpc>
                <a:spcPts val="4060"/>
              </a:lnSpc>
              <a:spcBef>
                <a:spcPct val="0"/>
              </a:spcBef>
            </a:pPr>
            <a:r>
              <a:rPr lang="en-US" sz="2900" b="1">
                <a:solidFill>
                  <a:srgbClr val="FFFFFF"/>
                </a:solidFill>
                <a:latin typeface="Canva Sans Bold"/>
                <a:ea typeface="Canva Sans Bold"/>
                <a:cs typeface="Canva Sans Bold"/>
                <a:sym typeface="Canva Sans Bold"/>
              </a:rPr>
              <a:t>Em 05/01/X0, uma empresa que presta serviços de consultoria contábil vendeu um carro, que antes era utilizado para deslocamento de seus funcionários, obtendo uma receita de R$ 68.000,00 à vista. Tendo por base, unicamente, as informações disponibilizadas, assinale a contabilização correta de referida venda na Demonstração do Resultado do Exercício da empresa.</a:t>
            </a:r>
          </a:p>
          <a:p>
            <a:pPr algn="l">
              <a:lnSpc>
                <a:spcPts val="4060"/>
              </a:lnSpc>
              <a:spcBef>
                <a:spcPct val="0"/>
              </a:spcBef>
            </a:pPr>
            <a:endParaRPr lang="en-US" sz="2900" b="1">
              <a:solidFill>
                <a:srgbClr val="FFFFFF"/>
              </a:solidFill>
              <a:latin typeface="Canva Sans Bold"/>
              <a:ea typeface="Canva Sans Bold"/>
              <a:cs typeface="Canva Sans Bold"/>
              <a:sym typeface="Canva Sans Bold"/>
            </a:endParaRPr>
          </a:p>
          <a:p>
            <a:pPr algn="l">
              <a:lnSpc>
                <a:spcPts val="4060"/>
              </a:lnSpc>
              <a:spcBef>
                <a:spcPct val="0"/>
              </a:spcBef>
            </a:pPr>
            <a:r>
              <a:rPr lang="en-US" sz="2900" b="1">
                <a:solidFill>
                  <a:srgbClr val="FFFFFF"/>
                </a:solidFill>
                <a:latin typeface="Canva Sans Bold"/>
                <a:ea typeface="Canva Sans Bold"/>
                <a:cs typeface="Canva Sans Bold"/>
                <a:sym typeface="Canva Sans Bold"/>
              </a:rPr>
              <a:t>A) Receitas de Vendas. </a:t>
            </a:r>
          </a:p>
          <a:p>
            <a:pPr algn="l">
              <a:lnSpc>
                <a:spcPts val="4060"/>
              </a:lnSpc>
              <a:spcBef>
                <a:spcPct val="0"/>
              </a:spcBef>
            </a:pPr>
            <a:r>
              <a:rPr lang="en-US" sz="2900" b="1">
                <a:solidFill>
                  <a:srgbClr val="FFFFFF"/>
                </a:solidFill>
                <a:latin typeface="Canva Sans Bold"/>
                <a:ea typeface="Canva Sans Bold"/>
                <a:cs typeface="Canva Sans Bold"/>
                <a:sym typeface="Canva Sans Bold"/>
              </a:rPr>
              <a:t>B) Receitas Financeiras.</a:t>
            </a:r>
          </a:p>
          <a:p>
            <a:pPr algn="l">
              <a:lnSpc>
                <a:spcPts val="4060"/>
              </a:lnSpc>
              <a:spcBef>
                <a:spcPct val="0"/>
              </a:spcBef>
            </a:pPr>
            <a:r>
              <a:rPr lang="en-US" sz="2900" b="1">
                <a:solidFill>
                  <a:srgbClr val="FFD012"/>
                </a:solidFill>
                <a:latin typeface="Canva Sans Bold"/>
                <a:ea typeface="Canva Sans Bold"/>
                <a:cs typeface="Canva Sans Bold"/>
                <a:sym typeface="Canva Sans Bold"/>
              </a:rPr>
              <a:t>C) Outras Receitas Operacionais.</a:t>
            </a:r>
          </a:p>
          <a:p>
            <a:pPr algn="l">
              <a:lnSpc>
                <a:spcPts val="4060"/>
              </a:lnSpc>
              <a:spcBef>
                <a:spcPct val="0"/>
              </a:spcBef>
            </a:pPr>
            <a:r>
              <a:rPr lang="en-US" sz="2900" b="1">
                <a:solidFill>
                  <a:srgbClr val="FFFFFF"/>
                </a:solidFill>
                <a:latin typeface="Canva Sans Bold"/>
                <a:ea typeface="Canva Sans Bold"/>
                <a:cs typeface="Canva Sans Bold"/>
                <a:sym typeface="Canva Sans Bold"/>
              </a:rPr>
              <a:t>D) Ganhos com a alienações de ativos.</a:t>
            </a:r>
          </a:p>
          <a:p>
            <a:pPr algn="l">
              <a:lnSpc>
                <a:spcPts val="4060"/>
              </a:lnSpc>
              <a:spcBef>
                <a:spcPct val="0"/>
              </a:spcBef>
            </a:pPr>
            <a:endParaRPr lang="en-US" sz="2900" b="1">
              <a:solidFill>
                <a:srgbClr val="FFFFFF"/>
              </a:solidFill>
              <a:latin typeface="Canva Sans Bold"/>
              <a:ea typeface="Canva Sans Bold"/>
              <a:cs typeface="Canva Sans Bold"/>
              <a:sym typeface="Canva Sans Bold"/>
            </a:endParaRPr>
          </a:p>
        </p:txBody>
      </p:sp>
      <p:grpSp>
        <p:nvGrpSpPr>
          <p:cNvPr id="3" name="Group 3"/>
          <p:cNvGrpSpPr/>
          <p:nvPr/>
        </p:nvGrpSpPr>
        <p:grpSpPr>
          <a:xfrm>
            <a:off x="15161914" y="-713298"/>
            <a:ext cx="2631896" cy="2302909"/>
            <a:chOff x="0" y="0"/>
            <a:chExt cx="812800" cy="711200"/>
          </a:xfrm>
        </p:grpSpPr>
        <p:sp>
          <p:nvSpPr>
            <p:cNvPr id="4" name="Freeform 4"/>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D012"/>
            </a:solidFill>
          </p:spPr>
        </p:sp>
        <p:sp>
          <p:nvSpPr>
            <p:cNvPr id="5" name="TextBox 5"/>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rot="-10800000">
            <a:off x="15515089" y="-2819989"/>
            <a:ext cx="6702523" cy="5864707"/>
            <a:chOff x="0" y="0"/>
            <a:chExt cx="812800" cy="711200"/>
          </a:xfrm>
        </p:grpSpPr>
        <p:sp>
          <p:nvSpPr>
            <p:cNvPr id="7" name="Freeform 7"/>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D012"/>
            </a:solidFill>
          </p:spPr>
        </p:sp>
        <p:sp>
          <p:nvSpPr>
            <p:cNvPr id="8" name="TextBox 8"/>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rot="-10800000">
            <a:off x="13952217" y="-1364881"/>
            <a:ext cx="2631896" cy="2302909"/>
            <a:chOff x="0" y="0"/>
            <a:chExt cx="812800" cy="711200"/>
          </a:xfrm>
        </p:grpSpPr>
        <p:sp>
          <p:nvSpPr>
            <p:cNvPr id="10" name="Freeform 10"/>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D012"/>
            </a:solidFill>
          </p:spPr>
        </p:sp>
        <p:sp>
          <p:nvSpPr>
            <p:cNvPr id="11" name="TextBox 11"/>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16384449" y="8352730"/>
            <a:ext cx="1903551" cy="1903551"/>
          </a:xfrm>
          <a:custGeom>
            <a:avLst/>
            <a:gdLst/>
            <a:ahLst/>
            <a:cxnLst/>
            <a:rect l="l" t="t" r="r" b="b"/>
            <a:pathLst>
              <a:path w="1903551" h="1903551">
                <a:moveTo>
                  <a:pt x="0" y="0"/>
                </a:moveTo>
                <a:lnTo>
                  <a:pt x="1903551" y="0"/>
                </a:lnTo>
                <a:lnTo>
                  <a:pt x="1903551" y="1903551"/>
                </a:lnTo>
                <a:lnTo>
                  <a:pt x="0" y="1903551"/>
                </a:lnTo>
                <a:lnTo>
                  <a:pt x="0" y="0"/>
                </a:lnTo>
                <a:close/>
              </a:path>
            </a:pathLst>
          </a:custGeom>
          <a:blipFill>
            <a:blip r:embed="rId2"/>
            <a:stretch>
              <a:fillRect/>
            </a:stretch>
          </a:blipFill>
        </p:spPr>
      </p:sp>
      <p:sp>
        <p:nvSpPr>
          <p:cNvPr id="13" name="Freeform 13"/>
          <p:cNvSpPr/>
          <p:nvPr/>
        </p:nvSpPr>
        <p:spPr>
          <a:xfrm>
            <a:off x="6584857" y="5598605"/>
            <a:ext cx="560740" cy="526076"/>
          </a:xfrm>
          <a:custGeom>
            <a:avLst/>
            <a:gdLst/>
            <a:ahLst/>
            <a:cxnLst/>
            <a:rect l="l" t="t" r="r" b="b"/>
            <a:pathLst>
              <a:path w="560740" h="526076">
                <a:moveTo>
                  <a:pt x="0" y="0"/>
                </a:moveTo>
                <a:lnTo>
                  <a:pt x="560740" y="0"/>
                </a:lnTo>
                <a:lnTo>
                  <a:pt x="560740" y="526076"/>
                </a:lnTo>
                <a:lnTo>
                  <a:pt x="0" y="52607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4" name="TextBox 14"/>
          <p:cNvSpPr txBox="1"/>
          <p:nvPr/>
        </p:nvSpPr>
        <p:spPr>
          <a:xfrm>
            <a:off x="695733" y="7143750"/>
            <a:ext cx="14572432" cy="2555240"/>
          </a:xfrm>
          <a:prstGeom prst="rect">
            <a:avLst/>
          </a:prstGeom>
        </p:spPr>
        <p:txBody>
          <a:bodyPr lIns="0" tIns="0" rIns="0" bIns="0" rtlCol="0" anchor="t">
            <a:spAutoFit/>
          </a:bodyPr>
          <a:lstStyle/>
          <a:p>
            <a:pPr algn="l">
              <a:lnSpc>
                <a:spcPts val="4060"/>
              </a:lnSpc>
              <a:spcBef>
                <a:spcPct val="0"/>
              </a:spcBef>
            </a:pPr>
            <a:r>
              <a:rPr lang="en-US" sz="2900" b="1">
                <a:solidFill>
                  <a:srgbClr val="FFFFFF"/>
                </a:solidFill>
                <a:latin typeface="Canva Sans Bold"/>
                <a:ea typeface="Canva Sans Bold"/>
                <a:cs typeface="Canva Sans Bold"/>
                <a:sym typeface="Canva Sans Bold"/>
              </a:rPr>
              <a:t>Conforme o Manual de Contabilidade Societária, Fipecapi, pág. 601</a:t>
            </a:r>
          </a:p>
          <a:p>
            <a:pPr algn="l">
              <a:lnSpc>
                <a:spcPts val="4060"/>
              </a:lnSpc>
              <a:spcBef>
                <a:spcPct val="0"/>
              </a:spcBef>
            </a:pPr>
            <a:r>
              <a:rPr lang="en-US" sz="2900" b="1">
                <a:solidFill>
                  <a:srgbClr val="FFFFFF"/>
                </a:solidFill>
                <a:latin typeface="Canva Sans Bold"/>
                <a:ea typeface="Canva Sans Bold"/>
                <a:cs typeface="Canva Sans Bold"/>
                <a:sym typeface="Canva Sans Bold"/>
              </a:rPr>
              <a:t>“Assim, passam a ser reconhecidas como outras receitas e despesas operacionais os ganhos ou perdas que decorram de transações que não constituam as atividades ordinárias de uma entidade.</a:t>
            </a:r>
          </a:p>
          <a:p>
            <a:pPr algn="l">
              <a:lnSpc>
                <a:spcPts val="4060"/>
              </a:lnSpc>
              <a:spcBef>
                <a:spcPct val="0"/>
              </a:spcBef>
            </a:pPr>
            <a:endParaRPr lang="en-US" sz="2900" b="1">
              <a:solidFill>
                <a:srgbClr val="FFFFFF"/>
              </a:solidFill>
              <a:latin typeface="Canva Sans Bold"/>
              <a:ea typeface="Canva Sans Bold"/>
              <a:cs typeface="Canva Sans Bold"/>
              <a:sym typeface="Canva Sans Bo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2038">
                <a:alpha val="100000"/>
              </a:srgbClr>
            </a:gs>
            <a:gs pos="100000">
              <a:srgbClr val="00515B">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363176" y="1045210"/>
            <a:ext cx="17561648" cy="8213090"/>
          </a:xfrm>
          <a:prstGeom prst="rect">
            <a:avLst/>
          </a:prstGeom>
        </p:spPr>
        <p:txBody>
          <a:bodyPr lIns="0" tIns="0" rIns="0" bIns="0" rtlCol="0" anchor="t">
            <a:spAutoFit/>
          </a:bodyPr>
          <a:lstStyle/>
          <a:p>
            <a:pPr algn="l">
              <a:lnSpc>
                <a:spcPts val="4060"/>
              </a:lnSpc>
              <a:spcBef>
                <a:spcPct val="0"/>
              </a:spcBef>
            </a:pPr>
            <a:r>
              <a:rPr lang="en-US" sz="2900" b="1">
                <a:solidFill>
                  <a:srgbClr val="FFFFFF"/>
                </a:solidFill>
                <a:latin typeface="Canva Sans Bold"/>
                <a:ea typeface="Canva Sans Bold"/>
                <a:cs typeface="Canva Sans Bold"/>
                <a:sym typeface="Canva Sans Bold"/>
              </a:rPr>
              <a:t>CFC 2023.01 – Questão 35</a:t>
            </a:r>
          </a:p>
          <a:p>
            <a:pPr algn="l">
              <a:lnSpc>
                <a:spcPts val="4060"/>
              </a:lnSpc>
              <a:spcBef>
                <a:spcPct val="0"/>
              </a:spcBef>
            </a:pPr>
            <a:r>
              <a:rPr lang="en-US" sz="2900" b="1">
                <a:solidFill>
                  <a:srgbClr val="FFFFFF"/>
                </a:solidFill>
                <a:latin typeface="Canva Sans Bold"/>
                <a:ea typeface="Canva Sans Bold"/>
                <a:cs typeface="Canva Sans Bold"/>
                <a:sym typeface="Canva Sans Bold"/>
              </a:rPr>
              <a:t>Em 05/01/X0, uma empresa que presta serviços de consultoria contábil vendeu um carro, que antes era utilizado para deslocamento de seus funcionários, obtendo uma receita de R$ 68.000,00 à vista. Tendo por base, unicamente, as informações disponibilizadas, assinale a contabilização correta de referida venda na Demonstração do Resultado do Exercício da empresa.</a:t>
            </a:r>
          </a:p>
          <a:p>
            <a:pPr algn="l">
              <a:lnSpc>
                <a:spcPts val="4060"/>
              </a:lnSpc>
              <a:spcBef>
                <a:spcPct val="0"/>
              </a:spcBef>
            </a:pPr>
            <a:endParaRPr lang="en-US" sz="2900" b="1">
              <a:solidFill>
                <a:srgbClr val="FFFFFF"/>
              </a:solidFill>
              <a:latin typeface="Canva Sans Bold"/>
              <a:ea typeface="Canva Sans Bold"/>
              <a:cs typeface="Canva Sans Bold"/>
              <a:sym typeface="Canva Sans Bold"/>
            </a:endParaRPr>
          </a:p>
          <a:p>
            <a:pPr algn="l">
              <a:lnSpc>
                <a:spcPts val="4060"/>
              </a:lnSpc>
              <a:spcBef>
                <a:spcPct val="0"/>
              </a:spcBef>
            </a:pPr>
            <a:r>
              <a:rPr lang="en-US" sz="2900" b="1">
                <a:solidFill>
                  <a:srgbClr val="FFFFFF"/>
                </a:solidFill>
                <a:latin typeface="Canva Sans Bold"/>
                <a:ea typeface="Canva Sans Bold"/>
                <a:cs typeface="Canva Sans Bold"/>
                <a:sym typeface="Canva Sans Bold"/>
              </a:rPr>
              <a:t>A) Receitas de Vendas. </a:t>
            </a:r>
          </a:p>
          <a:p>
            <a:pPr algn="l">
              <a:lnSpc>
                <a:spcPts val="4060"/>
              </a:lnSpc>
              <a:spcBef>
                <a:spcPct val="0"/>
              </a:spcBef>
            </a:pPr>
            <a:r>
              <a:rPr lang="en-US" sz="2900" b="1" i="1" u="sng">
                <a:solidFill>
                  <a:srgbClr val="EC1D24"/>
                </a:solidFill>
                <a:latin typeface="Canva Sans Bold Italics"/>
                <a:ea typeface="Canva Sans Bold Italics"/>
                <a:cs typeface="Canva Sans Bold Italics"/>
                <a:sym typeface="Canva Sans Bold Italics"/>
              </a:rPr>
              <a:t>bens ou serviços ligados à atividade principal da empresa.</a:t>
            </a:r>
          </a:p>
          <a:p>
            <a:pPr algn="l">
              <a:lnSpc>
                <a:spcPts val="4060"/>
              </a:lnSpc>
              <a:spcBef>
                <a:spcPct val="0"/>
              </a:spcBef>
            </a:pPr>
            <a:r>
              <a:rPr lang="en-US" sz="2900" b="1">
                <a:solidFill>
                  <a:srgbClr val="FFFFFF"/>
                </a:solidFill>
                <a:latin typeface="Canva Sans Bold"/>
                <a:ea typeface="Canva Sans Bold"/>
                <a:cs typeface="Canva Sans Bold"/>
                <a:sym typeface="Canva Sans Bold"/>
              </a:rPr>
              <a:t>B) Receitas Financeiras.</a:t>
            </a:r>
          </a:p>
          <a:p>
            <a:pPr algn="l">
              <a:lnSpc>
                <a:spcPts val="4060"/>
              </a:lnSpc>
              <a:spcBef>
                <a:spcPct val="0"/>
              </a:spcBef>
            </a:pPr>
            <a:r>
              <a:rPr lang="en-US" sz="2900" b="1" i="1" u="sng">
                <a:solidFill>
                  <a:srgbClr val="EC1D24"/>
                </a:solidFill>
                <a:latin typeface="Canva Sans Bold Italics"/>
                <a:ea typeface="Canva Sans Bold Italics"/>
                <a:cs typeface="Canva Sans Bold Italics"/>
                <a:sym typeface="Canva Sans Bold Italics"/>
              </a:rPr>
              <a:t>Receitas financeiras estão relacionadas a ganhos obtidos por meio de aplicações financeiras, juros sobre empréstimos concedidos, rendimentos de investimentos, etc.</a:t>
            </a:r>
          </a:p>
          <a:p>
            <a:pPr algn="l">
              <a:lnSpc>
                <a:spcPts val="4060"/>
              </a:lnSpc>
              <a:spcBef>
                <a:spcPct val="0"/>
              </a:spcBef>
            </a:pPr>
            <a:r>
              <a:rPr lang="en-US" sz="2900" b="1">
                <a:solidFill>
                  <a:srgbClr val="FFD012"/>
                </a:solidFill>
                <a:latin typeface="Canva Sans Bold"/>
                <a:ea typeface="Canva Sans Bold"/>
                <a:cs typeface="Canva Sans Bold"/>
                <a:sym typeface="Canva Sans Bold"/>
              </a:rPr>
              <a:t>C) Outras Receitas Operacionais.</a:t>
            </a:r>
          </a:p>
          <a:p>
            <a:pPr algn="l">
              <a:lnSpc>
                <a:spcPts val="4060"/>
              </a:lnSpc>
              <a:spcBef>
                <a:spcPct val="0"/>
              </a:spcBef>
            </a:pPr>
            <a:r>
              <a:rPr lang="en-US" sz="2900" b="1">
                <a:solidFill>
                  <a:srgbClr val="FFFFFF"/>
                </a:solidFill>
                <a:latin typeface="Canva Sans Bold"/>
                <a:ea typeface="Canva Sans Bold"/>
                <a:cs typeface="Canva Sans Bold"/>
                <a:sym typeface="Canva Sans Bold"/>
              </a:rPr>
              <a:t>D) Ganhos com a alienações de ativos.</a:t>
            </a:r>
          </a:p>
          <a:p>
            <a:pPr algn="l">
              <a:lnSpc>
                <a:spcPts val="4060"/>
              </a:lnSpc>
              <a:spcBef>
                <a:spcPct val="0"/>
              </a:spcBef>
            </a:pPr>
            <a:r>
              <a:rPr lang="en-US" sz="2900" b="1" i="1" u="sng">
                <a:solidFill>
                  <a:srgbClr val="EC1D24"/>
                </a:solidFill>
                <a:latin typeface="Canva Sans Bold Italics"/>
                <a:ea typeface="Canva Sans Bold Italics"/>
                <a:cs typeface="Canva Sans Bold Italics"/>
                <a:sym typeface="Canva Sans Bold Italics"/>
              </a:rPr>
              <a:t>Não foi especificado se houve ganho</a:t>
            </a:r>
          </a:p>
          <a:p>
            <a:pPr algn="l">
              <a:lnSpc>
                <a:spcPts val="4060"/>
              </a:lnSpc>
              <a:spcBef>
                <a:spcPct val="0"/>
              </a:spcBef>
            </a:pPr>
            <a:endParaRPr lang="en-US" sz="2900" b="1" i="1" u="sng">
              <a:solidFill>
                <a:srgbClr val="EC1D24"/>
              </a:solidFill>
              <a:latin typeface="Canva Sans Bold Italics"/>
              <a:ea typeface="Canva Sans Bold Italics"/>
              <a:cs typeface="Canva Sans Bold Italics"/>
              <a:sym typeface="Canva Sans Bold Italics"/>
            </a:endParaRPr>
          </a:p>
        </p:txBody>
      </p:sp>
      <p:grpSp>
        <p:nvGrpSpPr>
          <p:cNvPr id="3" name="Group 3"/>
          <p:cNvGrpSpPr/>
          <p:nvPr/>
        </p:nvGrpSpPr>
        <p:grpSpPr>
          <a:xfrm>
            <a:off x="15161914" y="-713298"/>
            <a:ext cx="2631896" cy="2302909"/>
            <a:chOff x="0" y="0"/>
            <a:chExt cx="812800" cy="711200"/>
          </a:xfrm>
        </p:grpSpPr>
        <p:sp>
          <p:nvSpPr>
            <p:cNvPr id="4" name="Freeform 4"/>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D012"/>
            </a:solidFill>
          </p:spPr>
        </p:sp>
        <p:sp>
          <p:nvSpPr>
            <p:cNvPr id="5" name="TextBox 5"/>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rot="-10800000">
            <a:off x="15515089" y="-2819989"/>
            <a:ext cx="6702523" cy="5864707"/>
            <a:chOff x="0" y="0"/>
            <a:chExt cx="812800" cy="711200"/>
          </a:xfrm>
        </p:grpSpPr>
        <p:sp>
          <p:nvSpPr>
            <p:cNvPr id="7" name="Freeform 7"/>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D012"/>
            </a:solidFill>
          </p:spPr>
        </p:sp>
        <p:sp>
          <p:nvSpPr>
            <p:cNvPr id="8" name="TextBox 8"/>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rot="-10800000">
            <a:off x="13952217" y="-1364881"/>
            <a:ext cx="2631896" cy="2302909"/>
            <a:chOff x="0" y="0"/>
            <a:chExt cx="812800" cy="711200"/>
          </a:xfrm>
        </p:grpSpPr>
        <p:sp>
          <p:nvSpPr>
            <p:cNvPr id="10" name="Freeform 10"/>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D012"/>
            </a:solidFill>
          </p:spPr>
        </p:sp>
        <p:sp>
          <p:nvSpPr>
            <p:cNvPr id="11" name="TextBox 11"/>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16384449" y="8352730"/>
            <a:ext cx="1903551" cy="1903551"/>
          </a:xfrm>
          <a:custGeom>
            <a:avLst/>
            <a:gdLst/>
            <a:ahLst/>
            <a:cxnLst/>
            <a:rect l="l" t="t" r="r" b="b"/>
            <a:pathLst>
              <a:path w="1903551" h="1903551">
                <a:moveTo>
                  <a:pt x="0" y="0"/>
                </a:moveTo>
                <a:lnTo>
                  <a:pt x="1903551" y="0"/>
                </a:lnTo>
                <a:lnTo>
                  <a:pt x="1903551" y="1903551"/>
                </a:lnTo>
                <a:lnTo>
                  <a:pt x="0" y="1903551"/>
                </a:lnTo>
                <a:lnTo>
                  <a:pt x="0" y="0"/>
                </a:lnTo>
                <a:close/>
              </a:path>
            </a:pathLst>
          </a:custGeom>
          <a:blipFill>
            <a:blip r:embed="rId2"/>
            <a:stretch>
              <a:fillRect/>
            </a:stretch>
          </a:blipFill>
        </p:spPr>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2038">
                <a:alpha val="100000"/>
              </a:srgbClr>
            </a:gs>
            <a:gs pos="100000">
              <a:srgbClr val="00515B">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rot="-3957731">
            <a:off x="14723490" y="-4830453"/>
            <a:ext cx="3169273" cy="9145997"/>
            <a:chOff x="0" y="0"/>
            <a:chExt cx="834706" cy="2408822"/>
          </a:xfrm>
        </p:grpSpPr>
        <p:sp>
          <p:nvSpPr>
            <p:cNvPr id="3" name="Freeform 3"/>
            <p:cNvSpPr/>
            <p:nvPr/>
          </p:nvSpPr>
          <p:spPr>
            <a:xfrm>
              <a:off x="0" y="0"/>
              <a:ext cx="834706" cy="2408822"/>
            </a:xfrm>
            <a:custGeom>
              <a:avLst/>
              <a:gdLst/>
              <a:ahLst/>
              <a:cxnLst/>
              <a:rect l="l" t="t" r="r" b="b"/>
              <a:pathLst>
                <a:path w="834706" h="2408822">
                  <a:moveTo>
                    <a:pt x="0" y="0"/>
                  </a:moveTo>
                  <a:lnTo>
                    <a:pt x="834706" y="0"/>
                  </a:lnTo>
                  <a:lnTo>
                    <a:pt x="834706" y="2408822"/>
                  </a:lnTo>
                  <a:lnTo>
                    <a:pt x="0" y="2408822"/>
                  </a:lnTo>
                  <a:close/>
                </a:path>
              </a:pathLst>
            </a:custGeom>
            <a:solidFill>
              <a:srgbClr val="FFD012"/>
            </a:solidFill>
          </p:spPr>
        </p:sp>
        <p:sp>
          <p:nvSpPr>
            <p:cNvPr id="4" name="TextBox 4"/>
            <p:cNvSpPr txBox="1"/>
            <p:nvPr/>
          </p:nvSpPr>
          <p:spPr>
            <a:xfrm>
              <a:off x="0" y="-38100"/>
              <a:ext cx="834706" cy="2446922"/>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5324232">
            <a:off x="13934769" y="4407821"/>
            <a:ext cx="10784121" cy="4033240"/>
            <a:chOff x="0" y="0"/>
            <a:chExt cx="2840262" cy="1062253"/>
          </a:xfrm>
        </p:grpSpPr>
        <p:sp>
          <p:nvSpPr>
            <p:cNvPr id="6" name="Freeform 6"/>
            <p:cNvSpPr/>
            <p:nvPr/>
          </p:nvSpPr>
          <p:spPr>
            <a:xfrm>
              <a:off x="0" y="0"/>
              <a:ext cx="2840262" cy="1062253"/>
            </a:xfrm>
            <a:custGeom>
              <a:avLst/>
              <a:gdLst/>
              <a:ahLst/>
              <a:cxnLst/>
              <a:rect l="l" t="t" r="r" b="b"/>
              <a:pathLst>
                <a:path w="2840262" h="1062253">
                  <a:moveTo>
                    <a:pt x="0" y="0"/>
                  </a:moveTo>
                  <a:lnTo>
                    <a:pt x="2840262" y="0"/>
                  </a:lnTo>
                  <a:lnTo>
                    <a:pt x="2840262" y="1062253"/>
                  </a:lnTo>
                  <a:lnTo>
                    <a:pt x="0" y="1062253"/>
                  </a:lnTo>
                  <a:close/>
                </a:path>
              </a:pathLst>
            </a:custGeom>
            <a:solidFill>
              <a:srgbClr val="FFD012"/>
            </a:solidFill>
          </p:spPr>
        </p:sp>
        <p:sp>
          <p:nvSpPr>
            <p:cNvPr id="7" name="TextBox 7"/>
            <p:cNvSpPr txBox="1"/>
            <p:nvPr/>
          </p:nvSpPr>
          <p:spPr>
            <a:xfrm>
              <a:off x="0" y="-38100"/>
              <a:ext cx="2840262" cy="1100353"/>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16384449" y="8352730"/>
            <a:ext cx="1903551" cy="1903551"/>
          </a:xfrm>
          <a:custGeom>
            <a:avLst/>
            <a:gdLst/>
            <a:ahLst/>
            <a:cxnLst/>
            <a:rect l="l" t="t" r="r" b="b"/>
            <a:pathLst>
              <a:path w="1903551" h="1903551">
                <a:moveTo>
                  <a:pt x="0" y="0"/>
                </a:moveTo>
                <a:lnTo>
                  <a:pt x="1903551" y="0"/>
                </a:lnTo>
                <a:lnTo>
                  <a:pt x="1903551" y="1903551"/>
                </a:lnTo>
                <a:lnTo>
                  <a:pt x="0" y="1903551"/>
                </a:lnTo>
                <a:lnTo>
                  <a:pt x="0" y="0"/>
                </a:lnTo>
                <a:close/>
              </a:path>
            </a:pathLst>
          </a:custGeom>
          <a:blipFill>
            <a:blip r:embed="rId2"/>
            <a:stretch>
              <a:fillRect/>
            </a:stretch>
          </a:blipFill>
        </p:spPr>
      </p:sp>
      <p:grpSp>
        <p:nvGrpSpPr>
          <p:cNvPr id="9" name="Group 9"/>
          <p:cNvGrpSpPr/>
          <p:nvPr/>
        </p:nvGrpSpPr>
        <p:grpSpPr>
          <a:xfrm rot="2791571">
            <a:off x="15942338" y="1790450"/>
            <a:ext cx="1583201" cy="874944"/>
            <a:chOff x="0" y="0"/>
            <a:chExt cx="812800" cy="449187"/>
          </a:xfrm>
        </p:grpSpPr>
        <p:sp>
          <p:nvSpPr>
            <p:cNvPr id="10" name="Freeform 10"/>
            <p:cNvSpPr/>
            <p:nvPr/>
          </p:nvSpPr>
          <p:spPr>
            <a:xfrm>
              <a:off x="0" y="0"/>
              <a:ext cx="812800" cy="449187"/>
            </a:xfrm>
            <a:custGeom>
              <a:avLst/>
              <a:gdLst/>
              <a:ahLst/>
              <a:cxnLst/>
              <a:rect l="l" t="t" r="r" b="b"/>
              <a:pathLst>
                <a:path w="812800" h="449187">
                  <a:moveTo>
                    <a:pt x="406400" y="0"/>
                  </a:moveTo>
                  <a:lnTo>
                    <a:pt x="812800" y="449187"/>
                  </a:lnTo>
                  <a:lnTo>
                    <a:pt x="0" y="449187"/>
                  </a:lnTo>
                  <a:lnTo>
                    <a:pt x="406400" y="0"/>
                  </a:lnTo>
                  <a:close/>
                </a:path>
              </a:pathLst>
            </a:custGeom>
            <a:solidFill>
              <a:srgbClr val="FFD012"/>
            </a:solidFill>
          </p:spPr>
        </p:sp>
        <p:sp>
          <p:nvSpPr>
            <p:cNvPr id="11" name="TextBox 11"/>
            <p:cNvSpPr txBox="1"/>
            <p:nvPr/>
          </p:nvSpPr>
          <p:spPr>
            <a:xfrm>
              <a:off x="127000" y="170451"/>
              <a:ext cx="558800" cy="246651"/>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1028700" y="1274997"/>
            <a:ext cx="12368556" cy="1296639"/>
          </a:xfrm>
          <a:prstGeom prst="rect">
            <a:avLst/>
          </a:prstGeom>
        </p:spPr>
        <p:txBody>
          <a:bodyPr lIns="0" tIns="0" rIns="0" bIns="0" rtlCol="0" anchor="t">
            <a:spAutoFit/>
          </a:bodyPr>
          <a:lstStyle/>
          <a:p>
            <a:pPr algn="l">
              <a:lnSpc>
                <a:spcPts val="9591"/>
              </a:lnSpc>
            </a:pPr>
            <a:r>
              <a:rPr lang="en-US" sz="10313" b="1">
                <a:solidFill>
                  <a:srgbClr val="FFD012"/>
                </a:solidFill>
                <a:latin typeface="Barlow Condensed Bold"/>
                <a:ea typeface="Barlow Condensed Bold"/>
                <a:cs typeface="Barlow Condensed Bold"/>
                <a:sym typeface="Barlow Condensed Bold"/>
              </a:rPr>
              <a:t>RELATÓRIO FINANCEIRO</a:t>
            </a:r>
          </a:p>
        </p:txBody>
      </p:sp>
      <p:sp>
        <p:nvSpPr>
          <p:cNvPr id="13" name="TextBox 13"/>
          <p:cNvSpPr txBox="1"/>
          <p:nvPr/>
        </p:nvSpPr>
        <p:spPr>
          <a:xfrm>
            <a:off x="1028700" y="3267596"/>
            <a:ext cx="14181319" cy="2555240"/>
          </a:xfrm>
          <a:prstGeom prst="rect">
            <a:avLst/>
          </a:prstGeom>
        </p:spPr>
        <p:txBody>
          <a:bodyPr lIns="0" tIns="0" rIns="0" bIns="0" rtlCol="0" anchor="t">
            <a:spAutoFit/>
          </a:bodyPr>
          <a:lstStyle/>
          <a:p>
            <a:pPr algn="l">
              <a:lnSpc>
                <a:spcPts val="4060"/>
              </a:lnSpc>
              <a:spcBef>
                <a:spcPct val="0"/>
              </a:spcBef>
            </a:pPr>
            <a:r>
              <a:rPr lang="en-US" sz="2900" b="1">
                <a:solidFill>
                  <a:srgbClr val="FFFFFF"/>
                </a:solidFill>
                <a:latin typeface="Canva Sans Bold"/>
                <a:ea typeface="Canva Sans Bold"/>
                <a:cs typeface="Canva Sans Bold"/>
                <a:sym typeface="Canva Sans Bold"/>
              </a:rPr>
              <a:t>De acordo com a NBC TG - Estrutura Conceitual para Relatório Financeiro, os relatórios financeiros são elaborados para atender principalmente aos investidores, credores por empréstimos e outros credores, pois esses usuários utilizam as informações para tomar decisões sobre fornecimento de recursos à entidade.</a:t>
            </a:r>
          </a:p>
        </p:txBody>
      </p:sp>
      <p:sp>
        <p:nvSpPr>
          <p:cNvPr id="14" name="TextBox 14"/>
          <p:cNvSpPr txBox="1"/>
          <p:nvPr/>
        </p:nvSpPr>
        <p:spPr>
          <a:xfrm>
            <a:off x="1028700" y="6826190"/>
            <a:ext cx="14391191" cy="1526540"/>
          </a:xfrm>
          <a:prstGeom prst="rect">
            <a:avLst/>
          </a:prstGeom>
        </p:spPr>
        <p:txBody>
          <a:bodyPr lIns="0" tIns="0" rIns="0" bIns="0" rtlCol="0" anchor="t">
            <a:spAutoFit/>
          </a:bodyPr>
          <a:lstStyle/>
          <a:p>
            <a:pPr marL="0" lvl="0" indent="0" algn="l">
              <a:lnSpc>
                <a:spcPts val="4060"/>
              </a:lnSpc>
              <a:spcBef>
                <a:spcPct val="0"/>
              </a:spcBef>
            </a:pPr>
            <a:r>
              <a:rPr lang="en-US" sz="2900" b="1" u="none" strike="noStrike">
                <a:solidFill>
                  <a:srgbClr val="FFFFFF"/>
                </a:solidFill>
                <a:latin typeface="Canva Sans Bold"/>
                <a:ea typeface="Canva Sans Bold"/>
                <a:cs typeface="Canva Sans Bold"/>
                <a:sym typeface="Canva Sans Bold"/>
              </a:rPr>
              <a:t> Limitações da Informação Contábil – Nem todas as informações relevantes podem ser incluídas nos relatórios financeiros, sendo necessário equilíbrio entre custo e benefício na divulgação.</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2038">
                <a:alpha val="100000"/>
              </a:srgbClr>
            </a:gs>
            <a:gs pos="100000">
              <a:srgbClr val="00515B">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0" y="2987569"/>
            <a:ext cx="18288000" cy="4612640"/>
          </a:xfrm>
          <a:prstGeom prst="rect">
            <a:avLst/>
          </a:prstGeom>
        </p:spPr>
        <p:txBody>
          <a:bodyPr lIns="0" tIns="0" rIns="0" bIns="0" rtlCol="0" anchor="t">
            <a:spAutoFit/>
          </a:bodyPr>
          <a:lstStyle/>
          <a:p>
            <a:pPr algn="l">
              <a:lnSpc>
                <a:spcPts val="4060"/>
              </a:lnSpc>
              <a:spcBef>
                <a:spcPct val="0"/>
              </a:spcBef>
            </a:pPr>
            <a:r>
              <a:rPr lang="en-US" sz="2900" b="1">
                <a:solidFill>
                  <a:srgbClr val="FFFFFF"/>
                </a:solidFill>
                <a:latin typeface="Canva Sans Bold"/>
                <a:ea typeface="Canva Sans Bold"/>
                <a:cs typeface="Canva Sans Bold"/>
                <a:sym typeface="Canva Sans Bold"/>
              </a:rPr>
              <a:t>CFC 2024.1 - Questão 19</a:t>
            </a:r>
          </a:p>
          <a:p>
            <a:pPr algn="l">
              <a:lnSpc>
                <a:spcPts val="4060"/>
              </a:lnSpc>
              <a:spcBef>
                <a:spcPct val="0"/>
              </a:spcBef>
            </a:pPr>
            <a:r>
              <a:rPr lang="en-US" sz="2900" b="1">
                <a:solidFill>
                  <a:srgbClr val="FFFFFF"/>
                </a:solidFill>
                <a:latin typeface="Canva Sans Bold"/>
                <a:ea typeface="Canva Sans Bold"/>
                <a:cs typeface="Canva Sans Bold"/>
                <a:sym typeface="Canva Sans Bold"/>
              </a:rPr>
              <a:t>De acordo com a NBC TG Estrutura Conceitual - Estrutura Conceitual para Relatório Financeiro, os principais usuários aos quais se destinam os relatórios financeiros para fins gerais são representados por</a:t>
            </a:r>
          </a:p>
          <a:p>
            <a:pPr algn="l">
              <a:lnSpc>
                <a:spcPts val="4060"/>
              </a:lnSpc>
              <a:spcBef>
                <a:spcPct val="0"/>
              </a:spcBef>
            </a:pPr>
            <a:r>
              <a:rPr lang="en-US" sz="2900" b="1">
                <a:solidFill>
                  <a:srgbClr val="FFFFFF"/>
                </a:solidFill>
                <a:latin typeface="Canva Sans Bold"/>
                <a:ea typeface="Canva Sans Bold"/>
                <a:cs typeface="Canva Sans Bold"/>
                <a:sym typeface="Canva Sans Bold"/>
              </a:rPr>
              <a:t>(A) - empregados, clientes e fornecedores.</a:t>
            </a:r>
          </a:p>
          <a:p>
            <a:pPr algn="l">
              <a:lnSpc>
                <a:spcPts val="4060"/>
              </a:lnSpc>
              <a:spcBef>
                <a:spcPct val="0"/>
              </a:spcBef>
            </a:pPr>
            <a:r>
              <a:rPr lang="en-US" sz="2900" b="1">
                <a:solidFill>
                  <a:srgbClr val="FFFFFF"/>
                </a:solidFill>
                <a:latin typeface="Canva Sans Bold"/>
                <a:ea typeface="Canva Sans Bold"/>
                <a:cs typeface="Canva Sans Bold"/>
                <a:sym typeface="Canva Sans Bold"/>
              </a:rPr>
              <a:t>(B) - detentores de participação societária e interessados em adquiri-la.</a:t>
            </a:r>
          </a:p>
          <a:p>
            <a:pPr algn="l">
              <a:lnSpc>
                <a:spcPts val="4060"/>
              </a:lnSpc>
              <a:spcBef>
                <a:spcPct val="0"/>
              </a:spcBef>
            </a:pPr>
            <a:r>
              <a:rPr lang="en-US" sz="2900" b="1">
                <a:solidFill>
                  <a:srgbClr val="FFFFFF"/>
                </a:solidFill>
                <a:latin typeface="Canva Sans Bold"/>
                <a:ea typeface="Canva Sans Bold"/>
                <a:cs typeface="Canva Sans Bold"/>
                <a:sym typeface="Canva Sans Bold"/>
              </a:rPr>
              <a:t>(C) - população em geral, impactada direta e indiretamente pelos relatórios.</a:t>
            </a:r>
          </a:p>
          <a:p>
            <a:pPr algn="l">
              <a:lnSpc>
                <a:spcPts val="4060"/>
              </a:lnSpc>
              <a:spcBef>
                <a:spcPct val="0"/>
              </a:spcBef>
            </a:pPr>
            <a:r>
              <a:rPr lang="en-US" sz="2900" b="1">
                <a:solidFill>
                  <a:srgbClr val="FFFFFF"/>
                </a:solidFill>
                <a:latin typeface="Canva Sans Bold"/>
                <a:ea typeface="Canva Sans Bold"/>
                <a:cs typeface="Canva Sans Bold"/>
                <a:sym typeface="Canva Sans Bold"/>
              </a:rPr>
              <a:t>(D) - investidores, credores por empréstimos e outros credores, existentes e potenciais.</a:t>
            </a:r>
          </a:p>
          <a:p>
            <a:pPr algn="l">
              <a:lnSpc>
                <a:spcPts val="4060"/>
              </a:lnSpc>
              <a:spcBef>
                <a:spcPct val="0"/>
              </a:spcBef>
            </a:pPr>
            <a:endParaRPr lang="en-US" sz="2900" b="1">
              <a:solidFill>
                <a:srgbClr val="FFFFFF"/>
              </a:solidFill>
              <a:latin typeface="Canva Sans Bold"/>
              <a:ea typeface="Canva Sans Bold"/>
              <a:cs typeface="Canva Sans Bold"/>
              <a:sym typeface="Canva Sans Bold"/>
            </a:endParaRPr>
          </a:p>
        </p:txBody>
      </p:sp>
      <p:grpSp>
        <p:nvGrpSpPr>
          <p:cNvPr id="3" name="Group 3"/>
          <p:cNvGrpSpPr/>
          <p:nvPr/>
        </p:nvGrpSpPr>
        <p:grpSpPr>
          <a:xfrm>
            <a:off x="15161914" y="-713298"/>
            <a:ext cx="2631896" cy="2302909"/>
            <a:chOff x="0" y="0"/>
            <a:chExt cx="812800" cy="711200"/>
          </a:xfrm>
        </p:grpSpPr>
        <p:sp>
          <p:nvSpPr>
            <p:cNvPr id="4" name="Freeform 4"/>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D012"/>
            </a:solidFill>
          </p:spPr>
        </p:sp>
        <p:sp>
          <p:nvSpPr>
            <p:cNvPr id="5" name="TextBox 5"/>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rot="-10800000">
            <a:off x="15515089" y="-2819989"/>
            <a:ext cx="6702523" cy="5864707"/>
            <a:chOff x="0" y="0"/>
            <a:chExt cx="812800" cy="711200"/>
          </a:xfrm>
        </p:grpSpPr>
        <p:sp>
          <p:nvSpPr>
            <p:cNvPr id="7" name="Freeform 7"/>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D012"/>
            </a:solidFill>
          </p:spPr>
        </p:sp>
        <p:sp>
          <p:nvSpPr>
            <p:cNvPr id="8" name="TextBox 8"/>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rot="-10800000">
            <a:off x="13952217" y="-1364881"/>
            <a:ext cx="2631896" cy="2302909"/>
            <a:chOff x="0" y="0"/>
            <a:chExt cx="812800" cy="711200"/>
          </a:xfrm>
        </p:grpSpPr>
        <p:sp>
          <p:nvSpPr>
            <p:cNvPr id="10" name="Freeform 10"/>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D012"/>
            </a:solidFill>
          </p:spPr>
        </p:sp>
        <p:sp>
          <p:nvSpPr>
            <p:cNvPr id="11" name="TextBox 11"/>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16384449" y="8352730"/>
            <a:ext cx="1903551" cy="1903551"/>
          </a:xfrm>
          <a:custGeom>
            <a:avLst/>
            <a:gdLst/>
            <a:ahLst/>
            <a:cxnLst/>
            <a:rect l="l" t="t" r="r" b="b"/>
            <a:pathLst>
              <a:path w="1903551" h="1903551">
                <a:moveTo>
                  <a:pt x="0" y="0"/>
                </a:moveTo>
                <a:lnTo>
                  <a:pt x="1903551" y="0"/>
                </a:lnTo>
                <a:lnTo>
                  <a:pt x="1903551" y="1903551"/>
                </a:lnTo>
                <a:lnTo>
                  <a:pt x="0" y="1903551"/>
                </a:lnTo>
                <a:lnTo>
                  <a:pt x="0" y="0"/>
                </a:lnTo>
                <a:close/>
              </a:path>
            </a:pathLst>
          </a:custGeom>
          <a:blipFill>
            <a:blip r:embed="rId2"/>
            <a:stretch>
              <a:fillRect/>
            </a:stretch>
          </a:blipFill>
        </p:spPr>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2038">
                <a:alpha val="100000"/>
              </a:srgbClr>
            </a:gs>
            <a:gs pos="100000">
              <a:srgbClr val="00515B">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5161914" y="-713298"/>
            <a:ext cx="2631896" cy="2302909"/>
            <a:chOff x="0" y="0"/>
            <a:chExt cx="812800" cy="711200"/>
          </a:xfrm>
        </p:grpSpPr>
        <p:sp>
          <p:nvSpPr>
            <p:cNvPr id="3" name="Freeform 3"/>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D012"/>
            </a:solidFill>
          </p:spPr>
        </p:sp>
        <p:sp>
          <p:nvSpPr>
            <p:cNvPr id="4" name="TextBox 4"/>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10800000">
            <a:off x="15515089" y="-2819989"/>
            <a:ext cx="6702523" cy="5864707"/>
            <a:chOff x="0" y="0"/>
            <a:chExt cx="812800" cy="711200"/>
          </a:xfrm>
        </p:grpSpPr>
        <p:sp>
          <p:nvSpPr>
            <p:cNvPr id="6" name="Freeform 6"/>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D012"/>
            </a:solidFill>
          </p:spPr>
        </p:sp>
        <p:sp>
          <p:nvSpPr>
            <p:cNvPr id="7" name="TextBox 7"/>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10800000">
            <a:off x="13952217" y="-1364881"/>
            <a:ext cx="2631896" cy="2302909"/>
            <a:chOff x="0" y="0"/>
            <a:chExt cx="812800" cy="711200"/>
          </a:xfrm>
        </p:grpSpPr>
        <p:sp>
          <p:nvSpPr>
            <p:cNvPr id="9" name="Freeform 9"/>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D012"/>
            </a:solidFill>
          </p:spPr>
        </p:sp>
        <p:sp>
          <p:nvSpPr>
            <p:cNvPr id="10" name="TextBox 10"/>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a:off x="16384449" y="8352730"/>
            <a:ext cx="1903551" cy="1903551"/>
          </a:xfrm>
          <a:custGeom>
            <a:avLst/>
            <a:gdLst/>
            <a:ahLst/>
            <a:cxnLst/>
            <a:rect l="l" t="t" r="r" b="b"/>
            <a:pathLst>
              <a:path w="1903551" h="1903551">
                <a:moveTo>
                  <a:pt x="0" y="0"/>
                </a:moveTo>
                <a:lnTo>
                  <a:pt x="1903551" y="0"/>
                </a:lnTo>
                <a:lnTo>
                  <a:pt x="1903551" y="1903551"/>
                </a:lnTo>
                <a:lnTo>
                  <a:pt x="0" y="1903551"/>
                </a:lnTo>
                <a:lnTo>
                  <a:pt x="0" y="0"/>
                </a:lnTo>
                <a:close/>
              </a:path>
            </a:pathLst>
          </a:custGeom>
          <a:blipFill>
            <a:blip r:embed="rId2"/>
            <a:stretch>
              <a:fillRect/>
            </a:stretch>
          </a:blipFill>
        </p:spPr>
      </p:sp>
      <p:sp>
        <p:nvSpPr>
          <p:cNvPr id="12" name="TextBox 12"/>
          <p:cNvSpPr txBox="1"/>
          <p:nvPr/>
        </p:nvSpPr>
        <p:spPr>
          <a:xfrm>
            <a:off x="0" y="2120116"/>
            <a:ext cx="18288000" cy="7184390"/>
          </a:xfrm>
          <a:prstGeom prst="rect">
            <a:avLst/>
          </a:prstGeom>
        </p:spPr>
        <p:txBody>
          <a:bodyPr lIns="0" tIns="0" rIns="0" bIns="0" rtlCol="0" anchor="t">
            <a:spAutoFit/>
          </a:bodyPr>
          <a:lstStyle/>
          <a:p>
            <a:pPr algn="l">
              <a:lnSpc>
                <a:spcPts val="4060"/>
              </a:lnSpc>
              <a:spcBef>
                <a:spcPct val="0"/>
              </a:spcBef>
            </a:pPr>
            <a:r>
              <a:rPr lang="en-US" sz="2900" b="1">
                <a:solidFill>
                  <a:srgbClr val="FFFFFF"/>
                </a:solidFill>
                <a:latin typeface="Canva Sans Bold"/>
                <a:ea typeface="Canva Sans Bold"/>
                <a:cs typeface="Canva Sans Bold"/>
                <a:sym typeface="Canva Sans Bold"/>
              </a:rPr>
              <a:t>CFC 2024.1 - Questão 19</a:t>
            </a:r>
          </a:p>
          <a:p>
            <a:pPr algn="l">
              <a:lnSpc>
                <a:spcPts val="4060"/>
              </a:lnSpc>
              <a:spcBef>
                <a:spcPct val="0"/>
              </a:spcBef>
            </a:pPr>
            <a:r>
              <a:rPr lang="en-US" sz="2900" b="1">
                <a:solidFill>
                  <a:srgbClr val="FFFFFF"/>
                </a:solidFill>
                <a:latin typeface="Canva Sans Bold"/>
                <a:ea typeface="Canva Sans Bold"/>
                <a:cs typeface="Canva Sans Bold"/>
                <a:sym typeface="Canva Sans Bold"/>
              </a:rPr>
              <a:t>De acordo com a NBC TG Estrutura Conceitual - Estrutura Conceitual para Relatório Financeiro, os principais usuários aos quais se destinam os relatórios financeiros para fins gerais são representados por</a:t>
            </a:r>
          </a:p>
          <a:p>
            <a:pPr algn="l">
              <a:lnSpc>
                <a:spcPts val="4060"/>
              </a:lnSpc>
              <a:spcBef>
                <a:spcPct val="0"/>
              </a:spcBef>
            </a:pPr>
            <a:r>
              <a:rPr lang="en-US" sz="2900" b="1">
                <a:solidFill>
                  <a:srgbClr val="FFFFFF"/>
                </a:solidFill>
                <a:latin typeface="Canva Sans Bold"/>
                <a:ea typeface="Canva Sans Bold"/>
                <a:cs typeface="Canva Sans Bold"/>
                <a:sym typeface="Canva Sans Bold"/>
              </a:rPr>
              <a:t>(A) - empregados, clientes e fornecedores.</a:t>
            </a:r>
          </a:p>
          <a:p>
            <a:pPr algn="l">
              <a:lnSpc>
                <a:spcPts val="4060"/>
              </a:lnSpc>
              <a:spcBef>
                <a:spcPct val="0"/>
              </a:spcBef>
            </a:pPr>
            <a:r>
              <a:rPr lang="en-US" sz="2900" b="1" i="1" u="sng">
                <a:solidFill>
                  <a:srgbClr val="EC1D24"/>
                </a:solidFill>
                <a:latin typeface="Canva Sans Bold Italics"/>
                <a:ea typeface="Canva Sans Bold Italics"/>
                <a:cs typeface="Canva Sans Bold Italics"/>
                <a:sym typeface="Canva Sans Bold Italics"/>
              </a:rPr>
              <a:t>Não são usuários primários. Os empregados, por exemplo, buscam informações sobre estabilidade da empresa, mas os relatórios financeiros não são elaborados para esse fim específico.</a:t>
            </a:r>
          </a:p>
          <a:p>
            <a:pPr algn="l">
              <a:lnSpc>
                <a:spcPts val="4060"/>
              </a:lnSpc>
              <a:spcBef>
                <a:spcPct val="0"/>
              </a:spcBef>
            </a:pPr>
            <a:r>
              <a:rPr lang="en-US" sz="2900" b="1">
                <a:solidFill>
                  <a:srgbClr val="FFFFFF"/>
                </a:solidFill>
                <a:latin typeface="Canva Sans Bold"/>
                <a:ea typeface="Canva Sans Bold"/>
                <a:cs typeface="Canva Sans Bold"/>
                <a:sym typeface="Canva Sans Bold"/>
              </a:rPr>
              <a:t>(B) - detentores de participação societária e interessados em adquiri-la.</a:t>
            </a:r>
          </a:p>
          <a:p>
            <a:pPr algn="l">
              <a:lnSpc>
                <a:spcPts val="4060"/>
              </a:lnSpc>
              <a:spcBef>
                <a:spcPct val="0"/>
              </a:spcBef>
            </a:pPr>
            <a:r>
              <a:rPr lang="en-US" sz="2900" b="1" i="1" u="sng">
                <a:solidFill>
                  <a:srgbClr val="EC1D24"/>
                </a:solidFill>
                <a:latin typeface="Canva Sans Bold Italics"/>
                <a:ea typeface="Canva Sans Bold Italics"/>
                <a:cs typeface="Canva Sans Bold Italics"/>
                <a:sym typeface="Canva Sans Bold Italics"/>
              </a:rPr>
              <a:t>Os investidores são usuários principais, mas a alternativa exclui credores, então está errada.</a:t>
            </a:r>
          </a:p>
          <a:p>
            <a:pPr algn="l">
              <a:lnSpc>
                <a:spcPts val="4060"/>
              </a:lnSpc>
              <a:spcBef>
                <a:spcPct val="0"/>
              </a:spcBef>
            </a:pPr>
            <a:r>
              <a:rPr lang="en-US" sz="2900" b="1">
                <a:solidFill>
                  <a:srgbClr val="FFFFFF"/>
                </a:solidFill>
                <a:latin typeface="Canva Sans Bold"/>
                <a:ea typeface="Canva Sans Bold"/>
                <a:cs typeface="Canva Sans Bold"/>
                <a:sym typeface="Canva Sans Bold"/>
              </a:rPr>
              <a:t>(C) - população em geral, impactada direta e indiretamente pelos relatórios.</a:t>
            </a:r>
          </a:p>
          <a:p>
            <a:pPr algn="l">
              <a:lnSpc>
                <a:spcPts val="4060"/>
              </a:lnSpc>
              <a:spcBef>
                <a:spcPct val="0"/>
              </a:spcBef>
            </a:pPr>
            <a:r>
              <a:rPr lang="en-US" sz="2900" b="1" i="1" u="sng">
                <a:solidFill>
                  <a:srgbClr val="EC1D24"/>
                </a:solidFill>
                <a:latin typeface="Canva Sans Bold Italics"/>
                <a:ea typeface="Canva Sans Bold Italics"/>
                <a:cs typeface="Canva Sans Bold Italics"/>
                <a:sym typeface="Canva Sans Bold Italics"/>
              </a:rPr>
              <a:t>A população pode ser afetada pelos relatórios, mas os relatórios financeiros não são elaborados para atender ao público em geral.</a:t>
            </a:r>
          </a:p>
          <a:p>
            <a:pPr algn="l">
              <a:lnSpc>
                <a:spcPts val="4060"/>
              </a:lnSpc>
              <a:spcBef>
                <a:spcPct val="0"/>
              </a:spcBef>
            </a:pPr>
            <a:r>
              <a:rPr lang="en-US" sz="2900" b="1">
                <a:solidFill>
                  <a:srgbClr val="FFD012"/>
                </a:solidFill>
                <a:latin typeface="Canva Sans Bold"/>
                <a:ea typeface="Canva Sans Bold"/>
                <a:cs typeface="Canva Sans Bold"/>
                <a:sym typeface="Canva Sans Bold"/>
              </a:rPr>
              <a:t>(D) - investidores, credores por empréstimos e outros credores, existentes e potenciais.</a:t>
            </a:r>
          </a:p>
          <a:p>
            <a:pPr algn="l">
              <a:lnSpc>
                <a:spcPts val="4060"/>
              </a:lnSpc>
              <a:spcBef>
                <a:spcPct val="0"/>
              </a:spcBef>
            </a:pPr>
            <a:endParaRPr lang="en-US" sz="2900" b="1">
              <a:solidFill>
                <a:srgbClr val="FFD012"/>
              </a:solidFill>
              <a:latin typeface="Canva Sans Bold"/>
              <a:ea typeface="Canva Sans Bold"/>
              <a:cs typeface="Canva Sans Bold"/>
              <a:sym typeface="Canva Sans Bold"/>
            </a:endParaRPr>
          </a:p>
        </p:txBody>
      </p:sp>
      <p:sp>
        <p:nvSpPr>
          <p:cNvPr id="13" name="Freeform 13"/>
          <p:cNvSpPr/>
          <p:nvPr/>
        </p:nvSpPr>
        <p:spPr>
          <a:xfrm>
            <a:off x="15917122" y="8352730"/>
            <a:ext cx="560740" cy="526076"/>
          </a:xfrm>
          <a:custGeom>
            <a:avLst/>
            <a:gdLst/>
            <a:ahLst/>
            <a:cxnLst/>
            <a:rect l="l" t="t" r="r" b="b"/>
            <a:pathLst>
              <a:path w="560740" h="526076">
                <a:moveTo>
                  <a:pt x="0" y="0"/>
                </a:moveTo>
                <a:lnTo>
                  <a:pt x="560740" y="0"/>
                </a:lnTo>
                <a:lnTo>
                  <a:pt x="560740" y="526076"/>
                </a:lnTo>
                <a:lnTo>
                  <a:pt x="0" y="52607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2038">
                <a:alpha val="100000"/>
              </a:srgbClr>
            </a:gs>
            <a:gs pos="100000">
              <a:srgbClr val="00515B">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rot="-3957731">
            <a:off x="14723490" y="-4830453"/>
            <a:ext cx="3169273" cy="9145997"/>
            <a:chOff x="0" y="0"/>
            <a:chExt cx="834706" cy="2408822"/>
          </a:xfrm>
        </p:grpSpPr>
        <p:sp>
          <p:nvSpPr>
            <p:cNvPr id="3" name="Freeform 3"/>
            <p:cNvSpPr/>
            <p:nvPr/>
          </p:nvSpPr>
          <p:spPr>
            <a:xfrm>
              <a:off x="0" y="0"/>
              <a:ext cx="834706" cy="2408822"/>
            </a:xfrm>
            <a:custGeom>
              <a:avLst/>
              <a:gdLst/>
              <a:ahLst/>
              <a:cxnLst/>
              <a:rect l="l" t="t" r="r" b="b"/>
              <a:pathLst>
                <a:path w="834706" h="2408822">
                  <a:moveTo>
                    <a:pt x="0" y="0"/>
                  </a:moveTo>
                  <a:lnTo>
                    <a:pt x="834706" y="0"/>
                  </a:lnTo>
                  <a:lnTo>
                    <a:pt x="834706" y="2408822"/>
                  </a:lnTo>
                  <a:lnTo>
                    <a:pt x="0" y="2408822"/>
                  </a:lnTo>
                  <a:close/>
                </a:path>
              </a:pathLst>
            </a:custGeom>
            <a:solidFill>
              <a:srgbClr val="FFD012"/>
            </a:solidFill>
          </p:spPr>
        </p:sp>
        <p:sp>
          <p:nvSpPr>
            <p:cNvPr id="4" name="TextBox 4"/>
            <p:cNvSpPr txBox="1"/>
            <p:nvPr/>
          </p:nvSpPr>
          <p:spPr>
            <a:xfrm>
              <a:off x="0" y="-38100"/>
              <a:ext cx="834706" cy="2446922"/>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5324232">
            <a:off x="13934769" y="4407821"/>
            <a:ext cx="10784121" cy="4033240"/>
            <a:chOff x="0" y="0"/>
            <a:chExt cx="2840262" cy="1062253"/>
          </a:xfrm>
        </p:grpSpPr>
        <p:sp>
          <p:nvSpPr>
            <p:cNvPr id="6" name="Freeform 6"/>
            <p:cNvSpPr/>
            <p:nvPr/>
          </p:nvSpPr>
          <p:spPr>
            <a:xfrm>
              <a:off x="0" y="0"/>
              <a:ext cx="2840262" cy="1062253"/>
            </a:xfrm>
            <a:custGeom>
              <a:avLst/>
              <a:gdLst/>
              <a:ahLst/>
              <a:cxnLst/>
              <a:rect l="l" t="t" r="r" b="b"/>
              <a:pathLst>
                <a:path w="2840262" h="1062253">
                  <a:moveTo>
                    <a:pt x="0" y="0"/>
                  </a:moveTo>
                  <a:lnTo>
                    <a:pt x="2840262" y="0"/>
                  </a:lnTo>
                  <a:lnTo>
                    <a:pt x="2840262" y="1062253"/>
                  </a:lnTo>
                  <a:lnTo>
                    <a:pt x="0" y="1062253"/>
                  </a:lnTo>
                  <a:close/>
                </a:path>
              </a:pathLst>
            </a:custGeom>
            <a:solidFill>
              <a:srgbClr val="FFD012"/>
            </a:solidFill>
          </p:spPr>
        </p:sp>
        <p:sp>
          <p:nvSpPr>
            <p:cNvPr id="7" name="TextBox 7"/>
            <p:cNvSpPr txBox="1"/>
            <p:nvPr/>
          </p:nvSpPr>
          <p:spPr>
            <a:xfrm>
              <a:off x="0" y="-38100"/>
              <a:ext cx="2840262" cy="1100353"/>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16384449" y="8352730"/>
            <a:ext cx="1903551" cy="1903551"/>
          </a:xfrm>
          <a:custGeom>
            <a:avLst/>
            <a:gdLst/>
            <a:ahLst/>
            <a:cxnLst/>
            <a:rect l="l" t="t" r="r" b="b"/>
            <a:pathLst>
              <a:path w="1903551" h="1903551">
                <a:moveTo>
                  <a:pt x="0" y="0"/>
                </a:moveTo>
                <a:lnTo>
                  <a:pt x="1903551" y="0"/>
                </a:lnTo>
                <a:lnTo>
                  <a:pt x="1903551" y="1903551"/>
                </a:lnTo>
                <a:lnTo>
                  <a:pt x="0" y="1903551"/>
                </a:lnTo>
                <a:lnTo>
                  <a:pt x="0" y="0"/>
                </a:lnTo>
                <a:close/>
              </a:path>
            </a:pathLst>
          </a:custGeom>
          <a:blipFill>
            <a:blip r:embed="rId2"/>
            <a:stretch>
              <a:fillRect/>
            </a:stretch>
          </a:blipFill>
        </p:spPr>
      </p:sp>
      <p:grpSp>
        <p:nvGrpSpPr>
          <p:cNvPr id="9" name="Group 9"/>
          <p:cNvGrpSpPr/>
          <p:nvPr/>
        </p:nvGrpSpPr>
        <p:grpSpPr>
          <a:xfrm rot="2791571">
            <a:off x="15942338" y="1790450"/>
            <a:ext cx="1583201" cy="874944"/>
            <a:chOff x="0" y="0"/>
            <a:chExt cx="812800" cy="449187"/>
          </a:xfrm>
        </p:grpSpPr>
        <p:sp>
          <p:nvSpPr>
            <p:cNvPr id="10" name="Freeform 10"/>
            <p:cNvSpPr/>
            <p:nvPr/>
          </p:nvSpPr>
          <p:spPr>
            <a:xfrm>
              <a:off x="0" y="0"/>
              <a:ext cx="812800" cy="449187"/>
            </a:xfrm>
            <a:custGeom>
              <a:avLst/>
              <a:gdLst/>
              <a:ahLst/>
              <a:cxnLst/>
              <a:rect l="l" t="t" r="r" b="b"/>
              <a:pathLst>
                <a:path w="812800" h="449187">
                  <a:moveTo>
                    <a:pt x="406400" y="0"/>
                  </a:moveTo>
                  <a:lnTo>
                    <a:pt x="812800" y="449187"/>
                  </a:lnTo>
                  <a:lnTo>
                    <a:pt x="0" y="449187"/>
                  </a:lnTo>
                  <a:lnTo>
                    <a:pt x="406400" y="0"/>
                  </a:lnTo>
                  <a:close/>
                </a:path>
              </a:pathLst>
            </a:custGeom>
            <a:solidFill>
              <a:srgbClr val="FFD012"/>
            </a:solidFill>
          </p:spPr>
        </p:sp>
        <p:sp>
          <p:nvSpPr>
            <p:cNvPr id="11" name="TextBox 11"/>
            <p:cNvSpPr txBox="1"/>
            <p:nvPr/>
          </p:nvSpPr>
          <p:spPr>
            <a:xfrm>
              <a:off x="127000" y="170451"/>
              <a:ext cx="558800" cy="246651"/>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735163" y="808061"/>
            <a:ext cx="9501902" cy="1419861"/>
          </a:xfrm>
          <a:prstGeom prst="rect">
            <a:avLst/>
          </a:prstGeom>
        </p:spPr>
        <p:txBody>
          <a:bodyPr lIns="0" tIns="0" rIns="0" bIns="0" rtlCol="0" anchor="t">
            <a:spAutoFit/>
          </a:bodyPr>
          <a:lstStyle/>
          <a:p>
            <a:pPr algn="just">
              <a:lnSpc>
                <a:spcPts val="5739"/>
              </a:lnSpc>
              <a:spcBef>
                <a:spcPct val="0"/>
              </a:spcBef>
            </a:pPr>
            <a:r>
              <a:rPr lang="en-US" sz="4099" b="1">
                <a:solidFill>
                  <a:srgbClr val="FFD012"/>
                </a:solidFill>
                <a:latin typeface="Canva Sans Bold"/>
                <a:ea typeface="Canva Sans Bold"/>
                <a:cs typeface="Canva Sans Bold"/>
                <a:sym typeface="Canva Sans Bold"/>
              </a:rPr>
              <a:t>CONCEITO FINANCEIRO  DO CAPITAL</a:t>
            </a:r>
          </a:p>
          <a:p>
            <a:pPr algn="just">
              <a:lnSpc>
                <a:spcPts val="5739"/>
              </a:lnSpc>
              <a:spcBef>
                <a:spcPct val="0"/>
              </a:spcBef>
            </a:pPr>
            <a:endParaRPr lang="en-US" sz="4099" b="1">
              <a:solidFill>
                <a:srgbClr val="FFD012"/>
              </a:solidFill>
              <a:latin typeface="Canva Sans Bold"/>
              <a:ea typeface="Canva Sans Bold"/>
              <a:cs typeface="Canva Sans Bold"/>
              <a:sym typeface="Canva Sans Bold"/>
            </a:endParaRPr>
          </a:p>
        </p:txBody>
      </p:sp>
      <p:sp>
        <p:nvSpPr>
          <p:cNvPr id="13" name="TextBox 13"/>
          <p:cNvSpPr txBox="1"/>
          <p:nvPr/>
        </p:nvSpPr>
        <p:spPr>
          <a:xfrm>
            <a:off x="742496" y="4346444"/>
            <a:ext cx="7768471" cy="695961"/>
          </a:xfrm>
          <a:prstGeom prst="rect">
            <a:avLst/>
          </a:prstGeom>
        </p:spPr>
        <p:txBody>
          <a:bodyPr lIns="0" tIns="0" rIns="0" bIns="0" rtlCol="0" anchor="t">
            <a:spAutoFit/>
          </a:bodyPr>
          <a:lstStyle/>
          <a:p>
            <a:pPr marL="0" lvl="0" indent="0" algn="just">
              <a:lnSpc>
                <a:spcPts val="5739"/>
              </a:lnSpc>
              <a:spcBef>
                <a:spcPct val="0"/>
              </a:spcBef>
            </a:pPr>
            <a:r>
              <a:rPr lang="en-US" sz="4099" b="1" u="none" strike="noStrike">
                <a:solidFill>
                  <a:srgbClr val="FFD012"/>
                </a:solidFill>
                <a:latin typeface="Canva Sans Bold"/>
                <a:ea typeface="Canva Sans Bold"/>
                <a:cs typeface="Canva Sans Bold"/>
                <a:sym typeface="Canva Sans Bold"/>
              </a:rPr>
              <a:t>CONCEITO FÍSICO DE CAPITAL</a:t>
            </a:r>
          </a:p>
        </p:txBody>
      </p:sp>
      <p:sp>
        <p:nvSpPr>
          <p:cNvPr id="14" name="TextBox 14"/>
          <p:cNvSpPr txBox="1"/>
          <p:nvPr/>
        </p:nvSpPr>
        <p:spPr>
          <a:xfrm>
            <a:off x="742496" y="5086350"/>
            <a:ext cx="16264773" cy="2040890"/>
          </a:xfrm>
          <a:prstGeom prst="rect">
            <a:avLst/>
          </a:prstGeom>
        </p:spPr>
        <p:txBody>
          <a:bodyPr lIns="0" tIns="0" rIns="0" bIns="0" rtlCol="0" anchor="t">
            <a:spAutoFit/>
          </a:bodyPr>
          <a:lstStyle/>
          <a:p>
            <a:pPr marL="0" lvl="0" indent="0" algn="l">
              <a:lnSpc>
                <a:spcPts val="4060"/>
              </a:lnSpc>
              <a:spcBef>
                <a:spcPct val="0"/>
              </a:spcBef>
            </a:pPr>
            <a:r>
              <a:rPr lang="en-US" sz="2900" b="1" u="none" strike="noStrike">
                <a:solidFill>
                  <a:srgbClr val="FFFFFF"/>
                </a:solidFill>
                <a:latin typeface="Canva Sans Bold"/>
                <a:ea typeface="Canva Sans Bold"/>
                <a:cs typeface="Canva Sans Bold"/>
                <a:sym typeface="Canva Sans Bold"/>
              </a:rPr>
              <a:t> Enfatiza a capacidade produtiva da empresa, ou seja, o capital é representado pelos ativos operacionais necessários para a geração de bens e serviços. A manutenção do capital ocorre quando a empresa mantém a mesma capacidade produtiva ao longo do tempo.</a:t>
            </a:r>
          </a:p>
        </p:txBody>
      </p:sp>
      <p:sp>
        <p:nvSpPr>
          <p:cNvPr id="15" name="TextBox 15"/>
          <p:cNvSpPr txBox="1"/>
          <p:nvPr/>
        </p:nvSpPr>
        <p:spPr>
          <a:xfrm>
            <a:off x="735163" y="1667913"/>
            <a:ext cx="15522276" cy="2040890"/>
          </a:xfrm>
          <a:prstGeom prst="rect">
            <a:avLst/>
          </a:prstGeom>
        </p:spPr>
        <p:txBody>
          <a:bodyPr lIns="0" tIns="0" rIns="0" bIns="0" rtlCol="0" anchor="t">
            <a:spAutoFit/>
          </a:bodyPr>
          <a:lstStyle/>
          <a:p>
            <a:pPr algn="l">
              <a:lnSpc>
                <a:spcPts val="4060"/>
              </a:lnSpc>
              <a:spcBef>
                <a:spcPct val="0"/>
              </a:spcBef>
            </a:pPr>
            <a:r>
              <a:rPr lang="en-US" sz="2900" b="1">
                <a:solidFill>
                  <a:srgbClr val="FFFFFF"/>
                </a:solidFill>
                <a:latin typeface="Canva Sans Bold"/>
                <a:ea typeface="Canva Sans Bold"/>
                <a:cs typeface="Canva Sans Bold"/>
                <a:sym typeface="Canva Sans Bold"/>
              </a:rPr>
              <a:t> Refere-se ao valor monetário investido na entidade, ou seja, o capital é considerado como o patrimônio líquido da empresa. A manutenção do capital ocorre quando o patrimônio líquido no final do período é igual ao do início, excluindo distribuições e aportes dos proprietários.</a:t>
            </a:r>
          </a:p>
        </p:txBody>
      </p:sp>
      <p:sp>
        <p:nvSpPr>
          <p:cNvPr id="16" name="TextBox 16"/>
          <p:cNvSpPr txBox="1"/>
          <p:nvPr/>
        </p:nvSpPr>
        <p:spPr>
          <a:xfrm>
            <a:off x="469166" y="7701041"/>
            <a:ext cx="16264773" cy="2555240"/>
          </a:xfrm>
          <a:prstGeom prst="rect">
            <a:avLst/>
          </a:prstGeom>
        </p:spPr>
        <p:txBody>
          <a:bodyPr lIns="0" tIns="0" rIns="0" bIns="0" rtlCol="0" anchor="t">
            <a:spAutoFit/>
          </a:bodyPr>
          <a:lstStyle/>
          <a:p>
            <a:pPr marL="626111" lvl="1" indent="-313055" algn="l">
              <a:lnSpc>
                <a:spcPts val="4060"/>
              </a:lnSpc>
              <a:spcBef>
                <a:spcPct val="0"/>
              </a:spcBef>
              <a:buFont typeface="Arial"/>
              <a:buChar char="•"/>
            </a:pPr>
            <a:r>
              <a:rPr lang="en-US" sz="2900" b="1">
                <a:solidFill>
                  <a:srgbClr val="FFFFFF"/>
                </a:solidFill>
                <a:latin typeface="Canva Sans Bold"/>
                <a:ea typeface="Canva Sans Bold"/>
                <a:cs typeface="Canva Sans Bold"/>
                <a:sym typeface="Canva Sans Bold"/>
              </a:rPr>
              <a:t>S</a:t>
            </a:r>
            <a:r>
              <a:rPr lang="en-US" sz="2900" b="1" u="none" strike="noStrike">
                <a:solidFill>
                  <a:srgbClr val="FFFFFF"/>
                </a:solidFill>
                <a:latin typeface="Canva Sans Bold"/>
                <a:ea typeface="Canva Sans Bold"/>
                <a:cs typeface="Canva Sans Bold"/>
                <a:sym typeface="Canva Sans Bold"/>
              </a:rPr>
              <a:t>e a empresa mede seu desempenho pelo valor monetário investido, usa o conceito financeiro de capital.</a:t>
            </a:r>
          </a:p>
          <a:p>
            <a:pPr marL="626111" lvl="1" indent="-313055" algn="l">
              <a:lnSpc>
                <a:spcPts val="4060"/>
              </a:lnSpc>
              <a:spcBef>
                <a:spcPct val="0"/>
              </a:spcBef>
              <a:buFont typeface="Arial"/>
              <a:buChar char="•"/>
            </a:pPr>
            <a:r>
              <a:rPr lang="en-US" sz="2900" b="1" u="none" strike="noStrike">
                <a:solidFill>
                  <a:srgbClr val="FFFFFF"/>
                </a:solidFill>
                <a:latin typeface="Canva Sans Bold"/>
                <a:ea typeface="Canva Sans Bold"/>
                <a:cs typeface="Canva Sans Bold"/>
                <a:sym typeface="Canva Sans Bold"/>
              </a:rPr>
              <a:t>Se a empresa mede seu desempenho pela capacidade de produção de bens e serviços, usa o conceito físico de capital.</a:t>
            </a:r>
          </a:p>
          <a:p>
            <a:pPr marL="0" lvl="0" indent="0" algn="l">
              <a:lnSpc>
                <a:spcPts val="4060"/>
              </a:lnSpc>
              <a:spcBef>
                <a:spcPct val="0"/>
              </a:spcBef>
            </a:pPr>
            <a:endParaRPr lang="en-US" sz="2900" b="1" u="none" strike="noStrike">
              <a:solidFill>
                <a:srgbClr val="FFFFFF"/>
              </a:solidFill>
              <a:latin typeface="Canva Sans Bold"/>
              <a:ea typeface="Canva Sans Bold"/>
              <a:cs typeface="Canva Sans Bold"/>
              <a:sym typeface="Canva Sans Bo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2038">
                <a:alpha val="100000"/>
              </a:srgbClr>
            </a:gs>
            <a:gs pos="100000">
              <a:srgbClr val="00515B">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rot="-3957731">
            <a:off x="14723490" y="-4830453"/>
            <a:ext cx="3169273" cy="9145997"/>
            <a:chOff x="0" y="0"/>
            <a:chExt cx="834706" cy="2408822"/>
          </a:xfrm>
        </p:grpSpPr>
        <p:sp>
          <p:nvSpPr>
            <p:cNvPr id="3" name="Freeform 3"/>
            <p:cNvSpPr/>
            <p:nvPr/>
          </p:nvSpPr>
          <p:spPr>
            <a:xfrm>
              <a:off x="0" y="0"/>
              <a:ext cx="834706" cy="2408822"/>
            </a:xfrm>
            <a:custGeom>
              <a:avLst/>
              <a:gdLst/>
              <a:ahLst/>
              <a:cxnLst/>
              <a:rect l="l" t="t" r="r" b="b"/>
              <a:pathLst>
                <a:path w="834706" h="2408822">
                  <a:moveTo>
                    <a:pt x="0" y="0"/>
                  </a:moveTo>
                  <a:lnTo>
                    <a:pt x="834706" y="0"/>
                  </a:lnTo>
                  <a:lnTo>
                    <a:pt x="834706" y="2408822"/>
                  </a:lnTo>
                  <a:lnTo>
                    <a:pt x="0" y="2408822"/>
                  </a:lnTo>
                  <a:close/>
                </a:path>
              </a:pathLst>
            </a:custGeom>
            <a:solidFill>
              <a:srgbClr val="FFD012"/>
            </a:solidFill>
          </p:spPr>
        </p:sp>
        <p:sp>
          <p:nvSpPr>
            <p:cNvPr id="4" name="TextBox 4"/>
            <p:cNvSpPr txBox="1"/>
            <p:nvPr/>
          </p:nvSpPr>
          <p:spPr>
            <a:xfrm>
              <a:off x="0" y="-38100"/>
              <a:ext cx="834706" cy="2446922"/>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5324232">
            <a:off x="13934769" y="4407821"/>
            <a:ext cx="10784121" cy="4033240"/>
            <a:chOff x="0" y="0"/>
            <a:chExt cx="2840262" cy="1062253"/>
          </a:xfrm>
        </p:grpSpPr>
        <p:sp>
          <p:nvSpPr>
            <p:cNvPr id="6" name="Freeform 6"/>
            <p:cNvSpPr/>
            <p:nvPr/>
          </p:nvSpPr>
          <p:spPr>
            <a:xfrm>
              <a:off x="0" y="0"/>
              <a:ext cx="2840262" cy="1062253"/>
            </a:xfrm>
            <a:custGeom>
              <a:avLst/>
              <a:gdLst/>
              <a:ahLst/>
              <a:cxnLst/>
              <a:rect l="l" t="t" r="r" b="b"/>
              <a:pathLst>
                <a:path w="2840262" h="1062253">
                  <a:moveTo>
                    <a:pt x="0" y="0"/>
                  </a:moveTo>
                  <a:lnTo>
                    <a:pt x="2840262" y="0"/>
                  </a:lnTo>
                  <a:lnTo>
                    <a:pt x="2840262" y="1062253"/>
                  </a:lnTo>
                  <a:lnTo>
                    <a:pt x="0" y="1062253"/>
                  </a:lnTo>
                  <a:close/>
                </a:path>
              </a:pathLst>
            </a:custGeom>
            <a:solidFill>
              <a:srgbClr val="FFD012"/>
            </a:solidFill>
          </p:spPr>
        </p:sp>
        <p:sp>
          <p:nvSpPr>
            <p:cNvPr id="7" name="TextBox 7"/>
            <p:cNvSpPr txBox="1"/>
            <p:nvPr/>
          </p:nvSpPr>
          <p:spPr>
            <a:xfrm>
              <a:off x="0" y="-38100"/>
              <a:ext cx="2840262" cy="1100353"/>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16384449" y="8352730"/>
            <a:ext cx="1903551" cy="1903551"/>
          </a:xfrm>
          <a:custGeom>
            <a:avLst/>
            <a:gdLst/>
            <a:ahLst/>
            <a:cxnLst/>
            <a:rect l="l" t="t" r="r" b="b"/>
            <a:pathLst>
              <a:path w="1903551" h="1903551">
                <a:moveTo>
                  <a:pt x="0" y="0"/>
                </a:moveTo>
                <a:lnTo>
                  <a:pt x="1903551" y="0"/>
                </a:lnTo>
                <a:lnTo>
                  <a:pt x="1903551" y="1903551"/>
                </a:lnTo>
                <a:lnTo>
                  <a:pt x="0" y="1903551"/>
                </a:lnTo>
                <a:lnTo>
                  <a:pt x="0" y="0"/>
                </a:lnTo>
                <a:close/>
              </a:path>
            </a:pathLst>
          </a:custGeom>
          <a:blipFill>
            <a:blip r:embed="rId2"/>
            <a:stretch>
              <a:fillRect/>
            </a:stretch>
          </a:blipFill>
        </p:spPr>
      </p:sp>
      <p:grpSp>
        <p:nvGrpSpPr>
          <p:cNvPr id="9" name="Group 9"/>
          <p:cNvGrpSpPr/>
          <p:nvPr/>
        </p:nvGrpSpPr>
        <p:grpSpPr>
          <a:xfrm rot="2791571">
            <a:off x="15942338" y="1790450"/>
            <a:ext cx="1583201" cy="874944"/>
            <a:chOff x="0" y="0"/>
            <a:chExt cx="812800" cy="449187"/>
          </a:xfrm>
        </p:grpSpPr>
        <p:sp>
          <p:nvSpPr>
            <p:cNvPr id="10" name="Freeform 10"/>
            <p:cNvSpPr/>
            <p:nvPr/>
          </p:nvSpPr>
          <p:spPr>
            <a:xfrm>
              <a:off x="0" y="0"/>
              <a:ext cx="812800" cy="449187"/>
            </a:xfrm>
            <a:custGeom>
              <a:avLst/>
              <a:gdLst/>
              <a:ahLst/>
              <a:cxnLst/>
              <a:rect l="l" t="t" r="r" b="b"/>
              <a:pathLst>
                <a:path w="812800" h="449187">
                  <a:moveTo>
                    <a:pt x="406400" y="0"/>
                  </a:moveTo>
                  <a:lnTo>
                    <a:pt x="812800" y="449187"/>
                  </a:lnTo>
                  <a:lnTo>
                    <a:pt x="0" y="449187"/>
                  </a:lnTo>
                  <a:lnTo>
                    <a:pt x="406400" y="0"/>
                  </a:lnTo>
                  <a:close/>
                </a:path>
              </a:pathLst>
            </a:custGeom>
            <a:solidFill>
              <a:srgbClr val="FFD012"/>
            </a:solidFill>
          </p:spPr>
        </p:sp>
        <p:sp>
          <p:nvSpPr>
            <p:cNvPr id="11" name="TextBox 11"/>
            <p:cNvSpPr txBox="1"/>
            <p:nvPr/>
          </p:nvSpPr>
          <p:spPr>
            <a:xfrm>
              <a:off x="127000" y="170451"/>
              <a:ext cx="558800" cy="246651"/>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679290" y="1534413"/>
            <a:ext cx="10503337" cy="695961"/>
          </a:xfrm>
          <a:prstGeom prst="rect">
            <a:avLst/>
          </a:prstGeom>
        </p:spPr>
        <p:txBody>
          <a:bodyPr lIns="0" tIns="0" rIns="0" bIns="0" rtlCol="0" anchor="t">
            <a:spAutoFit/>
          </a:bodyPr>
          <a:lstStyle/>
          <a:p>
            <a:pPr algn="just">
              <a:lnSpc>
                <a:spcPts val="5739"/>
              </a:lnSpc>
              <a:spcBef>
                <a:spcPct val="0"/>
              </a:spcBef>
            </a:pPr>
            <a:r>
              <a:rPr lang="en-US" sz="4099" b="1">
                <a:solidFill>
                  <a:srgbClr val="FFD012"/>
                </a:solidFill>
                <a:latin typeface="Canva Sans Bold"/>
                <a:ea typeface="Canva Sans Bold"/>
                <a:cs typeface="Canva Sans Bold"/>
                <a:sym typeface="Canva Sans Bold"/>
              </a:rPr>
              <a:t>MANUTENÇÃO DE CAPITAL FINANCEIRO.</a:t>
            </a:r>
          </a:p>
        </p:txBody>
      </p:sp>
      <p:sp>
        <p:nvSpPr>
          <p:cNvPr id="13" name="TextBox 13"/>
          <p:cNvSpPr txBox="1"/>
          <p:nvPr/>
        </p:nvSpPr>
        <p:spPr>
          <a:xfrm>
            <a:off x="686623" y="5812702"/>
            <a:ext cx="16264773" cy="2040890"/>
          </a:xfrm>
          <a:prstGeom prst="rect">
            <a:avLst/>
          </a:prstGeom>
        </p:spPr>
        <p:txBody>
          <a:bodyPr lIns="0" tIns="0" rIns="0" bIns="0" rtlCol="0" anchor="t">
            <a:spAutoFit/>
          </a:bodyPr>
          <a:lstStyle/>
          <a:p>
            <a:pPr marL="0" lvl="0" indent="0" algn="l">
              <a:lnSpc>
                <a:spcPts val="4060"/>
              </a:lnSpc>
              <a:spcBef>
                <a:spcPct val="0"/>
              </a:spcBef>
            </a:pPr>
            <a:r>
              <a:rPr lang="en-US" sz="2900" b="1">
                <a:solidFill>
                  <a:srgbClr val="FFFFFF"/>
                </a:solidFill>
                <a:latin typeface="Canva Sans Bold"/>
                <a:ea typeface="Canva Sans Bold"/>
                <a:cs typeface="Canva Sans Bold"/>
                <a:sym typeface="Canva Sans Bold"/>
              </a:rPr>
              <a:t>O lucro é auferido</a:t>
            </a:r>
            <a:r>
              <a:rPr lang="en-US" sz="2900" b="1" u="none" strike="noStrike">
                <a:solidFill>
                  <a:srgbClr val="FFFFFF"/>
                </a:solidFill>
                <a:latin typeface="Canva Sans Bold"/>
                <a:ea typeface="Canva Sans Bold"/>
                <a:cs typeface="Canva Sans Bold"/>
                <a:sym typeface="Canva Sans Bold"/>
              </a:rPr>
              <a:t> somente se a capacidade operacional da entidade no final do período exceder a capacidade produtiva física no início do período, após excluir quaisquer distribuições para, e contribuições de, sócios durante o período.</a:t>
            </a:r>
          </a:p>
          <a:p>
            <a:pPr marL="0" lvl="0" indent="0" algn="l">
              <a:lnSpc>
                <a:spcPts val="4060"/>
              </a:lnSpc>
              <a:spcBef>
                <a:spcPct val="0"/>
              </a:spcBef>
            </a:pPr>
            <a:endParaRPr lang="en-US" sz="2900" b="1" u="none" strike="noStrike">
              <a:solidFill>
                <a:srgbClr val="FFFFFF"/>
              </a:solidFill>
              <a:latin typeface="Canva Sans Bold"/>
              <a:ea typeface="Canva Sans Bold"/>
              <a:cs typeface="Canva Sans Bold"/>
              <a:sym typeface="Canva Sans Bold"/>
            </a:endParaRPr>
          </a:p>
        </p:txBody>
      </p:sp>
      <p:sp>
        <p:nvSpPr>
          <p:cNvPr id="14" name="TextBox 14"/>
          <p:cNvSpPr txBox="1"/>
          <p:nvPr/>
        </p:nvSpPr>
        <p:spPr>
          <a:xfrm>
            <a:off x="679290" y="2394265"/>
            <a:ext cx="15522276" cy="2040890"/>
          </a:xfrm>
          <a:prstGeom prst="rect">
            <a:avLst/>
          </a:prstGeom>
        </p:spPr>
        <p:txBody>
          <a:bodyPr lIns="0" tIns="0" rIns="0" bIns="0" rtlCol="0" anchor="t">
            <a:spAutoFit/>
          </a:bodyPr>
          <a:lstStyle/>
          <a:p>
            <a:pPr algn="l">
              <a:lnSpc>
                <a:spcPts val="4060"/>
              </a:lnSpc>
              <a:spcBef>
                <a:spcPct val="0"/>
              </a:spcBef>
            </a:pPr>
            <a:r>
              <a:rPr lang="en-US" sz="2900" b="1">
                <a:solidFill>
                  <a:srgbClr val="FFFFFF"/>
                </a:solidFill>
                <a:latin typeface="Canva Sans Bold"/>
                <a:ea typeface="Canva Sans Bold"/>
                <a:cs typeface="Canva Sans Bold"/>
                <a:sym typeface="Canva Sans Bold"/>
              </a:rPr>
              <a:t>O lucro é auferido somente se o montante financeiro dos ativos líquidos no final do período exceder o montante financeiro dos ativos líquidos no início do período, após excluir quaisquer distribuições para, e contribuições de, sócios durante o período.</a:t>
            </a:r>
          </a:p>
          <a:p>
            <a:pPr algn="l">
              <a:lnSpc>
                <a:spcPts val="4060"/>
              </a:lnSpc>
              <a:spcBef>
                <a:spcPct val="0"/>
              </a:spcBef>
            </a:pPr>
            <a:endParaRPr lang="en-US" sz="2900" b="1">
              <a:solidFill>
                <a:srgbClr val="FFFFFF"/>
              </a:solidFill>
              <a:latin typeface="Canva Sans Bold"/>
              <a:ea typeface="Canva Sans Bold"/>
              <a:cs typeface="Canva Sans Bold"/>
              <a:sym typeface="Canva Sans Bold"/>
            </a:endParaRPr>
          </a:p>
        </p:txBody>
      </p:sp>
      <p:sp>
        <p:nvSpPr>
          <p:cNvPr id="15" name="TextBox 15"/>
          <p:cNvSpPr txBox="1"/>
          <p:nvPr/>
        </p:nvSpPr>
        <p:spPr>
          <a:xfrm>
            <a:off x="686623" y="4971378"/>
            <a:ext cx="8978146" cy="695961"/>
          </a:xfrm>
          <a:prstGeom prst="rect">
            <a:avLst/>
          </a:prstGeom>
        </p:spPr>
        <p:txBody>
          <a:bodyPr lIns="0" tIns="0" rIns="0" bIns="0" rtlCol="0" anchor="t">
            <a:spAutoFit/>
          </a:bodyPr>
          <a:lstStyle/>
          <a:p>
            <a:pPr algn="just">
              <a:lnSpc>
                <a:spcPts val="5739"/>
              </a:lnSpc>
              <a:spcBef>
                <a:spcPct val="0"/>
              </a:spcBef>
            </a:pPr>
            <a:r>
              <a:rPr lang="en-US" sz="4099" b="1">
                <a:solidFill>
                  <a:srgbClr val="FFD012"/>
                </a:solidFill>
                <a:latin typeface="Canva Sans Bold"/>
                <a:ea typeface="Canva Sans Bold"/>
                <a:cs typeface="Canva Sans Bold"/>
                <a:sym typeface="Canva Sans Bold"/>
              </a:rPr>
              <a:t>MANUTENÇÃO DE CAPITAL FÍSICO.</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2038">
                <a:alpha val="100000"/>
              </a:srgbClr>
            </a:gs>
            <a:gs pos="100000">
              <a:srgbClr val="00515B">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rot="-3957731">
            <a:off x="14723490" y="-4830453"/>
            <a:ext cx="3169273" cy="9145997"/>
            <a:chOff x="0" y="0"/>
            <a:chExt cx="834706" cy="2408822"/>
          </a:xfrm>
        </p:grpSpPr>
        <p:sp>
          <p:nvSpPr>
            <p:cNvPr id="3" name="Freeform 3"/>
            <p:cNvSpPr/>
            <p:nvPr/>
          </p:nvSpPr>
          <p:spPr>
            <a:xfrm>
              <a:off x="0" y="0"/>
              <a:ext cx="834706" cy="2408822"/>
            </a:xfrm>
            <a:custGeom>
              <a:avLst/>
              <a:gdLst/>
              <a:ahLst/>
              <a:cxnLst/>
              <a:rect l="l" t="t" r="r" b="b"/>
              <a:pathLst>
                <a:path w="834706" h="2408822">
                  <a:moveTo>
                    <a:pt x="0" y="0"/>
                  </a:moveTo>
                  <a:lnTo>
                    <a:pt x="834706" y="0"/>
                  </a:lnTo>
                  <a:lnTo>
                    <a:pt x="834706" y="2408822"/>
                  </a:lnTo>
                  <a:lnTo>
                    <a:pt x="0" y="2408822"/>
                  </a:lnTo>
                  <a:close/>
                </a:path>
              </a:pathLst>
            </a:custGeom>
            <a:solidFill>
              <a:srgbClr val="FFD012"/>
            </a:solidFill>
          </p:spPr>
        </p:sp>
        <p:sp>
          <p:nvSpPr>
            <p:cNvPr id="4" name="TextBox 4"/>
            <p:cNvSpPr txBox="1"/>
            <p:nvPr/>
          </p:nvSpPr>
          <p:spPr>
            <a:xfrm>
              <a:off x="0" y="-38100"/>
              <a:ext cx="834706" cy="2446922"/>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5324232">
            <a:off x="13934769" y="4407821"/>
            <a:ext cx="10784121" cy="4033240"/>
            <a:chOff x="0" y="0"/>
            <a:chExt cx="2840262" cy="1062253"/>
          </a:xfrm>
        </p:grpSpPr>
        <p:sp>
          <p:nvSpPr>
            <p:cNvPr id="6" name="Freeform 6"/>
            <p:cNvSpPr/>
            <p:nvPr/>
          </p:nvSpPr>
          <p:spPr>
            <a:xfrm>
              <a:off x="0" y="0"/>
              <a:ext cx="2840262" cy="1062253"/>
            </a:xfrm>
            <a:custGeom>
              <a:avLst/>
              <a:gdLst/>
              <a:ahLst/>
              <a:cxnLst/>
              <a:rect l="l" t="t" r="r" b="b"/>
              <a:pathLst>
                <a:path w="2840262" h="1062253">
                  <a:moveTo>
                    <a:pt x="0" y="0"/>
                  </a:moveTo>
                  <a:lnTo>
                    <a:pt x="2840262" y="0"/>
                  </a:lnTo>
                  <a:lnTo>
                    <a:pt x="2840262" y="1062253"/>
                  </a:lnTo>
                  <a:lnTo>
                    <a:pt x="0" y="1062253"/>
                  </a:lnTo>
                  <a:close/>
                </a:path>
              </a:pathLst>
            </a:custGeom>
            <a:solidFill>
              <a:srgbClr val="FFD012"/>
            </a:solidFill>
          </p:spPr>
        </p:sp>
        <p:sp>
          <p:nvSpPr>
            <p:cNvPr id="7" name="TextBox 7"/>
            <p:cNvSpPr txBox="1"/>
            <p:nvPr/>
          </p:nvSpPr>
          <p:spPr>
            <a:xfrm>
              <a:off x="0" y="-38100"/>
              <a:ext cx="2840262" cy="1100353"/>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16384449" y="8352730"/>
            <a:ext cx="1903551" cy="1903551"/>
          </a:xfrm>
          <a:custGeom>
            <a:avLst/>
            <a:gdLst/>
            <a:ahLst/>
            <a:cxnLst/>
            <a:rect l="l" t="t" r="r" b="b"/>
            <a:pathLst>
              <a:path w="1903551" h="1903551">
                <a:moveTo>
                  <a:pt x="0" y="0"/>
                </a:moveTo>
                <a:lnTo>
                  <a:pt x="1903551" y="0"/>
                </a:lnTo>
                <a:lnTo>
                  <a:pt x="1903551" y="1903551"/>
                </a:lnTo>
                <a:lnTo>
                  <a:pt x="0" y="1903551"/>
                </a:lnTo>
                <a:lnTo>
                  <a:pt x="0" y="0"/>
                </a:lnTo>
                <a:close/>
              </a:path>
            </a:pathLst>
          </a:custGeom>
          <a:blipFill>
            <a:blip r:embed="rId2"/>
            <a:stretch>
              <a:fillRect/>
            </a:stretch>
          </a:blipFill>
        </p:spPr>
      </p:sp>
      <p:grpSp>
        <p:nvGrpSpPr>
          <p:cNvPr id="9" name="Group 9"/>
          <p:cNvGrpSpPr/>
          <p:nvPr/>
        </p:nvGrpSpPr>
        <p:grpSpPr>
          <a:xfrm rot="2791571">
            <a:off x="15942338" y="1790450"/>
            <a:ext cx="1583201" cy="874944"/>
            <a:chOff x="0" y="0"/>
            <a:chExt cx="812800" cy="449187"/>
          </a:xfrm>
        </p:grpSpPr>
        <p:sp>
          <p:nvSpPr>
            <p:cNvPr id="10" name="Freeform 10"/>
            <p:cNvSpPr/>
            <p:nvPr/>
          </p:nvSpPr>
          <p:spPr>
            <a:xfrm>
              <a:off x="0" y="0"/>
              <a:ext cx="812800" cy="449187"/>
            </a:xfrm>
            <a:custGeom>
              <a:avLst/>
              <a:gdLst/>
              <a:ahLst/>
              <a:cxnLst/>
              <a:rect l="l" t="t" r="r" b="b"/>
              <a:pathLst>
                <a:path w="812800" h="449187">
                  <a:moveTo>
                    <a:pt x="406400" y="0"/>
                  </a:moveTo>
                  <a:lnTo>
                    <a:pt x="812800" y="449187"/>
                  </a:lnTo>
                  <a:lnTo>
                    <a:pt x="0" y="449187"/>
                  </a:lnTo>
                  <a:lnTo>
                    <a:pt x="406400" y="0"/>
                  </a:lnTo>
                  <a:close/>
                </a:path>
              </a:pathLst>
            </a:custGeom>
            <a:solidFill>
              <a:srgbClr val="FFD012"/>
            </a:solidFill>
          </p:spPr>
        </p:sp>
        <p:sp>
          <p:nvSpPr>
            <p:cNvPr id="11" name="TextBox 11"/>
            <p:cNvSpPr txBox="1"/>
            <p:nvPr/>
          </p:nvSpPr>
          <p:spPr>
            <a:xfrm>
              <a:off x="127000" y="170451"/>
              <a:ext cx="558800" cy="246651"/>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679290" y="1534413"/>
            <a:ext cx="5323047" cy="695961"/>
          </a:xfrm>
          <a:prstGeom prst="rect">
            <a:avLst/>
          </a:prstGeom>
        </p:spPr>
        <p:txBody>
          <a:bodyPr lIns="0" tIns="0" rIns="0" bIns="0" rtlCol="0" anchor="t">
            <a:spAutoFit/>
          </a:bodyPr>
          <a:lstStyle/>
          <a:p>
            <a:pPr algn="just">
              <a:lnSpc>
                <a:spcPts val="5739"/>
              </a:lnSpc>
              <a:spcBef>
                <a:spcPct val="0"/>
              </a:spcBef>
            </a:pPr>
            <a:r>
              <a:rPr lang="en-US" sz="4099" b="1">
                <a:solidFill>
                  <a:srgbClr val="FFD012"/>
                </a:solidFill>
                <a:latin typeface="Canva Sans Bold"/>
                <a:ea typeface="Canva Sans Bold"/>
                <a:cs typeface="Canva Sans Bold"/>
                <a:sym typeface="Canva Sans Bold"/>
              </a:rPr>
              <a:t>CAPITAL SUBSCRITO</a:t>
            </a:r>
          </a:p>
        </p:txBody>
      </p:sp>
      <p:sp>
        <p:nvSpPr>
          <p:cNvPr id="13" name="TextBox 13"/>
          <p:cNvSpPr txBox="1"/>
          <p:nvPr/>
        </p:nvSpPr>
        <p:spPr>
          <a:xfrm>
            <a:off x="679290" y="4188141"/>
            <a:ext cx="16264773" cy="497840"/>
          </a:xfrm>
          <a:prstGeom prst="rect">
            <a:avLst/>
          </a:prstGeom>
        </p:spPr>
        <p:txBody>
          <a:bodyPr lIns="0" tIns="0" rIns="0" bIns="0" rtlCol="0" anchor="t">
            <a:spAutoFit/>
          </a:bodyPr>
          <a:lstStyle/>
          <a:p>
            <a:pPr marL="0" lvl="0" indent="0" algn="l">
              <a:lnSpc>
                <a:spcPts val="4060"/>
              </a:lnSpc>
              <a:spcBef>
                <a:spcPct val="0"/>
              </a:spcBef>
            </a:pPr>
            <a:r>
              <a:rPr lang="en-US" sz="2900" b="1">
                <a:solidFill>
                  <a:srgbClr val="FFFFFF"/>
                </a:solidFill>
                <a:latin typeface="Canva Sans Bold"/>
                <a:ea typeface="Canva Sans Bold"/>
                <a:cs typeface="Canva Sans Bold"/>
                <a:sym typeface="Canva Sans Bold"/>
              </a:rPr>
              <a:t>Par</a:t>
            </a:r>
            <a:r>
              <a:rPr lang="en-US" sz="2900" b="1" u="none" strike="noStrike">
                <a:solidFill>
                  <a:srgbClr val="FFFFFF"/>
                </a:solidFill>
                <a:latin typeface="Canva Sans Bold"/>
                <a:ea typeface="Canva Sans Bold"/>
                <a:cs typeface="Canva Sans Bold"/>
                <a:sym typeface="Canva Sans Bold"/>
              </a:rPr>
              <a:t>te do capital subscrito que ainda não foi efetivamente aportada pelos sócios.</a:t>
            </a:r>
          </a:p>
        </p:txBody>
      </p:sp>
      <p:sp>
        <p:nvSpPr>
          <p:cNvPr id="14" name="TextBox 14"/>
          <p:cNvSpPr txBox="1"/>
          <p:nvPr/>
        </p:nvSpPr>
        <p:spPr>
          <a:xfrm>
            <a:off x="679290" y="2394265"/>
            <a:ext cx="15522276" cy="1012190"/>
          </a:xfrm>
          <a:prstGeom prst="rect">
            <a:avLst/>
          </a:prstGeom>
        </p:spPr>
        <p:txBody>
          <a:bodyPr lIns="0" tIns="0" rIns="0" bIns="0" rtlCol="0" anchor="t">
            <a:spAutoFit/>
          </a:bodyPr>
          <a:lstStyle/>
          <a:p>
            <a:pPr algn="l">
              <a:lnSpc>
                <a:spcPts val="4060"/>
              </a:lnSpc>
              <a:spcBef>
                <a:spcPct val="0"/>
              </a:spcBef>
            </a:pPr>
            <a:r>
              <a:rPr lang="en-US" sz="2900" b="1">
                <a:solidFill>
                  <a:srgbClr val="FFFFFF"/>
                </a:solidFill>
                <a:latin typeface="Canva Sans Bold"/>
                <a:ea typeface="Canva Sans Bold"/>
                <a:cs typeface="Canva Sans Bold"/>
                <a:sym typeface="Canva Sans Bold"/>
              </a:rPr>
              <a:t>Valor que os sócios ou acionistas se comprometeram a investir na empresa.</a:t>
            </a:r>
          </a:p>
          <a:p>
            <a:pPr algn="l">
              <a:lnSpc>
                <a:spcPts val="4060"/>
              </a:lnSpc>
              <a:spcBef>
                <a:spcPct val="0"/>
              </a:spcBef>
            </a:pPr>
            <a:endParaRPr lang="en-US" sz="2900" b="1">
              <a:solidFill>
                <a:srgbClr val="FFFFFF"/>
              </a:solidFill>
              <a:latin typeface="Canva Sans Bold"/>
              <a:ea typeface="Canva Sans Bold"/>
              <a:cs typeface="Canva Sans Bold"/>
              <a:sym typeface="Canva Sans Bold"/>
            </a:endParaRPr>
          </a:p>
        </p:txBody>
      </p:sp>
      <p:sp>
        <p:nvSpPr>
          <p:cNvPr id="15" name="TextBox 15"/>
          <p:cNvSpPr txBox="1"/>
          <p:nvPr/>
        </p:nvSpPr>
        <p:spPr>
          <a:xfrm>
            <a:off x="679290" y="3330255"/>
            <a:ext cx="6604040" cy="695961"/>
          </a:xfrm>
          <a:prstGeom prst="rect">
            <a:avLst/>
          </a:prstGeom>
        </p:spPr>
        <p:txBody>
          <a:bodyPr lIns="0" tIns="0" rIns="0" bIns="0" rtlCol="0" anchor="t">
            <a:spAutoFit/>
          </a:bodyPr>
          <a:lstStyle/>
          <a:p>
            <a:pPr algn="just">
              <a:lnSpc>
                <a:spcPts val="5739"/>
              </a:lnSpc>
              <a:spcBef>
                <a:spcPct val="0"/>
              </a:spcBef>
            </a:pPr>
            <a:r>
              <a:rPr lang="en-US" sz="4099" b="1">
                <a:solidFill>
                  <a:srgbClr val="FFD012"/>
                </a:solidFill>
                <a:latin typeface="Canva Sans Bold"/>
                <a:ea typeface="Canva Sans Bold"/>
                <a:cs typeface="Canva Sans Bold"/>
                <a:sym typeface="Canva Sans Bold"/>
              </a:rPr>
              <a:t>CAPITAL A INTEGRALIZAR</a:t>
            </a:r>
          </a:p>
        </p:txBody>
      </p:sp>
      <p:sp>
        <p:nvSpPr>
          <p:cNvPr id="16" name="TextBox 16"/>
          <p:cNvSpPr txBox="1"/>
          <p:nvPr/>
        </p:nvSpPr>
        <p:spPr>
          <a:xfrm>
            <a:off x="679290" y="5067300"/>
            <a:ext cx="4152305" cy="695961"/>
          </a:xfrm>
          <a:prstGeom prst="rect">
            <a:avLst/>
          </a:prstGeom>
        </p:spPr>
        <p:txBody>
          <a:bodyPr lIns="0" tIns="0" rIns="0" bIns="0" rtlCol="0" anchor="t">
            <a:spAutoFit/>
          </a:bodyPr>
          <a:lstStyle/>
          <a:p>
            <a:pPr algn="just">
              <a:lnSpc>
                <a:spcPts val="5739"/>
              </a:lnSpc>
              <a:spcBef>
                <a:spcPct val="0"/>
              </a:spcBef>
            </a:pPr>
            <a:r>
              <a:rPr lang="en-US" sz="4099" b="1">
                <a:solidFill>
                  <a:srgbClr val="FFD012"/>
                </a:solidFill>
                <a:latin typeface="Canva Sans Bold"/>
                <a:ea typeface="Canva Sans Bold"/>
                <a:cs typeface="Canva Sans Bold"/>
                <a:sym typeface="Canva Sans Bold"/>
              </a:rPr>
              <a:t>CAPITAL A FIXO </a:t>
            </a:r>
          </a:p>
        </p:txBody>
      </p:sp>
      <p:sp>
        <p:nvSpPr>
          <p:cNvPr id="17" name="TextBox 17"/>
          <p:cNvSpPr txBox="1"/>
          <p:nvPr/>
        </p:nvSpPr>
        <p:spPr>
          <a:xfrm>
            <a:off x="679290" y="7192645"/>
            <a:ext cx="6072426" cy="695961"/>
          </a:xfrm>
          <a:prstGeom prst="rect">
            <a:avLst/>
          </a:prstGeom>
        </p:spPr>
        <p:txBody>
          <a:bodyPr lIns="0" tIns="0" rIns="0" bIns="0" rtlCol="0" anchor="t">
            <a:spAutoFit/>
          </a:bodyPr>
          <a:lstStyle/>
          <a:p>
            <a:pPr algn="just">
              <a:lnSpc>
                <a:spcPts val="5739"/>
              </a:lnSpc>
              <a:spcBef>
                <a:spcPct val="0"/>
              </a:spcBef>
            </a:pPr>
            <a:r>
              <a:rPr lang="en-US" sz="4099" b="1">
                <a:solidFill>
                  <a:srgbClr val="FFD012"/>
                </a:solidFill>
                <a:latin typeface="Canva Sans Bold"/>
                <a:ea typeface="Canva Sans Bold"/>
                <a:cs typeface="Canva Sans Bold"/>
                <a:sym typeface="Canva Sans Bold"/>
              </a:rPr>
              <a:t>CAPITAL DE TERCEIROS</a:t>
            </a:r>
          </a:p>
        </p:txBody>
      </p:sp>
      <p:sp>
        <p:nvSpPr>
          <p:cNvPr id="18" name="TextBox 18"/>
          <p:cNvSpPr txBox="1"/>
          <p:nvPr/>
        </p:nvSpPr>
        <p:spPr>
          <a:xfrm>
            <a:off x="679290" y="5925186"/>
            <a:ext cx="16264773" cy="1526540"/>
          </a:xfrm>
          <a:prstGeom prst="rect">
            <a:avLst/>
          </a:prstGeom>
        </p:spPr>
        <p:txBody>
          <a:bodyPr lIns="0" tIns="0" rIns="0" bIns="0" rtlCol="0" anchor="t">
            <a:spAutoFit/>
          </a:bodyPr>
          <a:lstStyle/>
          <a:p>
            <a:pPr algn="l">
              <a:lnSpc>
                <a:spcPts val="4060"/>
              </a:lnSpc>
              <a:spcBef>
                <a:spcPct val="0"/>
              </a:spcBef>
            </a:pPr>
            <a:r>
              <a:rPr lang="en-US" sz="2900" b="1">
                <a:solidFill>
                  <a:srgbClr val="FFFFFF"/>
                </a:solidFill>
                <a:latin typeface="Canva Sans Bold"/>
                <a:ea typeface="Canva Sans Bold"/>
                <a:cs typeface="Canva Sans Bold"/>
                <a:sym typeface="Canva Sans Bold"/>
              </a:rPr>
              <a:t>Representa o valor</a:t>
            </a:r>
            <a:r>
              <a:rPr lang="en-US" sz="2900" b="1" u="none" strike="noStrike">
                <a:solidFill>
                  <a:srgbClr val="FFFFFF"/>
                </a:solidFill>
                <a:latin typeface="Canva Sans Bold"/>
                <a:ea typeface="Canva Sans Bold"/>
                <a:cs typeface="Canva Sans Bold"/>
                <a:sym typeface="Canva Sans Bold"/>
              </a:rPr>
              <a:t> do capital que se mantém investido na empresa para garantir sua operação.</a:t>
            </a:r>
          </a:p>
          <a:p>
            <a:pPr marL="0" lvl="0" indent="0" algn="l">
              <a:lnSpc>
                <a:spcPts val="4060"/>
              </a:lnSpc>
              <a:spcBef>
                <a:spcPct val="0"/>
              </a:spcBef>
            </a:pPr>
            <a:endParaRPr lang="en-US" sz="2900" b="1" u="none" strike="noStrike">
              <a:solidFill>
                <a:srgbClr val="FFFFFF"/>
              </a:solidFill>
              <a:latin typeface="Canva Sans Bold"/>
              <a:ea typeface="Canva Sans Bold"/>
              <a:cs typeface="Canva Sans Bold"/>
              <a:sym typeface="Canva Sans Bold"/>
            </a:endParaRPr>
          </a:p>
        </p:txBody>
      </p:sp>
      <p:sp>
        <p:nvSpPr>
          <p:cNvPr id="19" name="TextBox 19"/>
          <p:cNvSpPr txBox="1"/>
          <p:nvPr/>
        </p:nvSpPr>
        <p:spPr>
          <a:xfrm>
            <a:off x="679290" y="7831456"/>
            <a:ext cx="16264773" cy="497840"/>
          </a:xfrm>
          <a:prstGeom prst="rect">
            <a:avLst/>
          </a:prstGeom>
        </p:spPr>
        <p:txBody>
          <a:bodyPr lIns="0" tIns="0" rIns="0" bIns="0" rtlCol="0" anchor="t">
            <a:spAutoFit/>
          </a:bodyPr>
          <a:lstStyle/>
          <a:p>
            <a:pPr marL="0" lvl="0" indent="0" algn="l">
              <a:lnSpc>
                <a:spcPts val="4060"/>
              </a:lnSpc>
              <a:spcBef>
                <a:spcPct val="0"/>
              </a:spcBef>
            </a:pPr>
            <a:r>
              <a:rPr lang="en-US" sz="2900" b="1">
                <a:solidFill>
                  <a:srgbClr val="FFFFFF"/>
                </a:solidFill>
                <a:latin typeface="Canva Sans Bold"/>
                <a:ea typeface="Canva Sans Bold"/>
                <a:cs typeface="Canva Sans Bold"/>
                <a:sym typeface="Canva Sans Bold"/>
              </a:rPr>
              <a:t>Par</a:t>
            </a:r>
            <a:r>
              <a:rPr lang="en-US" sz="2900" b="1" u="none" strike="noStrike">
                <a:solidFill>
                  <a:srgbClr val="FFFFFF"/>
                </a:solidFill>
                <a:latin typeface="Canva Sans Bold"/>
                <a:ea typeface="Canva Sans Bold"/>
                <a:cs typeface="Canva Sans Bold"/>
                <a:sym typeface="Canva Sans Bold"/>
              </a:rPr>
              <a:t>te do capital subscrito que ainda não foi efetivamente aportada pelos sócios.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2038">
                <a:alpha val="100000"/>
              </a:srgbClr>
            </a:gs>
            <a:gs pos="100000">
              <a:srgbClr val="00515B">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rot="-3957731">
            <a:off x="14723490" y="-4830453"/>
            <a:ext cx="3169273" cy="9145997"/>
            <a:chOff x="0" y="0"/>
            <a:chExt cx="834706" cy="2408822"/>
          </a:xfrm>
        </p:grpSpPr>
        <p:sp>
          <p:nvSpPr>
            <p:cNvPr id="3" name="Freeform 3"/>
            <p:cNvSpPr/>
            <p:nvPr/>
          </p:nvSpPr>
          <p:spPr>
            <a:xfrm>
              <a:off x="0" y="0"/>
              <a:ext cx="834706" cy="2408822"/>
            </a:xfrm>
            <a:custGeom>
              <a:avLst/>
              <a:gdLst/>
              <a:ahLst/>
              <a:cxnLst/>
              <a:rect l="l" t="t" r="r" b="b"/>
              <a:pathLst>
                <a:path w="834706" h="2408822">
                  <a:moveTo>
                    <a:pt x="0" y="0"/>
                  </a:moveTo>
                  <a:lnTo>
                    <a:pt x="834706" y="0"/>
                  </a:lnTo>
                  <a:lnTo>
                    <a:pt x="834706" y="2408822"/>
                  </a:lnTo>
                  <a:lnTo>
                    <a:pt x="0" y="2408822"/>
                  </a:lnTo>
                  <a:close/>
                </a:path>
              </a:pathLst>
            </a:custGeom>
            <a:solidFill>
              <a:srgbClr val="FFD012"/>
            </a:solidFill>
          </p:spPr>
        </p:sp>
        <p:sp>
          <p:nvSpPr>
            <p:cNvPr id="4" name="TextBox 4"/>
            <p:cNvSpPr txBox="1"/>
            <p:nvPr/>
          </p:nvSpPr>
          <p:spPr>
            <a:xfrm>
              <a:off x="0" y="-38100"/>
              <a:ext cx="834706" cy="2446922"/>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5324232">
            <a:off x="13934769" y="4407821"/>
            <a:ext cx="10784121" cy="4033240"/>
            <a:chOff x="0" y="0"/>
            <a:chExt cx="2840262" cy="1062253"/>
          </a:xfrm>
        </p:grpSpPr>
        <p:sp>
          <p:nvSpPr>
            <p:cNvPr id="6" name="Freeform 6"/>
            <p:cNvSpPr/>
            <p:nvPr/>
          </p:nvSpPr>
          <p:spPr>
            <a:xfrm>
              <a:off x="0" y="0"/>
              <a:ext cx="2840262" cy="1062253"/>
            </a:xfrm>
            <a:custGeom>
              <a:avLst/>
              <a:gdLst/>
              <a:ahLst/>
              <a:cxnLst/>
              <a:rect l="l" t="t" r="r" b="b"/>
              <a:pathLst>
                <a:path w="2840262" h="1062253">
                  <a:moveTo>
                    <a:pt x="0" y="0"/>
                  </a:moveTo>
                  <a:lnTo>
                    <a:pt x="2840262" y="0"/>
                  </a:lnTo>
                  <a:lnTo>
                    <a:pt x="2840262" y="1062253"/>
                  </a:lnTo>
                  <a:lnTo>
                    <a:pt x="0" y="1062253"/>
                  </a:lnTo>
                  <a:close/>
                </a:path>
              </a:pathLst>
            </a:custGeom>
            <a:solidFill>
              <a:srgbClr val="FFD012"/>
            </a:solidFill>
          </p:spPr>
        </p:sp>
        <p:sp>
          <p:nvSpPr>
            <p:cNvPr id="7" name="TextBox 7"/>
            <p:cNvSpPr txBox="1"/>
            <p:nvPr/>
          </p:nvSpPr>
          <p:spPr>
            <a:xfrm>
              <a:off x="0" y="-38100"/>
              <a:ext cx="2840262" cy="1100353"/>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16384449" y="8352730"/>
            <a:ext cx="1903551" cy="1903551"/>
          </a:xfrm>
          <a:custGeom>
            <a:avLst/>
            <a:gdLst/>
            <a:ahLst/>
            <a:cxnLst/>
            <a:rect l="l" t="t" r="r" b="b"/>
            <a:pathLst>
              <a:path w="1903551" h="1903551">
                <a:moveTo>
                  <a:pt x="0" y="0"/>
                </a:moveTo>
                <a:lnTo>
                  <a:pt x="1903551" y="0"/>
                </a:lnTo>
                <a:lnTo>
                  <a:pt x="1903551" y="1903551"/>
                </a:lnTo>
                <a:lnTo>
                  <a:pt x="0" y="1903551"/>
                </a:lnTo>
                <a:lnTo>
                  <a:pt x="0" y="0"/>
                </a:lnTo>
                <a:close/>
              </a:path>
            </a:pathLst>
          </a:custGeom>
          <a:blipFill>
            <a:blip r:embed="rId2"/>
            <a:stretch>
              <a:fillRect/>
            </a:stretch>
          </a:blipFill>
        </p:spPr>
      </p:sp>
      <p:grpSp>
        <p:nvGrpSpPr>
          <p:cNvPr id="9" name="Group 9"/>
          <p:cNvGrpSpPr/>
          <p:nvPr/>
        </p:nvGrpSpPr>
        <p:grpSpPr>
          <a:xfrm rot="2791571">
            <a:off x="15942338" y="1790450"/>
            <a:ext cx="1583201" cy="874944"/>
            <a:chOff x="0" y="0"/>
            <a:chExt cx="812800" cy="449187"/>
          </a:xfrm>
        </p:grpSpPr>
        <p:sp>
          <p:nvSpPr>
            <p:cNvPr id="10" name="Freeform 10"/>
            <p:cNvSpPr/>
            <p:nvPr/>
          </p:nvSpPr>
          <p:spPr>
            <a:xfrm>
              <a:off x="0" y="0"/>
              <a:ext cx="812800" cy="449187"/>
            </a:xfrm>
            <a:custGeom>
              <a:avLst/>
              <a:gdLst/>
              <a:ahLst/>
              <a:cxnLst/>
              <a:rect l="l" t="t" r="r" b="b"/>
              <a:pathLst>
                <a:path w="812800" h="449187">
                  <a:moveTo>
                    <a:pt x="406400" y="0"/>
                  </a:moveTo>
                  <a:lnTo>
                    <a:pt x="812800" y="449187"/>
                  </a:lnTo>
                  <a:lnTo>
                    <a:pt x="0" y="449187"/>
                  </a:lnTo>
                  <a:lnTo>
                    <a:pt x="406400" y="0"/>
                  </a:lnTo>
                  <a:close/>
                </a:path>
              </a:pathLst>
            </a:custGeom>
            <a:solidFill>
              <a:srgbClr val="FFD012"/>
            </a:solidFill>
          </p:spPr>
        </p:sp>
        <p:sp>
          <p:nvSpPr>
            <p:cNvPr id="11" name="TextBox 11"/>
            <p:cNvSpPr txBox="1"/>
            <p:nvPr/>
          </p:nvSpPr>
          <p:spPr>
            <a:xfrm>
              <a:off x="127000" y="170451"/>
              <a:ext cx="558800" cy="246651"/>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679290" y="3283585"/>
            <a:ext cx="16264773" cy="497840"/>
          </a:xfrm>
          <a:prstGeom prst="rect">
            <a:avLst/>
          </a:prstGeom>
        </p:spPr>
        <p:txBody>
          <a:bodyPr lIns="0" tIns="0" rIns="0" bIns="0" rtlCol="0" anchor="t">
            <a:spAutoFit/>
          </a:bodyPr>
          <a:lstStyle/>
          <a:p>
            <a:pPr marL="0" lvl="0" indent="0" algn="l">
              <a:lnSpc>
                <a:spcPts val="4060"/>
              </a:lnSpc>
              <a:spcBef>
                <a:spcPct val="0"/>
              </a:spcBef>
            </a:pPr>
            <a:r>
              <a:rPr lang="en-US" sz="2900" b="1">
                <a:solidFill>
                  <a:srgbClr val="FFFFFF"/>
                </a:solidFill>
                <a:latin typeface="Canva Sans Bold"/>
                <a:ea typeface="Canva Sans Bold"/>
                <a:cs typeface="Canva Sans Bold"/>
                <a:sym typeface="Canva Sans Bold"/>
              </a:rPr>
              <a:t>Represen</a:t>
            </a:r>
            <a:r>
              <a:rPr lang="en-US" sz="2900" b="1" u="none" strike="noStrike">
                <a:solidFill>
                  <a:srgbClr val="FFFFFF"/>
                </a:solidFill>
                <a:latin typeface="Canva Sans Bold"/>
                <a:ea typeface="Canva Sans Bold"/>
                <a:cs typeface="Canva Sans Bold"/>
                <a:sym typeface="Canva Sans Bold"/>
              </a:rPr>
              <a:t>ta ações da própria empresa que foram recompradas. </a:t>
            </a:r>
          </a:p>
        </p:txBody>
      </p:sp>
      <p:sp>
        <p:nvSpPr>
          <p:cNvPr id="13" name="TextBox 13"/>
          <p:cNvSpPr txBox="1"/>
          <p:nvPr/>
        </p:nvSpPr>
        <p:spPr>
          <a:xfrm>
            <a:off x="679290" y="2425699"/>
            <a:ext cx="6151840" cy="695961"/>
          </a:xfrm>
          <a:prstGeom prst="rect">
            <a:avLst/>
          </a:prstGeom>
        </p:spPr>
        <p:txBody>
          <a:bodyPr lIns="0" tIns="0" rIns="0" bIns="0" rtlCol="0" anchor="t">
            <a:spAutoFit/>
          </a:bodyPr>
          <a:lstStyle/>
          <a:p>
            <a:pPr algn="just">
              <a:lnSpc>
                <a:spcPts val="5739"/>
              </a:lnSpc>
              <a:spcBef>
                <a:spcPct val="0"/>
              </a:spcBef>
            </a:pPr>
            <a:r>
              <a:rPr lang="en-US" sz="4099" b="1">
                <a:solidFill>
                  <a:srgbClr val="FFD012"/>
                </a:solidFill>
                <a:latin typeface="Canva Sans Bold"/>
                <a:ea typeface="Canva Sans Bold"/>
                <a:cs typeface="Canva Sans Bold"/>
                <a:sym typeface="Canva Sans Bold"/>
              </a:rPr>
              <a:t>AÇÕES EM TESOURARIA</a:t>
            </a:r>
          </a:p>
        </p:txBody>
      </p:sp>
      <p:sp>
        <p:nvSpPr>
          <p:cNvPr id="14" name="TextBox 14"/>
          <p:cNvSpPr txBox="1"/>
          <p:nvPr/>
        </p:nvSpPr>
        <p:spPr>
          <a:xfrm>
            <a:off x="679290" y="5067300"/>
            <a:ext cx="5782151" cy="695961"/>
          </a:xfrm>
          <a:prstGeom prst="rect">
            <a:avLst/>
          </a:prstGeom>
        </p:spPr>
        <p:txBody>
          <a:bodyPr lIns="0" tIns="0" rIns="0" bIns="0" rtlCol="0" anchor="t">
            <a:spAutoFit/>
          </a:bodyPr>
          <a:lstStyle/>
          <a:p>
            <a:pPr algn="just">
              <a:lnSpc>
                <a:spcPts val="5739"/>
              </a:lnSpc>
              <a:spcBef>
                <a:spcPct val="0"/>
              </a:spcBef>
            </a:pPr>
            <a:r>
              <a:rPr lang="en-US" sz="4099" b="1">
                <a:solidFill>
                  <a:srgbClr val="FFD012"/>
                </a:solidFill>
                <a:latin typeface="Canva Sans Bold"/>
                <a:ea typeface="Canva Sans Bold"/>
                <a:cs typeface="Canva Sans Bold"/>
                <a:sym typeface="Canva Sans Bold"/>
              </a:rPr>
              <a:t>RESERVAS DE LUCROS</a:t>
            </a:r>
          </a:p>
        </p:txBody>
      </p:sp>
      <p:sp>
        <p:nvSpPr>
          <p:cNvPr id="15" name="TextBox 15"/>
          <p:cNvSpPr txBox="1"/>
          <p:nvPr/>
        </p:nvSpPr>
        <p:spPr>
          <a:xfrm>
            <a:off x="679290" y="7192645"/>
            <a:ext cx="6924556" cy="695961"/>
          </a:xfrm>
          <a:prstGeom prst="rect">
            <a:avLst/>
          </a:prstGeom>
        </p:spPr>
        <p:txBody>
          <a:bodyPr lIns="0" tIns="0" rIns="0" bIns="0" rtlCol="0" anchor="t">
            <a:spAutoFit/>
          </a:bodyPr>
          <a:lstStyle/>
          <a:p>
            <a:pPr algn="just">
              <a:lnSpc>
                <a:spcPts val="5739"/>
              </a:lnSpc>
              <a:spcBef>
                <a:spcPct val="0"/>
              </a:spcBef>
            </a:pPr>
            <a:r>
              <a:rPr lang="en-US" sz="4099" b="1">
                <a:solidFill>
                  <a:srgbClr val="FFD012"/>
                </a:solidFill>
                <a:latin typeface="Canva Sans Bold"/>
                <a:ea typeface="Canva Sans Bold"/>
                <a:cs typeface="Canva Sans Bold"/>
                <a:sym typeface="Canva Sans Bold"/>
              </a:rPr>
              <a:t>PREJUÍZOS ACUMULADOS </a:t>
            </a:r>
          </a:p>
        </p:txBody>
      </p:sp>
      <p:sp>
        <p:nvSpPr>
          <p:cNvPr id="16" name="TextBox 16"/>
          <p:cNvSpPr txBox="1"/>
          <p:nvPr/>
        </p:nvSpPr>
        <p:spPr>
          <a:xfrm>
            <a:off x="679290" y="5925186"/>
            <a:ext cx="16264773" cy="497840"/>
          </a:xfrm>
          <a:prstGeom prst="rect">
            <a:avLst/>
          </a:prstGeom>
        </p:spPr>
        <p:txBody>
          <a:bodyPr lIns="0" tIns="0" rIns="0" bIns="0" rtlCol="0" anchor="t">
            <a:spAutoFit/>
          </a:bodyPr>
          <a:lstStyle/>
          <a:p>
            <a:pPr algn="l">
              <a:lnSpc>
                <a:spcPts val="4060"/>
              </a:lnSpc>
              <a:spcBef>
                <a:spcPct val="0"/>
              </a:spcBef>
            </a:pPr>
            <a:r>
              <a:rPr lang="en-US" sz="2900" b="1">
                <a:solidFill>
                  <a:srgbClr val="FFFFFF"/>
                </a:solidFill>
                <a:latin typeface="Canva Sans Bold"/>
                <a:ea typeface="Canva Sans Bold"/>
                <a:cs typeface="Canva Sans Bold"/>
                <a:sym typeface="Canva Sans Bold"/>
              </a:rPr>
              <a:t>Parte</a:t>
            </a:r>
            <a:r>
              <a:rPr lang="en-US" sz="2900" b="1" u="none" strike="noStrike">
                <a:solidFill>
                  <a:srgbClr val="FFFFFF"/>
                </a:solidFill>
                <a:latin typeface="Canva Sans Bold"/>
                <a:ea typeface="Canva Sans Bold"/>
                <a:cs typeface="Canva Sans Bold"/>
                <a:sym typeface="Canva Sans Bold"/>
              </a:rPr>
              <a:t> dos lucros retidos pela empresa para reinvestimentos ou coberturas futuras.</a:t>
            </a:r>
          </a:p>
        </p:txBody>
      </p:sp>
      <p:sp>
        <p:nvSpPr>
          <p:cNvPr id="17" name="TextBox 17"/>
          <p:cNvSpPr txBox="1"/>
          <p:nvPr/>
        </p:nvSpPr>
        <p:spPr>
          <a:xfrm>
            <a:off x="679290" y="7831456"/>
            <a:ext cx="16264773" cy="497840"/>
          </a:xfrm>
          <a:prstGeom prst="rect">
            <a:avLst/>
          </a:prstGeom>
        </p:spPr>
        <p:txBody>
          <a:bodyPr lIns="0" tIns="0" rIns="0" bIns="0" rtlCol="0" anchor="t">
            <a:spAutoFit/>
          </a:bodyPr>
          <a:lstStyle/>
          <a:p>
            <a:pPr marL="0" lvl="0" indent="0" algn="l">
              <a:lnSpc>
                <a:spcPts val="4060"/>
              </a:lnSpc>
              <a:spcBef>
                <a:spcPct val="0"/>
              </a:spcBef>
            </a:pPr>
            <a:r>
              <a:rPr lang="en-US" sz="2900" b="1">
                <a:solidFill>
                  <a:srgbClr val="FFFFFF"/>
                </a:solidFill>
                <a:latin typeface="Canva Sans Bold"/>
                <a:ea typeface="Canva Sans Bold"/>
                <a:cs typeface="Canva Sans Bold"/>
                <a:sym typeface="Canva Sans Bold"/>
              </a:rPr>
              <a:t>Represen</a:t>
            </a:r>
            <a:r>
              <a:rPr lang="en-US" sz="2900" b="1" u="none" strike="noStrike">
                <a:solidFill>
                  <a:srgbClr val="FFFFFF"/>
                </a:solidFill>
                <a:latin typeface="Canva Sans Bold"/>
                <a:ea typeface="Canva Sans Bold"/>
                <a:cs typeface="Canva Sans Bold"/>
                <a:sym typeface="Canva Sans Bold"/>
              </a:rPr>
              <a:t>ta perdas acumuladas que reduzem o patrimônio líquido.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2038">
                <a:alpha val="100000"/>
              </a:srgbClr>
            </a:gs>
            <a:gs pos="100000">
              <a:srgbClr val="00515B">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1028700" y="597054"/>
            <a:ext cx="12368556" cy="2506314"/>
          </a:xfrm>
          <a:prstGeom prst="rect">
            <a:avLst/>
          </a:prstGeom>
        </p:spPr>
        <p:txBody>
          <a:bodyPr lIns="0" tIns="0" rIns="0" bIns="0" rtlCol="0" anchor="t">
            <a:spAutoFit/>
          </a:bodyPr>
          <a:lstStyle/>
          <a:p>
            <a:pPr algn="l">
              <a:lnSpc>
                <a:spcPts val="9591"/>
              </a:lnSpc>
            </a:pPr>
            <a:r>
              <a:rPr lang="en-US" sz="10313" b="1">
                <a:solidFill>
                  <a:srgbClr val="FFD012"/>
                </a:solidFill>
                <a:latin typeface="Barlow Condensed Bold"/>
                <a:ea typeface="Barlow Condensed Bold"/>
                <a:cs typeface="Barlow Condensed Bold"/>
                <a:sym typeface="Barlow Condensed Bold"/>
              </a:rPr>
              <a:t>CARACTERÍSTICA QUALITATIVAS</a:t>
            </a:r>
          </a:p>
        </p:txBody>
      </p:sp>
      <p:sp>
        <p:nvSpPr>
          <p:cNvPr id="3" name="TextBox 3"/>
          <p:cNvSpPr txBox="1"/>
          <p:nvPr/>
        </p:nvSpPr>
        <p:spPr>
          <a:xfrm>
            <a:off x="1028700" y="3515627"/>
            <a:ext cx="12368556" cy="580390"/>
          </a:xfrm>
          <a:prstGeom prst="rect">
            <a:avLst/>
          </a:prstGeom>
        </p:spPr>
        <p:txBody>
          <a:bodyPr lIns="0" tIns="0" rIns="0" bIns="0" rtlCol="0" anchor="t">
            <a:spAutoFit/>
          </a:bodyPr>
          <a:lstStyle/>
          <a:p>
            <a:pPr algn="just">
              <a:lnSpc>
                <a:spcPts val="4759"/>
              </a:lnSpc>
              <a:spcBef>
                <a:spcPct val="0"/>
              </a:spcBef>
            </a:pPr>
            <a:r>
              <a:rPr lang="en-US" sz="3399" b="1">
                <a:solidFill>
                  <a:srgbClr val="FFD012"/>
                </a:solidFill>
                <a:latin typeface="DM Sans Bold"/>
                <a:ea typeface="DM Sans Bold"/>
                <a:cs typeface="DM Sans Bold"/>
                <a:sym typeface="DM Sans Bold"/>
              </a:rPr>
              <a:t>O QUE SÃO AS CARACTERÍSTICAS QUALITATIVAS</a:t>
            </a:r>
          </a:p>
        </p:txBody>
      </p:sp>
      <p:sp>
        <p:nvSpPr>
          <p:cNvPr id="4" name="TextBox 4"/>
          <p:cNvSpPr txBox="1"/>
          <p:nvPr/>
        </p:nvSpPr>
        <p:spPr>
          <a:xfrm>
            <a:off x="1028700" y="4129523"/>
            <a:ext cx="12368556" cy="1012190"/>
          </a:xfrm>
          <a:prstGeom prst="rect">
            <a:avLst/>
          </a:prstGeom>
        </p:spPr>
        <p:txBody>
          <a:bodyPr lIns="0" tIns="0" rIns="0" bIns="0" rtlCol="0" anchor="t">
            <a:spAutoFit/>
          </a:bodyPr>
          <a:lstStyle/>
          <a:p>
            <a:pPr algn="just">
              <a:lnSpc>
                <a:spcPts val="4059"/>
              </a:lnSpc>
              <a:spcBef>
                <a:spcPct val="0"/>
              </a:spcBef>
            </a:pPr>
            <a:r>
              <a:rPr lang="en-US" sz="2899" b="1">
                <a:solidFill>
                  <a:srgbClr val="FFFFFF"/>
                </a:solidFill>
                <a:latin typeface="DM Sans Bold"/>
                <a:ea typeface="DM Sans Bold"/>
                <a:cs typeface="DM Sans Bold"/>
                <a:sym typeface="DM Sans Bold"/>
              </a:rPr>
              <a:t>Atributos que tornam a informação útil para os usuários e dão suporte ao cumprimento dos objetivos da informação contábil</a:t>
            </a:r>
          </a:p>
        </p:txBody>
      </p:sp>
      <p:sp>
        <p:nvSpPr>
          <p:cNvPr id="5" name="TextBox 5"/>
          <p:cNvSpPr txBox="1"/>
          <p:nvPr/>
        </p:nvSpPr>
        <p:spPr>
          <a:xfrm>
            <a:off x="1028700" y="5770363"/>
            <a:ext cx="12368556" cy="580390"/>
          </a:xfrm>
          <a:prstGeom prst="rect">
            <a:avLst/>
          </a:prstGeom>
        </p:spPr>
        <p:txBody>
          <a:bodyPr lIns="0" tIns="0" rIns="0" bIns="0" rtlCol="0" anchor="t">
            <a:spAutoFit/>
          </a:bodyPr>
          <a:lstStyle/>
          <a:p>
            <a:pPr algn="just">
              <a:lnSpc>
                <a:spcPts val="4759"/>
              </a:lnSpc>
              <a:spcBef>
                <a:spcPct val="0"/>
              </a:spcBef>
            </a:pPr>
            <a:r>
              <a:rPr lang="en-US" sz="3399" b="1">
                <a:solidFill>
                  <a:srgbClr val="FFD012"/>
                </a:solidFill>
                <a:latin typeface="DM Sans Bold"/>
                <a:ea typeface="DM Sans Bold"/>
                <a:cs typeface="DM Sans Bold"/>
                <a:sym typeface="DM Sans Bold"/>
              </a:rPr>
              <a:t>TIPOS DE CARACTERÍSTICAS QUALITATIVAS</a:t>
            </a:r>
          </a:p>
        </p:txBody>
      </p:sp>
      <p:sp>
        <p:nvSpPr>
          <p:cNvPr id="6" name="TextBox 6"/>
          <p:cNvSpPr txBox="1"/>
          <p:nvPr/>
        </p:nvSpPr>
        <p:spPr>
          <a:xfrm>
            <a:off x="1028700" y="6384259"/>
            <a:ext cx="12368556" cy="497840"/>
          </a:xfrm>
          <a:prstGeom prst="rect">
            <a:avLst/>
          </a:prstGeom>
        </p:spPr>
        <p:txBody>
          <a:bodyPr lIns="0" tIns="0" rIns="0" bIns="0" rtlCol="0" anchor="t">
            <a:spAutoFit/>
          </a:bodyPr>
          <a:lstStyle/>
          <a:p>
            <a:pPr algn="just">
              <a:lnSpc>
                <a:spcPts val="4060"/>
              </a:lnSpc>
              <a:spcBef>
                <a:spcPct val="0"/>
              </a:spcBef>
            </a:pPr>
            <a:r>
              <a:rPr lang="en-US" sz="2900" b="1">
                <a:solidFill>
                  <a:srgbClr val="FFFFFF"/>
                </a:solidFill>
                <a:latin typeface="DM Sans Bold"/>
                <a:ea typeface="DM Sans Bold"/>
                <a:cs typeface="DM Sans Bold"/>
                <a:sym typeface="DM Sans Bold"/>
              </a:rPr>
              <a:t>São divididas em características fundamentais e de melhoria</a:t>
            </a:r>
          </a:p>
        </p:txBody>
      </p:sp>
      <p:sp>
        <p:nvSpPr>
          <p:cNvPr id="7" name="TextBox 7"/>
          <p:cNvSpPr txBox="1"/>
          <p:nvPr/>
        </p:nvSpPr>
        <p:spPr>
          <a:xfrm>
            <a:off x="1028700" y="7510749"/>
            <a:ext cx="12368556" cy="580390"/>
          </a:xfrm>
          <a:prstGeom prst="rect">
            <a:avLst/>
          </a:prstGeom>
        </p:spPr>
        <p:txBody>
          <a:bodyPr lIns="0" tIns="0" rIns="0" bIns="0" rtlCol="0" anchor="t">
            <a:spAutoFit/>
          </a:bodyPr>
          <a:lstStyle/>
          <a:p>
            <a:pPr algn="just">
              <a:lnSpc>
                <a:spcPts val="4759"/>
              </a:lnSpc>
              <a:spcBef>
                <a:spcPct val="0"/>
              </a:spcBef>
            </a:pPr>
            <a:r>
              <a:rPr lang="en-US" sz="3399" b="1">
                <a:solidFill>
                  <a:srgbClr val="FFD012"/>
                </a:solidFill>
                <a:latin typeface="DM Sans Bold"/>
                <a:ea typeface="DM Sans Bold"/>
                <a:cs typeface="DM Sans Bold"/>
                <a:sym typeface="DM Sans Bold"/>
              </a:rPr>
              <a:t>CARACTERÍSTICAS FUNDAMENTAIS E DE MELHORIA</a:t>
            </a:r>
          </a:p>
        </p:txBody>
      </p:sp>
      <p:sp>
        <p:nvSpPr>
          <p:cNvPr id="8" name="TextBox 8"/>
          <p:cNvSpPr txBox="1"/>
          <p:nvPr/>
        </p:nvSpPr>
        <p:spPr>
          <a:xfrm>
            <a:off x="1028700" y="8124645"/>
            <a:ext cx="12368556" cy="1526540"/>
          </a:xfrm>
          <a:prstGeom prst="rect">
            <a:avLst/>
          </a:prstGeom>
        </p:spPr>
        <p:txBody>
          <a:bodyPr lIns="0" tIns="0" rIns="0" bIns="0" rtlCol="0" anchor="t">
            <a:spAutoFit/>
          </a:bodyPr>
          <a:lstStyle/>
          <a:p>
            <a:pPr algn="l">
              <a:lnSpc>
                <a:spcPts val="4060"/>
              </a:lnSpc>
            </a:pPr>
            <a:r>
              <a:rPr lang="en-US" sz="2900" b="1" u="sng">
                <a:solidFill>
                  <a:srgbClr val="FFFFFF"/>
                </a:solidFill>
                <a:latin typeface="DM Sans Bold"/>
                <a:ea typeface="DM Sans Bold"/>
                <a:cs typeface="DM Sans Bold"/>
                <a:sym typeface="DM Sans Bold"/>
              </a:rPr>
              <a:t>FUNDAMENTAIS</a:t>
            </a:r>
            <a:r>
              <a:rPr lang="en-US" sz="2900" b="1">
                <a:solidFill>
                  <a:srgbClr val="FFFFFF"/>
                </a:solidFill>
                <a:latin typeface="DM Sans Bold"/>
                <a:ea typeface="DM Sans Bold"/>
                <a:cs typeface="DM Sans Bold"/>
                <a:sym typeface="DM Sans Bold"/>
              </a:rPr>
              <a:t>:  Promove a relevância e representação fidedigna</a:t>
            </a:r>
          </a:p>
          <a:p>
            <a:pPr algn="l">
              <a:lnSpc>
                <a:spcPts val="4060"/>
              </a:lnSpc>
              <a:spcBef>
                <a:spcPct val="0"/>
              </a:spcBef>
            </a:pPr>
            <a:r>
              <a:rPr lang="en-US" sz="2900" b="1" u="sng">
                <a:solidFill>
                  <a:srgbClr val="FFFFFF"/>
                </a:solidFill>
                <a:latin typeface="DM Sans Bold"/>
                <a:ea typeface="DM Sans Bold"/>
                <a:cs typeface="DM Sans Bold"/>
                <a:sym typeface="DM Sans Bold"/>
              </a:rPr>
              <a:t>MELHORIA</a:t>
            </a:r>
            <a:r>
              <a:rPr lang="en-US" sz="2900" b="1">
                <a:solidFill>
                  <a:srgbClr val="FFFFFF"/>
                </a:solidFill>
                <a:latin typeface="DM Sans Bold"/>
                <a:ea typeface="DM Sans Bold"/>
                <a:cs typeface="DM Sans Bold"/>
                <a:sym typeface="DM Sans Bold"/>
              </a:rPr>
              <a:t>: Promove a comparabilidade, verificabilidade, tempestividade e compreensibilidade. </a:t>
            </a:r>
          </a:p>
        </p:txBody>
      </p:sp>
      <p:grpSp>
        <p:nvGrpSpPr>
          <p:cNvPr id="9" name="Group 9"/>
          <p:cNvGrpSpPr/>
          <p:nvPr/>
        </p:nvGrpSpPr>
        <p:grpSpPr>
          <a:xfrm rot="-3957731">
            <a:off x="14723490" y="-4830453"/>
            <a:ext cx="3169273" cy="9145997"/>
            <a:chOff x="0" y="0"/>
            <a:chExt cx="834706" cy="2408822"/>
          </a:xfrm>
        </p:grpSpPr>
        <p:sp>
          <p:nvSpPr>
            <p:cNvPr id="10" name="Freeform 10"/>
            <p:cNvSpPr/>
            <p:nvPr/>
          </p:nvSpPr>
          <p:spPr>
            <a:xfrm>
              <a:off x="0" y="0"/>
              <a:ext cx="834706" cy="2408822"/>
            </a:xfrm>
            <a:custGeom>
              <a:avLst/>
              <a:gdLst/>
              <a:ahLst/>
              <a:cxnLst/>
              <a:rect l="l" t="t" r="r" b="b"/>
              <a:pathLst>
                <a:path w="834706" h="2408822">
                  <a:moveTo>
                    <a:pt x="0" y="0"/>
                  </a:moveTo>
                  <a:lnTo>
                    <a:pt x="834706" y="0"/>
                  </a:lnTo>
                  <a:lnTo>
                    <a:pt x="834706" y="2408822"/>
                  </a:lnTo>
                  <a:lnTo>
                    <a:pt x="0" y="2408822"/>
                  </a:lnTo>
                  <a:close/>
                </a:path>
              </a:pathLst>
            </a:custGeom>
            <a:solidFill>
              <a:srgbClr val="FFD012"/>
            </a:solidFill>
          </p:spPr>
        </p:sp>
        <p:sp>
          <p:nvSpPr>
            <p:cNvPr id="11" name="TextBox 11"/>
            <p:cNvSpPr txBox="1"/>
            <p:nvPr/>
          </p:nvSpPr>
          <p:spPr>
            <a:xfrm>
              <a:off x="0" y="-38100"/>
              <a:ext cx="834706" cy="2446922"/>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rot="-5324232">
            <a:off x="13934769" y="4407821"/>
            <a:ext cx="10784121" cy="4033240"/>
            <a:chOff x="0" y="0"/>
            <a:chExt cx="2840262" cy="1062253"/>
          </a:xfrm>
        </p:grpSpPr>
        <p:sp>
          <p:nvSpPr>
            <p:cNvPr id="13" name="Freeform 13"/>
            <p:cNvSpPr/>
            <p:nvPr/>
          </p:nvSpPr>
          <p:spPr>
            <a:xfrm>
              <a:off x="0" y="0"/>
              <a:ext cx="2840262" cy="1062253"/>
            </a:xfrm>
            <a:custGeom>
              <a:avLst/>
              <a:gdLst/>
              <a:ahLst/>
              <a:cxnLst/>
              <a:rect l="l" t="t" r="r" b="b"/>
              <a:pathLst>
                <a:path w="2840262" h="1062253">
                  <a:moveTo>
                    <a:pt x="0" y="0"/>
                  </a:moveTo>
                  <a:lnTo>
                    <a:pt x="2840262" y="0"/>
                  </a:lnTo>
                  <a:lnTo>
                    <a:pt x="2840262" y="1062253"/>
                  </a:lnTo>
                  <a:lnTo>
                    <a:pt x="0" y="1062253"/>
                  </a:lnTo>
                  <a:close/>
                </a:path>
              </a:pathLst>
            </a:custGeom>
            <a:solidFill>
              <a:srgbClr val="FFD012"/>
            </a:solidFill>
          </p:spPr>
        </p:sp>
        <p:sp>
          <p:nvSpPr>
            <p:cNvPr id="14" name="TextBox 14"/>
            <p:cNvSpPr txBox="1"/>
            <p:nvPr/>
          </p:nvSpPr>
          <p:spPr>
            <a:xfrm>
              <a:off x="0" y="-38100"/>
              <a:ext cx="2840262" cy="1100353"/>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rot="2791571">
            <a:off x="15942338" y="1790450"/>
            <a:ext cx="1583201" cy="874944"/>
            <a:chOff x="0" y="0"/>
            <a:chExt cx="812800" cy="449187"/>
          </a:xfrm>
        </p:grpSpPr>
        <p:sp>
          <p:nvSpPr>
            <p:cNvPr id="16" name="Freeform 16"/>
            <p:cNvSpPr/>
            <p:nvPr/>
          </p:nvSpPr>
          <p:spPr>
            <a:xfrm>
              <a:off x="0" y="0"/>
              <a:ext cx="812800" cy="449187"/>
            </a:xfrm>
            <a:custGeom>
              <a:avLst/>
              <a:gdLst/>
              <a:ahLst/>
              <a:cxnLst/>
              <a:rect l="l" t="t" r="r" b="b"/>
              <a:pathLst>
                <a:path w="812800" h="449187">
                  <a:moveTo>
                    <a:pt x="406400" y="0"/>
                  </a:moveTo>
                  <a:lnTo>
                    <a:pt x="812800" y="449187"/>
                  </a:lnTo>
                  <a:lnTo>
                    <a:pt x="0" y="449187"/>
                  </a:lnTo>
                  <a:lnTo>
                    <a:pt x="406400" y="0"/>
                  </a:lnTo>
                  <a:close/>
                </a:path>
              </a:pathLst>
            </a:custGeom>
            <a:solidFill>
              <a:srgbClr val="FFD012"/>
            </a:solidFill>
          </p:spPr>
        </p:sp>
        <p:sp>
          <p:nvSpPr>
            <p:cNvPr id="17" name="TextBox 17"/>
            <p:cNvSpPr txBox="1"/>
            <p:nvPr/>
          </p:nvSpPr>
          <p:spPr>
            <a:xfrm>
              <a:off x="127000" y="170451"/>
              <a:ext cx="558800" cy="246651"/>
            </a:xfrm>
            <a:prstGeom prst="rect">
              <a:avLst/>
            </a:prstGeom>
          </p:spPr>
          <p:txBody>
            <a:bodyPr lIns="50800" tIns="50800" rIns="50800" bIns="50800" rtlCol="0" anchor="ctr"/>
            <a:lstStyle/>
            <a:p>
              <a:pPr algn="ctr">
                <a:lnSpc>
                  <a:spcPts val="2659"/>
                </a:lnSpc>
              </a:pPr>
              <a:endParaRPr/>
            </a:p>
          </p:txBody>
        </p:sp>
      </p:grpSp>
      <p:sp>
        <p:nvSpPr>
          <p:cNvPr id="18" name="Freeform 18"/>
          <p:cNvSpPr/>
          <p:nvPr/>
        </p:nvSpPr>
        <p:spPr>
          <a:xfrm>
            <a:off x="16384449" y="8383449"/>
            <a:ext cx="1903551" cy="1903551"/>
          </a:xfrm>
          <a:custGeom>
            <a:avLst/>
            <a:gdLst/>
            <a:ahLst/>
            <a:cxnLst/>
            <a:rect l="l" t="t" r="r" b="b"/>
            <a:pathLst>
              <a:path w="1903551" h="1903551">
                <a:moveTo>
                  <a:pt x="0" y="0"/>
                </a:moveTo>
                <a:lnTo>
                  <a:pt x="1903551" y="0"/>
                </a:lnTo>
                <a:lnTo>
                  <a:pt x="1903551" y="1903551"/>
                </a:lnTo>
                <a:lnTo>
                  <a:pt x="0" y="1903551"/>
                </a:lnTo>
                <a:lnTo>
                  <a:pt x="0" y="0"/>
                </a:lnTo>
                <a:close/>
              </a:path>
            </a:pathLst>
          </a:custGeom>
          <a:blipFill>
            <a:blip r:embed="rId2"/>
            <a:stretch>
              <a:fillRect/>
            </a:stretch>
          </a:blipFill>
        </p:spPr>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2038">
                <a:alpha val="100000"/>
              </a:srgbClr>
            </a:gs>
            <a:gs pos="100000">
              <a:srgbClr val="00515B">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0" y="1532461"/>
            <a:ext cx="18288000" cy="8213090"/>
          </a:xfrm>
          <a:prstGeom prst="rect">
            <a:avLst/>
          </a:prstGeom>
        </p:spPr>
        <p:txBody>
          <a:bodyPr lIns="0" tIns="0" rIns="0" bIns="0" rtlCol="0" anchor="t">
            <a:spAutoFit/>
          </a:bodyPr>
          <a:lstStyle/>
          <a:p>
            <a:pPr algn="l">
              <a:lnSpc>
                <a:spcPts val="4060"/>
              </a:lnSpc>
              <a:spcBef>
                <a:spcPct val="0"/>
              </a:spcBef>
            </a:pPr>
            <a:r>
              <a:rPr lang="en-US" sz="2900" b="1">
                <a:solidFill>
                  <a:srgbClr val="FFFFFF"/>
                </a:solidFill>
                <a:latin typeface="Canva Sans Bold"/>
                <a:ea typeface="Canva Sans Bold"/>
                <a:cs typeface="Canva Sans Bold"/>
                <a:sym typeface="Canva Sans Bold"/>
              </a:rPr>
              <a:t>CFC 2024.2 - Questão 15</a:t>
            </a:r>
          </a:p>
          <a:p>
            <a:pPr algn="l">
              <a:lnSpc>
                <a:spcPts val="4060"/>
              </a:lnSpc>
              <a:spcBef>
                <a:spcPct val="0"/>
              </a:spcBef>
            </a:pPr>
            <a:r>
              <a:rPr lang="en-US" sz="2900" b="1">
                <a:solidFill>
                  <a:srgbClr val="FFFFFF"/>
                </a:solidFill>
                <a:latin typeface="Canva Sans Bold"/>
                <a:ea typeface="Canva Sans Bold"/>
                <a:cs typeface="Canva Sans Bold"/>
                <a:sym typeface="Canva Sans Bold"/>
              </a:rPr>
              <a:t>A NBC TG Estrutura Conceitual – ESTRUTURA CONCEITUAL PARA RELATÓRIO FINANCEIRO indica o conceito financeiro e o conceito físico de capital. De acordo com a norma, a seleção do conceito apropriado de capital pela entidade deve ser baseada </a:t>
            </a:r>
          </a:p>
          <a:p>
            <a:pPr algn="l">
              <a:lnSpc>
                <a:spcPts val="4060"/>
              </a:lnSpc>
              <a:spcBef>
                <a:spcPct val="0"/>
              </a:spcBef>
            </a:pPr>
            <a:r>
              <a:rPr lang="en-US" sz="2900" b="1">
                <a:solidFill>
                  <a:srgbClr val="FFFFFF"/>
                </a:solidFill>
                <a:latin typeface="Canva Sans Bold"/>
                <a:ea typeface="Canva Sans Bold"/>
                <a:cs typeface="Canva Sans Bold"/>
                <a:sym typeface="Canva Sans Bold"/>
              </a:rPr>
              <a:t>(A) na forma jurídica dos atos e fatos contábeis. </a:t>
            </a:r>
          </a:p>
          <a:p>
            <a:pPr algn="l">
              <a:lnSpc>
                <a:spcPts val="4060"/>
              </a:lnSpc>
              <a:spcBef>
                <a:spcPct val="0"/>
              </a:spcBef>
            </a:pPr>
            <a:r>
              <a:rPr lang="en-US" sz="2900" b="1">
                <a:solidFill>
                  <a:srgbClr val="FFFFFF"/>
                </a:solidFill>
                <a:latin typeface="Canva Sans Bold"/>
                <a:ea typeface="Canva Sans Bold"/>
                <a:cs typeface="Canva Sans Bold"/>
                <a:sym typeface="Canva Sans Bold"/>
              </a:rPr>
              <a:t>(B) na essência econômica dos atos e fatos contábeis. </a:t>
            </a:r>
          </a:p>
          <a:p>
            <a:pPr algn="l">
              <a:lnSpc>
                <a:spcPts val="4060"/>
              </a:lnSpc>
              <a:spcBef>
                <a:spcPct val="0"/>
              </a:spcBef>
            </a:pPr>
            <a:r>
              <a:rPr lang="en-US" sz="2900" b="1">
                <a:solidFill>
                  <a:srgbClr val="FFFFFF"/>
                </a:solidFill>
                <a:latin typeface="Canva Sans Bold"/>
                <a:ea typeface="Canva Sans Bold"/>
                <a:cs typeface="Canva Sans Bold"/>
                <a:sym typeface="Canva Sans Bold"/>
              </a:rPr>
              <a:t>(C) nas determinações das entidades reguladoras. </a:t>
            </a:r>
          </a:p>
          <a:p>
            <a:pPr algn="l">
              <a:lnSpc>
                <a:spcPts val="4060"/>
              </a:lnSpc>
              <a:spcBef>
                <a:spcPct val="0"/>
              </a:spcBef>
            </a:pPr>
            <a:r>
              <a:rPr lang="en-US" sz="2900" b="1">
                <a:solidFill>
                  <a:srgbClr val="FFD012"/>
                </a:solidFill>
                <a:latin typeface="Canva Sans Bold"/>
                <a:ea typeface="Canva Sans Bold"/>
                <a:cs typeface="Canva Sans Bold"/>
                <a:sym typeface="Canva Sans Bold"/>
              </a:rPr>
              <a:t>(D) nas necessidades dos usuários de suas demonstrações contábeis. </a:t>
            </a:r>
          </a:p>
          <a:p>
            <a:pPr algn="l">
              <a:lnSpc>
                <a:spcPts val="4060"/>
              </a:lnSpc>
              <a:spcBef>
                <a:spcPct val="0"/>
              </a:spcBef>
            </a:pPr>
            <a:endParaRPr lang="en-US" sz="2900" b="1">
              <a:solidFill>
                <a:srgbClr val="FFD012"/>
              </a:solidFill>
              <a:latin typeface="Canva Sans Bold"/>
              <a:ea typeface="Canva Sans Bold"/>
              <a:cs typeface="Canva Sans Bold"/>
              <a:sym typeface="Canva Sans Bold"/>
            </a:endParaRPr>
          </a:p>
          <a:p>
            <a:pPr algn="l">
              <a:lnSpc>
                <a:spcPts val="4060"/>
              </a:lnSpc>
              <a:spcBef>
                <a:spcPct val="0"/>
              </a:spcBef>
            </a:pPr>
            <a:r>
              <a:rPr lang="en-US" sz="2900" b="1">
                <a:solidFill>
                  <a:srgbClr val="FFFFFF"/>
                </a:solidFill>
                <a:latin typeface="Canva Sans Bold"/>
                <a:ea typeface="Canva Sans Bold"/>
                <a:cs typeface="Canva Sans Bold"/>
                <a:sym typeface="Canva Sans Bold"/>
              </a:rPr>
              <a:t>A NBC TG Estrutura Conceitual, ao tratar do conceito de capital (item 4.57), menciona que:</a:t>
            </a:r>
          </a:p>
          <a:p>
            <a:pPr algn="l">
              <a:lnSpc>
                <a:spcPts val="4060"/>
              </a:lnSpc>
              <a:spcBef>
                <a:spcPct val="0"/>
              </a:spcBef>
            </a:pPr>
            <a:r>
              <a:rPr lang="en-US" sz="2900" b="1">
                <a:solidFill>
                  <a:srgbClr val="FFFFFF"/>
                </a:solidFill>
                <a:latin typeface="Canva Sans Bold"/>
                <a:ea typeface="Canva Sans Bold"/>
                <a:cs typeface="Canva Sans Bold"/>
                <a:sym typeface="Canva Sans Bold"/>
              </a:rPr>
              <a:t>“A seleção do conceito apropriado de capital pela entidade deve ser baseada nas necessidades dos usuários das demonstrações contábeis.”</a:t>
            </a:r>
          </a:p>
          <a:p>
            <a:pPr algn="l">
              <a:lnSpc>
                <a:spcPts val="4060"/>
              </a:lnSpc>
              <a:spcBef>
                <a:spcPct val="0"/>
              </a:spcBef>
            </a:pPr>
            <a:r>
              <a:rPr lang="en-US" sz="2900" b="1">
                <a:solidFill>
                  <a:srgbClr val="FFFFFF"/>
                </a:solidFill>
                <a:latin typeface="Canva Sans Bold"/>
                <a:ea typeface="Canva Sans Bold"/>
                <a:cs typeface="Canva Sans Bold"/>
                <a:sym typeface="Canva Sans Bold"/>
              </a:rPr>
              <a:t>Ou seja, a escolha deve estar alinhada ao objetivo das demonstrações financeiras, que é fornecer informações úteis para a tomada de decisão de seus usuários.</a:t>
            </a:r>
          </a:p>
          <a:p>
            <a:pPr algn="l">
              <a:lnSpc>
                <a:spcPts val="4060"/>
              </a:lnSpc>
              <a:spcBef>
                <a:spcPct val="0"/>
              </a:spcBef>
            </a:pPr>
            <a:r>
              <a:rPr lang="en-US" sz="2900" b="1">
                <a:solidFill>
                  <a:srgbClr val="FFFFFF"/>
                </a:solidFill>
                <a:latin typeface="Canva Sans Bold"/>
                <a:ea typeface="Canva Sans Bold"/>
                <a:cs typeface="Canva Sans Bold"/>
                <a:sym typeface="Canva Sans Bold"/>
              </a:rPr>
              <a:t>Resposta: Letra D</a:t>
            </a:r>
          </a:p>
          <a:p>
            <a:pPr algn="l">
              <a:lnSpc>
                <a:spcPts val="4060"/>
              </a:lnSpc>
              <a:spcBef>
                <a:spcPct val="0"/>
              </a:spcBef>
            </a:pPr>
            <a:endParaRPr lang="en-US" sz="2900" b="1">
              <a:solidFill>
                <a:srgbClr val="FFFFFF"/>
              </a:solidFill>
              <a:latin typeface="Canva Sans Bold"/>
              <a:ea typeface="Canva Sans Bold"/>
              <a:cs typeface="Canva Sans Bold"/>
              <a:sym typeface="Canva Sans Bold"/>
            </a:endParaRPr>
          </a:p>
        </p:txBody>
      </p:sp>
      <p:sp>
        <p:nvSpPr>
          <p:cNvPr id="3" name="Freeform 3"/>
          <p:cNvSpPr/>
          <p:nvPr/>
        </p:nvSpPr>
        <p:spPr>
          <a:xfrm>
            <a:off x="12816159" y="5141505"/>
            <a:ext cx="560740" cy="526076"/>
          </a:xfrm>
          <a:custGeom>
            <a:avLst/>
            <a:gdLst/>
            <a:ahLst/>
            <a:cxnLst/>
            <a:rect l="l" t="t" r="r" b="b"/>
            <a:pathLst>
              <a:path w="560740" h="526076">
                <a:moveTo>
                  <a:pt x="0" y="0"/>
                </a:moveTo>
                <a:lnTo>
                  <a:pt x="560740" y="0"/>
                </a:lnTo>
                <a:lnTo>
                  <a:pt x="560740" y="526076"/>
                </a:lnTo>
                <a:lnTo>
                  <a:pt x="0" y="5260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2038">
                <a:alpha val="100000"/>
              </a:srgbClr>
            </a:gs>
            <a:gs pos="100000">
              <a:srgbClr val="00515B">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0" y="1532461"/>
            <a:ext cx="18288000" cy="6670040"/>
          </a:xfrm>
          <a:prstGeom prst="rect">
            <a:avLst/>
          </a:prstGeom>
        </p:spPr>
        <p:txBody>
          <a:bodyPr lIns="0" tIns="0" rIns="0" bIns="0" rtlCol="0" anchor="t">
            <a:spAutoFit/>
          </a:bodyPr>
          <a:lstStyle/>
          <a:p>
            <a:pPr algn="l">
              <a:lnSpc>
                <a:spcPts val="4060"/>
              </a:lnSpc>
              <a:spcBef>
                <a:spcPct val="0"/>
              </a:spcBef>
            </a:pPr>
            <a:r>
              <a:rPr lang="en-US" sz="2900" b="1">
                <a:solidFill>
                  <a:srgbClr val="FFFFFF"/>
                </a:solidFill>
                <a:latin typeface="Canva Sans Bold"/>
                <a:ea typeface="Canva Sans Bold"/>
                <a:cs typeface="Canva Sans Bold"/>
                <a:sym typeface="Canva Sans Bold"/>
              </a:rPr>
              <a:t>CFC 2024.1 - Questão 13  </a:t>
            </a:r>
          </a:p>
          <a:p>
            <a:pPr algn="l">
              <a:lnSpc>
                <a:spcPts val="4060"/>
              </a:lnSpc>
              <a:spcBef>
                <a:spcPct val="0"/>
              </a:spcBef>
            </a:pPr>
            <a:r>
              <a:rPr lang="en-US" sz="2900" b="1">
                <a:solidFill>
                  <a:srgbClr val="FFFFFF"/>
                </a:solidFill>
                <a:latin typeface="Canva Sans Bold"/>
                <a:ea typeface="Canva Sans Bold"/>
                <a:cs typeface="Canva Sans Bold"/>
                <a:sym typeface="Canva Sans Bold"/>
              </a:rPr>
              <a:t>O conceito de Capital é adotado pela maioria das entidades na elaboração das Demonstrações Contábeis. A seleção do conceito apropriado de Capital pela entidade deve ser baseada nas necessidades dos seus usuários, principalmente, os preocupados com a manutenção de capital nominal investido ou com o poder de compra do capital investido. A manutenção do Capital em que o lucro é auferido somente se o montante dos ativos líquidos no final do período exceder o montante dos ativos líquidos no início do período, após excluir quaisquer distribuições para, e contribuições de, sócios durante o período, é a Manutenção do </a:t>
            </a:r>
          </a:p>
          <a:p>
            <a:pPr algn="l">
              <a:lnSpc>
                <a:spcPts val="4060"/>
              </a:lnSpc>
              <a:spcBef>
                <a:spcPct val="0"/>
              </a:spcBef>
            </a:pPr>
            <a:r>
              <a:rPr lang="en-US" sz="2900" b="1">
                <a:solidFill>
                  <a:srgbClr val="FFFFFF"/>
                </a:solidFill>
                <a:latin typeface="Canva Sans Bold"/>
                <a:ea typeface="Canva Sans Bold"/>
                <a:cs typeface="Canva Sans Bold"/>
                <a:sym typeface="Canva Sans Bold"/>
              </a:rPr>
              <a:t>(A) Capital Físico. </a:t>
            </a:r>
          </a:p>
          <a:p>
            <a:pPr algn="l">
              <a:lnSpc>
                <a:spcPts val="4060"/>
              </a:lnSpc>
              <a:spcBef>
                <a:spcPct val="0"/>
              </a:spcBef>
            </a:pPr>
            <a:r>
              <a:rPr lang="en-US" sz="2900" b="1">
                <a:solidFill>
                  <a:srgbClr val="FFD012"/>
                </a:solidFill>
                <a:latin typeface="Canva Sans Bold"/>
                <a:ea typeface="Canva Sans Bold"/>
                <a:cs typeface="Canva Sans Bold"/>
                <a:sym typeface="Canva Sans Bold"/>
              </a:rPr>
              <a:t>(B) Capital Financeiro. </a:t>
            </a:r>
          </a:p>
          <a:p>
            <a:pPr algn="l">
              <a:lnSpc>
                <a:spcPts val="4060"/>
              </a:lnSpc>
              <a:spcBef>
                <a:spcPct val="0"/>
              </a:spcBef>
            </a:pPr>
            <a:r>
              <a:rPr lang="en-US" sz="2900" b="1">
                <a:solidFill>
                  <a:srgbClr val="FFFFFF"/>
                </a:solidFill>
                <a:latin typeface="Canva Sans Bold"/>
                <a:ea typeface="Canva Sans Bold"/>
                <a:cs typeface="Canva Sans Bold"/>
                <a:sym typeface="Canva Sans Bold"/>
              </a:rPr>
              <a:t>(C) Capital Social. </a:t>
            </a:r>
          </a:p>
          <a:p>
            <a:pPr algn="l">
              <a:lnSpc>
                <a:spcPts val="4060"/>
              </a:lnSpc>
              <a:spcBef>
                <a:spcPct val="0"/>
              </a:spcBef>
            </a:pPr>
            <a:r>
              <a:rPr lang="en-US" sz="2900" b="1">
                <a:solidFill>
                  <a:srgbClr val="FFFFFF"/>
                </a:solidFill>
                <a:latin typeface="Canva Sans Bold"/>
                <a:ea typeface="Canva Sans Bold"/>
                <a:cs typeface="Canva Sans Bold"/>
                <a:sym typeface="Canva Sans Bold"/>
              </a:rPr>
              <a:t>(D) Capital Integralizado.</a:t>
            </a:r>
          </a:p>
          <a:p>
            <a:pPr algn="l">
              <a:lnSpc>
                <a:spcPts val="4060"/>
              </a:lnSpc>
              <a:spcBef>
                <a:spcPct val="0"/>
              </a:spcBef>
            </a:pPr>
            <a:endParaRPr lang="en-US" sz="2900" b="1">
              <a:solidFill>
                <a:srgbClr val="FFFFFF"/>
              </a:solidFill>
              <a:latin typeface="Canva Sans Bold"/>
              <a:ea typeface="Canva Sans Bold"/>
              <a:cs typeface="Canva Sans Bold"/>
              <a:sym typeface="Canva Sans Bold"/>
            </a:endParaRPr>
          </a:p>
        </p:txBody>
      </p:sp>
      <p:sp>
        <p:nvSpPr>
          <p:cNvPr id="3" name="Freeform 3"/>
          <p:cNvSpPr/>
          <p:nvPr/>
        </p:nvSpPr>
        <p:spPr>
          <a:xfrm>
            <a:off x="4491050" y="6231032"/>
            <a:ext cx="560740" cy="526076"/>
          </a:xfrm>
          <a:custGeom>
            <a:avLst/>
            <a:gdLst/>
            <a:ahLst/>
            <a:cxnLst/>
            <a:rect l="l" t="t" r="r" b="b"/>
            <a:pathLst>
              <a:path w="560740" h="526076">
                <a:moveTo>
                  <a:pt x="0" y="0"/>
                </a:moveTo>
                <a:lnTo>
                  <a:pt x="560740" y="0"/>
                </a:lnTo>
                <a:lnTo>
                  <a:pt x="560740" y="526077"/>
                </a:lnTo>
                <a:lnTo>
                  <a:pt x="0" y="52607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2038">
                <a:alpha val="100000"/>
              </a:srgbClr>
            </a:gs>
            <a:gs pos="100000">
              <a:srgbClr val="00515B">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0" y="1532461"/>
            <a:ext cx="18288000" cy="6155690"/>
          </a:xfrm>
          <a:prstGeom prst="rect">
            <a:avLst/>
          </a:prstGeom>
        </p:spPr>
        <p:txBody>
          <a:bodyPr lIns="0" tIns="0" rIns="0" bIns="0" rtlCol="0" anchor="t">
            <a:spAutoFit/>
          </a:bodyPr>
          <a:lstStyle/>
          <a:p>
            <a:pPr algn="l">
              <a:lnSpc>
                <a:spcPts val="4060"/>
              </a:lnSpc>
              <a:spcBef>
                <a:spcPct val="0"/>
              </a:spcBef>
            </a:pPr>
            <a:r>
              <a:rPr lang="en-US" sz="2900" b="1">
                <a:solidFill>
                  <a:srgbClr val="FFFFFF"/>
                </a:solidFill>
                <a:latin typeface="Canva Sans Bold"/>
                <a:ea typeface="Canva Sans Bold"/>
                <a:cs typeface="Canva Sans Bold"/>
                <a:sym typeface="Canva Sans Bold"/>
              </a:rPr>
              <a:t>CFC 2023.02 – Questão 44 </a:t>
            </a:r>
          </a:p>
          <a:p>
            <a:pPr algn="l">
              <a:lnSpc>
                <a:spcPts val="4060"/>
              </a:lnSpc>
              <a:spcBef>
                <a:spcPct val="0"/>
              </a:spcBef>
            </a:pPr>
            <a:r>
              <a:rPr lang="en-US" sz="2900" b="1">
                <a:solidFill>
                  <a:srgbClr val="FFFFFF"/>
                </a:solidFill>
                <a:latin typeface="Canva Sans Bold"/>
                <a:ea typeface="Canva Sans Bold"/>
                <a:cs typeface="Canva Sans Bold"/>
                <a:sym typeface="Canva Sans Bold"/>
              </a:rPr>
              <a:t>De acordo com a NBC TG Estrutura Conceitual, sob o conceito de manutenção de capital físico, quando o capital é definido em termos de capacidade produtiva física, o lucro representa o aumento desse capital ao longo do período. Nesse sentido, as mudanças de preços que afetem os ativos e passivos da entidade são vistas como mudanças na mensuração da capacidade produtiva física da entidade; portanto, elas devem ser tratadas como: </a:t>
            </a:r>
          </a:p>
          <a:p>
            <a:pPr algn="l">
              <a:lnSpc>
                <a:spcPts val="4060"/>
              </a:lnSpc>
              <a:spcBef>
                <a:spcPct val="0"/>
              </a:spcBef>
            </a:pPr>
            <a:endParaRPr lang="en-US" sz="2900" b="1">
              <a:solidFill>
                <a:srgbClr val="FFFFFF"/>
              </a:solidFill>
              <a:latin typeface="Canva Sans Bold"/>
              <a:ea typeface="Canva Sans Bold"/>
              <a:cs typeface="Canva Sans Bold"/>
              <a:sym typeface="Canva Sans Bold"/>
            </a:endParaRPr>
          </a:p>
          <a:p>
            <a:pPr algn="l">
              <a:lnSpc>
                <a:spcPts val="4060"/>
              </a:lnSpc>
              <a:spcBef>
                <a:spcPct val="0"/>
              </a:spcBef>
            </a:pPr>
            <a:r>
              <a:rPr lang="en-US" sz="2900" b="1">
                <a:solidFill>
                  <a:srgbClr val="FFFFFF"/>
                </a:solidFill>
                <a:latin typeface="Canva Sans Bold"/>
                <a:ea typeface="Canva Sans Bold"/>
                <a:cs typeface="Canva Sans Bold"/>
                <a:sym typeface="Canva Sans Bold"/>
              </a:rPr>
              <a:t>A) Resultados não operacionais e inscritos no patrimônio líquido. </a:t>
            </a:r>
          </a:p>
          <a:p>
            <a:pPr algn="l">
              <a:lnSpc>
                <a:spcPts val="4060"/>
              </a:lnSpc>
              <a:spcBef>
                <a:spcPct val="0"/>
              </a:spcBef>
            </a:pPr>
            <a:r>
              <a:rPr lang="en-US" sz="2900" b="1">
                <a:solidFill>
                  <a:srgbClr val="FFFFFF"/>
                </a:solidFill>
                <a:latin typeface="Canva Sans Bold"/>
                <a:ea typeface="Canva Sans Bold"/>
                <a:cs typeface="Canva Sans Bold"/>
                <a:sym typeface="Canva Sans Bold"/>
              </a:rPr>
              <a:t>B) Receitas que contribuirão para composição do caixa da empresa. </a:t>
            </a:r>
          </a:p>
          <a:p>
            <a:pPr algn="l">
              <a:lnSpc>
                <a:spcPts val="4060"/>
              </a:lnSpc>
              <a:spcBef>
                <a:spcPct val="0"/>
              </a:spcBef>
            </a:pPr>
            <a:r>
              <a:rPr lang="en-US" sz="2900" b="1">
                <a:solidFill>
                  <a:srgbClr val="FFFFFF"/>
                </a:solidFill>
                <a:latin typeface="Canva Sans Bold"/>
                <a:ea typeface="Canva Sans Bold"/>
                <a:cs typeface="Canva Sans Bold"/>
                <a:sym typeface="Canva Sans Bold"/>
              </a:rPr>
              <a:t>C) Lucros e que não fazem parte da demonstração do resultado do exercício. </a:t>
            </a:r>
          </a:p>
          <a:p>
            <a:pPr algn="l">
              <a:lnSpc>
                <a:spcPts val="4060"/>
              </a:lnSpc>
              <a:spcBef>
                <a:spcPct val="0"/>
              </a:spcBef>
            </a:pPr>
            <a:r>
              <a:rPr lang="en-US" sz="2900" b="1">
                <a:solidFill>
                  <a:srgbClr val="FFD012"/>
                </a:solidFill>
                <a:latin typeface="Canva Sans Bold"/>
                <a:ea typeface="Canva Sans Bold"/>
                <a:cs typeface="Canva Sans Bold"/>
                <a:sym typeface="Canva Sans Bold"/>
              </a:rPr>
              <a:t>D) Ajustes para manutenção de capital que fazem parte do patrimônio líquido</a:t>
            </a:r>
          </a:p>
          <a:p>
            <a:pPr algn="l">
              <a:lnSpc>
                <a:spcPts val="4060"/>
              </a:lnSpc>
              <a:spcBef>
                <a:spcPct val="0"/>
              </a:spcBef>
            </a:pPr>
            <a:endParaRPr lang="en-US" sz="2900" b="1">
              <a:solidFill>
                <a:srgbClr val="FFD012"/>
              </a:solidFill>
              <a:latin typeface="Canva Sans Bold"/>
              <a:ea typeface="Canva Sans Bold"/>
              <a:cs typeface="Canva Sans Bold"/>
              <a:sym typeface="Canva Sans Bold"/>
            </a:endParaRPr>
          </a:p>
        </p:txBody>
      </p:sp>
      <p:sp>
        <p:nvSpPr>
          <p:cNvPr id="3" name="Freeform 3"/>
          <p:cNvSpPr/>
          <p:nvPr/>
        </p:nvSpPr>
        <p:spPr>
          <a:xfrm>
            <a:off x="14157116" y="6705955"/>
            <a:ext cx="560740" cy="526076"/>
          </a:xfrm>
          <a:custGeom>
            <a:avLst/>
            <a:gdLst/>
            <a:ahLst/>
            <a:cxnLst/>
            <a:rect l="l" t="t" r="r" b="b"/>
            <a:pathLst>
              <a:path w="560740" h="526076">
                <a:moveTo>
                  <a:pt x="0" y="0"/>
                </a:moveTo>
                <a:lnTo>
                  <a:pt x="560740" y="0"/>
                </a:lnTo>
                <a:lnTo>
                  <a:pt x="560740" y="526076"/>
                </a:lnTo>
                <a:lnTo>
                  <a:pt x="0" y="5260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2038">
                <a:alpha val="100000"/>
              </a:srgbClr>
            </a:gs>
            <a:gs pos="100000">
              <a:srgbClr val="00515B">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0" y="1532461"/>
            <a:ext cx="18288000" cy="5641340"/>
          </a:xfrm>
          <a:prstGeom prst="rect">
            <a:avLst/>
          </a:prstGeom>
        </p:spPr>
        <p:txBody>
          <a:bodyPr lIns="0" tIns="0" rIns="0" bIns="0" rtlCol="0" anchor="t">
            <a:spAutoFit/>
          </a:bodyPr>
          <a:lstStyle/>
          <a:p>
            <a:pPr algn="l">
              <a:lnSpc>
                <a:spcPts val="4060"/>
              </a:lnSpc>
              <a:spcBef>
                <a:spcPct val="0"/>
              </a:spcBef>
            </a:pPr>
            <a:endParaRPr/>
          </a:p>
          <a:p>
            <a:pPr algn="l">
              <a:lnSpc>
                <a:spcPts val="4060"/>
              </a:lnSpc>
              <a:spcBef>
                <a:spcPct val="0"/>
              </a:spcBef>
            </a:pPr>
            <a:endParaRPr/>
          </a:p>
          <a:p>
            <a:pPr algn="l">
              <a:lnSpc>
                <a:spcPts val="4060"/>
              </a:lnSpc>
              <a:spcBef>
                <a:spcPct val="0"/>
              </a:spcBef>
            </a:pPr>
            <a:r>
              <a:rPr lang="en-US" sz="2900" b="1">
                <a:solidFill>
                  <a:srgbClr val="FFFFFF"/>
                </a:solidFill>
                <a:latin typeface="Canva Sans Bold"/>
                <a:ea typeface="Canva Sans Bold"/>
                <a:cs typeface="Canva Sans Bold"/>
                <a:sym typeface="Canva Sans Bold"/>
              </a:rPr>
              <a:t>A) Resultados não operacionais e inscritos no patrimônio líquido. </a:t>
            </a:r>
          </a:p>
          <a:p>
            <a:pPr algn="l">
              <a:lnSpc>
                <a:spcPts val="4060"/>
              </a:lnSpc>
              <a:spcBef>
                <a:spcPct val="0"/>
              </a:spcBef>
            </a:pPr>
            <a:r>
              <a:rPr lang="en-US" sz="2900" b="1" i="1" u="sng">
                <a:solidFill>
                  <a:srgbClr val="EC1D24"/>
                </a:solidFill>
                <a:latin typeface="Canva Sans Bold Italics"/>
                <a:ea typeface="Canva Sans Bold Italics"/>
                <a:cs typeface="Canva Sans Bold Italics"/>
                <a:sym typeface="Canva Sans Bold Italics"/>
              </a:rPr>
              <a:t>Registradas no patrimônio líquido, mas sem passar pela Demonstração do Resultado do Exercício (DRE). Não são reconhecidas como resultado</a:t>
            </a:r>
          </a:p>
          <a:p>
            <a:pPr algn="l">
              <a:lnSpc>
                <a:spcPts val="4060"/>
              </a:lnSpc>
              <a:spcBef>
                <a:spcPct val="0"/>
              </a:spcBef>
            </a:pPr>
            <a:r>
              <a:rPr lang="en-US" sz="2900" b="1">
                <a:solidFill>
                  <a:srgbClr val="FFFFFF"/>
                </a:solidFill>
                <a:latin typeface="Canva Sans Bold"/>
                <a:ea typeface="Canva Sans Bold"/>
                <a:cs typeface="Canva Sans Bold"/>
                <a:sym typeface="Canva Sans Bold"/>
              </a:rPr>
              <a:t>B) Receitas que contribuirão para composição do caixa da empresa. </a:t>
            </a:r>
          </a:p>
          <a:p>
            <a:pPr algn="l">
              <a:lnSpc>
                <a:spcPts val="4060"/>
              </a:lnSpc>
              <a:spcBef>
                <a:spcPct val="0"/>
              </a:spcBef>
            </a:pPr>
            <a:r>
              <a:rPr lang="en-US" sz="2900" b="1">
                <a:solidFill>
                  <a:srgbClr val="EC1D24"/>
                </a:solidFill>
                <a:latin typeface="Canva Sans Bold"/>
                <a:ea typeface="Canva Sans Bold"/>
                <a:cs typeface="Canva Sans Bold"/>
                <a:sym typeface="Canva Sans Bold"/>
              </a:rPr>
              <a:t>N</a:t>
            </a:r>
            <a:r>
              <a:rPr lang="en-US" sz="2900" b="1" i="1" u="sng">
                <a:solidFill>
                  <a:srgbClr val="EC1D24"/>
                </a:solidFill>
                <a:latin typeface="Canva Sans Bold Italics"/>
                <a:ea typeface="Canva Sans Bold Italics"/>
                <a:cs typeface="Canva Sans Bold Italics"/>
                <a:sym typeface="Canva Sans Bold Italics"/>
              </a:rPr>
              <a:t>ão resultam de atividades operacionais ou transações que aumentem ativos</a:t>
            </a:r>
          </a:p>
          <a:p>
            <a:pPr algn="l">
              <a:lnSpc>
                <a:spcPts val="4060"/>
              </a:lnSpc>
              <a:spcBef>
                <a:spcPct val="0"/>
              </a:spcBef>
            </a:pPr>
            <a:r>
              <a:rPr lang="en-US" sz="2900" b="1">
                <a:solidFill>
                  <a:srgbClr val="FFFFFF"/>
                </a:solidFill>
                <a:latin typeface="Canva Sans Bold"/>
                <a:ea typeface="Canva Sans Bold"/>
                <a:cs typeface="Canva Sans Bold"/>
                <a:sym typeface="Canva Sans Bold"/>
              </a:rPr>
              <a:t>C) Lucros e que não fazem parte da demonstração do resultado do exercício. </a:t>
            </a:r>
          </a:p>
          <a:p>
            <a:pPr algn="l">
              <a:lnSpc>
                <a:spcPts val="4060"/>
              </a:lnSpc>
              <a:spcBef>
                <a:spcPct val="0"/>
              </a:spcBef>
            </a:pPr>
            <a:r>
              <a:rPr lang="en-US" sz="2900" b="1" i="1" u="sng">
                <a:solidFill>
                  <a:srgbClr val="EC1D24"/>
                </a:solidFill>
                <a:latin typeface="Canva Sans Bold Italics"/>
                <a:ea typeface="Canva Sans Bold Italics"/>
                <a:cs typeface="Canva Sans Bold Italics"/>
                <a:sym typeface="Canva Sans Bold Italics"/>
              </a:rPr>
              <a:t>Essas mudanças não são lucros</a:t>
            </a:r>
          </a:p>
          <a:p>
            <a:pPr algn="l">
              <a:lnSpc>
                <a:spcPts val="4060"/>
              </a:lnSpc>
              <a:spcBef>
                <a:spcPct val="0"/>
              </a:spcBef>
            </a:pPr>
            <a:r>
              <a:rPr lang="en-US" sz="2900" b="1">
                <a:solidFill>
                  <a:srgbClr val="FFD012"/>
                </a:solidFill>
                <a:latin typeface="Canva Sans Bold"/>
                <a:ea typeface="Canva Sans Bold"/>
                <a:cs typeface="Canva Sans Bold"/>
                <a:sym typeface="Canva Sans Bold"/>
              </a:rPr>
              <a:t>D) Ajustes para manutenção de capital que fazem parte do patrimônio líquido</a:t>
            </a:r>
          </a:p>
          <a:p>
            <a:pPr algn="l">
              <a:lnSpc>
                <a:spcPts val="4060"/>
              </a:lnSpc>
              <a:spcBef>
                <a:spcPct val="0"/>
              </a:spcBef>
            </a:pPr>
            <a:endParaRPr lang="en-US" sz="2900" b="1">
              <a:solidFill>
                <a:srgbClr val="FFD012"/>
              </a:solidFill>
              <a:latin typeface="Canva Sans Bold"/>
              <a:ea typeface="Canva Sans Bold"/>
              <a:cs typeface="Canva Sans Bold"/>
              <a:sym typeface="Canva Sans Bold"/>
            </a:endParaRPr>
          </a:p>
        </p:txBody>
      </p:sp>
      <p:sp>
        <p:nvSpPr>
          <p:cNvPr id="3" name="Freeform 3"/>
          <p:cNvSpPr/>
          <p:nvPr/>
        </p:nvSpPr>
        <p:spPr>
          <a:xfrm>
            <a:off x="14268862" y="6175159"/>
            <a:ext cx="560740" cy="526076"/>
          </a:xfrm>
          <a:custGeom>
            <a:avLst/>
            <a:gdLst/>
            <a:ahLst/>
            <a:cxnLst/>
            <a:rect l="l" t="t" r="r" b="b"/>
            <a:pathLst>
              <a:path w="560740" h="526076">
                <a:moveTo>
                  <a:pt x="0" y="0"/>
                </a:moveTo>
                <a:lnTo>
                  <a:pt x="560740" y="0"/>
                </a:lnTo>
                <a:lnTo>
                  <a:pt x="560740" y="526076"/>
                </a:lnTo>
                <a:lnTo>
                  <a:pt x="0" y="5260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1028700" y="7631001"/>
            <a:ext cx="15997198" cy="2040890"/>
          </a:xfrm>
          <a:prstGeom prst="rect">
            <a:avLst/>
          </a:prstGeom>
        </p:spPr>
        <p:txBody>
          <a:bodyPr lIns="0" tIns="0" rIns="0" bIns="0" rtlCol="0" anchor="t">
            <a:spAutoFit/>
          </a:bodyPr>
          <a:lstStyle/>
          <a:p>
            <a:pPr algn="l">
              <a:lnSpc>
                <a:spcPts val="4060"/>
              </a:lnSpc>
              <a:spcBef>
                <a:spcPct val="0"/>
              </a:spcBef>
            </a:pPr>
            <a:r>
              <a:rPr lang="en-US" sz="2900" b="1">
                <a:solidFill>
                  <a:srgbClr val="FFFFFF"/>
                </a:solidFill>
                <a:latin typeface="Canva Sans Bold"/>
                <a:ea typeface="Canva Sans Bold"/>
                <a:cs typeface="Canva Sans Bold"/>
                <a:sym typeface="Canva Sans Bold"/>
              </a:rPr>
              <a:t>De acordo com a NBC TG Estrutura Conceitual, mudanças nos preços que afetam os ativos e passivos de uma entidade são consideradas ajustes para manutenção de capital físico. Esses ajustes são reconhecidos no patrimônio líquido, pois refletem mudanças na mensuração da capacidade produtiva física da entidade ao longo do tempo.</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2038">
                <a:alpha val="100000"/>
              </a:srgbClr>
            </a:gs>
            <a:gs pos="100000">
              <a:srgbClr val="00515B">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335239" y="530860"/>
            <a:ext cx="17952761" cy="9241790"/>
          </a:xfrm>
          <a:prstGeom prst="rect">
            <a:avLst/>
          </a:prstGeom>
        </p:spPr>
        <p:txBody>
          <a:bodyPr lIns="0" tIns="0" rIns="0" bIns="0" rtlCol="0" anchor="t">
            <a:spAutoFit/>
          </a:bodyPr>
          <a:lstStyle/>
          <a:p>
            <a:pPr algn="l">
              <a:lnSpc>
                <a:spcPts val="4060"/>
              </a:lnSpc>
            </a:pPr>
            <a:r>
              <a:rPr lang="en-US" sz="2900" b="1">
                <a:solidFill>
                  <a:srgbClr val="FFFFFF"/>
                </a:solidFill>
                <a:latin typeface="Canva Sans Bold"/>
                <a:ea typeface="Canva Sans Bold"/>
                <a:cs typeface="Canva Sans Bold"/>
                <a:sym typeface="Canva Sans Bold"/>
              </a:rPr>
              <a:t>CFC 2023.01 - 34</a:t>
            </a:r>
          </a:p>
          <a:p>
            <a:pPr algn="l">
              <a:lnSpc>
                <a:spcPts val="4060"/>
              </a:lnSpc>
              <a:spcBef>
                <a:spcPct val="0"/>
              </a:spcBef>
            </a:pPr>
            <a:r>
              <a:rPr lang="en-US" sz="2900" b="1">
                <a:solidFill>
                  <a:srgbClr val="FFFFFF"/>
                </a:solidFill>
                <a:latin typeface="Canva Sans Bold"/>
                <a:ea typeface="Canva Sans Bold"/>
                <a:cs typeface="Canva Sans Bold"/>
                <a:sym typeface="Canva Sans Bold"/>
              </a:rPr>
              <a:t>Uma sociedade empresária apresentou as seguintes informações e respectivos saldos em determinado exercício:</a:t>
            </a:r>
          </a:p>
          <a:p>
            <a:pPr algn="l">
              <a:lnSpc>
                <a:spcPts val="4060"/>
              </a:lnSpc>
              <a:spcBef>
                <a:spcPct val="0"/>
              </a:spcBef>
            </a:pPr>
            <a:endParaRPr lang="en-US" sz="2900" b="1">
              <a:solidFill>
                <a:srgbClr val="FFFFFF"/>
              </a:solidFill>
              <a:latin typeface="Canva Sans Bold"/>
              <a:ea typeface="Canva Sans Bold"/>
              <a:cs typeface="Canva Sans Bold"/>
              <a:sym typeface="Canva Sans Bold"/>
            </a:endParaRPr>
          </a:p>
          <a:p>
            <a:pPr algn="l">
              <a:lnSpc>
                <a:spcPts val="4060"/>
              </a:lnSpc>
              <a:spcBef>
                <a:spcPct val="0"/>
              </a:spcBef>
            </a:pPr>
            <a:r>
              <a:rPr lang="en-US" sz="2900" b="1">
                <a:solidFill>
                  <a:srgbClr val="FFFFFF"/>
                </a:solidFill>
                <a:latin typeface="Canva Sans Bold"/>
                <a:ea typeface="Canva Sans Bold"/>
                <a:cs typeface="Canva Sans Bold"/>
                <a:sym typeface="Canva Sans Bold"/>
              </a:rPr>
              <a:t>                 Capital Subscrito              R$ 8.000,00</a:t>
            </a:r>
          </a:p>
          <a:p>
            <a:pPr algn="l">
              <a:lnSpc>
                <a:spcPts val="4060"/>
              </a:lnSpc>
              <a:spcBef>
                <a:spcPct val="0"/>
              </a:spcBef>
            </a:pPr>
            <a:r>
              <a:rPr lang="en-US" sz="2900" b="1">
                <a:solidFill>
                  <a:srgbClr val="FFFFFF"/>
                </a:solidFill>
                <a:latin typeface="Canva Sans Bold"/>
                <a:ea typeface="Canva Sans Bold"/>
                <a:cs typeface="Canva Sans Bold"/>
                <a:sym typeface="Canva Sans Bold"/>
              </a:rPr>
              <a:t>                 Capital a Integralizar           R$ 2.000,00</a:t>
            </a:r>
          </a:p>
          <a:p>
            <a:pPr algn="l">
              <a:lnSpc>
                <a:spcPts val="4060"/>
              </a:lnSpc>
              <a:spcBef>
                <a:spcPct val="0"/>
              </a:spcBef>
            </a:pPr>
            <a:r>
              <a:rPr lang="en-US" sz="2900" b="1">
                <a:solidFill>
                  <a:srgbClr val="FFFFFF"/>
                </a:solidFill>
                <a:latin typeface="Canva Sans Bold"/>
                <a:ea typeface="Canva Sans Bold"/>
                <a:cs typeface="Canva Sans Bold"/>
                <a:sym typeface="Canva Sans Bold"/>
              </a:rPr>
              <a:t>                 Capital Fixo                  R$ 5.000,00</a:t>
            </a:r>
          </a:p>
          <a:p>
            <a:pPr algn="l">
              <a:lnSpc>
                <a:spcPts val="4060"/>
              </a:lnSpc>
              <a:spcBef>
                <a:spcPct val="0"/>
              </a:spcBef>
            </a:pPr>
            <a:r>
              <a:rPr lang="en-US" sz="2900" b="1">
                <a:solidFill>
                  <a:srgbClr val="FFFFFF"/>
                </a:solidFill>
                <a:latin typeface="Canva Sans Bold"/>
                <a:ea typeface="Canva Sans Bold"/>
                <a:cs typeface="Canva Sans Bold"/>
                <a:sym typeface="Canva Sans Bold"/>
              </a:rPr>
              <a:t>                 Capital de Terceiros           R$ 10.000,00</a:t>
            </a:r>
          </a:p>
          <a:p>
            <a:pPr algn="l">
              <a:lnSpc>
                <a:spcPts val="4060"/>
              </a:lnSpc>
              <a:spcBef>
                <a:spcPct val="0"/>
              </a:spcBef>
            </a:pPr>
            <a:r>
              <a:rPr lang="en-US" sz="2900" b="1">
                <a:solidFill>
                  <a:srgbClr val="FFFFFF"/>
                </a:solidFill>
                <a:latin typeface="Canva Sans Bold"/>
                <a:ea typeface="Canva Sans Bold"/>
                <a:cs typeface="Canva Sans Bold"/>
                <a:sym typeface="Canva Sans Bold"/>
              </a:rPr>
              <a:t>                 Ações em Tesouraria             R$ 600,00</a:t>
            </a:r>
          </a:p>
          <a:p>
            <a:pPr algn="l">
              <a:lnSpc>
                <a:spcPts val="4060"/>
              </a:lnSpc>
              <a:spcBef>
                <a:spcPct val="0"/>
              </a:spcBef>
            </a:pPr>
            <a:r>
              <a:rPr lang="en-US" sz="2900" b="1">
                <a:solidFill>
                  <a:srgbClr val="FFFFFF"/>
                </a:solidFill>
                <a:latin typeface="Canva Sans Bold"/>
                <a:ea typeface="Canva Sans Bold"/>
                <a:cs typeface="Canva Sans Bold"/>
                <a:sym typeface="Canva Sans Bold"/>
              </a:rPr>
              <a:t>                 Reservas de Lucros            R$ 1.400,00</a:t>
            </a:r>
          </a:p>
          <a:p>
            <a:pPr algn="l">
              <a:lnSpc>
                <a:spcPts val="4060"/>
              </a:lnSpc>
              <a:spcBef>
                <a:spcPct val="0"/>
              </a:spcBef>
            </a:pPr>
            <a:r>
              <a:rPr lang="en-US" sz="2900" b="1">
                <a:solidFill>
                  <a:srgbClr val="FFFFFF"/>
                </a:solidFill>
                <a:latin typeface="Canva Sans Bold"/>
                <a:ea typeface="Canva Sans Bold"/>
                <a:cs typeface="Canva Sans Bold"/>
                <a:sym typeface="Canva Sans Bold"/>
              </a:rPr>
              <a:t>                 Prejuízos Acumulados            R$ 800,00</a:t>
            </a:r>
          </a:p>
          <a:p>
            <a:pPr algn="l">
              <a:lnSpc>
                <a:spcPts val="4060"/>
              </a:lnSpc>
              <a:spcBef>
                <a:spcPct val="0"/>
              </a:spcBef>
            </a:pPr>
            <a:endParaRPr lang="en-US" sz="2900" b="1">
              <a:solidFill>
                <a:srgbClr val="FFFFFF"/>
              </a:solidFill>
              <a:latin typeface="Canva Sans Bold"/>
              <a:ea typeface="Canva Sans Bold"/>
              <a:cs typeface="Canva Sans Bold"/>
              <a:sym typeface="Canva Sans Bold"/>
            </a:endParaRPr>
          </a:p>
          <a:p>
            <a:pPr algn="l">
              <a:lnSpc>
                <a:spcPts val="4060"/>
              </a:lnSpc>
              <a:spcBef>
                <a:spcPct val="0"/>
              </a:spcBef>
            </a:pPr>
            <a:r>
              <a:rPr lang="en-US" sz="2900" b="1">
                <a:solidFill>
                  <a:srgbClr val="FFFFFF"/>
                </a:solidFill>
                <a:latin typeface="Canva Sans Bold"/>
                <a:ea typeface="Canva Sans Bold"/>
                <a:cs typeface="Canva Sans Bold"/>
                <a:sym typeface="Canva Sans Bold"/>
              </a:rPr>
              <a:t>Considerando somente as informações disponibilizadas, o valor do capital próprio corresponde a:</a:t>
            </a:r>
          </a:p>
          <a:p>
            <a:pPr algn="l">
              <a:lnSpc>
                <a:spcPts val="4060"/>
              </a:lnSpc>
              <a:spcBef>
                <a:spcPct val="0"/>
              </a:spcBef>
            </a:pPr>
            <a:r>
              <a:rPr lang="en-US" sz="2900" b="1">
                <a:solidFill>
                  <a:srgbClr val="FFD012"/>
                </a:solidFill>
                <a:latin typeface="Canva Sans Bold"/>
                <a:ea typeface="Canva Sans Bold"/>
                <a:cs typeface="Canva Sans Bold"/>
                <a:sym typeface="Canva Sans Bold"/>
              </a:rPr>
              <a:t>A) R$ 6.000,00. </a:t>
            </a:r>
          </a:p>
          <a:p>
            <a:pPr algn="l">
              <a:lnSpc>
                <a:spcPts val="4060"/>
              </a:lnSpc>
              <a:spcBef>
                <a:spcPct val="0"/>
              </a:spcBef>
            </a:pPr>
            <a:r>
              <a:rPr lang="en-US" sz="2900" b="1">
                <a:solidFill>
                  <a:srgbClr val="FFFFFF"/>
                </a:solidFill>
                <a:latin typeface="Canva Sans Bold"/>
                <a:ea typeface="Canva Sans Bold"/>
                <a:cs typeface="Canva Sans Bold"/>
                <a:sym typeface="Canva Sans Bold"/>
              </a:rPr>
              <a:t>B) R$ 7.200,00. </a:t>
            </a:r>
          </a:p>
          <a:p>
            <a:pPr algn="l">
              <a:lnSpc>
                <a:spcPts val="4060"/>
              </a:lnSpc>
              <a:spcBef>
                <a:spcPct val="0"/>
              </a:spcBef>
            </a:pPr>
            <a:r>
              <a:rPr lang="en-US" sz="2900" b="1">
                <a:solidFill>
                  <a:srgbClr val="FFFFFF"/>
                </a:solidFill>
                <a:latin typeface="Canva Sans Bold"/>
                <a:ea typeface="Canva Sans Bold"/>
                <a:cs typeface="Canva Sans Bold"/>
                <a:sym typeface="Canva Sans Bold"/>
              </a:rPr>
              <a:t>C) R$ 11.000,00. </a:t>
            </a:r>
          </a:p>
          <a:p>
            <a:pPr algn="l">
              <a:lnSpc>
                <a:spcPts val="4060"/>
              </a:lnSpc>
              <a:spcBef>
                <a:spcPct val="0"/>
              </a:spcBef>
            </a:pPr>
            <a:r>
              <a:rPr lang="en-US" sz="2900" b="1">
                <a:solidFill>
                  <a:srgbClr val="FFFFFF"/>
                </a:solidFill>
                <a:latin typeface="Canva Sans Bold"/>
                <a:ea typeface="Canva Sans Bold"/>
                <a:cs typeface="Canva Sans Bold"/>
                <a:sym typeface="Canva Sans Bold"/>
              </a:rPr>
              <a:t>D) R$ 16.000,00. </a:t>
            </a:r>
          </a:p>
          <a:p>
            <a:pPr algn="l">
              <a:lnSpc>
                <a:spcPts val="4060"/>
              </a:lnSpc>
              <a:spcBef>
                <a:spcPct val="0"/>
              </a:spcBef>
            </a:pPr>
            <a:endParaRPr lang="en-US" sz="2900" b="1">
              <a:solidFill>
                <a:srgbClr val="FFFFFF"/>
              </a:solidFill>
              <a:latin typeface="Canva Sans Bold"/>
              <a:ea typeface="Canva Sans Bold"/>
              <a:cs typeface="Canva Sans Bold"/>
              <a:sym typeface="Canva Sans Bold"/>
            </a:endParaRPr>
          </a:p>
        </p:txBody>
      </p:sp>
      <p:sp>
        <p:nvSpPr>
          <p:cNvPr id="3" name="TextBox 3"/>
          <p:cNvSpPr txBox="1"/>
          <p:nvPr/>
        </p:nvSpPr>
        <p:spPr>
          <a:xfrm>
            <a:off x="4370007" y="7665965"/>
            <a:ext cx="13554817" cy="2174875"/>
          </a:xfrm>
          <a:prstGeom prst="rect">
            <a:avLst/>
          </a:prstGeom>
        </p:spPr>
        <p:txBody>
          <a:bodyPr lIns="0" tIns="0" rIns="0" bIns="0" rtlCol="0" anchor="t">
            <a:spAutoFit/>
          </a:bodyPr>
          <a:lstStyle/>
          <a:p>
            <a:pPr algn="l">
              <a:lnSpc>
                <a:spcPts val="3499"/>
              </a:lnSpc>
              <a:spcBef>
                <a:spcPct val="0"/>
              </a:spcBef>
            </a:pPr>
            <a:r>
              <a:rPr lang="en-US" sz="2499" b="1">
                <a:solidFill>
                  <a:srgbClr val="FFFFFF"/>
                </a:solidFill>
                <a:latin typeface="Canva Sans Bold"/>
                <a:ea typeface="Canva Sans Bold"/>
                <a:cs typeface="Canva Sans Bold"/>
                <a:sym typeface="Canva Sans Bold"/>
              </a:rPr>
              <a:t>Capital Próprio = Capital Subscrito − Capital a Integralizar + Res. de Lucros − Acoes em Tes. − Prejuıízos Ac.</a:t>
            </a:r>
          </a:p>
          <a:p>
            <a:pPr algn="l">
              <a:lnSpc>
                <a:spcPts val="3499"/>
              </a:lnSpc>
              <a:spcBef>
                <a:spcPct val="0"/>
              </a:spcBef>
            </a:pPr>
            <a:endParaRPr lang="en-US" sz="2499" b="1">
              <a:solidFill>
                <a:srgbClr val="FFFFFF"/>
              </a:solidFill>
              <a:latin typeface="Canva Sans Bold"/>
              <a:ea typeface="Canva Sans Bold"/>
              <a:cs typeface="Canva Sans Bold"/>
              <a:sym typeface="Canva Sans Bold"/>
            </a:endParaRPr>
          </a:p>
          <a:p>
            <a:pPr algn="l">
              <a:lnSpc>
                <a:spcPts val="3499"/>
              </a:lnSpc>
              <a:spcBef>
                <a:spcPct val="0"/>
              </a:spcBef>
            </a:pPr>
            <a:r>
              <a:rPr lang="en-US" sz="2499" b="1">
                <a:solidFill>
                  <a:srgbClr val="FFFFFF"/>
                </a:solidFill>
                <a:latin typeface="Canva Sans Bold"/>
                <a:ea typeface="Canva Sans Bold"/>
                <a:cs typeface="Canva Sans Bold"/>
                <a:sym typeface="Canva Sans Bold"/>
              </a:rPr>
              <a:t>Capital Próprio = 8.000 − 2.000 +1.400 − 600− 800 </a:t>
            </a:r>
          </a:p>
          <a:p>
            <a:pPr algn="l">
              <a:lnSpc>
                <a:spcPts val="3499"/>
              </a:lnSpc>
              <a:spcBef>
                <a:spcPct val="0"/>
              </a:spcBef>
            </a:pPr>
            <a:r>
              <a:rPr lang="en-US" sz="2499" b="1">
                <a:solidFill>
                  <a:srgbClr val="FFFFFF"/>
                </a:solidFill>
                <a:latin typeface="Canva Sans Bold"/>
                <a:ea typeface="Canva Sans Bold"/>
                <a:cs typeface="Canva Sans Bold"/>
                <a:sym typeface="Canva Sans Bold"/>
              </a:rPr>
              <a:t>Capital Próprio = 6.000</a:t>
            </a:r>
          </a:p>
        </p:txBody>
      </p:sp>
      <p:sp>
        <p:nvSpPr>
          <p:cNvPr id="4" name="Freeform 4"/>
          <p:cNvSpPr/>
          <p:nvPr/>
        </p:nvSpPr>
        <p:spPr>
          <a:xfrm>
            <a:off x="3420163" y="7187513"/>
            <a:ext cx="560740" cy="526076"/>
          </a:xfrm>
          <a:custGeom>
            <a:avLst/>
            <a:gdLst/>
            <a:ahLst/>
            <a:cxnLst/>
            <a:rect l="l" t="t" r="r" b="b"/>
            <a:pathLst>
              <a:path w="560740" h="526076">
                <a:moveTo>
                  <a:pt x="0" y="0"/>
                </a:moveTo>
                <a:lnTo>
                  <a:pt x="560740" y="0"/>
                </a:lnTo>
                <a:lnTo>
                  <a:pt x="560740" y="526077"/>
                </a:lnTo>
                <a:lnTo>
                  <a:pt x="0" y="52607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2038">
                <a:alpha val="100000"/>
              </a:srgbClr>
            </a:gs>
            <a:gs pos="100000">
              <a:srgbClr val="00515B">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rot="-3957731">
            <a:off x="14723490" y="-4830453"/>
            <a:ext cx="3169273" cy="9145997"/>
            <a:chOff x="0" y="0"/>
            <a:chExt cx="834706" cy="2408822"/>
          </a:xfrm>
        </p:grpSpPr>
        <p:sp>
          <p:nvSpPr>
            <p:cNvPr id="3" name="Freeform 3"/>
            <p:cNvSpPr/>
            <p:nvPr/>
          </p:nvSpPr>
          <p:spPr>
            <a:xfrm>
              <a:off x="0" y="0"/>
              <a:ext cx="834706" cy="2408822"/>
            </a:xfrm>
            <a:custGeom>
              <a:avLst/>
              <a:gdLst/>
              <a:ahLst/>
              <a:cxnLst/>
              <a:rect l="l" t="t" r="r" b="b"/>
              <a:pathLst>
                <a:path w="834706" h="2408822">
                  <a:moveTo>
                    <a:pt x="0" y="0"/>
                  </a:moveTo>
                  <a:lnTo>
                    <a:pt x="834706" y="0"/>
                  </a:lnTo>
                  <a:lnTo>
                    <a:pt x="834706" y="2408822"/>
                  </a:lnTo>
                  <a:lnTo>
                    <a:pt x="0" y="2408822"/>
                  </a:lnTo>
                  <a:close/>
                </a:path>
              </a:pathLst>
            </a:custGeom>
            <a:solidFill>
              <a:srgbClr val="FFD012"/>
            </a:solidFill>
          </p:spPr>
        </p:sp>
        <p:sp>
          <p:nvSpPr>
            <p:cNvPr id="4" name="TextBox 4"/>
            <p:cNvSpPr txBox="1"/>
            <p:nvPr/>
          </p:nvSpPr>
          <p:spPr>
            <a:xfrm>
              <a:off x="0" y="-38100"/>
              <a:ext cx="834706" cy="2446922"/>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5324232">
            <a:off x="13934769" y="4407821"/>
            <a:ext cx="10784121" cy="4033240"/>
            <a:chOff x="0" y="0"/>
            <a:chExt cx="2840262" cy="1062253"/>
          </a:xfrm>
        </p:grpSpPr>
        <p:sp>
          <p:nvSpPr>
            <p:cNvPr id="6" name="Freeform 6"/>
            <p:cNvSpPr/>
            <p:nvPr/>
          </p:nvSpPr>
          <p:spPr>
            <a:xfrm>
              <a:off x="0" y="0"/>
              <a:ext cx="2840262" cy="1062253"/>
            </a:xfrm>
            <a:custGeom>
              <a:avLst/>
              <a:gdLst/>
              <a:ahLst/>
              <a:cxnLst/>
              <a:rect l="l" t="t" r="r" b="b"/>
              <a:pathLst>
                <a:path w="2840262" h="1062253">
                  <a:moveTo>
                    <a:pt x="0" y="0"/>
                  </a:moveTo>
                  <a:lnTo>
                    <a:pt x="2840262" y="0"/>
                  </a:lnTo>
                  <a:lnTo>
                    <a:pt x="2840262" y="1062253"/>
                  </a:lnTo>
                  <a:lnTo>
                    <a:pt x="0" y="1062253"/>
                  </a:lnTo>
                  <a:close/>
                </a:path>
              </a:pathLst>
            </a:custGeom>
            <a:solidFill>
              <a:srgbClr val="FFD012"/>
            </a:solidFill>
          </p:spPr>
        </p:sp>
        <p:sp>
          <p:nvSpPr>
            <p:cNvPr id="7" name="TextBox 7"/>
            <p:cNvSpPr txBox="1"/>
            <p:nvPr/>
          </p:nvSpPr>
          <p:spPr>
            <a:xfrm>
              <a:off x="0" y="-38100"/>
              <a:ext cx="2840262" cy="1100353"/>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16384449" y="8352730"/>
            <a:ext cx="1903551" cy="1903551"/>
          </a:xfrm>
          <a:custGeom>
            <a:avLst/>
            <a:gdLst/>
            <a:ahLst/>
            <a:cxnLst/>
            <a:rect l="l" t="t" r="r" b="b"/>
            <a:pathLst>
              <a:path w="1903551" h="1903551">
                <a:moveTo>
                  <a:pt x="0" y="0"/>
                </a:moveTo>
                <a:lnTo>
                  <a:pt x="1903551" y="0"/>
                </a:lnTo>
                <a:lnTo>
                  <a:pt x="1903551" y="1903551"/>
                </a:lnTo>
                <a:lnTo>
                  <a:pt x="0" y="1903551"/>
                </a:lnTo>
                <a:lnTo>
                  <a:pt x="0" y="0"/>
                </a:lnTo>
                <a:close/>
              </a:path>
            </a:pathLst>
          </a:custGeom>
          <a:blipFill>
            <a:blip r:embed="rId2"/>
            <a:stretch>
              <a:fillRect/>
            </a:stretch>
          </a:blipFill>
        </p:spPr>
      </p:sp>
      <p:grpSp>
        <p:nvGrpSpPr>
          <p:cNvPr id="9" name="Group 9"/>
          <p:cNvGrpSpPr/>
          <p:nvPr/>
        </p:nvGrpSpPr>
        <p:grpSpPr>
          <a:xfrm rot="2791571">
            <a:off x="15942338" y="1790450"/>
            <a:ext cx="1583201" cy="874944"/>
            <a:chOff x="0" y="0"/>
            <a:chExt cx="812800" cy="449187"/>
          </a:xfrm>
        </p:grpSpPr>
        <p:sp>
          <p:nvSpPr>
            <p:cNvPr id="10" name="Freeform 10"/>
            <p:cNvSpPr/>
            <p:nvPr/>
          </p:nvSpPr>
          <p:spPr>
            <a:xfrm>
              <a:off x="0" y="0"/>
              <a:ext cx="812800" cy="449187"/>
            </a:xfrm>
            <a:custGeom>
              <a:avLst/>
              <a:gdLst/>
              <a:ahLst/>
              <a:cxnLst/>
              <a:rect l="l" t="t" r="r" b="b"/>
              <a:pathLst>
                <a:path w="812800" h="449187">
                  <a:moveTo>
                    <a:pt x="406400" y="0"/>
                  </a:moveTo>
                  <a:lnTo>
                    <a:pt x="812800" y="449187"/>
                  </a:lnTo>
                  <a:lnTo>
                    <a:pt x="0" y="449187"/>
                  </a:lnTo>
                  <a:lnTo>
                    <a:pt x="406400" y="0"/>
                  </a:lnTo>
                  <a:close/>
                </a:path>
              </a:pathLst>
            </a:custGeom>
            <a:solidFill>
              <a:srgbClr val="FFD012"/>
            </a:solidFill>
          </p:spPr>
        </p:sp>
        <p:sp>
          <p:nvSpPr>
            <p:cNvPr id="11" name="TextBox 11"/>
            <p:cNvSpPr txBox="1"/>
            <p:nvPr/>
          </p:nvSpPr>
          <p:spPr>
            <a:xfrm>
              <a:off x="127000" y="170451"/>
              <a:ext cx="558800" cy="246651"/>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1028700" y="855948"/>
            <a:ext cx="12368556" cy="3715989"/>
          </a:xfrm>
          <a:prstGeom prst="rect">
            <a:avLst/>
          </a:prstGeom>
        </p:spPr>
        <p:txBody>
          <a:bodyPr lIns="0" tIns="0" rIns="0" bIns="0" rtlCol="0" anchor="t">
            <a:spAutoFit/>
          </a:bodyPr>
          <a:lstStyle/>
          <a:p>
            <a:pPr algn="l">
              <a:lnSpc>
                <a:spcPts val="9591"/>
              </a:lnSpc>
            </a:pPr>
            <a:r>
              <a:rPr lang="en-US" sz="10313" b="1">
                <a:solidFill>
                  <a:srgbClr val="FFD012"/>
                </a:solidFill>
                <a:latin typeface="Barlow Condensed Bold"/>
                <a:ea typeface="Barlow Condensed Bold"/>
                <a:cs typeface="Barlow Condensed Bold"/>
                <a:sym typeface="Barlow Condensed Bold"/>
              </a:rPr>
              <a:t>RECONHECIMENTO E DESRECONHECIMENTO DE ATIVOS E PASSIVOS</a:t>
            </a:r>
          </a:p>
        </p:txBody>
      </p:sp>
      <p:sp>
        <p:nvSpPr>
          <p:cNvPr id="13" name="TextBox 13"/>
          <p:cNvSpPr txBox="1"/>
          <p:nvPr/>
        </p:nvSpPr>
        <p:spPr>
          <a:xfrm>
            <a:off x="1028700" y="4984347"/>
            <a:ext cx="9667280" cy="2040890"/>
          </a:xfrm>
          <a:prstGeom prst="rect">
            <a:avLst/>
          </a:prstGeom>
        </p:spPr>
        <p:txBody>
          <a:bodyPr lIns="0" tIns="0" rIns="0" bIns="0" rtlCol="0" anchor="t">
            <a:spAutoFit/>
          </a:bodyPr>
          <a:lstStyle/>
          <a:p>
            <a:pPr marL="0" lvl="0" indent="0" algn="l">
              <a:lnSpc>
                <a:spcPts val="4060"/>
              </a:lnSpc>
              <a:spcBef>
                <a:spcPct val="0"/>
              </a:spcBef>
            </a:pPr>
            <a:r>
              <a:rPr lang="en-US" sz="2900" b="1" u="none" strike="noStrike">
                <a:solidFill>
                  <a:srgbClr val="FFD012"/>
                </a:solidFill>
                <a:latin typeface="Canva Sans Bold"/>
                <a:ea typeface="Canva Sans Bold"/>
                <a:cs typeface="Canva Sans Bold"/>
                <a:sym typeface="Canva Sans Bold"/>
              </a:rPr>
              <a:t>CRITÉRIOS PARA O RECONHECIMENTO DE UM ATIVO:</a:t>
            </a:r>
          </a:p>
          <a:p>
            <a:pPr marL="0" lvl="0" indent="0" algn="l">
              <a:lnSpc>
                <a:spcPts val="4060"/>
              </a:lnSpc>
              <a:spcBef>
                <a:spcPct val="0"/>
              </a:spcBef>
            </a:pPr>
            <a:r>
              <a:rPr lang="en-US" sz="2900" b="1" u="none" strike="noStrike">
                <a:solidFill>
                  <a:srgbClr val="FFFFFF"/>
                </a:solidFill>
                <a:latin typeface="Canva Sans Bold"/>
                <a:ea typeface="Canva Sans Bold"/>
                <a:cs typeface="Canva Sans Bold"/>
                <a:sym typeface="Canva Sans Bold"/>
              </a:rPr>
              <a:t>Controlado pela entidade devido a eventos passados.</a:t>
            </a:r>
          </a:p>
          <a:p>
            <a:pPr marL="0" lvl="0" indent="0" algn="l">
              <a:lnSpc>
                <a:spcPts val="4060"/>
              </a:lnSpc>
              <a:spcBef>
                <a:spcPct val="0"/>
              </a:spcBef>
            </a:pPr>
            <a:r>
              <a:rPr lang="en-US" sz="2900" b="1" u="none" strike="noStrike">
                <a:solidFill>
                  <a:srgbClr val="FFFFFF"/>
                </a:solidFill>
                <a:latin typeface="Canva Sans Bold"/>
                <a:ea typeface="Canva Sans Bold"/>
                <a:cs typeface="Canva Sans Bold"/>
                <a:sym typeface="Canva Sans Bold"/>
              </a:rPr>
              <a:t>Gere benefícios econômicos futuros para a empresa.</a:t>
            </a:r>
          </a:p>
          <a:p>
            <a:pPr marL="0" lvl="0" indent="0" algn="l">
              <a:lnSpc>
                <a:spcPts val="4060"/>
              </a:lnSpc>
              <a:spcBef>
                <a:spcPct val="0"/>
              </a:spcBef>
            </a:pPr>
            <a:endParaRPr lang="en-US" sz="2900" b="1" u="none" strike="noStrike">
              <a:solidFill>
                <a:srgbClr val="FFFFFF"/>
              </a:solidFill>
              <a:latin typeface="Canva Sans Bold"/>
              <a:ea typeface="Canva Sans Bold"/>
              <a:cs typeface="Canva Sans Bold"/>
              <a:sym typeface="Canva Sans Bold"/>
            </a:endParaRPr>
          </a:p>
        </p:txBody>
      </p:sp>
      <p:sp>
        <p:nvSpPr>
          <p:cNvPr id="14" name="TextBox 14"/>
          <p:cNvSpPr txBox="1"/>
          <p:nvPr/>
        </p:nvSpPr>
        <p:spPr>
          <a:xfrm>
            <a:off x="1028700" y="7437647"/>
            <a:ext cx="11025069" cy="2040890"/>
          </a:xfrm>
          <a:prstGeom prst="rect">
            <a:avLst/>
          </a:prstGeom>
        </p:spPr>
        <p:txBody>
          <a:bodyPr lIns="0" tIns="0" rIns="0" bIns="0" rtlCol="0" anchor="t">
            <a:spAutoFit/>
          </a:bodyPr>
          <a:lstStyle/>
          <a:p>
            <a:pPr algn="l">
              <a:lnSpc>
                <a:spcPts val="4060"/>
              </a:lnSpc>
              <a:spcBef>
                <a:spcPct val="0"/>
              </a:spcBef>
            </a:pPr>
            <a:r>
              <a:rPr lang="en-US" sz="2900" b="1">
                <a:solidFill>
                  <a:srgbClr val="FFD012"/>
                </a:solidFill>
                <a:latin typeface="Canva Sans Bold"/>
                <a:ea typeface="Canva Sans Bold"/>
                <a:cs typeface="Canva Sans Bold"/>
                <a:sym typeface="Canva Sans Bold"/>
              </a:rPr>
              <a:t>CRITÉRIOS PARA O RECONHECIMENTO DE UM PASSIVO:</a:t>
            </a:r>
          </a:p>
          <a:p>
            <a:pPr algn="l">
              <a:lnSpc>
                <a:spcPts val="4060"/>
              </a:lnSpc>
              <a:spcBef>
                <a:spcPct val="0"/>
              </a:spcBef>
            </a:pPr>
            <a:r>
              <a:rPr lang="en-US" sz="2900" b="1">
                <a:solidFill>
                  <a:srgbClr val="FFFFFF"/>
                </a:solidFill>
                <a:latin typeface="Canva Sans Bold"/>
                <a:ea typeface="Canva Sans Bold"/>
                <a:cs typeface="Canva Sans Bold"/>
                <a:sym typeface="Canva Sans Bold"/>
              </a:rPr>
              <a:t>Obrigação presente resultante de eventos passados.</a:t>
            </a:r>
          </a:p>
          <a:p>
            <a:pPr algn="l">
              <a:lnSpc>
                <a:spcPts val="4060"/>
              </a:lnSpc>
              <a:spcBef>
                <a:spcPct val="0"/>
              </a:spcBef>
            </a:pPr>
            <a:r>
              <a:rPr lang="en-US" sz="2900" b="1">
                <a:solidFill>
                  <a:srgbClr val="FFFFFF"/>
                </a:solidFill>
                <a:latin typeface="Canva Sans Bold"/>
                <a:ea typeface="Canva Sans Bold"/>
                <a:cs typeface="Canva Sans Bold"/>
                <a:sym typeface="Canva Sans Bold"/>
              </a:rPr>
              <a:t>For provável a saída de recursos para liquidar essa obrigação.</a:t>
            </a:r>
          </a:p>
          <a:p>
            <a:pPr algn="l">
              <a:lnSpc>
                <a:spcPts val="4060"/>
              </a:lnSpc>
              <a:spcBef>
                <a:spcPct val="0"/>
              </a:spcBef>
            </a:pPr>
            <a:endParaRPr lang="en-US" sz="2900" b="1">
              <a:solidFill>
                <a:srgbClr val="FFFFFF"/>
              </a:solidFill>
              <a:latin typeface="Canva Sans Bold"/>
              <a:ea typeface="Canva Sans Bold"/>
              <a:cs typeface="Canva Sans Bold"/>
              <a:sym typeface="Canva Sans Bo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2038">
                <a:alpha val="100000"/>
              </a:srgbClr>
            </a:gs>
            <a:gs pos="100000">
              <a:srgbClr val="00515B">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307303" y="1244070"/>
            <a:ext cx="17980697" cy="8213090"/>
          </a:xfrm>
          <a:prstGeom prst="rect">
            <a:avLst/>
          </a:prstGeom>
        </p:spPr>
        <p:txBody>
          <a:bodyPr lIns="0" tIns="0" rIns="0" bIns="0" rtlCol="0" anchor="t">
            <a:spAutoFit/>
          </a:bodyPr>
          <a:lstStyle/>
          <a:p>
            <a:pPr algn="l">
              <a:lnSpc>
                <a:spcPts val="4060"/>
              </a:lnSpc>
              <a:spcBef>
                <a:spcPct val="0"/>
              </a:spcBef>
            </a:pPr>
            <a:r>
              <a:rPr lang="en-US" sz="2900" b="1">
                <a:solidFill>
                  <a:srgbClr val="FFFFFF"/>
                </a:solidFill>
                <a:latin typeface="Canva Sans Bold"/>
                <a:ea typeface="Canva Sans Bold"/>
                <a:cs typeface="Canva Sans Bold"/>
                <a:sym typeface="Canva Sans Bold"/>
              </a:rPr>
              <a:t>CFC 2024.1 - Questão 11</a:t>
            </a:r>
          </a:p>
          <a:p>
            <a:pPr algn="l">
              <a:lnSpc>
                <a:spcPts val="4060"/>
              </a:lnSpc>
              <a:spcBef>
                <a:spcPct val="0"/>
              </a:spcBef>
            </a:pPr>
            <a:r>
              <a:rPr lang="en-US" sz="2900" b="1">
                <a:solidFill>
                  <a:srgbClr val="FFFFFF"/>
                </a:solidFill>
                <a:latin typeface="Canva Sans Bold"/>
                <a:ea typeface="Canva Sans Bold"/>
                <a:cs typeface="Canva Sans Bold"/>
                <a:sym typeface="Canva Sans Bold"/>
              </a:rPr>
              <a:t>Desreconhecimento é a retirada de parte ou da totalidade de ativo ou passivo reconhecido do balanço patrimonial da entidade. O desreconhecimento normalmente ocorre quando esse item não atende mais à definição de ativo ou passivo, que expirou, foi consumido, recebido, executado ou transferido. A máquina utilizada para a produção do principal produto de uma determinada entidade deve ser desreconhecida quando </a:t>
            </a:r>
          </a:p>
          <a:p>
            <a:pPr algn="l">
              <a:lnSpc>
                <a:spcPts val="4060"/>
              </a:lnSpc>
              <a:spcBef>
                <a:spcPct val="0"/>
              </a:spcBef>
            </a:pPr>
            <a:endParaRPr lang="en-US" sz="2900" b="1">
              <a:solidFill>
                <a:srgbClr val="FFFFFF"/>
              </a:solidFill>
              <a:latin typeface="Canva Sans Bold"/>
              <a:ea typeface="Canva Sans Bold"/>
              <a:cs typeface="Canva Sans Bold"/>
              <a:sym typeface="Canva Sans Bold"/>
            </a:endParaRPr>
          </a:p>
          <a:p>
            <a:pPr algn="l">
              <a:lnSpc>
                <a:spcPts val="4060"/>
              </a:lnSpc>
              <a:spcBef>
                <a:spcPct val="0"/>
              </a:spcBef>
            </a:pPr>
            <a:r>
              <a:rPr lang="en-US" sz="2900" b="1">
                <a:solidFill>
                  <a:srgbClr val="FFD012"/>
                </a:solidFill>
                <a:latin typeface="Canva Sans Bold"/>
                <a:ea typeface="Canva Sans Bold"/>
                <a:cs typeface="Canva Sans Bold"/>
                <a:sym typeface="Canva Sans Bold"/>
              </a:rPr>
              <a:t>(A) perder todo o potencial de produzir benefícios econômicos para a entidade. </a:t>
            </a:r>
          </a:p>
          <a:p>
            <a:pPr algn="l">
              <a:lnSpc>
                <a:spcPts val="4060"/>
              </a:lnSpc>
              <a:spcBef>
                <a:spcPct val="0"/>
              </a:spcBef>
            </a:pPr>
            <a:r>
              <a:rPr lang="en-US" sz="2900" b="1">
                <a:solidFill>
                  <a:srgbClr val="FFFFFF"/>
                </a:solidFill>
                <a:latin typeface="Canva Sans Bold"/>
                <a:ea typeface="Canva Sans Bold"/>
                <a:cs typeface="Canva Sans Bold"/>
                <a:sym typeface="Canva Sans Bold"/>
              </a:rPr>
              <a:t>(B) estiver parcialmente depreciado.  </a:t>
            </a:r>
          </a:p>
          <a:p>
            <a:pPr algn="l">
              <a:lnSpc>
                <a:spcPts val="4060"/>
              </a:lnSpc>
              <a:spcBef>
                <a:spcPct val="0"/>
              </a:spcBef>
            </a:pPr>
            <a:r>
              <a:rPr lang="en-US" sz="2900" b="1" i="1" u="sng">
                <a:solidFill>
                  <a:srgbClr val="EC1D24"/>
                </a:solidFill>
                <a:latin typeface="Canva Sans Bold Italics"/>
                <a:ea typeface="Canva Sans Bold Italics"/>
                <a:cs typeface="Canva Sans Bold Italics"/>
                <a:sym typeface="Canva Sans Bold Italics"/>
              </a:rPr>
              <a:t>Enquanto a máquina ainda puder gerar benefícios econômicos, ela continua sendo um ativo.</a:t>
            </a:r>
          </a:p>
          <a:p>
            <a:pPr algn="l">
              <a:lnSpc>
                <a:spcPts val="4060"/>
              </a:lnSpc>
              <a:spcBef>
                <a:spcPct val="0"/>
              </a:spcBef>
            </a:pPr>
            <a:r>
              <a:rPr lang="en-US" sz="2900" b="1">
                <a:solidFill>
                  <a:srgbClr val="FFFFFF"/>
                </a:solidFill>
                <a:latin typeface="Canva Sans Bold"/>
                <a:ea typeface="Canva Sans Bold"/>
                <a:cs typeface="Canva Sans Bold"/>
                <a:sym typeface="Canva Sans Bold"/>
              </a:rPr>
              <a:t>(C) sofrer perda de valor recuperável. </a:t>
            </a:r>
          </a:p>
          <a:p>
            <a:pPr algn="l">
              <a:lnSpc>
                <a:spcPts val="4060"/>
              </a:lnSpc>
              <a:spcBef>
                <a:spcPct val="0"/>
              </a:spcBef>
            </a:pPr>
            <a:r>
              <a:rPr lang="en-US" sz="2900" b="1" i="1" u="sng">
                <a:solidFill>
                  <a:srgbClr val="EC1D24"/>
                </a:solidFill>
                <a:latin typeface="Canva Sans Bold Italics"/>
                <a:ea typeface="Canva Sans Bold Italics"/>
                <a:cs typeface="Canva Sans Bold Italics"/>
                <a:sym typeface="Canva Sans Bold Italics"/>
              </a:rPr>
              <a:t>significa que seu valor contábil foi ajustado para refletir sua nova realidade, mas isso não implica desreconhecimento. </a:t>
            </a:r>
          </a:p>
          <a:p>
            <a:pPr algn="l">
              <a:lnSpc>
                <a:spcPts val="4060"/>
              </a:lnSpc>
              <a:spcBef>
                <a:spcPct val="0"/>
              </a:spcBef>
            </a:pPr>
            <a:r>
              <a:rPr lang="en-US" sz="2900" b="1">
                <a:solidFill>
                  <a:srgbClr val="FFFFFF"/>
                </a:solidFill>
                <a:latin typeface="Canva Sans Bold"/>
                <a:ea typeface="Canva Sans Bold"/>
                <a:cs typeface="Canva Sans Bold"/>
                <a:sym typeface="Canva Sans Bold"/>
              </a:rPr>
              <a:t>(D) estiver sob controle da entidade. </a:t>
            </a:r>
          </a:p>
          <a:p>
            <a:pPr algn="l">
              <a:lnSpc>
                <a:spcPts val="4060"/>
              </a:lnSpc>
              <a:spcBef>
                <a:spcPct val="0"/>
              </a:spcBef>
            </a:pPr>
            <a:r>
              <a:rPr lang="en-US" sz="2900" b="1" i="1" u="sng">
                <a:solidFill>
                  <a:srgbClr val="EC1D24"/>
                </a:solidFill>
                <a:latin typeface="Canva Sans Bold Italics"/>
                <a:ea typeface="Canva Sans Bold Italics"/>
                <a:cs typeface="Canva Sans Bold Italics"/>
                <a:sym typeface="Canva Sans Bold Italics"/>
              </a:rPr>
              <a:t>o controle é um dos critérios para reconhecer um ativo, não para removê-lo do balanço.</a:t>
            </a:r>
          </a:p>
          <a:p>
            <a:pPr algn="l">
              <a:lnSpc>
                <a:spcPts val="4060"/>
              </a:lnSpc>
              <a:spcBef>
                <a:spcPct val="0"/>
              </a:spcBef>
            </a:pPr>
            <a:endParaRPr lang="en-US" sz="2900" b="1" i="1" u="sng">
              <a:solidFill>
                <a:srgbClr val="EC1D24"/>
              </a:solidFill>
              <a:latin typeface="Canva Sans Bold Italics"/>
              <a:ea typeface="Canva Sans Bold Italics"/>
              <a:cs typeface="Canva Sans Bold Italics"/>
              <a:sym typeface="Canva Sans Bold Italics"/>
            </a:endParaRPr>
          </a:p>
        </p:txBody>
      </p:sp>
      <p:grpSp>
        <p:nvGrpSpPr>
          <p:cNvPr id="3" name="Group 3"/>
          <p:cNvGrpSpPr/>
          <p:nvPr/>
        </p:nvGrpSpPr>
        <p:grpSpPr>
          <a:xfrm>
            <a:off x="15161914" y="-713298"/>
            <a:ext cx="2631896" cy="2302909"/>
            <a:chOff x="0" y="0"/>
            <a:chExt cx="812800" cy="711200"/>
          </a:xfrm>
        </p:grpSpPr>
        <p:sp>
          <p:nvSpPr>
            <p:cNvPr id="4" name="Freeform 4"/>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D012"/>
            </a:solidFill>
          </p:spPr>
        </p:sp>
        <p:sp>
          <p:nvSpPr>
            <p:cNvPr id="5" name="TextBox 5"/>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rot="-10800000">
            <a:off x="15515089" y="-2819989"/>
            <a:ext cx="6702523" cy="5864707"/>
            <a:chOff x="0" y="0"/>
            <a:chExt cx="812800" cy="711200"/>
          </a:xfrm>
        </p:grpSpPr>
        <p:sp>
          <p:nvSpPr>
            <p:cNvPr id="7" name="Freeform 7"/>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D012"/>
            </a:solidFill>
          </p:spPr>
        </p:sp>
        <p:sp>
          <p:nvSpPr>
            <p:cNvPr id="8" name="TextBox 8"/>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rot="-10800000">
            <a:off x="13952217" y="-1364881"/>
            <a:ext cx="2631896" cy="2302909"/>
            <a:chOff x="0" y="0"/>
            <a:chExt cx="812800" cy="711200"/>
          </a:xfrm>
        </p:grpSpPr>
        <p:sp>
          <p:nvSpPr>
            <p:cNvPr id="10" name="Freeform 10"/>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D012"/>
            </a:solidFill>
          </p:spPr>
        </p:sp>
        <p:sp>
          <p:nvSpPr>
            <p:cNvPr id="11" name="TextBox 11"/>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16384449" y="8352730"/>
            <a:ext cx="1903551" cy="1903551"/>
          </a:xfrm>
          <a:custGeom>
            <a:avLst/>
            <a:gdLst/>
            <a:ahLst/>
            <a:cxnLst/>
            <a:rect l="l" t="t" r="r" b="b"/>
            <a:pathLst>
              <a:path w="1903551" h="1903551">
                <a:moveTo>
                  <a:pt x="0" y="0"/>
                </a:moveTo>
                <a:lnTo>
                  <a:pt x="1903551" y="0"/>
                </a:lnTo>
                <a:lnTo>
                  <a:pt x="1903551" y="1903551"/>
                </a:lnTo>
                <a:lnTo>
                  <a:pt x="0" y="1903551"/>
                </a:lnTo>
                <a:lnTo>
                  <a:pt x="0" y="0"/>
                </a:lnTo>
                <a:close/>
              </a:path>
            </a:pathLst>
          </a:custGeom>
          <a:blipFill>
            <a:blip r:embed="rId2"/>
            <a:stretch>
              <a:fillRect/>
            </a:stretch>
          </a:blipFill>
        </p:spPr>
      </p:sp>
      <p:sp>
        <p:nvSpPr>
          <p:cNvPr id="13" name="Freeform 13"/>
          <p:cNvSpPr/>
          <p:nvPr/>
        </p:nvSpPr>
        <p:spPr>
          <a:xfrm>
            <a:off x="14881544" y="4880462"/>
            <a:ext cx="560740" cy="526076"/>
          </a:xfrm>
          <a:custGeom>
            <a:avLst/>
            <a:gdLst/>
            <a:ahLst/>
            <a:cxnLst/>
            <a:rect l="l" t="t" r="r" b="b"/>
            <a:pathLst>
              <a:path w="560740" h="526076">
                <a:moveTo>
                  <a:pt x="0" y="0"/>
                </a:moveTo>
                <a:lnTo>
                  <a:pt x="560740" y="0"/>
                </a:lnTo>
                <a:lnTo>
                  <a:pt x="560740" y="526076"/>
                </a:lnTo>
                <a:lnTo>
                  <a:pt x="0" y="52607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2038">
                <a:alpha val="100000"/>
              </a:srgbClr>
            </a:gs>
            <a:gs pos="100000">
              <a:srgbClr val="00515B">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rot="-3957731">
            <a:off x="14723490" y="-4830453"/>
            <a:ext cx="3169273" cy="9145997"/>
            <a:chOff x="0" y="0"/>
            <a:chExt cx="834706" cy="2408822"/>
          </a:xfrm>
        </p:grpSpPr>
        <p:sp>
          <p:nvSpPr>
            <p:cNvPr id="3" name="Freeform 3"/>
            <p:cNvSpPr/>
            <p:nvPr/>
          </p:nvSpPr>
          <p:spPr>
            <a:xfrm>
              <a:off x="0" y="0"/>
              <a:ext cx="834706" cy="2408822"/>
            </a:xfrm>
            <a:custGeom>
              <a:avLst/>
              <a:gdLst/>
              <a:ahLst/>
              <a:cxnLst/>
              <a:rect l="l" t="t" r="r" b="b"/>
              <a:pathLst>
                <a:path w="834706" h="2408822">
                  <a:moveTo>
                    <a:pt x="0" y="0"/>
                  </a:moveTo>
                  <a:lnTo>
                    <a:pt x="834706" y="0"/>
                  </a:lnTo>
                  <a:lnTo>
                    <a:pt x="834706" y="2408822"/>
                  </a:lnTo>
                  <a:lnTo>
                    <a:pt x="0" y="2408822"/>
                  </a:lnTo>
                  <a:close/>
                </a:path>
              </a:pathLst>
            </a:custGeom>
            <a:solidFill>
              <a:srgbClr val="FFD012"/>
            </a:solidFill>
          </p:spPr>
        </p:sp>
        <p:sp>
          <p:nvSpPr>
            <p:cNvPr id="4" name="TextBox 4"/>
            <p:cNvSpPr txBox="1"/>
            <p:nvPr/>
          </p:nvSpPr>
          <p:spPr>
            <a:xfrm>
              <a:off x="0" y="-38100"/>
              <a:ext cx="834706" cy="2446922"/>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5324232">
            <a:off x="13934769" y="4407821"/>
            <a:ext cx="10784121" cy="4033240"/>
            <a:chOff x="0" y="0"/>
            <a:chExt cx="2840262" cy="1062253"/>
          </a:xfrm>
        </p:grpSpPr>
        <p:sp>
          <p:nvSpPr>
            <p:cNvPr id="6" name="Freeform 6"/>
            <p:cNvSpPr/>
            <p:nvPr/>
          </p:nvSpPr>
          <p:spPr>
            <a:xfrm>
              <a:off x="0" y="0"/>
              <a:ext cx="2840262" cy="1062253"/>
            </a:xfrm>
            <a:custGeom>
              <a:avLst/>
              <a:gdLst/>
              <a:ahLst/>
              <a:cxnLst/>
              <a:rect l="l" t="t" r="r" b="b"/>
              <a:pathLst>
                <a:path w="2840262" h="1062253">
                  <a:moveTo>
                    <a:pt x="0" y="0"/>
                  </a:moveTo>
                  <a:lnTo>
                    <a:pt x="2840262" y="0"/>
                  </a:lnTo>
                  <a:lnTo>
                    <a:pt x="2840262" y="1062253"/>
                  </a:lnTo>
                  <a:lnTo>
                    <a:pt x="0" y="1062253"/>
                  </a:lnTo>
                  <a:close/>
                </a:path>
              </a:pathLst>
            </a:custGeom>
            <a:solidFill>
              <a:srgbClr val="FFD012"/>
            </a:solidFill>
          </p:spPr>
        </p:sp>
        <p:sp>
          <p:nvSpPr>
            <p:cNvPr id="7" name="TextBox 7"/>
            <p:cNvSpPr txBox="1"/>
            <p:nvPr/>
          </p:nvSpPr>
          <p:spPr>
            <a:xfrm>
              <a:off x="0" y="-38100"/>
              <a:ext cx="2840262" cy="1100353"/>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16384449" y="8352730"/>
            <a:ext cx="1903551" cy="1903551"/>
          </a:xfrm>
          <a:custGeom>
            <a:avLst/>
            <a:gdLst/>
            <a:ahLst/>
            <a:cxnLst/>
            <a:rect l="l" t="t" r="r" b="b"/>
            <a:pathLst>
              <a:path w="1903551" h="1903551">
                <a:moveTo>
                  <a:pt x="0" y="0"/>
                </a:moveTo>
                <a:lnTo>
                  <a:pt x="1903551" y="0"/>
                </a:lnTo>
                <a:lnTo>
                  <a:pt x="1903551" y="1903551"/>
                </a:lnTo>
                <a:lnTo>
                  <a:pt x="0" y="1903551"/>
                </a:lnTo>
                <a:lnTo>
                  <a:pt x="0" y="0"/>
                </a:lnTo>
                <a:close/>
              </a:path>
            </a:pathLst>
          </a:custGeom>
          <a:blipFill>
            <a:blip r:embed="rId2"/>
            <a:stretch>
              <a:fillRect/>
            </a:stretch>
          </a:blipFill>
        </p:spPr>
      </p:sp>
      <p:grpSp>
        <p:nvGrpSpPr>
          <p:cNvPr id="9" name="Group 9"/>
          <p:cNvGrpSpPr/>
          <p:nvPr/>
        </p:nvGrpSpPr>
        <p:grpSpPr>
          <a:xfrm rot="2791571">
            <a:off x="15942338" y="1790450"/>
            <a:ext cx="1583201" cy="874944"/>
            <a:chOff x="0" y="0"/>
            <a:chExt cx="812800" cy="449187"/>
          </a:xfrm>
        </p:grpSpPr>
        <p:sp>
          <p:nvSpPr>
            <p:cNvPr id="10" name="Freeform 10"/>
            <p:cNvSpPr/>
            <p:nvPr/>
          </p:nvSpPr>
          <p:spPr>
            <a:xfrm>
              <a:off x="0" y="0"/>
              <a:ext cx="812800" cy="449187"/>
            </a:xfrm>
            <a:custGeom>
              <a:avLst/>
              <a:gdLst/>
              <a:ahLst/>
              <a:cxnLst/>
              <a:rect l="l" t="t" r="r" b="b"/>
              <a:pathLst>
                <a:path w="812800" h="449187">
                  <a:moveTo>
                    <a:pt x="406400" y="0"/>
                  </a:moveTo>
                  <a:lnTo>
                    <a:pt x="812800" y="449187"/>
                  </a:lnTo>
                  <a:lnTo>
                    <a:pt x="0" y="449187"/>
                  </a:lnTo>
                  <a:lnTo>
                    <a:pt x="406400" y="0"/>
                  </a:lnTo>
                  <a:close/>
                </a:path>
              </a:pathLst>
            </a:custGeom>
            <a:solidFill>
              <a:srgbClr val="FFD012"/>
            </a:solidFill>
          </p:spPr>
        </p:sp>
        <p:sp>
          <p:nvSpPr>
            <p:cNvPr id="11" name="TextBox 11"/>
            <p:cNvSpPr txBox="1"/>
            <p:nvPr/>
          </p:nvSpPr>
          <p:spPr>
            <a:xfrm>
              <a:off x="127000" y="170451"/>
              <a:ext cx="558800" cy="246651"/>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1028700" y="1274997"/>
            <a:ext cx="12368556" cy="2506314"/>
          </a:xfrm>
          <a:prstGeom prst="rect">
            <a:avLst/>
          </a:prstGeom>
        </p:spPr>
        <p:txBody>
          <a:bodyPr lIns="0" tIns="0" rIns="0" bIns="0" rtlCol="0" anchor="t">
            <a:spAutoFit/>
          </a:bodyPr>
          <a:lstStyle/>
          <a:p>
            <a:pPr algn="l">
              <a:lnSpc>
                <a:spcPts val="9591"/>
              </a:lnSpc>
            </a:pPr>
            <a:r>
              <a:rPr lang="en-US" sz="10313" b="1">
                <a:solidFill>
                  <a:srgbClr val="FFD012"/>
                </a:solidFill>
                <a:latin typeface="Barlow Condensed Bold"/>
                <a:ea typeface="Barlow Condensed Bold"/>
                <a:cs typeface="Barlow Condensed Bold"/>
                <a:sym typeface="Barlow Condensed Bold"/>
              </a:rPr>
              <a:t>ESCOLAS DE PENSAMENTO CONTÁBIL</a:t>
            </a:r>
          </a:p>
        </p:txBody>
      </p:sp>
      <p:sp>
        <p:nvSpPr>
          <p:cNvPr id="13" name="TextBox 13"/>
          <p:cNvSpPr txBox="1"/>
          <p:nvPr/>
        </p:nvSpPr>
        <p:spPr>
          <a:xfrm>
            <a:off x="712995" y="4190596"/>
            <a:ext cx="16020944" cy="2380615"/>
          </a:xfrm>
          <a:prstGeom prst="rect">
            <a:avLst/>
          </a:prstGeom>
        </p:spPr>
        <p:txBody>
          <a:bodyPr lIns="0" tIns="0" rIns="0" bIns="0" rtlCol="0" anchor="t">
            <a:spAutoFit/>
          </a:bodyPr>
          <a:lstStyle/>
          <a:p>
            <a:pPr marL="0" lvl="0" indent="0" algn="l">
              <a:lnSpc>
                <a:spcPts val="4759"/>
              </a:lnSpc>
              <a:spcBef>
                <a:spcPct val="0"/>
              </a:spcBef>
            </a:pPr>
            <a:r>
              <a:rPr lang="en-US" sz="3399" b="1">
                <a:solidFill>
                  <a:srgbClr val="FFFFFF"/>
                </a:solidFill>
                <a:latin typeface="Canva Sans Bold"/>
                <a:ea typeface="Canva Sans Bold"/>
                <a:cs typeface="Canva Sans Bold"/>
                <a:sym typeface="Canva Sans Bold"/>
              </a:rPr>
              <a:t>Escola norte-americana – surgiu c</a:t>
            </a:r>
            <a:r>
              <a:rPr lang="en-US" sz="3399" b="1" u="none" strike="noStrike">
                <a:solidFill>
                  <a:srgbClr val="FFFFFF"/>
                </a:solidFill>
                <a:latin typeface="Canva Sans Bold"/>
                <a:ea typeface="Canva Sans Bold"/>
                <a:cs typeface="Canva Sans Bold"/>
                <a:sym typeface="Canva Sans Bold"/>
              </a:rPr>
              <a:t>om o avanço do mercado financeiro e a necessidade de informações contábeis voltadas para investidores e credores. Seu foco está na utilidade da informação contábil para a tomada de decisão.</a:t>
            </a:r>
          </a:p>
        </p:txBody>
      </p:sp>
      <p:sp>
        <p:nvSpPr>
          <p:cNvPr id="14" name="TextBox 14"/>
          <p:cNvSpPr txBox="1"/>
          <p:nvPr/>
        </p:nvSpPr>
        <p:spPr>
          <a:xfrm>
            <a:off x="712995" y="6724246"/>
            <a:ext cx="16020944" cy="2980690"/>
          </a:xfrm>
          <a:prstGeom prst="rect">
            <a:avLst/>
          </a:prstGeom>
        </p:spPr>
        <p:txBody>
          <a:bodyPr lIns="0" tIns="0" rIns="0" bIns="0" rtlCol="0" anchor="t">
            <a:spAutoFit/>
          </a:bodyPr>
          <a:lstStyle/>
          <a:p>
            <a:pPr algn="l">
              <a:lnSpc>
                <a:spcPts val="4759"/>
              </a:lnSpc>
              <a:spcBef>
                <a:spcPct val="0"/>
              </a:spcBef>
            </a:pPr>
            <a:r>
              <a:rPr lang="en-US" sz="3399" b="1">
                <a:solidFill>
                  <a:srgbClr val="FFFFFF"/>
                </a:solidFill>
                <a:latin typeface="Canva Sans Bold"/>
                <a:ea typeface="Canva Sans Bold"/>
                <a:cs typeface="Canva Sans Bold"/>
                <a:sym typeface="Canva Sans Bold"/>
              </a:rPr>
              <a:t>Escola Italiana – É uma das mais antigas correntes de pensamento contábil, com grande influência na estruturação da teoria contábil. Seu foco está na contabilidade como um sistema de registros e controle patrimonial, dando ênfase ao método das partidas dobradas e à equação patrimonial (Ativo = Passivo + Patrimônio Líquido).</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2038">
                <a:alpha val="100000"/>
              </a:srgbClr>
            </a:gs>
            <a:gs pos="100000">
              <a:srgbClr val="00515B">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307303" y="1244070"/>
            <a:ext cx="17980697" cy="4612640"/>
          </a:xfrm>
          <a:prstGeom prst="rect">
            <a:avLst/>
          </a:prstGeom>
        </p:spPr>
        <p:txBody>
          <a:bodyPr lIns="0" tIns="0" rIns="0" bIns="0" rtlCol="0" anchor="t">
            <a:spAutoFit/>
          </a:bodyPr>
          <a:lstStyle/>
          <a:p>
            <a:pPr algn="l">
              <a:lnSpc>
                <a:spcPts val="4060"/>
              </a:lnSpc>
              <a:spcBef>
                <a:spcPct val="0"/>
              </a:spcBef>
            </a:pPr>
            <a:r>
              <a:rPr lang="en-US" sz="2900" b="1">
                <a:solidFill>
                  <a:srgbClr val="FFFFFF"/>
                </a:solidFill>
                <a:latin typeface="Canva Sans Bold"/>
                <a:ea typeface="Canva Sans Bold"/>
                <a:cs typeface="Canva Sans Bold"/>
                <a:sym typeface="Canva Sans Bold"/>
              </a:rPr>
              <a:t>ENADE 2018 - Questão 14</a:t>
            </a:r>
          </a:p>
          <a:p>
            <a:pPr algn="l">
              <a:lnSpc>
                <a:spcPts val="4060"/>
              </a:lnSpc>
              <a:spcBef>
                <a:spcPct val="0"/>
              </a:spcBef>
            </a:pPr>
            <a:r>
              <a:rPr lang="en-US" sz="2900" b="1">
                <a:solidFill>
                  <a:srgbClr val="FFFFFF"/>
                </a:solidFill>
                <a:latin typeface="Canva Sans Bold"/>
                <a:ea typeface="Canva Sans Bold"/>
                <a:cs typeface="Canva Sans Bold"/>
                <a:sym typeface="Canva Sans Bold"/>
              </a:rPr>
              <a:t>A história da Contabilidade está intimamente ligada às diversas teorias que embasaram os pressupostos e métodos científicos adotados nessa área. Duas abordagens teóricas muito difundidas na Contabilidade são as oriundas da escola de pensamento norte-americana e da escola de pensamento italiana, que formaram o arcabouço fundamental dessa ciência.</a:t>
            </a:r>
          </a:p>
          <a:p>
            <a:pPr algn="l">
              <a:lnSpc>
                <a:spcPts val="4060"/>
              </a:lnSpc>
              <a:spcBef>
                <a:spcPct val="0"/>
              </a:spcBef>
            </a:pPr>
            <a:r>
              <a:rPr lang="en-US" sz="2900" b="1">
                <a:solidFill>
                  <a:srgbClr val="FFFFFF"/>
                </a:solidFill>
                <a:latin typeface="Canva Sans Bold"/>
                <a:ea typeface="Canva Sans Bold"/>
                <a:cs typeface="Canva Sans Bold"/>
                <a:sym typeface="Canva Sans Bold"/>
              </a:rPr>
              <a:t>IUDÍCIBUS, S. Teoria da Contabilidade. 13. ed. São Paulo: Atlas, 2015 (adaptado).</a:t>
            </a:r>
          </a:p>
          <a:p>
            <a:pPr algn="l">
              <a:lnSpc>
                <a:spcPts val="4060"/>
              </a:lnSpc>
              <a:spcBef>
                <a:spcPct val="0"/>
              </a:spcBef>
            </a:pPr>
            <a:r>
              <a:rPr lang="en-US" sz="2900" b="1">
                <a:solidFill>
                  <a:srgbClr val="FFFFFF"/>
                </a:solidFill>
                <a:latin typeface="Canva Sans Bold"/>
                <a:ea typeface="Canva Sans Bold"/>
                <a:cs typeface="Canva Sans Bold"/>
                <a:sym typeface="Canva Sans Bold"/>
              </a:rPr>
              <a:t>Acerca das referidas escolas de pensamento contábil, assinale a opção correta.</a:t>
            </a:r>
          </a:p>
          <a:p>
            <a:pPr algn="l">
              <a:lnSpc>
                <a:spcPts val="4060"/>
              </a:lnSpc>
              <a:spcBef>
                <a:spcPct val="0"/>
              </a:spcBef>
            </a:pPr>
            <a:endParaRPr lang="en-US" sz="2900" b="1">
              <a:solidFill>
                <a:srgbClr val="FFFFFF"/>
              </a:solidFill>
              <a:latin typeface="Canva Sans Bold"/>
              <a:ea typeface="Canva Sans Bold"/>
              <a:cs typeface="Canva Sans Bold"/>
              <a:sym typeface="Canva Sans Bold"/>
            </a:endParaRPr>
          </a:p>
          <a:p>
            <a:pPr algn="l">
              <a:lnSpc>
                <a:spcPts val="4060"/>
              </a:lnSpc>
              <a:spcBef>
                <a:spcPct val="0"/>
              </a:spcBef>
            </a:pPr>
            <a:endParaRPr lang="en-US" sz="2900" b="1">
              <a:solidFill>
                <a:srgbClr val="FFFFFF"/>
              </a:solidFill>
              <a:latin typeface="Canva Sans Bold"/>
              <a:ea typeface="Canva Sans Bold"/>
              <a:cs typeface="Canva Sans Bold"/>
              <a:sym typeface="Canva Sans Bold"/>
            </a:endParaRPr>
          </a:p>
        </p:txBody>
      </p:sp>
      <p:grpSp>
        <p:nvGrpSpPr>
          <p:cNvPr id="3" name="Group 3"/>
          <p:cNvGrpSpPr/>
          <p:nvPr/>
        </p:nvGrpSpPr>
        <p:grpSpPr>
          <a:xfrm>
            <a:off x="15161914" y="-713298"/>
            <a:ext cx="2631896" cy="2302909"/>
            <a:chOff x="0" y="0"/>
            <a:chExt cx="812800" cy="711200"/>
          </a:xfrm>
        </p:grpSpPr>
        <p:sp>
          <p:nvSpPr>
            <p:cNvPr id="4" name="Freeform 4"/>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D012"/>
            </a:solidFill>
          </p:spPr>
        </p:sp>
        <p:sp>
          <p:nvSpPr>
            <p:cNvPr id="5" name="TextBox 5"/>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rot="-10800000">
            <a:off x="15515089" y="-2819989"/>
            <a:ext cx="6702523" cy="5864707"/>
            <a:chOff x="0" y="0"/>
            <a:chExt cx="812800" cy="711200"/>
          </a:xfrm>
        </p:grpSpPr>
        <p:sp>
          <p:nvSpPr>
            <p:cNvPr id="7" name="Freeform 7"/>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D012"/>
            </a:solidFill>
          </p:spPr>
        </p:sp>
        <p:sp>
          <p:nvSpPr>
            <p:cNvPr id="8" name="TextBox 8"/>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rot="-10800000">
            <a:off x="13952217" y="-1364881"/>
            <a:ext cx="2631896" cy="2302909"/>
            <a:chOff x="0" y="0"/>
            <a:chExt cx="812800" cy="711200"/>
          </a:xfrm>
        </p:grpSpPr>
        <p:sp>
          <p:nvSpPr>
            <p:cNvPr id="10" name="Freeform 10"/>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D012"/>
            </a:solidFill>
          </p:spPr>
        </p:sp>
        <p:sp>
          <p:nvSpPr>
            <p:cNvPr id="11" name="TextBox 11"/>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16384449" y="8352730"/>
            <a:ext cx="1903551" cy="1903551"/>
          </a:xfrm>
          <a:custGeom>
            <a:avLst/>
            <a:gdLst/>
            <a:ahLst/>
            <a:cxnLst/>
            <a:rect l="l" t="t" r="r" b="b"/>
            <a:pathLst>
              <a:path w="1903551" h="1903551">
                <a:moveTo>
                  <a:pt x="0" y="0"/>
                </a:moveTo>
                <a:lnTo>
                  <a:pt x="1903551" y="0"/>
                </a:lnTo>
                <a:lnTo>
                  <a:pt x="1903551" y="1903551"/>
                </a:lnTo>
                <a:lnTo>
                  <a:pt x="0" y="1903551"/>
                </a:lnTo>
                <a:lnTo>
                  <a:pt x="0" y="0"/>
                </a:lnTo>
                <a:close/>
              </a:path>
            </a:pathLst>
          </a:custGeom>
          <a:blipFill>
            <a:blip r:embed="rId2"/>
            <a:stretch>
              <a:fillRect/>
            </a:stretch>
          </a:blipFill>
        </p:spPr>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2038">
                <a:alpha val="100000"/>
              </a:srgbClr>
            </a:gs>
            <a:gs pos="100000">
              <a:srgbClr val="00515B">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5161914" y="-713298"/>
            <a:ext cx="2631896" cy="2302909"/>
            <a:chOff x="0" y="0"/>
            <a:chExt cx="812800" cy="711200"/>
          </a:xfrm>
        </p:grpSpPr>
        <p:sp>
          <p:nvSpPr>
            <p:cNvPr id="3" name="Freeform 3"/>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D012"/>
            </a:solidFill>
          </p:spPr>
        </p:sp>
        <p:sp>
          <p:nvSpPr>
            <p:cNvPr id="4" name="TextBox 4"/>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10800000">
            <a:off x="15515089" y="-2819989"/>
            <a:ext cx="6702523" cy="5864707"/>
            <a:chOff x="0" y="0"/>
            <a:chExt cx="812800" cy="711200"/>
          </a:xfrm>
        </p:grpSpPr>
        <p:sp>
          <p:nvSpPr>
            <p:cNvPr id="6" name="Freeform 6"/>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D012"/>
            </a:solidFill>
          </p:spPr>
        </p:sp>
        <p:sp>
          <p:nvSpPr>
            <p:cNvPr id="7" name="TextBox 7"/>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10800000">
            <a:off x="13952217" y="-1364881"/>
            <a:ext cx="2631896" cy="2302909"/>
            <a:chOff x="0" y="0"/>
            <a:chExt cx="812800" cy="711200"/>
          </a:xfrm>
        </p:grpSpPr>
        <p:sp>
          <p:nvSpPr>
            <p:cNvPr id="9" name="Freeform 9"/>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D012"/>
            </a:solidFill>
          </p:spPr>
        </p:sp>
        <p:sp>
          <p:nvSpPr>
            <p:cNvPr id="10" name="TextBox 10"/>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p>
          </p:txBody>
        </p:sp>
      </p:grpSp>
      <p:sp>
        <p:nvSpPr>
          <p:cNvPr id="11" name="TextBox 11"/>
          <p:cNvSpPr txBox="1"/>
          <p:nvPr/>
        </p:nvSpPr>
        <p:spPr>
          <a:xfrm>
            <a:off x="0" y="1532461"/>
            <a:ext cx="18288000" cy="8213090"/>
          </a:xfrm>
          <a:prstGeom prst="rect">
            <a:avLst/>
          </a:prstGeom>
        </p:spPr>
        <p:txBody>
          <a:bodyPr lIns="0" tIns="0" rIns="0" bIns="0" rtlCol="0" anchor="t">
            <a:spAutoFit/>
          </a:bodyPr>
          <a:lstStyle/>
          <a:p>
            <a:pPr algn="l">
              <a:lnSpc>
                <a:spcPts val="4060"/>
              </a:lnSpc>
              <a:spcBef>
                <a:spcPct val="0"/>
              </a:spcBef>
            </a:pPr>
            <a:r>
              <a:rPr lang="en-US" sz="2900" b="1">
                <a:solidFill>
                  <a:srgbClr val="FFFFFF"/>
                </a:solidFill>
                <a:latin typeface="Canva Sans Bold"/>
                <a:ea typeface="Canva Sans Bold"/>
                <a:cs typeface="Canva Sans Bold"/>
                <a:sym typeface="Canva Sans Bold"/>
              </a:rPr>
              <a:t>(A) - A escola norte-americana explica as relações de direitos e obrigações adotando </a:t>
            </a:r>
            <a:r>
              <a:rPr lang="en-US" sz="2900" b="1" i="1" u="sng">
                <a:solidFill>
                  <a:srgbClr val="EC1D24"/>
                </a:solidFill>
                <a:latin typeface="Canva Sans Bold Italics"/>
                <a:ea typeface="Canva Sans Bold Italics"/>
                <a:cs typeface="Canva Sans Bold Italics"/>
                <a:sym typeface="Canva Sans Bold Italics"/>
              </a:rPr>
              <a:t>caráter personalista</a:t>
            </a:r>
            <a:r>
              <a:rPr lang="en-US" sz="2900" b="1">
                <a:solidFill>
                  <a:srgbClr val="FFFFFF"/>
                </a:solidFill>
                <a:latin typeface="Canva Sans Bold"/>
                <a:ea typeface="Canva Sans Bold"/>
                <a:cs typeface="Canva Sans Bold"/>
                <a:sym typeface="Canva Sans Bold"/>
              </a:rPr>
              <a:t> das contas contábeis, ao passo que a escola italiana </a:t>
            </a:r>
            <a:r>
              <a:rPr lang="en-US" sz="2900" b="1" i="1" u="sng">
                <a:solidFill>
                  <a:srgbClr val="EC1D24"/>
                </a:solidFill>
                <a:latin typeface="Canva Sans Bold Italics"/>
                <a:ea typeface="Canva Sans Bold Italics"/>
                <a:cs typeface="Canva Sans Bold Italics"/>
                <a:sym typeface="Canva Sans Bold Italics"/>
              </a:rPr>
              <a:t>prioriza a geração de informações contábeis baseada nas necessidades dos usuários.</a:t>
            </a:r>
          </a:p>
          <a:p>
            <a:pPr algn="l">
              <a:lnSpc>
                <a:spcPts val="4060"/>
              </a:lnSpc>
              <a:spcBef>
                <a:spcPct val="0"/>
              </a:spcBef>
            </a:pPr>
            <a:r>
              <a:rPr lang="en-US" sz="2900" b="1">
                <a:solidFill>
                  <a:srgbClr val="FFFFFF"/>
                </a:solidFill>
                <a:latin typeface="Canva Sans Bold"/>
                <a:ea typeface="Canva Sans Bold"/>
                <a:cs typeface="Canva Sans Bold"/>
                <a:sym typeface="Canva Sans Bold"/>
              </a:rPr>
              <a:t>(B) - A escola norte-americana afirma que o patrimônio é uma grandeza real que se transforma com o desenvolvimento das atividades econômicas, ao passo que a </a:t>
            </a:r>
            <a:r>
              <a:rPr lang="en-US" sz="2900" b="1" i="1" u="sng">
                <a:solidFill>
                  <a:srgbClr val="EC1D24"/>
                </a:solidFill>
                <a:latin typeface="Canva Sans Bold Italics"/>
                <a:ea typeface="Canva Sans Bold Italics"/>
                <a:cs typeface="Canva Sans Bold Italics"/>
                <a:sym typeface="Canva Sans Bold Italics"/>
              </a:rPr>
              <a:t>escola italiana enfatiza a contabilidade aplicada, especialmente na contabilidade gerencial.</a:t>
            </a:r>
          </a:p>
          <a:p>
            <a:pPr algn="l">
              <a:lnSpc>
                <a:spcPts val="4060"/>
              </a:lnSpc>
              <a:spcBef>
                <a:spcPct val="0"/>
              </a:spcBef>
            </a:pPr>
            <a:r>
              <a:rPr lang="en-US" sz="2900" b="1">
                <a:solidFill>
                  <a:srgbClr val="FFD012"/>
                </a:solidFill>
                <a:latin typeface="Canva Sans Bold"/>
                <a:ea typeface="Canva Sans Bold"/>
                <a:cs typeface="Canva Sans Bold"/>
                <a:sym typeface="Canva Sans Bold"/>
              </a:rPr>
              <a:t>(C) - A escola norte-americana enfatiza a abordagem informacional da Contabilidade, ao passo que a escola italiana apresenta como ideia central o mecanismo das contas, focalizando seu funcionamento, e subordinando-se aos métodos de escrituração.</a:t>
            </a:r>
          </a:p>
          <a:p>
            <a:pPr algn="l">
              <a:lnSpc>
                <a:spcPts val="4060"/>
              </a:lnSpc>
              <a:spcBef>
                <a:spcPct val="0"/>
              </a:spcBef>
            </a:pPr>
            <a:r>
              <a:rPr lang="en-US" sz="2900" b="1">
                <a:solidFill>
                  <a:srgbClr val="FFFFFF"/>
                </a:solidFill>
                <a:latin typeface="Canva Sans Bold"/>
                <a:ea typeface="Canva Sans Bold"/>
                <a:cs typeface="Canva Sans Bold"/>
                <a:sym typeface="Canva Sans Bold"/>
              </a:rPr>
              <a:t>(D) - </a:t>
            </a:r>
            <a:r>
              <a:rPr lang="en-US" sz="2900" b="1" i="1" u="sng">
                <a:solidFill>
                  <a:srgbClr val="EC1D24"/>
                </a:solidFill>
                <a:latin typeface="Canva Sans Bold Italics"/>
                <a:ea typeface="Canva Sans Bold Italics"/>
                <a:cs typeface="Canva Sans Bold Italics"/>
                <a:sym typeface="Canva Sans Bold Italics"/>
              </a:rPr>
              <a:t>A escola norte-americana confere grande importância à sistematização do plano de contas</a:t>
            </a:r>
            <a:r>
              <a:rPr lang="en-US" sz="2900" b="1">
                <a:solidFill>
                  <a:srgbClr val="FFFFFF"/>
                </a:solidFill>
                <a:latin typeface="Canva Sans Bold"/>
                <a:ea typeface="Canva Sans Bold"/>
                <a:cs typeface="Canva Sans Bold"/>
                <a:sym typeface="Canva Sans Bold"/>
              </a:rPr>
              <a:t>, ao passo que a escola italiana enfatiza os procedimentos de auditoria, com a finalidade de auferir maior credibilidade às informações contábeis geradas.</a:t>
            </a:r>
          </a:p>
          <a:p>
            <a:pPr algn="l">
              <a:lnSpc>
                <a:spcPts val="4060"/>
              </a:lnSpc>
              <a:spcBef>
                <a:spcPct val="0"/>
              </a:spcBef>
            </a:pPr>
            <a:r>
              <a:rPr lang="en-US" sz="2900" b="1">
                <a:solidFill>
                  <a:srgbClr val="FFFFFF"/>
                </a:solidFill>
                <a:latin typeface="Canva Sans Bold"/>
                <a:ea typeface="Canva Sans Bold"/>
                <a:cs typeface="Canva Sans Bold"/>
                <a:sym typeface="Canva Sans Bold"/>
              </a:rPr>
              <a:t>(E) -</a:t>
            </a:r>
            <a:r>
              <a:rPr lang="en-US" sz="2900" b="1" i="1" u="sng">
                <a:solidFill>
                  <a:srgbClr val="EC1D24"/>
                </a:solidFill>
                <a:latin typeface="Canva Sans Bold Italics"/>
                <a:ea typeface="Canva Sans Bold Italics"/>
                <a:cs typeface="Canva Sans Bold Italics"/>
                <a:sym typeface="Canva Sans Bold Italics"/>
              </a:rPr>
              <a:t> A escola norte-americana defende que os fenômenos a serem estudados deveriam ser as aziendas, restringindo, assim, o campo de atuação da Contabilidade ao levantamento de fontes patrimoniais</a:t>
            </a:r>
            <a:r>
              <a:rPr lang="en-US" sz="2900" b="1">
                <a:solidFill>
                  <a:srgbClr val="FFFFFF"/>
                </a:solidFill>
                <a:latin typeface="Canva Sans Bold"/>
                <a:ea typeface="Canva Sans Bold"/>
                <a:cs typeface="Canva Sans Bold"/>
                <a:sym typeface="Canva Sans Bold"/>
              </a:rPr>
              <a:t>, ao passo que a escola italiana enfatiza a padronização dos procedimentos contábeis.</a:t>
            </a:r>
          </a:p>
          <a:p>
            <a:pPr algn="l">
              <a:lnSpc>
                <a:spcPts val="4060"/>
              </a:lnSpc>
              <a:spcBef>
                <a:spcPct val="0"/>
              </a:spcBef>
            </a:pPr>
            <a:endParaRPr lang="en-US" sz="2900" b="1">
              <a:solidFill>
                <a:srgbClr val="FFFFFF"/>
              </a:solidFill>
              <a:latin typeface="Canva Sans Bold"/>
              <a:ea typeface="Canva Sans Bold"/>
              <a:cs typeface="Canva Sans Bold"/>
              <a:sym typeface="Canva Sans Bold"/>
            </a:endParaRPr>
          </a:p>
        </p:txBody>
      </p:sp>
      <p:sp>
        <p:nvSpPr>
          <p:cNvPr id="12" name="Freeform 12"/>
          <p:cNvSpPr/>
          <p:nvPr/>
        </p:nvSpPr>
        <p:spPr>
          <a:xfrm>
            <a:off x="12480919" y="5667581"/>
            <a:ext cx="560740" cy="526076"/>
          </a:xfrm>
          <a:custGeom>
            <a:avLst/>
            <a:gdLst/>
            <a:ahLst/>
            <a:cxnLst/>
            <a:rect l="l" t="t" r="r" b="b"/>
            <a:pathLst>
              <a:path w="560740" h="526076">
                <a:moveTo>
                  <a:pt x="0" y="0"/>
                </a:moveTo>
                <a:lnTo>
                  <a:pt x="560740" y="0"/>
                </a:lnTo>
                <a:lnTo>
                  <a:pt x="560740" y="526076"/>
                </a:lnTo>
                <a:lnTo>
                  <a:pt x="0" y="5260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2038">
                <a:alpha val="100000"/>
              </a:srgbClr>
            </a:gs>
            <a:gs pos="100000">
              <a:srgbClr val="00515B">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rot="-3957731">
            <a:off x="14723490" y="-4830453"/>
            <a:ext cx="3169273" cy="9145997"/>
            <a:chOff x="0" y="0"/>
            <a:chExt cx="834706" cy="2408822"/>
          </a:xfrm>
        </p:grpSpPr>
        <p:sp>
          <p:nvSpPr>
            <p:cNvPr id="3" name="Freeform 3"/>
            <p:cNvSpPr/>
            <p:nvPr/>
          </p:nvSpPr>
          <p:spPr>
            <a:xfrm>
              <a:off x="0" y="0"/>
              <a:ext cx="834706" cy="2408822"/>
            </a:xfrm>
            <a:custGeom>
              <a:avLst/>
              <a:gdLst/>
              <a:ahLst/>
              <a:cxnLst/>
              <a:rect l="l" t="t" r="r" b="b"/>
              <a:pathLst>
                <a:path w="834706" h="2408822">
                  <a:moveTo>
                    <a:pt x="0" y="0"/>
                  </a:moveTo>
                  <a:lnTo>
                    <a:pt x="834706" y="0"/>
                  </a:lnTo>
                  <a:lnTo>
                    <a:pt x="834706" y="2408822"/>
                  </a:lnTo>
                  <a:lnTo>
                    <a:pt x="0" y="2408822"/>
                  </a:lnTo>
                  <a:close/>
                </a:path>
              </a:pathLst>
            </a:custGeom>
            <a:solidFill>
              <a:srgbClr val="FFD012"/>
            </a:solidFill>
          </p:spPr>
        </p:sp>
        <p:sp>
          <p:nvSpPr>
            <p:cNvPr id="4" name="TextBox 4"/>
            <p:cNvSpPr txBox="1"/>
            <p:nvPr/>
          </p:nvSpPr>
          <p:spPr>
            <a:xfrm>
              <a:off x="0" y="-38100"/>
              <a:ext cx="834706" cy="2446922"/>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5324232">
            <a:off x="13934769" y="4407821"/>
            <a:ext cx="10784121" cy="4033240"/>
            <a:chOff x="0" y="0"/>
            <a:chExt cx="2840262" cy="1062253"/>
          </a:xfrm>
        </p:grpSpPr>
        <p:sp>
          <p:nvSpPr>
            <p:cNvPr id="6" name="Freeform 6"/>
            <p:cNvSpPr/>
            <p:nvPr/>
          </p:nvSpPr>
          <p:spPr>
            <a:xfrm>
              <a:off x="0" y="0"/>
              <a:ext cx="2840262" cy="1062253"/>
            </a:xfrm>
            <a:custGeom>
              <a:avLst/>
              <a:gdLst/>
              <a:ahLst/>
              <a:cxnLst/>
              <a:rect l="l" t="t" r="r" b="b"/>
              <a:pathLst>
                <a:path w="2840262" h="1062253">
                  <a:moveTo>
                    <a:pt x="0" y="0"/>
                  </a:moveTo>
                  <a:lnTo>
                    <a:pt x="2840262" y="0"/>
                  </a:lnTo>
                  <a:lnTo>
                    <a:pt x="2840262" y="1062253"/>
                  </a:lnTo>
                  <a:lnTo>
                    <a:pt x="0" y="1062253"/>
                  </a:lnTo>
                  <a:close/>
                </a:path>
              </a:pathLst>
            </a:custGeom>
            <a:solidFill>
              <a:srgbClr val="FFD012"/>
            </a:solidFill>
          </p:spPr>
        </p:sp>
        <p:sp>
          <p:nvSpPr>
            <p:cNvPr id="7" name="TextBox 7"/>
            <p:cNvSpPr txBox="1"/>
            <p:nvPr/>
          </p:nvSpPr>
          <p:spPr>
            <a:xfrm>
              <a:off x="0" y="-38100"/>
              <a:ext cx="2840262" cy="1100353"/>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16384449" y="8352730"/>
            <a:ext cx="1903551" cy="1903551"/>
          </a:xfrm>
          <a:custGeom>
            <a:avLst/>
            <a:gdLst/>
            <a:ahLst/>
            <a:cxnLst/>
            <a:rect l="l" t="t" r="r" b="b"/>
            <a:pathLst>
              <a:path w="1903551" h="1903551">
                <a:moveTo>
                  <a:pt x="0" y="0"/>
                </a:moveTo>
                <a:lnTo>
                  <a:pt x="1903551" y="0"/>
                </a:lnTo>
                <a:lnTo>
                  <a:pt x="1903551" y="1903551"/>
                </a:lnTo>
                <a:lnTo>
                  <a:pt x="0" y="1903551"/>
                </a:lnTo>
                <a:lnTo>
                  <a:pt x="0" y="0"/>
                </a:lnTo>
                <a:close/>
              </a:path>
            </a:pathLst>
          </a:custGeom>
          <a:blipFill>
            <a:blip r:embed="rId2"/>
            <a:stretch>
              <a:fillRect/>
            </a:stretch>
          </a:blipFill>
        </p:spPr>
      </p:sp>
      <p:grpSp>
        <p:nvGrpSpPr>
          <p:cNvPr id="9" name="Group 9"/>
          <p:cNvGrpSpPr/>
          <p:nvPr/>
        </p:nvGrpSpPr>
        <p:grpSpPr>
          <a:xfrm rot="2791571">
            <a:off x="15942338" y="1790450"/>
            <a:ext cx="1583201" cy="874944"/>
            <a:chOff x="0" y="0"/>
            <a:chExt cx="812800" cy="449187"/>
          </a:xfrm>
        </p:grpSpPr>
        <p:sp>
          <p:nvSpPr>
            <p:cNvPr id="10" name="Freeform 10"/>
            <p:cNvSpPr/>
            <p:nvPr/>
          </p:nvSpPr>
          <p:spPr>
            <a:xfrm>
              <a:off x="0" y="0"/>
              <a:ext cx="812800" cy="449187"/>
            </a:xfrm>
            <a:custGeom>
              <a:avLst/>
              <a:gdLst/>
              <a:ahLst/>
              <a:cxnLst/>
              <a:rect l="l" t="t" r="r" b="b"/>
              <a:pathLst>
                <a:path w="812800" h="449187">
                  <a:moveTo>
                    <a:pt x="406400" y="0"/>
                  </a:moveTo>
                  <a:lnTo>
                    <a:pt x="812800" y="449187"/>
                  </a:lnTo>
                  <a:lnTo>
                    <a:pt x="0" y="449187"/>
                  </a:lnTo>
                  <a:lnTo>
                    <a:pt x="406400" y="0"/>
                  </a:lnTo>
                  <a:close/>
                </a:path>
              </a:pathLst>
            </a:custGeom>
            <a:solidFill>
              <a:srgbClr val="FFD012"/>
            </a:solidFill>
          </p:spPr>
        </p:sp>
        <p:sp>
          <p:nvSpPr>
            <p:cNvPr id="11" name="TextBox 11"/>
            <p:cNvSpPr txBox="1"/>
            <p:nvPr/>
          </p:nvSpPr>
          <p:spPr>
            <a:xfrm>
              <a:off x="127000" y="170451"/>
              <a:ext cx="558800" cy="246651"/>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861080" y="1158373"/>
            <a:ext cx="15995548" cy="1296639"/>
          </a:xfrm>
          <a:prstGeom prst="rect">
            <a:avLst/>
          </a:prstGeom>
        </p:spPr>
        <p:txBody>
          <a:bodyPr lIns="0" tIns="0" rIns="0" bIns="0" rtlCol="0" anchor="t">
            <a:spAutoFit/>
          </a:bodyPr>
          <a:lstStyle/>
          <a:p>
            <a:pPr algn="l">
              <a:lnSpc>
                <a:spcPts val="9591"/>
              </a:lnSpc>
            </a:pPr>
            <a:r>
              <a:rPr lang="en-US" sz="10313" b="1">
                <a:solidFill>
                  <a:srgbClr val="FFD012"/>
                </a:solidFill>
                <a:latin typeface="Barlow Condensed Bold"/>
                <a:ea typeface="Barlow Condensed Bold"/>
                <a:cs typeface="Barlow Condensed Bold"/>
                <a:sym typeface="Barlow Condensed Bold"/>
              </a:rPr>
              <a:t>CARACTERÍSTICAS QUALITATIVAS</a:t>
            </a:r>
          </a:p>
        </p:txBody>
      </p:sp>
      <p:sp>
        <p:nvSpPr>
          <p:cNvPr id="13" name="TextBox 13"/>
          <p:cNvSpPr txBox="1"/>
          <p:nvPr/>
        </p:nvSpPr>
        <p:spPr>
          <a:xfrm>
            <a:off x="457200" y="4553996"/>
            <a:ext cx="7368520" cy="596900"/>
          </a:xfrm>
          <a:prstGeom prst="rect">
            <a:avLst/>
          </a:prstGeom>
        </p:spPr>
        <p:txBody>
          <a:bodyPr wrap="square" lIns="0" tIns="0" rIns="0" bIns="0" rtlCol="0" anchor="t">
            <a:spAutoFit/>
          </a:bodyPr>
          <a:lstStyle/>
          <a:p>
            <a:pPr marL="0" lvl="0" indent="0" algn="ctr">
              <a:lnSpc>
                <a:spcPts val="4900"/>
              </a:lnSpc>
              <a:spcBef>
                <a:spcPct val="0"/>
              </a:spcBef>
            </a:pPr>
            <a:r>
              <a:rPr lang="en-US" sz="3500" b="1" u="none" strike="noStrike" dirty="0">
                <a:solidFill>
                  <a:srgbClr val="FFD012"/>
                </a:solidFill>
                <a:latin typeface="Canva Sans Bold"/>
                <a:ea typeface="Canva Sans Bold"/>
                <a:cs typeface="Canva Sans Bold"/>
                <a:sym typeface="Canva Sans Bold"/>
              </a:rPr>
              <a:t>REPRESENTAÇÃO FIDEDIGNA.</a:t>
            </a:r>
          </a:p>
        </p:txBody>
      </p:sp>
      <p:sp>
        <p:nvSpPr>
          <p:cNvPr id="14" name="TextBox 14"/>
          <p:cNvSpPr txBox="1"/>
          <p:nvPr/>
        </p:nvSpPr>
        <p:spPr>
          <a:xfrm>
            <a:off x="861080" y="5283361"/>
            <a:ext cx="16163168" cy="1012190"/>
          </a:xfrm>
          <a:prstGeom prst="rect">
            <a:avLst/>
          </a:prstGeom>
        </p:spPr>
        <p:txBody>
          <a:bodyPr lIns="0" tIns="0" rIns="0" bIns="0" rtlCol="0" anchor="t">
            <a:spAutoFit/>
          </a:bodyPr>
          <a:lstStyle/>
          <a:p>
            <a:pPr algn="l">
              <a:lnSpc>
                <a:spcPts val="4060"/>
              </a:lnSpc>
              <a:spcBef>
                <a:spcPct val="0"/>
              </a:spcBef>
            </a:pPr>
            <a:r>
              <a:rPr lang="en-US" sz="2900" b="1">
                <a:solidFill>
                  <a:srgbClr val="FFFFFF"/>
                </a:solidFill>
                <a:latin typeface="Canva Sans Bold"/>
                <a:ea typeface="Canva Sans Bold"/>
                <a:cs typeface="Canva Sans Bold"/>
                <a:sym typeface="Canva Sans Bold"/>
              </a:rPr>
              <a:t>Reflete a realidade econômica das transações com precisão, sendo completa, neutra e sem erros materiais.</a:t>
            </a:r>
          </a:p>
        </p:txBody>
      </p:sp>
      <p:sp>
        <p:nvSpPr>
          <p:cNvPr id="15" name="TextBox 15"/>
          <p:cNvSpPr txBox="1"/>
          <p:nvPr/>
        </p:nvSpPr>
        <p:spPr>
          <a:xfrm>
            <a:off x="861080" y="2720732"/>
            <a:ext cx="3177520" cy="596900"/>
          </a:xfrm>
          <a:prstGeom prst="rect">
            <a:avLst/>
          </a:prstGeom>
        </p:spPr>
        <p:txBody>
          <a:bodyPr wrap="square" lIns="0" tIns="0" rIns="0" bIns="0" rtlCol="0" anchor="t">
            <a:spAutoFit/>
          </a:bodyPr>
          <a:lstStyle/>
          <a:p>
            <a:pPr algn="l">
              <a:lnSpc>
                <a:spcPts val="4900"/>
              </a:lnSpc>
              <a:spcBef>
                <a:spcPct val="0"/>
              </a:spcBef>
            </a:pPr>
            <a:r>
              <a:rPr lang="en-US" sz="3500" b="1" dirty="0">
                <a:solidFill>
                  <a:srgbClr val="FFD012"/>
                </a:solidFill>
                <a:latin typeface="Canva Sans Bold"/>
                <a:ea typeface="Canva Sans Bold"/>
                <a:cs typeface="Canva Sans Bold"/>
                <a:sym typeface="Canva Sans Bold"/>
              </a:rPr>
              <a:t>RELEVÂNCIA</a:t>
            </a:r>
          </a:p>
        </p:txBody>
      </p:sp>
      <p:sp>
        <p:nvSpPr>
          <p:cNvPr id="16" name="TextBox 16"/>
          <p:cNvSpPr txBox="1"/>
          <p:nvPr/>
        </p:nvSpPr>
        <p:spPr>
          <a:xfrm>
            <a:off x="861080" y="3401184"/>
            <a:ext cx="16163168" cy="1012190"/>
          </a:xfrm>
          <a:prstGeom prst="rect">
            <a:avLst/>
          </a:prstGeom>
        </p:spPr>
        <p:txBody>
          <a:bodyPr lIns="0" tIns="0" rIns="0" bIns="0" rtlCol="0" anchor="t">
            <a:spAutoFit/>
          </a:bodyPr>
          <a:lstStyle/>
          <a:p>
            <a:pPr algn="l">
              <a:lnSpc>
                <a:spcPts val="4060"/>
              </a:lnSpc>
              <a:spcBef>
                <a:spcPct val="0"/>
              </a:spcBef>
            </a:pPr>
            <a:r>
              <a:rPr lang="en-US" sz="2900" b="1">
                <a:solidFill>
                  <a:srgbClr val="FFFFFF"/>
                </a:solidFill>
                <a:latin typeface="Canva Sans Bold"/>
                <a:ea typeface="Canva Sans Bold"/>
                <a:cs typeface="Canva Sans Bold"/>
                <a:sym typeface="Canva Sans Bold"/>
              </a:rPr>
              <a:t>A informação contábil deve ser útil para a tomada de decisões, influenciando avaliações e auxiliando usuários a prever resultados futuros ou confirmar expectativas anteriores.</a:t>
            </a:r>
          </a:p>
        </p:txBody>
      </p:sp>
      <p:sp>
        <p:nvSpPr>
          <p:cNvPr id="17" name="TextBox 17"/>
          <p:cNvSpPr txBox="1"/>
          <p:nvPr/>
        </p:nvSpPr>
        <p:spPr>
          <a:xfrm>
            <a:off x="807419" y="6457476"/>
            <a:ext cx="4495205" cy="1216025"/>
          </a:xfrm>
          <a:prstGeom prst="rect">
            <a:avLst/>
          </a:prstGeom>
        </p:spPr>
        <p:txBody>
          <a:bodyPr lIns="0" tIns="0" rIns="0" bIns="0" rtlCol="0" anchor="t">
            <a:spAutoFit/>
          </a:bodyPr>
          <a:lstStyle/>
          <a:p>
            <a:pPr algn="l">
              <a:lnSpc>
                <a:spcPts val="4900"/>
              </a:lnSpc>
              <a:spcBef>
                <a:spcPct val="0"/>
              </a:spcBef>
            </a:pPr>
            <a:r>
              <a:rPr lang="en-US" sz="3500" b="1">
                <a:solidFill>
                  <a:srgbClr val="FFD012"/>
                </a:solidFill>
                <a:latin typeface="Canva Sans Bold"/>
                <a:ea typeface="Canva Sans Bold"/>
                <a:cs typeface="Canva Sans Bold"/>
                <a:sym typeface="Canva Sans Bold"/>
              </a:rPr>
              <a:t>COMPARABILIDADE </a:t>
            </a:r>
          </a:p>
          <a:p>
            <a:pPr algn="l">
              <a:lnSpc>
                <a:spcPts val="4900"/>
              </a:lnSpc>
              <a:spcBef>
                <a:spcPct val="0"/>
              </a:spcBef>
            </a:pPr>
            <a:endParaRPr lang="en-US" sz="3500" b="1">
              <a:solidFill>
                <a:srgbClr val="FFD012"/>
              </a:solidFill>
              <a:latin typeface="Canva Sans Bold"/>
              <a:ea typeface="Canva Sans Bold"/>
              <a:cs typeface="Canva Sans Bold"/>
              <a:sym typeface="Canva Sans Bold"/>
            </a:endParaRPr>
          </a:p>
        </p:txBody>
      </p:sp>
      <p:sp>
        <p:nvSpPr>
          <p:cNvPr id="18" name="TextBox 18"/>
          <p:cNvSpPr txBox="1"/>
          <p:nvPr/>
        </p:nvSpPr>
        <p:spPr>
          <a:xfrm>
            <a:off x="874851" y="7041676"/>
            <a:ext cx="17413149" cy="1012190"/>
          </a:xfrm>
          <a:prstGeom prst="rect">
            <a:avLst/>
          </a:prstGeom>
        </p:spPr>
        <p:txBody>
          <a:bodyPr lIns="0" tIns="0" rIns="0" bIns="0" rtlCol="0" anchor="t">
            <a:spAutoFit/>
          </a:bodyPr>
          <a:lstStyle/>
          <a:p>
            <a:pPr marL="0" lvl="0" indent="0" algn="l">
              <a:lnSpc>
                <a:spcPts val="4060"/>
              </a:lnSpc>
              <a:spcBef>
                <a:spcPct val="0"/>
              </a:spcBef>
            </a:pPr>
            <a:r>
              <a:rPr lang="en-US" sz="2900" b="1">
                <a:solidFill>
                  <a:srgbClr val="FFFFFF"/>
                </a:solidFill>
                <a:latin typeface="Canva Sans Bold"/>
                <a:ea typeface="Canva Sans Bold"/>
                <a:cs typeface="Canva Sans Bold"/>
                <a:sym typeface="Canva Sans Bold"/>
              </a:rPr>
              <a:t>P</a:t>
            </a:r>
            <a:r>
              <a:rPr lang="en-US" sz="2900" b="1" u="none" strike="noStrike">
                <a:solidFill>
                  <a:srgbClr val="FFFFFF"/>
                </a:solidFill>
                <a:latin typeface="Canva Sans Bold"/>
                <a:ea typeface="Canva Sans Bold"/>
                <a:cs typeface="Canva Sans Bold"/>
                <a:sym typeface="Canva Sans Bold"/>
              </a:rPr>
              <a:t>ermite comparar informações contábeis entre empresas ou entre o mesmo negócio em períodos diferentes</a:t>
            </a:r>
          </a:p>
        </p:txBody>
      </p:sp>
      <p:sp>
        <p:nvSpPr>
          <p:cNvPr id="19" name="TextBox 19"/>
          <p:cNvSpPr txBox="1"/>
          <p:nvPr/>
        </p:nvSpPr>
        <p:spPr>
          <a:xfrm>
            <a:off x="195556" y="8320566"/>
            <a:ext cx="6352260" cy="596900"/>
          </a:xfrm>
          <a:prstGeom prst="rect">
            <a:avLst/>
          </a:prstGeom>
        </p:spPr>
        <p:txBody>
          <a:bodyPr lIns="0" tIns="0" rIns="0" bIns="0" rtlCol="0" anchor="t">
            <a:spAutoFit/>
          </a:bodyPr>
          <a:lstStyle/>
          <a:p>
            <a:pPr algn="ctr">
              <a:lnSpc>
                <a:spcPts val="4900"/>
              </a:lnSpc>
              <a:spcBef>
                <a:spcPct val="0"/>
              </a:spcBef>
            </a:pPr>
            <a:r>
              <a:rPr lang="en-US" sz="3500" b="1">
                <a:solidFill>
                  <a:srgbClr val="FFD012"/>
                </a:solidFill>
                <a:latin typeface="Canva Sans Bold"/>
                <a:ea typeface="Canva Sans Bold"/>
                <a:cs typeface="Canva Sans Bold"/>
                <a:sym typeface="Canva Sans Bold"/>
              </a:rPr>
              <a:t>COMPREENSIBILIDADE</a:t>
            </a:r>
          </a:p>
        </p:txBody>
      </p:sp>
      <p:sp>
        <p:nvSpPr>
          <p:cNvPr id="20" name="TextBox 20"/>
          <p:cNvSpPr txBox="1"/>
          <p:nvPr/>
        </p:nvSpPr>
        <p:spPr>
          <a:xfrm>
            <a:off x="807419" y="8849521"/>
            <a:ext cx="16384449" cy="1012190"/>
          </a:xfrm>
          <a:prstGeom prst="rect">
            <a:avLst/>
          </a:prstGeom>
        </p:spPr>
        <p:txBody>
          <a:bodyPr lIns="0" tIns="0" rIns="0" bIns="0" rtlCol="0" anchor="t">
            <a:spAutoFit/>
          </a:bodyPr>
          <a:lstStyle/>
          <a:p>
            <a:pPr marL="0" lvl="0" indent="0" algn="l">
              <a:lnSpc>
                <a:spcPts val="4060"/>
              </a:lnSpc>
              <a:spcBef>
                <a:spcPct val="0"/>
              </a:spcBef>
            </a:pPr>
            <a:r>
              <a:rPr lang="en-US" sz="2900" b="1">
                <a:solidFill>
                  <a:srgbClr val="FFFFFF"/>
                </a:solidFill>
                <a:latin typeface="Canva Sans Bold"/>
                <a:ea typeface="Canva Sans Bold"/>
                <a:cs typeface="Canva Sans Bold"/>
                <a:sym typeface="Canva Sans Bold"/>
              </a:rPr>
              <a:t>A</a:t>
            </a:r>
            <a:r>
              <a:rPr lang="en-US" sz="2900" b="1" u="none" strike="noStrike">
                <a:solidFill>
                  <a:srgbClr val="FFFFFF"/>
                </a:solidFill>
                <a:latin typeface="Canva Sans Bold"/>
                <a:ea typeface="Canva Sans Bold"/>
                <a:cs typeface="Canva Sans Bold"/>
                <a:sym typeface="Canva Sans Bold"/>
              </a:rPr>
              <a:t> informação contábil deve ser clara e bem organizada para facilitar o entendimento dos usuários.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2038">
                <a:alpha val="100000"/>
              </a:srgbClr>
            </a:gs>
            <a:gs pos="100000">
              <a:srgbClr val="00515B">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223493" y="1320423"/>
            <a:ext cx="17841014" cy="6670040"/>
          </a:xfrm>
          <a:prstGeom prst="rect">
            <a:avLst/>
          </a:prstGeom>
        </p:spPr>
        <p:txBody>
          <a:bodyPr lIns="0" tIns="0" rIns="0" bIns="0" rtlCol="0" anchor="t">
            <a:spAutoFit/>
          </a:bodyPr>
          <a:lstStyle/>
          <a:p>
            <a:pPr algn="l">
              <a:lnSpc>
                <a:spcPts val="4060"/>
              </a:lnSpc>
              <a:spcBef>
                <a:spcPct val="0"/>
              </a:spcBef>
            </a:pPr>
            <a:r>
              <a:rPr lang="en-US" sz="2900" b="1">
                <a:solidFill>
                  <a:srgbClr val="FFFFFF"/>
                </a:solidFill>
                <a:latin typeface="Canva Sans Bold"/>
                <a:ea typeface="Canva Sans Bold"/>
                <a:cs typeface="Canva Sans Bold"/>
                <a:sym typeface="Canva Sans Bold"/>
              </a:rPr>
              <a:t>ENADE 2022 - Questão 33</a:t>
            </a:r>
          </a:p>
          <a:p>
            <a:pPr algn="l">
              <a:lnSpc>
                <a:spcPts val="4060"/>
              </a:lnSpc>
              <a:spcBef>
                <a:spcPct val="0"/>
              </a:spcBef>
            </a:pPr>
            <a:endParaRPr lang="en-US" sz="2900" b="1">
              <a:solidFill>
                <a:srgbClr val="FFFFFF"/>
              </a:solidFill>
              <a:latin typeface="Canva Sans Bold"/>
              <a:ea typeface="Canva Sans Bold"/>
              <a:cs typeface="Canva Sans Bold"/>
              <a:sym typeface="Canva Sans Bold"/>
            </a:endParaRPr>
          </a:p>
          <a:p>
            <a:pPr algn="l">
              <a:lnSpc>
                <a:spcPts val="4060"/>
              </a:lnSpc>
              <a:spcBef>
                <a:spcPct val="0"/>
              </a:spcBef>
            </a:pPr>
            <a:r>
              <a:rPr lang="en-US" sz="2900" b="1">
                <a:solidFill>
                  <a:srgbClr val="FFFFFF"/>
                </a:solidFill>
                <a:latin typeface="Canva Sans Bold"/>
                <a:ea typeface="Canva Sans Bold"/>
                <a:cs typeface="Canva Sans Bold"/>
                <a:sym typeface="Canva Sans Bold"/>
              </a:rPr>
              <a:t>Entre os séculos XIV e XVI, diversos eventos impulsionaram as Ciências Contábeis. Mais precisamente, na Itália, em 1494, o Frei Luca Pacioli apresentou a primeira literatura contábil importante, consolidando o método das partidas dobradas e originando a Escola Contábil Italiana. No início do século XX, decorre o crescimento econômico norte-americano, com o desenvolvimento do mercado de capitais, gerando um vasto campo para impulsionar as teorias e práticas contábeis norte-americanas, originando-se a Escola Contábil Norte-Americana.</a:t>
            </a:r>
          </a:p>
          <a:p>
            <a:pPr algn="l">
              <a:lnSpc>
                <a:spcPts val="4060"/>
              </a:lnSpc>
              <a:spcBef>
                <a:spcPct val="0"/>
              </a:spcBef>
            </a:pPr>
            <a:r>
              <a:rPr lang="en-US" sz="2900" b="1">
                <a:solidFill>
                  <a:srgbClr val="FFFFFF"/>
                </a:solidFill>
                <a:latin typeface="Canva Sans Bold"/>
                <a:ea typeface="Canva Sans Bold"/>
                <a:cs typeface="Canva Sans Bold"/>
                <a:sym typeface="Canva Sans Bold"/>
              </a:rPr>
              <a:t>IUDÍCIBUS, S.; MARION, J. C.; FARIA, A. C. Introdução à teoria da contabilidade: para graduação. 6. ed. São Paulo: Atlas, 2018.</a:t>
            </a:r>
          </a:p>
          <a:p>
            <a:pPr algn="l">
              <a:lnSpc>
                <a:spcPts val="4060"/>
              </a:lnSpc>
              <a:spcBef>
                <a:spcPct val="0"/>
              </a:spcBef>
            </a:pPr>
            <a:r>
              <a:rPr lang="en-US" sz="2900" b="1">
                <a:solidFill>
                  <a:srgbClr val="FFFFFF"/>
                </a:solidFill>
                <a:latin typeface="Canva Sans Bold"/>
                <a:ea typeface="Canva Sans Bold"/>
                <a:cs typeface="Canva Sans Bold"/>
                <a:sym typeface="Canva Sans Bold"/>
              </a:rPr>
              <a:t>TEXTO 2</a:t>
            </a:r>
          </a:p>
          <a:p>
            <a:pPr algn="l">
              <a:lnSpc>
                <a:spcPts val="4060"/>
              </a:lnSpc>
              <a:spcBef>
                <a:spcPct val="0"/>
              </a:spcBef>
            </a:pPr>
            <a:r>
              <a:rPr lang="en-US" sz="2900" b="1">
                <a:solidFill>
                  <a:srgbClr val="FFFFFF"/>
                </a:solidFill>
                <a:latin typeface="Canva Sans Bold"/>
                <a:ea typeface="Canva Sans Bold"/>
                <a:cs typeface="Canva Sans Bold"/>
                <a:sym typeface="Canva Sans Bold"/>
              </a:rPr>
              <a:t>O quadro abaixo mostra algumas das diferenças entre as duas escolas: </a:t>
            </a:r>
          </a:p>
          <a:p>
            <a:pPr algn="l">
              <a:lnSpc>
                <a:spcPts val="4060"/>
              </a:lnSpc>
              <a:spcBef>
                <a:spcPct val="0"/>
              </a:spcBef>
            </a:pPr>
            <a:endParaRPr lang="en-US" sz="2900" b="1">
              <a:solidFill>
                <a:srgbClr val="FFFFFF"/>
              </a:solidFill>
              <a:latin typeface="Canva Sans Bold"/>
              <a:ea typeface="Canva Sans Bold"/>
              <a:cs typeface="Canva Sans Bold"/>
              <a:sym typeface="Canva Sans Bold"/>
            </a:endParaRPr>
          </a:p>
        </p:txBody>
      </p:sp>
      <p:grpSp>
        <p:nvGrpSpPr>
          <p:cNvPr id="3" name="Group 3"/>
          <p:cNvGrpSpPr/>
          <p:nvPr/>
        </p:nvGrpSpPr>
        <p:grpSpPr>
          <a:xfrm>
            <a:off x="15161914" y="-713298"/>
            <a:ext cx="2631896" cy="2302909"/>
            <a:chOff x="0" y="0"/>
            <a:chExt cx="812800" cy="711200"/>
          </a:xfrm>
        </p:grpSpPr>
        <p:sp>
          <p:nvSpPr>
            <p:cNvPr id="4" name="Freeform 4"/>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D012"/>
            </a:solidFill>
          </p:spPr>
        </p:sp>
        <p:sp>
          <p:nvSpPr>
            <p:cNvPr id="5" name="TextBox 5"/>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rot="-10800000">
            <a:off x="15515089" y="-2819989"/>
            <a:ext cx="6702523" cy="5864707"/>
            <a:chOff x="0" y="0"/>
            <a:chExt cx="812800" cy="711200"/>
          </a:xfrm>
        </p:grpSpPr>
        <p:sp>
          <p:nvSpPr>
            <p:cNvPr id="7" name="Freeform 7"/>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D012"/>
            </a:solidFill>
          </p:spPr>
        </p:sp>
        <p:sp>
          <p:nvSpPr>
            <p:cNvPr id="8" name="TextBox 8"/>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rot="-10800000">
            <a:off x="13952217" y="-1364881"/>
            <a:ext cx="2631896" cy="2302909"/>
            <a:chOff x="0" y="0"/>
            <a:chExt cx="812800" cy="711200"/>
          </a:xfrm>
        </p:grpSpPr>
        <p:sp>
          <p:nvSpPr>
            <p:cNvPr id="10" name="Freeform 10"/>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D012"/>
            </a:solidFill>
          </p:spPr>
        </p:sp>
        <p:sp>
          <p:nvSpPr>
            <p:cNvPr id="11" name="TextBox 11"/>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2038">
                <a:alpha val="100000"/>
              </a:srgbClr>
            </a:gs>
            <a:gs pos="100000">
              <a:srgbClr val="00515B">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678747" y="773139"/>
            <a:ext cx="16580553" cy="5223720"/>
          </a:xfrm>
          <a:custGeom>
            <a:avLst/>
            <a:gdLst/>
            <a:ahLst/>
            <a:cxnLst/>
            <a:rect l="l" t="t" r="r" b="b"/>
            <a:pathLst>
              <a:path w="16580553" h="5223720">
                <a:moveTo>
                  <a:pt x="0" y="0"/>
                </a:moveTo>
                <a:lnTo>
                  <a:pt x="16580553" y="0"/>
                </a:lnTo>
                <a:lnTo>
                  <a:pt x="16580553" y="5223721"/>
                </a:lnTo>
                <a:lnTo>
                  <a:pt x="0" y="5223721"/>
                </a:lnTo>
                <a:lnTo>
                  <a:pt x="0" y="0"/>
                </a:lnTo>
                <a:close/>
              </a:path>
            </a:pathLst>
          </a:custGeom>
          <a:blipFill>
            <a:blip r:embed="rId2"/>
            <a:stretch>
              <a:fillRect/>
            </a:stretch>
          </a:blipFill>
        </p:spPr>
      </p:sp>
      <p:sp>
        <p:nvSpPr>
          <p:cNvPr id="3" name="TextBox 3"/>
          <p:cNvSpPr txBox="1"/>
          <p:nvPr/>
        </p:nvSpPr>
        <p:spPr>
          <a:xfrm>
            <a:off x="313067" y="6275568"/>
            <a:ext cx="17974933" cy="4011432"/>
          </a:xfrm>
          <a:prstGeom prst="rect">
            <a:avLst/>
          </a:prstGeom>
        </p:spPr>
        <p:txBody>
          <a:bodyPr lIns="0" tIns="0" rIns="0" bIns="0" rtlCol="0" anchor="t">
            <a:spAutoFit/>
          </a:bodyPr>
          <a:lstStyle/>
          <a:p>
            <a:pPr algn="l">
              <a:lnSpc>
                <a:spcPts val="3597"/>
              </a:lnSpc>
              <a:spcBef>
                <a:spcPct val="0"/>
              </a:spcBef>
            </a:pPr>
            <a:r>
              <a:rPr lang="en-US" sz="2569" b="1">
                <a:solidFill>
                  <a:srgbClr val="FFFFFF"/>
                </a:solidFill>
                <a:latin typeface="Canva Sans Bold"/>
                <a:ea typeface="Canva Sans Bold"/>
                <a:cs typeface="Canva Sans Bold"/>
                <a:sym typeface="Canva Sans Bold"/>
              </a:rPr>
              <a:t>Considerando que a evolução do pensamento contábil sempre esteve relacionada ao desenvolvimento das atividades mercantis, econômicas e sociais, avalie as afirmações a seguir.</a:t>
            </a:r>
          </a:p>
          <a:p>
            <a:pPr algn="l">
              <a:lnSpc>
                <a:spcPts val="3597"/>
              </a:lnSpc>
              <a:spcBef>
                <a:spcPct val="0"/>
              </a:spcBef>
            </a:pPr>
            <a:r>
              <a:rPr lang="en-US" sz="2569" b="1">
                <a:solidFill>
                  <a:srgbClr val="FFFFFF"/>
                </a:solidFill>
                <a:latin typeface="Canva Sans Bold"/>
                <a:ea typeface="Canva Sans Bold"/>
                <a:cs typeface="Canva Sans Bold"/>
                <a:sym typeface="Canva Sans Bold"/>
              </a:rPr>
              <a:t>I. A escola italiana contribuiu para desenvolver e evidenciar a importância da contabilidade.</a:t>
            </a:r>
          </a:p>
          <a:p>
            <a:pPr algn="l">
              <a:lnSpc>
                <a:spcPts val="3597"/>
              </a:lnSpc>
              <a:spcBef>
                <a:spcPct val="0"/>
              </a:spcBef>
            </a:pPr>
            <a:r>
              <a:rPr lang="en-US" sz="2569" b="1">
                <a:solidFill>
                  <a:srgbClr val="FFFFFF"/>
                </a:solidFill>
                <a:latin typeface="Canva Sans Bold"/>
                <a:ea typeface="Canva Sans Bold"/>
                <a:cs typeface="Canva Sans Bold"/>
                <a:sym typeface="Canva Sans Bold"/>
              </a:rPr>
              <a:t>II. A pressão dos usuários para obter informações mais confiáveis para a tomada de decisões, aliada a outros fatores, contribuiu para o surgimento da escola norte-americana.</a:t>
            </a:r>
          </a:p>
          <a:p>
            <a:pPr algn="l">
              <a:lnSpc>
                <a:spcPts val="3597"/>
              </a:lnSpc>
              <a:spcBef>
                <a:spcPct val="0"/>
              </a:spcBef>
            </a:pPr>
            <a:r>
              <a:rPr lang="en-US" sz="2569" b="1">
                <a:solidFill>
                  <a:srgbClr val="FFFFFF"/>
                </a:solidFill>
                <a:latin typeface="Canva Sans Bold"/>
                <a:ea typeface="Canva Sans Bold"/>
                <a:cs typeface="Canva Sans Bold"/>
                <a:sym typeface="Canva Sans Bold"/>
              </a:rPr>
              <a:t>III. Mesmo com as diferenças de abordagem entre as duas escolas, deve-se reconhecer que existe uma busca pela uniformidade dos padrões contábeis, objetivando a extinção das diferentes práticas e formas de apresentação das demonstrações contábeis.</a:t>
            </a:r>
          </a:p>
          <a:p>
            <a:pPr algn="l">
              <a:lnSpc>
                <a:spcPts val="3597"/>
              </a:lnSpc>
              <a:spcBef>
                <a:spcPct val="0"/>
              </a:spcBef>
            </a:pPr>
            <a:endParaRPr lang="en-US" sz="2569" b="1">
              <a:solidFill>
                <a:srgbClr val="FFFFFF"/>
              </a:solidFill>
              <a:latin typeface="Canva Sans Bold"/>
              <a:ea typeface="Canva Sans Bold"/>
              <a:cs typeface="Canva Sans Bold"/>
              <a:sym typeface="Canva Sans Bo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2038">
                <a:alpha val="100000"/>
              </a:srgbClr>
            </a:gs>
            <a:gs pos="100000">
              <a:srgbClr val="00515B">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5161914" y="-713298"/>
            <a:ext cx="2631896" cy="2302909"/>
            <a:chOff x="0" y="0"/>
            <a:chExt cx="812800" cy="711200"/>
          </a:xfrm>
        </p:grpSpPr>
        <p:sp>
          <p:nvSpPr>
            <p:cNvPr id="3" name="Freeform 3"/>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D012"/>
            </a:solidFill>
          </p:spPr>
        </p:sp>
        <p:sp>
          <p:nvSpPr>
            <p:cNvPr id="4" name="TextBox 4"/>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10800000">
            <a:off x="15515089" y="-2819989"/>
            <a:ext cx="6702523" cy="5864707"/>
            <a:chOff x="0" y="0"/>
            <a:chExt cx="812800" cy="711200"/>
          </a:xfrm>
        </p:grpSpPr>
        <p:sp>
          <p:nvSpPr>
            <p:cNvPr id="6" name="Freeform 6"/>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D012"/>
            </a:solidFill>
          </p:spPr>
        </p:sp>
        <p:sp>
          <p:nvSpPr>
            <p:cNvPr id="7" name="TextBox 7"/>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10800000">
            <a:off x="13952217" y="-1364881"/>
            <a:ext cx="2631896" cy="2302909"/>
            <a:chOff x="0" y="0"/>
            <a:chExt cx="812800" cy="711200"/>
          </a:xfrm>
        </p:grpSpPr>
        <p:sp>
          <p:nvSpPr>
            <p:cNvPr id="9" name="Freeform 9"/>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D012"/>
            </a:solidFill>
          </p:spPr>
        </p:sp>
        <p:sp>
          <p:nvSpPr>
            <p:cNvPr id="10" name="TextBox 10"/>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a:off x="16384449" y="8352730"/>
            <a:ext cx="1903551" cy="1903551"/>
          </a:xfrm>
          <a:custGeom>
            <a:avLst/>
            <a:gdLst/>
            <a:ahLst/>
            <a:cxnLst/>
            <a:rect l="l" t="t" r="r" b="b"/>
            <a:pathLst>
              <a:path w="1903551" h="1903551">
                <a:moveTo>
                  <a:pt x="0" y="0"/>
                </a:moveTo>
                <a:lnTo>
                  <a:pt x="1903551" y="0"/>
                </a:lnTo>
                <a:lnTo>
                  <a:pt x="1903551" y="1903551"/>
                </a:lnTo>
                <a:lnTo>
                  <a:pt x="0" y="1903551"/>
                </a:lnTo>
                <a:lnTo>
                  <a:pt x="0" y="0"/>
                </a:lnTo>
                <a:close/>
              </a:path>
            </a:pathLst>
          </a:custGeom>
          <a:blipFill>
            <a:blip r:embed="rId2"/>
            <a:stretch>
              <a:fillRect/>
            </a:stretch>
          </a:blipFill>
        </p:spPr>
      </p:sp>
      <p:sp>
        <p:nvSpPr>
          <p:cNvPr id="12" name="TextBox 12"/>
          <p:cNvSpPr txBox="1"/>
          <p:nvPr/>
        </p:nvSpPr>
        <p:spPr>
          <a:xfrm>
            <a:off x="313067" y="6156606"/>
            <a:ext cx="5130879" cy="4098290"/>
          </a:xfrm>
          <a:prstGeom prst="rect">
            <a:avLst/>
          </a:prstGeom>
        </p:spPr>
        <p:txBody>
          <a:bodyPr lIns="0" tIns="0" rIns="0" bIns="0" rtlCol="0" anchor="t">
            <a:spAutoFit/>
          </a:bodyPr>
          <a:lstStyle/>
          <a:p>
            <a:pPr algn="l">
              <a:lnSpc>
                <a:spcPts val="4060"/>
              </a:lnSpc>
              <a:spcBef>
                <a:spcPct val="0"/>
              </a:spcBef>
            </a:pPr>
            <a:r>
              <a:rPr lang="en-US" sz="2900" b="1">
                <a:solidFill>
                  <a:srgbClr val="FFFFFF"/>
                </a:solidFill>
                <a:latin typeface="Canva Sans Bold"/>
                <a:ea typeface="Canva Sans Bold"/>
                <a:cs typeface="Canva Sans Bold"/>
                <a:sym typeface="Canva Sans Bold"/>
              </a:rPr>
              <a:t>É correto o que se afirma em</a:t>
            </a:r>
          </a:p>
          <a:p>
            <a:pPr algn="l">
              <a:lnSpc>
                <a:spcPts val="4060"/>
              </a:lnSpc>
              <a:spcBef>
                <a:spcPct val="0"/>
              </a:spcBef>
            </a:pPr>
            <a:r>
              <a:rPr lang="en-US" sz="2900" b="1">
                <a:solidFill>
                  <a:srgbClr val="FFFFFF"/>
                </a:solidFill>
                <a:latin typeface="Canva Sans Bold"/>
                <a:ea typeface="Canva Sans Bold"/>
                <a:cs typeface="Canva Sans Bold"/>
                <a:sym typeface="Canva Sans Bold"/>
              </a:rPr>
              <a:t>Alternativas</a:t>
            </a:r>
          </a:p>
          <a:p>
            <a:pPr algn="l">
              <a:lnSpc>
                <a:spcPts val="4060"/>
              </a:lnSpc>
              <a:spcBef>
                <a:spcPct val="0"/>
              </a:spcBef>
            </a:pPr>
            <a:r>
              <a:rPr lang="en-US" sz="2900" b="1">
                <a:solidFill>
                  <a:srgbClr val="FFFFFF"/>
                </a:solidFill>
                <a:latin typeface="Canva Sans Bold"/>
                <a:ea typeface="Canva Sans Bold"/>
                <a:cs typeface="Canva Sans Bold"/>
                <a:sym typeface="Canva Sans Bold"/>
              </a:rPr>
              <a:t>(A) - I, apenas.</a:t>
            </a:r>
          </a:p>
          <a:p>
            <a:pPr algn="l">
              <a:lnSpc>
                <a:spcPts val="4060"/>
              </a:lnSpc>
              <a:spcBef>
                <a:spcPct val="0"/>
              </a:spcBef>
            </a:pPr>
            <a:r>
              <a:rPr lang="en-US" sz="2900" b="1">
                <a:solidFill>
                  <a:srgbClr val="FFFFFF"/>
                </a:solidFill>
                <a:latin typeface="Canva Sans Bold"/>
                <a:ea typeface="Canva Sans Bold"/>
                <a:cs typeface="Canva Sans Bold"/>
                <a:sym typeface="Canva Sans Bold"/>
              </a:rPr>
              <a:t>(B) - III, apenas.</a:t>
            </a:r>
          </a:p>
          <a:p>
            <a:pPr algn="l">
              <a:lnSpc>
                <a:spcPts val="4060"/>
              </a:lnSpc>
              <a:spcBef>
                <a:spcPct val="0"/>
              </a:spcBef>
            </a:pPr>
            <a:r>
              <a:rPr lang="en-US" sz="2900" b="1">
                <a:solidFill>
                  <a:srgbClr val="FFFFFF"/>
                </a:solidFill>
                <a:latin typeface="Canva Sans Bold"/>
                <a:ea typeface="Canva Sans Bold"/>
                <a:cs typeface="Canva Sans Bold"/>
                <a:sym typeface="Canva Sans Bold"/>
              </a:rPr>
              <a:t>(C) - I e II, apenas.</a:t>
            </a:r>
          </a:p>
          <a:p>
            <a:pPr algn="l">
              <a:lnSpc>
                <a:spcPts val="4060"/>
              </a:lnSpc>
              <a:spcBef>
                <a:spcPct val="0"/>
              </a:spcBef>
            </a:pPr>
            <a:r>
              <a:rPr lang="en-US" sz="2900" b="1">
                <a:solidFill>
                  <a:srgbClr val="FFFFFF"/>
                </a:solidFill>
                <a:latin typeface="Canva Sans Bold"/>
                <a:ea typeface="Canva Sans Bold"/>
                <a:cs typeface="Canva Sans Bold"/>
                <a:sym typeface="Canva Sans Bold"/>
              </a:rPr>
              <a:t>(D) - II e III, apenas. </a:t>
            </a:r>
          </a:p>
          <a:p>
            <a:pPr algn="l">
              <a:lnSpc>
                <a:spcPts val="4060"/>
              </a:lnSpc>
              <a:spcBef>
                <a:spcPct val="0"/>
              </a:spcBef>
            </a:pPr>
            <a:r>
              <a:rPr lang="en-US" sz="2900" b="1">
                <a:solidFill>
                  <a:srgbClr val="FFD012"/>
                </a:solidFill>
                <a:latin typeface="Canva Sans Bold"/>
                <a:ea typeface="Canva Sans Bold"/>
                <a:cs typeface="Canva Sans Bold"/>
                <a:sym typeface="Canva Sans Bold"/>
              </a:rPr>
              <a:t>(E) - I, II e III.</a:t>
            </a:r>
          </a:p>
          <a:p>
            <a:pPr algn="l">
              <a:lnSpc>
                <a:spcPts val="4060"/>
              </a:lnSpc>
              <a:spcBef>
                <a:spcPct val="0"/>
              </a:spcBef>
            </a:pPr>
            <a:endParaRPr lang="en-US" sz="2900" b="1">
              <a:solidFill>
                <a:srgbClr val="FFD012"/>
              </a:solidFill>
              <a:latin typeface="Canva Sans Bold"/>
              <a:ea typeface="Canva Sans Bold"/>
              <a:cs typeface="Canva Sans Bold"/>
              <a:sym typeface="Canva Sans Bold"/>
            </a:endParaRPr>
          </a:p>
        </p:txBody>
      </p:sp>
      <p:sp>
        <p:nvSpPr>
          <p:cNvPr id="13" name="TextBox 13"/>
          <p:cNvSpPr txBox="1"/>
          <p:nvPr/>
        </p:nvSpPr>
        <p:spPr>
          <a:xfrm>
            <a:off x="313067" y="1601116"/>
            <a:ext cx="17974933" cy="4612640"/>
          </a:xfrm>
          <a:prstGeom prst="rect">
            <a:avLst/>
          </a:prstGeom>
        </p:spPr>
        <p:txBody>
          <a:bodyPr lIns="0" tIns="0" rIns="0" bIns="0" rtlCol="0" anchor="t">
            <a:spAutoFit/>
          </a:bodyPr>
          <a:lstStyle/>
          <a:p>
            <a:pPr algn="l">
              <a:lnSpc>
                <a:spcPts val="4060"/>
              </a:lnSpc>
              <a:spcBef>
                <a:spcPct val="0"/>
              </a:spcBef>
            </a:pPr>
            <a:r>
              <a:rPr lang="en-US" sz="2900" b="1">
                <a:solidFill>
                  <a:srgbClr val="FFFFFF"/>
                </a:solidFill>
                <a:latin typeface="Canva Sans Bold"/>
                <a:ea typeface="Canva Sans Bold"/>
                <a:cs typeface="Canva Sans Bold"/>
                <a:sym typeface="Canva Sans Bold"/>
              </a:rPr>
              <a:t>Considerando que a evolução do pensamento contábil sempre esteve relacionada ao desenvolvimento das atividades mercantis, econômicas e sociais, avalie as afirmações a seguir.</a:t>
            </a:r>
          </a:p>
          <a:p>
            <a:pPr algn="l">
              <a:lnSpc>
                <a:spcPts val="4060"/>
              </a:lnSpc>
              <a:spcBef>
                <a:spcPct val="0"/>
              </a:spcBef>
            </a:pPr>
            <a:r>
              <a:rPr lang="en-US" sz="2900" b="1">
                <a:solidFill>
                  <a:srgbClr val="FFFFFF"/>
                </a:solidFill>
                <a:latin typeface="Canva Sans Bold"/>
                <a:ea typeface="Canva Sans Bold"/>
                <a:cs typeface="Canva Sans Bold"/>
                <a:sym typeface="Canva Sans Bold"/>
              </a:rPr>
              <a:t>I. A escola italiana contribuiu para desenvolver e evidenciar a importância da contabilidade.</a:t>
            </a:r>
          </a:p>
          <a:p>
            <a:pPr algn="l">
              <a:lnSpc>
                <a:spcPts val="4060"/>
              </a:lnSpc>
              <a:spcBef>
                <a:spcPct val="0"/>
              </a:spcBef>
            </a:pPr>
            <a:r>
              <a:rPr lang="en-US" sz="2900" b="1">
                <a:solidFill>
                  <a:srgbClr val="FFFFFF"/>
                </a:solidFill>
                <a:latin typeface="Canva Sans Bold"/>
                <a:ea typeface="Canva Sans Bold"/>
                <a:cs typeface="Canva Sans Bold"/>
                <a:sym typeface="Canva Sans Bold"/>
              </a:rPr>
              <a:t>II. A pressão dos usuários para obter informações mais confiáveis para a tomada de decisões, aliada a outros fatores, contribuiu para o surgimento da escola norte-americana.</a:t>
            </a:r>
          </a:p>
          <a:p>
            <a:pPr algn="l">
              <a:lnSpc>
                <a:spcPts val="4060"/>
              </a:lnSpc>
              <a:spcBef>
                <a:spcPct val="0"/>
              </a:spcBef>
            </a:pPr>
            <a:r>
              <a:rPr lang="en-US" sz="2900" b="1">
                <a:solidFill>
                  <a:srgbClr val="FFFFFF"/>
                </a:solidFill>
                <a:latin typeface="Canva Sans Bold"/>
                <a:ea typeface="Canva Sans Bold"/>
                <a:cs typeface="Canva Sans Bold"/>
                <a:sym typeface="Canva Sans Bold"/>
              </a:rPr>
              <a:t>III. Mesmo com as diferenças de abordagem entre as duas escolas, deve-se reconhecer que existe uma busca pela uniformidade dos padrões contábeis, objetivando a extinção das diferentes práticas e formas de apresentação das demonstrações contábeis.</a:t>
            </a:r>
          </a:p>
          <a:p>
            <a:pPr algn="l">
              <a:lnSpc>
                <a:spcPts val="4060"/>
              </a:lnSpc>
              <a:spcBef>
                <a:spcPct val="0"/>
              </a:spcBef>
            </a:pPr>
            <a:endParaRPr lang="en-US" sz="2900" b="1">
              <a:solidFill>
                <a:srgbClr val="FFFFFF"/>
              </a:solidFill>
              <a:latin typeface="Canva Sans Bold"/>
              <a:ea typeface="Canva Sans Bold"/>
              <a:cs typeface="Canva Sans Bold"/>
              <a:sym typeface="Canva Sans Bold"/>
            </a:endParaRPr>
          </a:p>
        </p:txBody>
      </p:sp>
      <p:sp>
        <p:nvSpPr>
          <p:cNvPr id="14" name="Freeform 14"/>
          <p:cNvSpPr/>
          <p:nvPr/>
        </p:nvSpPr>
        <p:spPr>
          <a:xfrm>
            <a:off x="3680889" y="9258300"/>
            <a:ext cx="560740" cy="526076"/>
          </a:xfrm>
          <a:custGeom>
            <a:avLst/>
            <a:gdLst/>
            <a:ahLst/>
            <a:cxnLst/>
            <a:rect l="l" t="t" r="r" b="b"/>
            <a:pathLst>
              <a:path w="560740" h="526076">
                <a:moveTo>
                  <a:pt x="0" y="0"/>
                </a:moveTo>
                <a:lnTo>
                  <a:pt x="560740" y="0"/>
                </a:lnTo>
                <a:lnTo>
                  <a:pt x="560740" y="526076"/>
                </a:lnTo>
                <a:lnTo>
                  <a:pt x="0" y="52607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2038">
                <a:alpha val="100000"/>
              </a:srgbClr>
            </a:gs>
            <a:gs pos="100000">
              <a:srgbClr val="00515B">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475888" y="1532461"/>
            <a:ext cx="17336224" cy="7184390"/>
          </a:xfrm>
          <a:prstGeom prst="rect">
            <a:avLst/>
          </a:prstGeom>
        </p:spPr>
        <p:txBody>
          <a:bodyPr lIns="0" tIns="0" rIns="0" bIns="0" rtlCol="0" anchor="t">
            <a:spAutoFit/>
          </a:bodyPr>
          <a:lstStyle/>
          <a:p>
            <a:pPr algn="l">
              <a:lnSpc>
                <a:spcPts val="4060"/>
              </a:lnSpc>
              <a:spcBef>
                <a:spcPct val="0"/>
              </a:spcBef>
            </a:pPr>
            <a:r>
              <a:rPr lang="en-US" sz="2900" b="1">
                <a:solidFill>
                  <a:srgbClr val="FFFFFF"/>
                </a:solidFill>
                <a:latin typeface="Canva Sans Bold"/>
                <a:ea typeface="Canva Sans Bold"/>
                <a:cs typeface="Canva Sans Bold"/>
                <a:sym typeface="Canva Sans Bold"/>
              </a:rPr>
              <a:t>JUSTIFICATIVA:</a:t>
            </a:r>
          </a:p>
          <a:p>
            <a:pPr algn="l">
              <a:lnSpc>
                <a:spcPts val="4060"/>
              </a:lnSpc>
              <a:spcBef>
                <a:spcPct val="0"/>
              </a:spcBef>
            </a:pPr>
            <a:r>
              <a:rPr lang="en-US" sz="2900" b="1">
                <a:solidFill>
                  <a:srgbClr val="FFFFFF"/>
                </a:solidFill>
                <a:latin typeface="Canva Sans Bold"/>
                <a:ea typeface="Canva Sans Bold"/>
                <a:cs typeface="Canva Sans Bold"/>
                <a:sym typeface="Canva Sans Bold"/>
              </a:rPr>
              <a:t>I - Correta. A afirmação I é correta. A escola italiana, especialmente com a contribuição de Luca Pacioli, desempenhou um papel fundamental no desenvolvimento e na consolidação dos princípios contábeis, incluindo o método das partidas dobradas, o que evidenciou a importância da contabilidade.</a:t>
            </a:r>
          </a:p>
          <a:p>
            <a:pPr algn="l">
              <a:lnSpc>
                <a:spcPts val="4060"/>
              </a:lnSpc>
              <a:spcBef>
                <a:spcPct val="0"/>
              </a:spcBef>
            </a:pPr>
            <a:r>
              <a:rPr lang="en-US" sz="2900" b="1">
                <a:solidFill>
                  <a:srgbClr val="FFFFFF"/>
                </a:solidFill>
                <a:latin typeface="Canva Sans Bold"/>
                <a:ea typeface="Canva Sans Bold"/>
                <a:cs typeface="Canva Sans Bold"/>
                <a:sym typeface="Canva Sans Bold"/>
              </a:rPr>
              <a:t>II - Correta. A afirmação II é correta. A pressão dos usuários por informações mais confiáveis para a tomada de decisões é um dos fatores que contribuíram para o surgimento da escola norte-americana, especialmente durante o crescimento econômico nos Estados Unidos no início do século XX.</a:t>
            </a:r>
          </a:p>
          <a:p>
            <a:pPr algn="l">
              <a:lnSpc>
                <a:spcPts val="4060"/>
              </a:lnSpc>
              <a:spcBef>
                <a:spcPct val="0"/>
              </a:spcBef>
            </a:pPr>
            <a:r>
              <a:rPr lang="en-US" sz="2900" b="1">
                <a:solidFill>
                  <a:srgbClr val="FFFFFF"/>
                </a:solidFill>
                <a:latin typeface="Canva Sans Bold"/>
                <a:ea typeface="Canva Sans Bold"/>
                <a:cs typeface="Canva Sans Bold"/>
                <a:sym typeface="Canva Sans Bold"/>
              </a:rPr>
              <a:t>III - Correta. A afirmação III é correta. Mesmo com as diferenças de abordagem entre as escolas contábeis italiana e norte-americana, ao longo do tempo, tem havido esforços para buscar uma maior uniformidade nos padrões contábeis em nível internacional, com o objetivo de tornar as informações contábeis mais comparáveis e compreensíveis globalmente, como exemplifica.</a:t>
            </a:r>
          </a:p>
          <a:p>
            <a:pPr algn="l">
              <a:lnSpc>
                <a:spcPts val="4060"/>
              </a:lnSpc>
              <a:spcBef>
                <a:spcPct val="0"/>
              </a:spcBef>
            </a:pPr>
            <a:endParaRPr lang="en-US" sz="2900" b="1">
              <a:solidFill>
                <a:srgbClr val="FFFFFF"/>
              </a:solidFill>
              <a:latin typeface="Canva Sans Bold"/>
              <a:ea typeface="Canva Sans Bold"/>
              <a:cs typeface="Canva Sans Bold"/>
              <a:sym typeface="Canva Sans Bold"/>
            </a:endParaRPr>
          </a:p>
        </p:txBody>
      </p:sp>
      <p:grpSp>
        <p:nvGrpSpPr>
          <p:cNvPr id="3" name="Group 3"/>
          <p:cNvGrpSpPr/>
          <p:nvPr/>
        </p:nvGrpSpPr>
        <p:grpSpPr>
          <a:xfrm>
            <a:off x="15161914" y="-713298"/>
            <a:ext cx="2631896" cy="2302909"/>
            <a:chOff x="0" y="0"/>
            <a:chExt cx="812800" cy="711200"/>
          </a:xfrm>
        </p:grpSpPr>
        <p:sp>
          <p:nvSpPr>
            <p:cNvPr id="4" name="Freeform 4"/>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D012"/>
            </a:solidFill>
          </p:spPr>
        </p:sp>
        <p:sp>
          <p:nvSpPr>
            <p:cNvPr id="5" name="TextBox 5"/>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rot="-10800000">
            <a:off x="15515089" y="-2819989"/>
            <a:ext cx="6702523" cy="5864707"/>
            <a:chOff x="0" y="0"/>
            <a:chExt cx="812800" cy="711200"/>
          </a:xfrm>
        </p:grpSpPr>
        <p:sp>
          <p:nvSpPr>
            <p:cNvPr id="7" name="Freeform 7"/>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D012"/>
            </a:solidFill>
          </p:spPr>
        </p:sp>
        <p:sp>
          <p:nvSpPr>
            <p:cNvPr id="8" name="TextBox 8"/>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rot="-10800000">
            <a:off x="13952217" y="-1364881"/>
            <a:ext cx="2631896" cy="2302909"/>
            <a:chOff x="0" y="0"/>
            <a:chExt cx="812800" cy="711200"/>
          </a:xfrm>
        </p:grpSpPr>
        <p:sp>
          <p:nvSpPr>
            <p:cNvPr id="10" name="Freeform 10"/>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D012"/>
            </a:solidFill>
          </p:spPr>
        </p:sp>
        <p:sp>
          <p:nvSpPr>
            <p:cNvPr id="11" name="TextBox 11"/>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16384449" y="8352730"/>
            <a:ext cx="1903551" cy="1903551"/>
          </a:xfrm>
          <a:custGeom>
            <a:avLst/>
            <a:gdLst/>
            <a:ahLst/>
            <a:cxnLst/>
            <a:rect l="l" t="t" r="r" b="b"/>
            <a:pathLst>
              <a:path w="1903551" h="1903551">
                <a:moveTo>
                  <a:pt x="0" y="0"/>
                </a:moveTo>
                <a:lnTo>
                  <a:pt x="1903551" y="0"/>
                </a:lnTo>
                <a:lnTo>
                  <a:pt x="1903551" y="1903551"/>
                </a:lnTo>
                <a:lnTo>
                  <a:pt x="0" y="1903551"/>
                </a:lnTo>
                <a:lnTo>
                  <a:pt x="0" y="0"/>
                </a:lnTo>
                <a:close/>
              </a:path>
            </a:pathLst>
          </a:custGeom>
          <a:blipFill>
            <a:blip r:embed="rId2"/>
            <a:stretch>
              <a:fillRect/>
            </a:stretch>
          </a:blipFill>
        </p:spPr>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Diagrama&#10;&#10;O conteúdo gerado por IA pode estar incorreto.">
            <a:extLst>
              <a:ext uri="{FF2B5EF4-FFF2-40B4-BE49-F238E27FC236}">
                <a16:creationId xmlns:a16="http://schemas.microsoft.com/office/drawing/2014/main" id="{211CDCE9-D2CD-BEF5-6AC3-F1E36A89C2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Tree>
    <p:extLst>
      <p:ext uri="{BB962C8B-B14F-4D97-AF65-F5344CB8AC3E}">
        <p14:creationId xmlns:p14="http://schemas.microsoft.com/office/powerpoint/2010/main" val="2398089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2038">
                <a:alpha val="100000"/>
              </a:srgbClr>
            </a:gs>
            <a:gs pos="100000">
              <a:srgbClr val="00515B">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rot="-3957731">
            <a:off x="14723490" y="-4830453"/>
            <a:ext cx="3169273" cy="9145997"/>
            <a:chOff x="0" y="0"/>
            <a:chExt cx="834706" cy="2408822"/>
          </a:xfrm>
        </p:grpSpPr>
        <p:sp>
          <p:nvSpPr>
            <p:cNvPr id="3" name="Freeform 3"/>
            <p:cNvSpPr/>
            <p:nvPr/>
          </p:nvSpPr>
          <p:spPr>
            <a:xfrm>
              <a:off x="0" y="0"/>
              <a:ext cx="834706" cy="2408822"/>
            </a:xfrm>
            <a:custGeom>
              <a:avLst/>
              <a:gdLst/>
              <a:ahLst/>
              <a:cxnLst/>
              <a:rect l="l" t="t" r="r" b="b"/>
              <a:pathLst>
                <a:path w="834706" h="2408822">
                  <a:moveTo>
                    <a:pt x="0" y="0"/>
                  </a:moveTo>
                  <a:lnTo>
                    <a:pt x="834706" y="0"/>
                  </a:lnTo>
                  <a:lnTo>
                    <a:pt x="834706" y="2408822"/>
                  </a:lnTo>
                  <a:lnTo>
                    <a:pt x="0" y="2408822"/>
                  </a:lnTo>
                  <a:close/>
                </a:path>
              </a:pathLst>
            </a:custGeom>
            <a:solidFill>
              <a:srgbClr val="FFD012"/>
            </a:solidFill>
          </p:spPr>
        </p:sp>
        <p:sp>
          <p:nvSpPr>
            <p:cNvPr id="4" name="TextBox 4"/>
            <p:cNvSpPr txBox="1"/>
            <p:nvPr/>
          </p:nvSpPr>
          <p:spPr>
            <a:xfrm>
              <a:off x="0" y="-38100"/>
              <a:ext cx="834706" cy="2446922"/>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5324232">
            <a:off x="13934769" y="4407821"/>
            <a:ext cx="10784121" cy="4033240"/>
            <a:chOff x="0" y="0"/>
            <a:chExt cx="2840262" cy="1062253"/>
          </a:xfrm>
        </p:grpSpPr>
        <p:sp>
          <p:nvSpPr>
            <p:cNvPr id="6" name="Freeform 6"/>
            <p:cNvSpPr/>
            <p:nvPr/>
          </p:nvSpPr>
          <p:spPr>
            <a:xfrm>
              <a:off x="0" y="0"/>
              <a:ext cx="2840262" cy="1062253"/>
            </a:xfrm>
            <a:custGeom>
              <a:avLst/>
              <a:gdLst/>
              <a:ahLst/>
              <a:cxnLst/>
              <a:rect l="l" t="t" r="r" b="b"/>
              <a:pathLst>
                <a:path w="2840262" h="1062253">
                  <a:moveTo>
                    <a:pt x="0" y="0"/>
                  </a:moveTo>
                  <a:lnTo>
                    <a:pt x="2840262" y="0"/>
                  </a:lnTo>
                  <a:lnTo>
                    <a:pt x="2840262" y="1062253"/>
                  </a:lnTo>
                  <a:lnTo>
                    <a:pt x="0" y="1062253"/>
                  </a:lnTo>
                  <a:close/>
                </a:path>
              </a:pathLst>
            </a:custGeom>
            <a:solidFill>
              <a:srgbClr val="FFD012"/>
            </a:solidFill>
          </p:spPr>
        </p:sp>
        <p:sp>
          <p:nvSpPr>
            <p:cNvPr id="7" name="TextBox 7"/>
            <p:cNvSpPr txBox="1"/>
            <p:nvPr/>
          </p:nvSpPr>
          <p:spPr>
            <a:xfrm>
              <a:off x="0" y="-38100"/>
              <a:ext cx="2840262" cy="1100353"/>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16384449" y="8352730"/>
            <a:ext cx="1903551" cy="1903551"/>
          </a:xfrm>
          <a:custGeom>
            <a:avLst/>
            <a:gdLst/>
            <a:ahLst/>
            <a:cxnLst/>
            <a:rect l="l" t="t" r="r" b="b"/>
            <a:pathLst>
              <a:path w="1903551" h="1903551">
                <a:moveTo>
                  <a:pt x="0" y="0"/>
                </a:moveTo>
                <a:lnTo>
                  <a:pt x="1903551" y="0"/>
                </a:lnTo>
                <a:lnTo>
                  <a:pt x="1903551" y="1903551"/>
                </a:lnTo>
                <a:lnTo>
                  <a:pt x="0" y="1903551"/>
                </a:lnTo>
                <a:lnTo>
                  <a:pt x="0" y="0"/>
                </a:lnTo>
                <a:close/>
              </a:path>
            </a:pathLst>
          </a:custGeom>
          <a:blipFill>
            <a:blip r:embed="rId2"/>
            <a:stretch>
              <a:fillRect/>
            </a:stretch>
          </a:blipFill>
        </p:spPr>
      </p:sp>
      <p:grpSp>
        <p:nvGrpSpPr>
          <p:cNvPr id="9" name="Group 9"/>
          <p:cNvGrpSpPr/>
          <p:nvPr/>
        </p:nvGrpSpPr>
        <p:grpSpPr>
          <a:xfrm rot="2791571">
            <a:off x="15942338" y="1790450"/>
            <a:ext cx="1583201" cy="874944"/>
            <a:chOff x="0" y="0"/>
            <a:chExt cx="812800" cy="449187"/>
          </a:xfrm>
        </p:grpSpPr>
        <p:sp>
          <p:nvSpPr>
            <p:cNvPr id="10" name="Freeform 10"/>
            <p:cNvSpPr/>
            <p:nvPr/>
          </p:nvSpPr>
          <p:spPr>
            <a:xfrm>
              <a:off x="0" y="0"/>
              <a:ext cx="812800" cy="449187"/>
            </a:xfrm>
            <a:custGeom>
              <a:avLst/>
              <a:gdLst/>
              <a:ahLst/>
              <a:cxnLst/>
              <a:rect l="l" t="t" r="r" b="b"/>
              <a:pathLst>
                <a:path w="812800" h="449187">
                  <a:moveTo>
                    <a:pt x="406400" y="0"/>
                  </a:moveTo>
                  <a:lnTo>
                    <a:pt x="812800" y="449187"/>
                  </a:lnTo>
                  <a:lnTo>
                    <a:pt x="0" y="449187"/>
                  </a:lnTo>
                  <a:lnTo>
                    <a:pt x="406400" y="0"/>
                  </a:lnTo>
                  <a:close/>
                </a:path>
              </a:pathLst>
            </a:custGeom>
            <a:solidFill>
              <a:srgbClr val="FFD012"/>
            </a:solidFill>
          </p:spPr>
        </p:sp>
        <p:sp>
          <p:nvSpPr>
            <p:cNvPr id="11" name="TextBox 11"/>
            <p:cNvSpPr txBox="1"/>
            <p:nvPr/>
          </p:nvSpPr>
          <p:spPr>
            <a:xfrm>
              <a:off x="127000" y="170451"/>
              <a:ext cx="558800" cy="246651"/>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807419" y="577348"/>
            <a:ext cx="12368556" cy="2506314"/>
          </a:xfrm>
          <a:prstGeom prst="rect">
            <a:avLst/>
          </a:prstGeom>
        </p:spPr>
        <p:txBody>
          <a:bodyPr lIns="0" tIns="0" rIns="0" bIns="0" rtlCol="0" anchor="t">
            <a:spAutoFit/>
          </a:bodyPr>
          <a:lstStyle/>
          <a:p>
            <a:pPr algn="l">
              <a:lnSpc>
                <a:spcPts val="9591"/>
              </a:lnSpc>
            </a:pPr>
            <a:r>
              <a:rPr lang="en-US" sz="10313" b="1">
                <a:solidFill>
                  <a:srgbClr val="FFD012"/>
                </a:solidFill>
                <a:latin typeface="Barlow Condensed Bold"/>
                <a:ea typeface="Barlow Condensed Bold"/>
                <a:cs typeface="Barlow Condensed Bold"/>
                <a:sym typeface="Barlow Condensed Bold"/>
              </a:rPr>
              <a:t>CARACTERISTICAS DA INFORMAÇÃO</a:t>
            </a:r>
          </a:p>
        </p:txBody>
      </p:sp>
      <p:sp>
        <p:nvSpPr>
          <p:cNvPr id="13" name="TextBox 13"/>
          <p:cNvSpPr txBox="1"/>
          <p:nvPr/>
        </p:nvSpPr>
        <p:spPr>
          <a:xfrm>
            <a:off x="-374735" y="4229343"/>
            <a:ext cx="6352260" cy="596900"/>
          </a:xfrm>
          <a:prstGeom prst="rect">
            <a:avLst/>
          </a:prstGeom>
        </p:spPr>
        <p:txBody>
          <a:bodyPr lIns="0" tIns="0" rIns="0" bIns="0" rtlCol="0" anchor="t">
            <a:spAutoFit/>
          </a:bodyPr>
          <a:lstStyle/>
          <a:p>
            <a:pPr algn="ctr">
              <a:lnSpc>
                <a:spcPts val="4900"/>
              </a:lnSpc>
              <a:spcBef>
                <a:spcPct val="0"/>
              </a:spcBef>
            </a:pPr>
            <a:r>
              <a:rPr lang="en-US" sz="3500" b="1">
                <a:solidFill>
                  <a:srgbClr val="FFD012"/>
                </a:solidFill>
                <a:latin typeface="Canva Sans Bold"/>
                <a:ea typeface="Canva Sans Bold"/>
                <a:cs typeface="Canva Sans Bold"/>
                <a:sym typeface="Canva Sans Bold"/>
              </a:rPr>
              <a:t>VERIFICABILIDADE</a:t>
            </a:r>
          </a:p>
        </p:txBody>
      </p:sp>
      <p:sp>
        <p:nvSpPr>
          <p:cNvPr id="14" name="TextBox 14"/>
          <p:cNvSpPr txBox="1"/>
          <p:nvPr/>
        </p:nvSpPr>
        <p:spPr>
          <a:xfrm>
            <a:off x="807419" y="4769093"/>
            <a:ext cx="16384449" cy="1012190"/>
          </a:xfrm>
          <a:prstGeom prst="rect">
            <a:avLst/>
          </a:prstGeom>
        </p:spPr>
        <p:txBody>
          <a:bodyPr lIns="0" tIns="0" rIns="0" bIns="0" rtlCol="0" anchor="t">
            <a:spAutoFit/>
          </a:bodyPr>
          <a:lstStyle/>
          <a:p>
            <a:pPr marL="0" lvl="0" indent="0" algn="l">
              <a:lnSpc>
                <a:spcPts val="4060"/>
              </a:lnSpc>
              <a:spcBef>
                <a:spcPct val="0"/>
              </a:spcBef>
            </a:pPr>
            <a:r>
              <a:rPr lang="en-US" sz="2900" b="1" u="none" strike="noStrike">
                <a:solidFill>
                  <a:srgbClr val="FFFFFF"/>
                </a:solidFill>
                <a:latin typeface="Canva Sans Bold"/>
                <a:ea typeface="Canva Sans Bold"/>
                <a:cs typeface="Canva Sans Bold"/>
                <a:sym typeface="Canva Sans Bold"/>
              </a:rPr>
              <a:t>Permite que diferentes observadores independentes cheguem a conclusões semelhantes sobre a fidelidade da informação </a:t>
            </a:r>
          </a:p>
        </p:txBody>
      </p:sp>
      <p:sp>
        <p:nvSpPr>
          <p:cNvPr id="15" name="TextBox 15"/>
          <p:cNvSpPr txBox="1"/>
          <p:nvPr/>
        </p:nvSpPr>
        <p:spPr>
          <a:xfrm>
            <a:off x="609600" y="6129273"/>
            <a:ext cx="4145581" cy="587148"/>
          </a:xfrm>
          <a:prstGeom prst="rect">
            <a:avLst/>
          </a:prstGeom>
        </p:spPr>
        <p:txBody>
          <a:bodyPr wrap="square" lIns="0" tIns="0" rIns="0" bIns="0" rtlCol="0" anchor="t">
            <a:spAutoFit/>
          </a:bodyPr>
          <a:lstStyle/>
          <a:p>
            <a:pPr marL="0" lvl="0" indent="0" algn="ctr">
              <a:lnSpc>
                <a:spcPts val="4900"/>
              </a:lnSpc>
              <a:spcBef>
                <a:spcPct val="0"/>
              </a:spcBef>
            </a:pPr>
            <a:r>
              <a:rPr lang="en-US" sz="3500" b="1" dirty="0">
                <a:solidFill>
                  <a:srgbClr val="FFD012"/>
                </a:solidFill>
                <a:latin typeface="Canva Sans Bold"/>
                <a:ea typeface="Canva Sans Bold"/>
                <a:cs typeface="Canva Sans Bold"/>
                <a:sym typeface="Canva Sans Bold"/>
              </a:rPr>
              <a:t>TEMPESTIVIDADE</a:t>
            </a:r>
          </a:p>
        </p:txBody>
      </p:sp>
      <p:sp>
        <p:nvSpPr>
          <p:cNvPr id="16" name="TextBox 16"/>
          <p:cNvSpPr txBox="1"/>
          <p:nvPr/>
        </p:nvSpPr>
        <p:spPr>
          <a:xfrm>
            <a:off x="800461" y="6836521"/>
            <a:ext cx="16384449" cy="497840"/>
          </a:xfrm>
          <a:prstGeom prst="rect">
            <a:avLst/>
          </a:prstGeom>
        </p:spPr>
        <p:txBody>
          <a:bodyPr lIns="0" tIns="0" rIns="0" bIns="0" rtlCol="0" anchor="t">
            <a:spAutoFit/>
          </a:bodyPr>
          <a:lstStyle/>
          <a:p>
            <a:pPr marL="0" lvl="0" indent="0" algn="l">
              <a:lnSpc>
                <a:spcPts val="4060"/>
              </a:lnSpc>
              <a:spcBef>
                <a:spcPct val="0"/>
              </a:spcBef>
            </a:pPr>
            <a:r>
              <a:rPr lang="en-US" sz="2900" b="1" dirty="0">
                <a:solidFill>
                  <a:srgbClr val="FFFFFF"/>
                </a:solidFill>
                <a:latin typeface="Canva Sans Bold"/>
                <a:ea typeface="Canva Sans Bold"/>
                <a:cs typeface="Canva Sans Bold"/>
                <a:sym typeface="Canva Sans Bold"/>
              </a:rPr>
              <a:t>A</a:t>
            </a:r>
            <a:r>
              <a:rPr lang="en-US" sz="2900" b="1" u="none" strike="noStrike" dirty="0">
                <a:solidFill>
                  <a:srgbClr val="FFFFFF"/>
                </a:solidFill>
                <a:latin typeface="Canva Sans Bold"/>
                <a:ea typeface="Canva Sans Bold"/>
                <a:cs typeface="Canva Sans Bold"/>
                <a:sym typeface="Canva Sans Bold"/>
              </a:rPr>
              <a:t> </a:t>
            </a:r>
            <a:r>
              <a:rPr lang="en-US" sz="2900" b="1" u="none" strike="noStrike" dirty="0" err="1">
                <a:solidFill>
                  <a:srgbClr val="FFFFFF"/>
                </a:solidFill>
                <a:latin typeface="Canva Sans Bold"/>
                <a:ea typeface="Canva Sans Bold"/>
                <a:cs typeface="Canva Sans Bold"/>
                <a:sym typeface="Canva Sans Bold"/>
              </a:rPr>
              <a:t>informação</a:t>
            </a:r>
            <a:r>
              <a:rPr lang="en-US" sz="2900" b="1" u="none" strike="noStrike" dirty="0">
                <a:solidFill>
                  <a:srgbClr val="FFFFFF"/>
                </a:solidFill>
                <a:latin typeface="Canva Sans Bold"/>
                <a:ea typeface="Canva Sans Bold"/>
                <a:cs typeface="Canva Sans Bold"/>
                <a:sym typeface="Canva Sans Bold"/>
              </a:rPr>
              <a:t> </a:t>
            </a:r>
            <a:r>
              <a:rPr lang="en-US" sz="2900" b="1" u="none" strike="noStrike" dirty="0" err="1">
                <a:solidFill>
                  <a:srgbClr val="FFFFFF"/>
                </a:solidFill>
                <a:latin typeface="Canva Sans Bold"/>
                <a:ea typeface="Canva Sans Bold"/>
                <a:cs typeface="Canva Sans Bold"/>
                <a:sym typeface="Canva Sans Bold"/>
              </a:rPr>
              <a:t>deve</a:t>
            </a:r>
            <a:r>
              <a:rPr lang="en-US" sz="2900" b="1" u="none" strike="noStrike" dirty="0">
                <a:solidFill>
                  <a:srgbClr val="FFFFFF"/>
                </a:solidFill>
                <a:latin typeface="Canva Sans Bold"/>
                <a:ea typeface="Canva Sans Bold"/>
                <a:cs typeface="Canva Sans Bold"/>
                <a:sym typeface="Canva Sans Bold"/>
              </a:rPr>
              <a:t> ser </a:t>
            </a:r>
            <a:r>
              <a:rPr lang="en-US" sz="2900" b="1" u="none" strike="noStrike" dirty="0" err="1">
                <a:solidFill>
                  <a:srgbClr val="FFFFFF"/>
                </a:solidFill>
                <a:latin typeface="Canva Sans Bold"/>
                <a:ea typeface="Canva Sans Bold"/>
                <a:cs typeface="Canva Sans Bold"/>
                <a:sym typeface="Canva Sans Bold"/>
              </a:rPr>
              <a:t>disponibilizada</a:t>
            </a:r>
            <a:r>
              <a:rPr lang="en-US" sz="2900" b="1" u="none" strike="noStrike" dirty="0">
                <a:solidFill>
                  <a:srgbClr val="FFFFFF"/>
                </a:solidFill>
                <a:latin typeface="Canva Sans Bold"/>
                <a:ea typeface="Canva Sans Bold"/>
                <a:cs typeface="Canva Sans Bold"/>
                <a:sym typeface="Canva Sans Bold"/>
              </a:rPr>
              <a:t> a tempo para que </a:t>
            </a:r>
            <a:r>
              <a:rPr lang="en-US" sz="2900" b="1" u="none" strike="noStrike" dirty="0" err="1">
                <a:solidFill>
                  <a:srgbClr val="FFFFFF"/>
                </a:solidFill>
                <a:latin typeface="Canva Sans Bold"/>
                <a:ea typeface="Canva Sans Bold"/>
                <a:cs typeface="Canva Sans Bold"/>
                <a:sym typeface="Canva Sans Bold"/>
              </a:rPr>
              <a:t>seja</a:t>
            </a:r>
            <a:r>
              <a:rPr lang="en-US" sz="2900" b="1" u="none" strike="noStrike" dirty="0">
                <a:solidFill>
                  <a:srgbClr val="FFFFFF"/>
                </a:solidFill>
                <a:latin typeface="Canva Sans Bold"/>
                <a:ea typeface="Canva Sans Bold"/>
                <a:cs typeface="Canva Sans Bold"/>
                <a:sym typeface="Canva Sans Bold"/>
              </a:rPr>
              <a:t> </a:t>
            </a:r>
            <a:r>
              <a:rPr lang="en-US" sz="2900" b="1" u="none" strike="noStrike" dirty="0" err="1">
                <a:solidFill>
                  <a:srgbClr val="FFFFFF"/>
                </a:solidFill>
                <a:latin typeface="Canva Sans Bold"/>
                <a:ea typeface="Canva Sans Bold"/>
                <a:cs typeface="Canva Sans Bold"/>
                <a:sym typeface="Canva Sans Bold"/>
              </a:rPr>
              <a:t>útil</a:t>
            </a:r>
            <a:r>
              <a:rPr lang="en-US" sz="2900" b="1" u="none" strike="noStrike" dirty="0">
                <a:solidFill>
                  <a:srgbClr val="FFFFFF"/>
                </a:solidFill>
                <a:latin typeface="Canva Sans Bold"/>
                <a:ea typeface="Canva Sans Bold"/>
                <a:cs typeface="Canva Sans Bold"/>
                <a:sym typeface="Canva Sans Bold"/>
              </a:rPr>
              <a:t> </a:t>
            </a:r>
            <a:r>
              <a:rPr lang="en-US" sz="2900" b="1" u="none" strike="noStrike" dirty="0" err="1">
                <a:solidFill>
                  <a:srgbClr val="FFFFFF"/>
                </a:solidFill>
                <a:latin typeface="Canva Sans Bold"/>
                <a:ea typeface="Canva Sans Bold"/>
                <a:cs typeface="Canva Sans Bold"/>
                <a:sym typeface="Canva Sans Bold"/>
              </a:rPr>
              <a:t>na</a:t>
            </a:r>
            <a:r>
              <a:rPr lang="en-US" sz="2900" b="1" u="none" strike="noStrike" dirty="0">
                <a:solidFill>
                  <a:srgbClr val="FFFFFF"/>
                </a:solidFill>
                <a:latin typeface="Canva Sans Bold"/>
                <a:ea typeface="Canva Sans Bold"/>
                <a:cs typeface="Canva Sans Bold"/>
                <a:sym typeface="Canva Sans Bold"/>
              </a:rPr>
              <a:t> </a:t>
            </a:r>
            <a:r>
              <a:rPr lang="en-US" sz="2900" b="1" u="none" strike="noStrike" dirty="0" err="1">
                <a:solidFill>
                  <a:srgbClr val="FFFFFF"/>
                </a:solidFill>
                <a:latin typeface="Canva Sans Bold"/>
                <a:ea typeface="Canva Sans Bold"/>
                <a:cs typeface="Canva Sans Bold"/>
                <a:sym typeface="Canva Sans Bold"/>
              </a:rPr>
              <a:t>tomada</a:t>
            </a:r>
            <a:r>
              <a:rPr lang="en-US" sz="2900" b="1" u="none" strike="noStrike" dirty="0">
                <a:solidFill>
                  <a:srgbClr val="FFFFFF"/>
                </a:solidFill>
                <a:latin typeface="Canva Sans Bold"/>
                <a:ea typeface="Canva Sans Bold"/>
                <a:cs typeface="Canva Sans Bold"/>
                <a:sym typeface="Canva Sans Bold"/>
              </a:rPr>
              <a:t> de </a:t>
            </a:r>
            <a:r>
              <a:rPr lang="en-US" sz="2900" b="1" u="none" strike="noStrike" dirty="0" err="1">
                <a:solidFill>
                  <a:srgbClr val="FFFFFF"/>
                </a:solidFill>
                <a:latin typeface="Canva Sans Bold"/>
                <a:ea typeface="Canva Sans Bold"/>
                <a:cs typeface="Canva Sans Bold"/>
                <a:sym typeface="Canva Sans Bold"/>
              </a:rPr>
              <a:t>decisões</a:t>
            </a:r>
            <a:r>
              <a:rPr lang="en-US" sz="2900" b="1" u="none" strike="noStrike" dirty="0">
                <a:solidFill>
                  <a:srgbClr val="FFFFFF"/>
                </a:solidFill>
                <a:latin typeface="Canva Sans Bold"/>
                <a:ea typeface="Canva Sans Bold"/>
                <a:cs typeface="Canva Sans Bold"/>
                <a:sym typeface="Canva Sans Bold"/>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2038">
                <a:alpha val="100000"/>
              </a:srgbClr>
            </a:gs>
            <a:gs pos="100000">
              <a:srgbClr val="00515B">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rot="-3957731">
            <a:off x="14723490" y="-4830453"/>
            <a:ext cx="3169273" cy="9145997"/>
            <a:chOff x="0" y="0"/>
            <a:chExt cx="834706" cy="2408822"/>
          </a:xfrm>
        </p:grpSpPr>
        <p:sp>
          <p:nvSpPr>
            <p:cNvPr id="3" name="Freeform 3"/>
            <p:cNvSpPr/>
            <p:nvPr/>
          </p:nvSpPr>
          <p:spPr>
            <a:xfrm>
              <a:off x="0" y="0"/>
              <a:ext cx="834706" cy="2408822"/>
            </a:xfrm>
            <a:custGeom>
              <a:avLst/>
              <a:gdLst/>
              <a:ahLst/>
              <a:cxnLst/>
              <a:rect l="l" t="t" r="r" b="b"/>
              <a:pathLst>
                <a:path w="834706" h="2408822">
                  <a:moveTo>
                    <a:pt x="0" y="0"/>
                  </a:moveTo>
                  <a:lnTo>
                    <a:pt x="834706" y="0"/>
                  </a:lnTo>
                  <a:lnTo>
                    <a:pt x="834706" y="2408822"/>
                  </a:lnTo>
                  <a:lnTo>
                    <a:pt x="0" y="2408822"/>
                  </a:lnTo>
                  <a:close/>
                </a:path>
              </a:pathLst>
            </a:custGeom>
            <a:solidFill>
              <a:srgbClr val="FFD012"/>
            </a:solidFill>
          </p:spPr>
        </p:sp>
        <p:sp>
          <p:nvSpPr>
            <p:cNvPr id="4" name="TextBox 4"/>
            <p:cNvSpPr txBox="1"/>
            <p:nvPr/>
          </p:nvSpPr>
          <p:spPr>
            <a:xfrm>
              <a:off x="0" y="-38100"/>
              <a:ext cx="834706" cy="2446922"/>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5324232">
            <a:off x="13934769" y="4407821"/>
            <a:ext cx="10784121" cy="4033240"/>
            <a:chOff x="0" y="0"/>
            <a:chExt cx="2840262" cy="1062253"/>
          </a:xfrm>
        </p:grpSpPr>
        <p:sp>
          <p:nvSpPr>
            <p:cNvPr id="6" name="Freeform 6"/>
            <p:cNvSpPr/>
            <p:nvPr/>
          </p:nvSpPr>
          <p:spPr>
            <a:xfrm>
              <a:off x="0" y="0"/>
              <a:ext cx="2840262" cy="1062253"/>
            </a:xfrm>
            <a:custGeom>
              <a:avLst/>
              <a:gdLst/>
              <a:ahLst/>
              <a:cxnLst/>
              <a:rect l="l" t="t" r="r" b="b"/>
              <a:pathLst>
                <a:path w="2840262" h="1062253">
                  <a:moveTo>
                    <a:pt x="0" y="0"/>
                  </a:moveTo>
                  <a:lnTo>
                    <a:pt x="2840262" y="0"/>
                  </a:lnTo>
                  <a:lnTo>
                    <a:pt x="2840262" y="1062253"/>
                  </a:lnTo>
                  <a:lnTo>
                    <a:pt x="0" y="1062253"/>
                  </a:lnTo>
                  <a:close/>
                </a:path>
              </a:pathLst>
            </a:custGeom>
            <a:solidFill>
              <a:srgbClr val="FFD012"/>
            </a:solidFill>
          </p:spPr>
        </p:sp>
        <p:sp>
          <p:nvSpPr>
            <p:cNvPr id="7" name="TextBox 7"/>
            <p:cNvSpPr txBox="1"/>
            <p:nvPr/>
          </p:nvSpPr>
          <p:spPr>
            <a:xfrm>
              <a:off x="0" y="-38100"/>
              <a:ext cx="2840262" cy="1100353"/>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16384449" y="8352730"/>
            <a:ext cx="1903551" cy="1903551"/>
          </a:xfrm>
          <a:custGeom>
            <a:avLst/>
            <a:gdLst/>
            <a:ahLst/>
            <a:cxnLst/>
            <a:rect l="l" t="t" r="r" b="b"/>
            <a:pathLst>
              <a:path w="1903551" h="1903551">
                <a:moveTo>
                  <a:pt x="0" y="0"/>
                </a:moveTo>
                <a:lnTo>
                  <a:pt x="1903551" y="0"/>
                </a:lnTo>
                <a:lnTo>
                  <a:pt x="1903551" y="1903551"/>
                </a:lnTo>
                <a:lnTo>
                  <a:pt x="0" y="1903551"/>
                </a:lnTo>
                <a:lnTo>
                  <a:pt x="0" y="0"/>
                </a:lnTo>
                <a:close/>
              </a:path>
            </a:pathLst>
          </a:custGeom>
          <a:blipFill>
            <a:blip r:embed="rId2"/>
            <a:stretch>
              <a:fillRect/>
            </a:stretch>
          </a:blipFill>
        </p:spPr>
      </p:sp>
      <p:grpSp>
        <p:nvGrpSpPr>
          <p:cNvPr id="9" name="Group 9"/>
          <p:cNvGrpSpPr/>
          <p:nvPr/>
        </p:nvGrpSpPr>
        <p:grpSpPr>
          <a:xfrm rot="2791571">
            <a:off x="15942338" y="1790450"/>
            <a:ext cx="1583201" cy="874944"/>
            <a:chOff x="0" y="0"/>
            <a:chExt cx="812800" cy="449187"/>
          </a:xfrm>
        </p:grpSpPr>
        <p:sp>
          <p:nvSpPr>
            <p:cNvPr id="10" name="Freeform 10"/>
            <p:cNvSpPr/>
            <p:nvPr/>
          </p:nvSpPr>
          <p:spPr>
            <a:xfrm>
              <a:off x="0" y="0"/>
              <a:ext cx="812800" cy="449187"/>
            </a:xfrm>
            <a:custGeom>
              <a:avLst/>
              <a:gdLst/>
              <a:ahLst/>
              <a:cxnLst/>
              <a:rect l="l" t="t" r="r" b="b"/>
              <a:pathLst>
                <a:path w="812800" h="449187">
                  <a:moveTo>
                    <a:pt x="406400" y="0"/>
                  </a:moveTo>
                  <a:lnTo>
                    <a:pt x="812800" y="449187"/>
                  </a:lnTo>
                  <a:lnTo>
                    <a:pt x="0" y="449187"/>
                  </a:lnTo>
                  <a:lnTo>
                    <a:pt x="406400" y="0"/>
                  </a:lnTo>
                  <a:close/>
                </a:path>
              </a:pathLst>
            </a:custGeom>
            <a:solidFill>
              <a:srgbClr val="FFD012"/>
            </a:solidFill>
          </p:spPr>
        </p:sp>
        <p:sp>
          <p:nvSpPr>
            <p:cNvPr id="11" name="TextBox 11"/>
            <p:cNvSpPr txBox="1"/>
            <p:nvPr/>
          </p:nvSpPr>
          <p:spPr>
            <a:xfrm>
              <a:off x="127000" y="170451"/>
              <a:ext cx="558800" cy="246651"/>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807419" y="577348"/>
            <a:ext cx="12368556" cy="1296639"/>
          </a:xfrm>
          <a:prstGeom prst="rect">
            <a:avLst/>
          </a:prstGeom>
        </p:spPr>
        <p:txBody>
          <a:bodyPr lIns="0" tIns="0" rIns="0" bIns="0" rtlCol="0" anchor="t">
            <a:spAutoFit/>
          </a:bodyPr>
          <a:lstStyle/>
          <a:p>
            <a:pPr algn="l">
              <a:lnSpc>
                <a:spcPts val="9591"/>
              </a:lnSpc>
            </a:pPr>
            <a:r>
              <a:rPr lang="en-US" sz="10313" b="1">
                <a:solidFill>
                  <a:srgbClr val="FFD012"/>
                </a:solidFill>
                <a:latin typeface="Barlow Condensed Bold"/>
                <a:ea typeface="Barlow Condensed Bold"/>
                <a:cs typeface="Barlow Condensed Bold"/>
                <a:sym typeface="Barlow Condensed Bold"/>
              </a:rPr>
              <a:t>PRINCÍPIOS CONTÁBEIS</a:t>
            </a:r>
          </a:p>
        </p:txBody>
      </p:sp>
      <p:sp>
        <p:nvSpPr>
          <p:cNvPr id="13" name="TextBox 13"/>
          <p:cNvSpPr txBox="1"/>
          <p:nvPr/>
        </p:nvSpPr>
        <p:spPr>
          <a:xfrm>
            <a:off x="777964" y="5552697"/>
            <a:ext cx="16384449" cy="1526540"/>
          </a:xfrm>
          <a:prstGeom prst="rect">
            <a:avLst/>
          </a:prstGeom>
        </p:spPr>
        <p:txBody>
          <a:bodyPr lIns="0" tIns="0" rIns="0" bIns="0" rtlCol="0" anchor="t">
            <a:spAutoFit/>
          </a:bodyPr>
          <a:lstStyle/>
          <a:p>
            <a:pPr marL="0" lvl="0" indent="0" algn="l">
              <a:lnSpc>
                <a:spcPts val="4060"/>
              </a:lnSpc>
              <a:spcBef>
                <a:spcPct val="0"/>
              </a:spcBef>
            </a:pPr>
            <a:r>
              <a:rPr lang="en-US" sz="2900" b="1">
                <a:solidFill>
                  <a:srgbClr val="FFFFFF"/>
                </a:solidFill>
                <a:latin typeface="Canva Sans Bold"/>
                <a:ea typeface="Canva Sans Bold"/>
                <a:cs typeface="Canva Sans Bold"/>
                <a:sym typeface="Canva Sans Bold"/>
              </a:rPr>
              <a:t>As</a:t>
            </a:r>
            <a:r>
              <a:rPr lang="en-US" sz="2900" b="1" u="none" strike="noStrike">
                <a:solidFill>
                  <a:srgbClr val="FFFFFF"/>
                </a:solidFill>
                <a:latin typeface="Canva Sans Bold"/>
                <a:ea typeface="Canva Sans Bold"/>
                <a:cs typeface="Canva Sans Bold"/>
                <a:sym typeface="Canva Sans Bold"/>
              </a:rPr>
              <a:t> receitas e despesas devem ser reconhecidas no período em que ocorrem, independentemente de recebimento ou pagamento, refletindo melhor o resultado econômico.</a:t>
            </a:r>
          </a:p>
        </p:txBody>
      </p:sp>
      <p:sp>
        <p:nvSpPr>
          <p:cNvPr id="14" name="TextBox 14"/>
          <p:cNvSpPr txBox="1"/>
          <p:nvPr/>
        </p:nvSpPr>
        <p:spPr>
          <a:xfrm>
            <a:off x="381000" y="2950581"/>
            <a:ext cx="6828246" cy="596900"/>
          </a:xfrm>
          <a:prstGeom prst="rect">
            <a:avLst/>
          </a:prstGeom>
        </p:spPr>
        <p:txBody>
          <a:bodyPr lIns="0" tIns="0" rIns="0" bIns="0" rtlCol="0" anchor="t">
            <a:spAutoFit/>
          </a:bodyPr>
          <a:lstStyle/>
          <a:p>
            <a:pPr marL="0" lvl="0" indent="0" algn="ctr">
              <a:lnSpc>
                <a:spcPts val="4900"/>
              </a:lnSpc>
              <a:spcBef>
                <a:spcPct val="0"/>
              </a:spcBef>
            </a:pPr>
            <a:r>
              <a:rPr lang="en-US" sz="3500" b="1" dirty="0">
                <a:solidFill>
                  <a:srgbClr val="FFD012"/>
                </a:solidFill>
                <a:latin typeface="Canva Sans Bold"/>
                <a:ea typeface="Canva Sans Bold"/>
                <a:cs typeface="Canva Sans Bold"/>
                <a:sym typeface="Canva Sans Bold"/>
              </a:rPr>
              <a:t>PRINCÍPIO DA </a:t>
            </a:r>
            <a:r>
              <a:rPr lang="en-US" sz="3500" b="1" u="none" strike="noStrike" dirty="0">
                <a:solidFill>
                  <a:srgbClr val="FFD012"/>
                </a:solidFill>
                <a:latin typeface="Canva Sans Bold"/>
                <a:ea typeface="Canva Sans Bold"/>
                <a:cs typeface="Canva Sans Bold"/>
                <a:sym typeface="Canva Sans Bold"/>
              </a:rPr>
              <a:t>PRUDÊNCIA</a:t>
            </a:r>
          </a:p>
        </p:txBody>
      </p:sp>
      <p:sp>
        <p:nvSpPr>
          <p:cNvPr id="15" name="TextBox 15"/>
          <p:cNvSpPr txBox="1"/>
          <p:nvPr/>
        </p:nvSpPr>
        <p:spPr>
          <a:xfrm>
            <a:off x="807419" y="3623019"/>
            <a:ext cx="17259300" cy="1012190"/>
          </a:xfrm>
          <a:prstGeom prst="rect">
            <a:avLst/>
          </a:prstGeom>
        </p:spPr>
        <p:txBody>
          <a:bodyPr lIns="0" tIns="0" rIns="0" bIns="0" rtlCol="0" anchor="t">
            <a:spAutoFit/>
          </a:bodyPr>
          <a:lstStyle/>
          <a:p>
            <a:pPr marL="0" lvl="0" indent="0" algn="l">
              <a:lnSpc>
                <a:spcPts val="4060"/>
              </a:lnSpc>
              <a:spcBef>
                <a:spcPct val="0"/>
              </a:spcBef>
            </a:pPr>
            <a:r>
              <a:rPr lang="en-US" sz="2900" b="1" u="none" strike="noStrike" dirty="0" err="1">
                <a:solidFill>
                  <a:srgbClr val="FFFFFF"/>
                </a:solidFill>
                <a:latin typeface="Canva Sans Bold"/>
                <a:ea typeface="Canva Sans Bold"/>
                <a:cs typeface="Canva Sans Bold"/>
                <a:sym typeface="Canva Sans Bold"/>
              </a:rPr>
              <a:t>Precaução</a:t>
            </a:r>
            <a:r>
              <a:rPr lang="en-US" sz="2900" b="1" u="none" strike="noStrike" dirty="0">
                <a:solidFill>
                  <a:srgbClr val="FFFFFF"/>
                </a:solidFill>
                <a:latin typeface="Canva Sans Bold"/>
                <a:ea typeface="Canva Sans Bold"/>
                <a:cs typeface="Canva Sans Bold"/>
                <a:sym typeface="Canva Sans Bold"/>
              </a:rPr>
              <a:t> </a:t>
            </a:r>
            <a:r>
              <a:rPr lang="en-US" sz="2900" b="1" u="none" strike="noStrike" dirty="0" err="1">
                <a:solidFill>
                  <a:srgbClr val="FFFFFF"/>
                </a:solidFill>
                <a:latin typeface="Canva Sans Bold"/>
                <a:ea typeface="Canva Sans Bold"/>
                <a:cs typeface="Canva Sans Bold"/>
                <a:sym typeface="Canva Sans Bold"/>
              </a:rPr>
              <a:t>na</a:t>
            </a:r>
            <a:r>
              <a:rPr lang="en-US" sz="2900" b="1" u="none" strike="noStrike" dirty="0">
                <a:solidFill>
                  <a:srgbClr val="FFFFFF"/>
                </a:solidFill>
                <a:latin typeface="Canva Sans Bold"/>
                <a:ea typeface="Canva Sans Bold"/>
                <a:cs typeface="Canva Sans Bold"/>
                <a:sym typeface="Canva Sans Bold"/>
              </a:rPr>
              <a:t> </a:t>
            </a:r>
            <a:r>
              <a:rPr lang="en-US" sz="2900" b="1" u="none" strike="noStrike" dirty="0" err="1">
                <a:solidFill>
                  <a:srgbClr val="FFFFFF"/>
                </a:solidFill>
                <a:latin typeface="Canva Sans Bold"/>
                <a:ea typeface="Canva Sans Bold"/>
                <a:cs typeface="Canva Sans Bold"/>
                <a:sym typeface="Canva Sans Bold"/>
              </a:rPr>
              <a:t>mensuração</a:t>
            </a:r>
            <a:r>
              <a:rPr lang="en-US" sz="2900" b="1" u="none" strike="noStrike" dirty="0">
                <a:solidFill>
                  <a:srgbClr val="FFFFFF"/>
                </a:solidFill>
                <a:latin typeface="Canva Sans Bold"/>
                <a:ea typeface="Canva Sans Bold"/>
                <a:cs typeface="Canva Sans Bold"/>
                <a:sym typeface="Canva Sans Bold"/>
              </a:rPr>
              <a:t> </a:t>
            </a:r>
            <a:r>
              <a:rPr lang="en-US" sz="2900" b="1" u="none" strike="noStrike" dirty="0" err="1">
                <a:solidFill>
                  <a:srgbClr val="FFFFFF"/>
                </a:solidFill>
                <a:latin typeface="Canva Sans Bold"/>
                <a:ea typeface="Canva Sans Bold"/>
                <a:cs typeface="Canva Sans Bold"/>
                <a:sym typeface="Canva Sans Bold"/>
              </a:rPr>
              <a:t>contábil</a:t>
            </a:r>
            <a:r>
              <a:rPr lang="en-US" sz="2900" b="1" u="none" strike="noStrike" dirty="0">
                <a:solidFill>
                  <a:srgbClr val="FFFFFF"/>
                </a:solidFill>
                <a:latin typeface="Canva Sans Bold"/>
                <a:ea typeface="Canva Sans Bold"/>
                <a:cs typeface="Canva Sans Bold"/>
                <a:sym typeface="Canva Sans Bold"/>
              </a:rPr>
              <a:t> para </a:t>
            </a:r>
            <a:r>
              <a:rPr lang="en-US" sz="2900" b="1" u="none" strike="noStrike" dirty="0" err="1">
                <a:solidFill>
                  <a:srgbClr val="FFFFFF"/>
                </a:solidFill>
                <a:latin typeface="Canva Sans Bold"/>
                <a:ea typeface="Canva Sans Bold"/>
                <a:cs typeface="Canva Sans Bold"/>
                <a:sym typeface="Canva Sans Bold"/>
              </a:rPr>
              <a:t>evitar</a:t>
            </a:r>
            <a:r>
              <a:rPr lang="en-US" sz="2900" b="1" u="none" strike="noStrike" dirty="0">
                <a:solidFill>
                  <a:srgbClr val="FFFFFF"/>
                </a:solidFill>
                <a:latin typeface="Canva Sans Bold"/>
                <a:ea typeface="Canva Sans Bold"/>
                <a:cs typeface="Canva Sans Bold"/>
                <a:sym typeface="Canva Sans Bold"/>
              </a:rPr>
              <a:t> </a:t>
            </a:r>
            <a:r>
              <a:rPr lang="en-US" sz="2900" b="1" u="none" strike="noStrike" dirty="0" err="1">
                <a:solidFill>
                  <a:srgbClr val="FFFFFF"/>
                </a:solidFill>
                <a:latin typeface="Canva Sans Bold"/>
                <a:ea typeface="Canva Sans Bold"/>
                <a:cs typeface="Canva Sans Bold"/>
                <a:sym typeface="Canva Sans Bold"/>
              </a:rPr>
              <a:t>superavaliação</a:t>
            </a:r>
            <a:r>
              <a:rPr lang="en-US" sz="2900" b="1" u="none" strike="noStrike" dirty="0">
                <a:solidFill>
                  <a:srgbClr val="FFFFFF"/>
                </a:solidFill>
                <a:latin typeface="Canva Sans Bold"/>
                <a:ea typeface="Canva Sans Bold"/>
                <a:cs typeface="Canva Sans Bold"/>
                <a:sym typeface="Canva Sans Bold"/>
              </a:rPr>
              <a:t> de </a:t>
            </a:r>
            <a:r>
              <a:rPr lang="en-US" sz="2900" b="1" u="none" strike="noStrike" dirty="0" err="1">
                <a:solidFill>
                  <a:srgbClr val="FFFFFF"/>
                </a:solidFill>
                <a:latin typeface="Canva Sans Bold"/>
                <a:ea typeface="Canva Sans Bold"/>
                <a:cs typeface="Canva Sans Bold"/>
                <a:sym typeface="Canva Sans Bold"/>
              </a:rPr>
              <a:t>ativos</a:t>
            </a:r>
            <a:r>
              <a:rPr lang="en-US" sz="2900" b="1" u="none" strike="noStrike" dirty="0">
                <a:solidFill>
                  <a:srgbClr val="FFFFFF"/>
                </a:solidFill>
                <a:latin typeface="Canva Sans Bold"/>
                <a:ea typeface="Canva Sans Bold"/>
                <a:cs typeface="Canva Sans Bold"/>
                <a:sym typeface="Canva Sans Bold"/>
              </a:rPr>
              <a:t>/</a:t>
            </a:r>
            <a:r>
              <a:rPr lang="en-US" sz="2900" b="1" u="none" strike="noStrike" dirty="0" err="1">
                <a:solidFill>
                  <a:srgbClr val="FFFFFF"/>
                </a:solidFill>
                <a:latin typeface="Canva Sans Bold"/>
                <a:ea typeface="Canva Sans Bold"/>
                <a:cs typeface="Canva Sans Bold"/>
                <a:sym typeface="Canva Sans Bold"/>
              </a:rPr>
              <a:t>receitas</a:t>
            </a:r>
            <a:r>
              <a:rPr lang="en-US" sz="2900" b="1" u="none" strike="noStrike" dirty="0">
                <a:solidFill>
                  <a:srgbClr val="FFFFFF"/>
                </a:solidFill>
                <a:latin typeface="Canva Sans Bold"/>
                <a:ea typeface="Canva Sans Bold"/>
                <a:cs typeface="Canva Sans Bold"/>
                <a:sym typeface="Canva Sans Bold"/>
              </a:rPr>
              <a:t> </a:t>
            </a:r>
            <a:r>
              <a:rPr lang="en-US" sz="2900" b="1" u="none" strike="noStrike" dirty="0" err="1">
                <a:solidFill>
                  <a:srgbClr val="FFFFFF"/>
                </a:solidFill>
                <a:latin typeface="Canva Sans Bold"/>
                <a:ea typeface="Canva Sans Bold"/>
                <a:cs typeface="Canva Sans Bold"/>
                <a:sym typeface="Canva Sans Bold"/>
              </a:rPr>
              <a:t>ou</a:t>
            </a:r>
            <a:r>
              <a:rPr lang="en-US" sz="2900" b="1" u="none" strike="noStrike" dirty="0">
                <a:solidFill>
                  <a:srgbClr val="FFFFFF"/>
                </a:solidFill>
                <a:latin typeface="Canva Sans Bold"/>
                <a:ea typeface="Canva Sans Bold"/>
                <a:cs typeface="Canva Sans Bold"/>
                <a:sym typeface="Canva Sans Bold"/>
              </a:rPr>
              <a:t> </a:t>
            </a:r>
            <a:r>
              <a:rPr lang="en-US" sz="2900" b="1" u="none" strike="noStrike" dirty="0" err="1">
                <a:solidFill>
                  <a:srgbClr val="FFFFFF"/>
                </a:solidFill>
                <a:latin typeface="Canva Sans Bold"/>
                <a:ea typeface="Canva Sans Bold"/>
                <a:cs typeface="Canva Sans Bold"/>
                <a:sym typeface="Canva Sans Bold"/>
              </a:rPr>
              <a:t>subavaliação</a:t>
            </a:r>
            <a:r>
              <a:rPr lang="en-US" sz="2900" b="1" u="none" strike="noStrike" dirty="0">
                <a:solidFill>
                  <a:srgbClr val="FFFFFF"/>
                </a:solidFill>
                <a:latin typeface="Canva Sans Bold"/>
                <a:ea typeface="Canva Sans Bold"/>
                <a:cs typeface="Canva Sans Bold"/>
                <a:sym typeface="Canva Sans Bold"/>
              </a:rPr>
              <a:t> de </a:t>
            </a:r>
            <a:r>
              <a:rPr lang="en-US" sz="2900" b="1" u="none" strike="noStrike" dirty="0" err="1">
                <a:solidFill>
                  <a:srgbClr val="FFFFFF"/>
                </a:solidFill>
                <a:latin typeface="Canva Sans Bold"/>
                <a:ea typeface="Canva Sans Bold"/>
                <a:cs typeface="Canva Sans Bold"/>
                <a:sym typeface="Canva Sans Bold"/>
              </a:rPr>
              <a:t>passivos</a:t>
            </a:r>
            <a:r>
              <a:rPr lang="en-US" sz="2900" b="1" u="none" strike="noStrike" dirty="0">
                <a:solidFill>
                  <a:srgbClr val="FFFFFF"/>
                </a:solidFill>
                <a:latin typeface="Canva Sans Bold"/>
                <a:ea typeface="Canva Sans Bold"/>
                <a:cs typeface="Canva Sans Bold"/>
                <a:sym typeface="Canva Sans Bold"/>
              </a:rPr>
              <a:t>/</a:t>
            </a:r>
            <a:r>
              <a:rPr lang="en-US" sz="2900" b="1" u="none" strike="noStrike" dirty="0" err="1">
                <a:solidFill>
                  <a:srgbClr val="FFFFFF"/>
                </a:solidFill>
                <a:latin typeface="Canva Sans Bold"/>
                <a:ea typeface="Canva Sans Bold"/>
                <a:cs typeface="Canva Sans Bold"/>
                <a:sym typeface="Canva Sans Bold"/>
              </a:rPr>
              <a:t>despesas</a:t>
            </a:r>
            <a:r>
              <a:rPr lang="en-US" sz="2900" b="1" u="none" strike="noStrike" dirty="0">
                <a:solidFill>
                  <a:srgbClr val="FFFFFF"/>
                </a:solidFill>
                <a:latin typeface="Canva Sans Bold"/>
                <a:ea typeface="Canva Sans Bold"/>
                <a:cs typeface="Canva Sans Bold"/>
                <a:sym typeface="Canva Sans Bold"/>
              </a:rPr>
              <a:t>.</a:t>
            </a:r>
          </a:p>
        </p:txBody>
      </p:sp>
      <p:sp>
        <p:nvSpPr>
          <p:cNvPr id="16" name="TextBox 16"/>
          <p:cNvSpPr txBox="1"/>
          <p:nvPr/>
        </p:nvSpPr>
        <p:spPr>
          <a:xfrm>
            <a:off x="777964" y="7335142"/>
            <a:ext cx="10933864" cy="1216025"/>
          </a:xfrm>
          <a:prstGeom prst="rect">
            <a:avLst/>
          </a:prstGeom>
        </p:spPr>
        <p:txBody>
          <a:bodyPr lIns="0" tIns="0" rIns="0" bIns="0" rtlCol="0" anchor="t">
            <a:spAutoFit/>
          </a:bodyPr>
          <a:lstStyle/>
          <a:p>
            <a:pPr algn="ctr">
              <a:lnSpc>
                <a:spcPts val="4900"/>
              </a:lnSpc>
              <a:spcBef>
                <a:spcPct val="0"/>
              </a:spcBef>
            </a:pPr>
            <a:r>
              <a:rPr lang="en-US" sz="3500" b="1">
                <a:solidFill>
                  <a:srgbClr val="FFD012"/>
                </a:solidFill>
                <a:latin typeface="Canva Sans Bold"/>
                <a:ea typeface="Canva Sans Bold"/>
                <a:cs typeface="Canva Sans Bold"/>
                <a:sym typeface="Canva Sans Bold"/>
              </a:rPr>
              <a:t>PRINCÍPIO DO REGISTRO PELO VALOR ORIGINAL</a:t>
            </a:r>
          </a:p>
          <a:p>
            <a:pPr algn="ctr">
              <a:lnSpc>
                <a:spcPts val="4900"/>
              </a:lnSpc>
              <a:spcBef>
                <a:spcPct val="0"/>
              </a:spcBef>
            </a:pPr>
            <a:endParaRPr lang="en-US" sz="3500" b="1">
              <a:solidFill>
                <a:srgbClr val="FFD012"/>
              </a:solidFill>
              <a:latin typeface="Canva Sans Bold"/>
              <a:ea typeface="Canva Sans Bold"/>
              <a:cs typeface="Canva Sans Bold"/>
              <a:sym typeface="Canva Sans Bold"/>
            </a:endParaRPr>
          </a:p>
        </p:txBody>
      </p:sp>
      <p:sp>
        <p:nvSpPr>
          <p:cNvPr id="17" name="TextBox 17"/>
          <p:cNvSpPr txBox="1"/>
          <p:nvPr/>
        </p:nvSpPr>
        <p:spPr>
          <a:xfrm>
            <a:off x="777964" y="8016497"/>
            <a:ext cx="16384449" cy="1012190"/>
          </a:xfrm>
          <a:prstGeom prst="rect">
            <a:avLst/>
          </a:prstGeom>
        </p:spPr>
        <p:txBody>
          <a:bodyPr lIns="0" tIns="0" rIns="0" bIns="0" rtlCol="0" anchor="t">
            <a:spAutoFit/>
          </a:bodyPr>
          <a:lstStyle/>
          <a:p>
            <a:pPr marL="0" lvl="0" indent="0" algn="l">
              <a:lnSpc>
                <a:spcPts val="4060"/>
              </a:lnSpc>
              <a:spcBef>
                <a:spcPct val="0"/>
              </a:spcBef>
            </a:pPr>
            <a:r>
              <a:rPr lang="en-US" sz="2900" b="1">
                <a:solidFill>
                  <a:srgbClr val="FFFFFF"/>
                </a:solidFill>
                <a:latin typeface="Canva Sans Bold"/>
                <a:ea typeface="Canva Sans Bold"/>
                <a:cs typeface="Canva Sans Bold"/>
                <a:sym typeface="Canva Sans Bold"/>
              </a:rPr>
              <a:t>Os ativos </a:t>
            </a:r>
            <a:r>
              <a:rPr lang="en-US" sz="2900" b="1" u="none" strike="noStrike">
                <a:solidFill>
                  <a:srgbClr val="FFFFFF"/>
                </a:solidFill>
                <a:latin typeface="Canva Sans Bold"/>
                <a:ea typeface="Canva Sans Bold"/>
                <a:cs typeface="Canva Sans Bold"/>
                <a:sym typeface="Canva Sans Bold"/>
              </a:rPr>
              <a:t>e passivos devem ser registrados pelo valor de aquisição ou pelo valor de entrada na contabilidade, sem ajustes imediatos por variações de mercado.</a:t>
            </a:r>
          </a:p>
        </p:txBody>
      </p:sp>
      <p:sp>
        <p:nvSpPr>
          <p:cNvPr id="18" name="TextBox 18"/>
          <p:cNvSpPr txBox="1"/>
          <p:nvPr/>
        </p:nvSpPr>
        <p:spPr>
          <a:xfrm>
            <a:off x="495493" y="5007733"/>
            <a:ext cx="7274168" cy="596900"/>
          </a:xfrm>
          <a:prstGeom prst="rect">
            <a:avLst/>
          </a:prstGeom>
        </p:spPr>
        <p:txBody>
          <a:bodyPr lIns="0" tIns="0" rIns="0" bIns="0" rtlCol="0" anchor="t">
            <a:spAutoFit/>
          </a:bodyPr>
          <a:lstStyle/>
          <a:p>
            <a:pPr algn="ctr">
              <a:lnSpc>
                <a:spcPts val="4900"/>
              </a:lnSpc>
              <a:spcBef>
                <a:spcPct val="0"/>
              </a:spcBef>
            </a:pPr>
            <a:r>
              <a:rPr lang="en-US" sz="3500" b="1" dirty="0">
                <a:solidFill>
                  <a:srgbClr val="FFD012"/>
                </a:solidFill>
                <a:latin typeface="Canva Sans Bold"/>
                <a:ea typeface="Canva Sans Bold"/>
                <a:cs typeface="Canva Sans Bold"/>
                <a:sym typeface="Canva Sans Bold"/>
              </a:rPr>
              <a:t>PRINCÍPIO DA COMPETÊNCIA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2038">
                <a:alpha val="100000"/>
              </a:srgbClr>
            </a:gs>
            <a:gs pos="100000">
              <a:srgbClr val="00515B">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rot="-3957731">
            <a:off x="14723490" y="-4830453"/>
            <a:ext cx="3169273" cy="9145997"/>
            <a:chOff x="0" y="0"/>
            <a:chExt cx="834706" cy="2408822"/>
          </a:xfrm>
        </p:grpSpPr>
        <p:sp>
          <p:nvSpPr>
            <p:cNvPr id="3" name="Freeform 3"/>
            <p:cNvSpPr/>
            <p:nvPr/>
          </p:nvSpPr>
          <p:spPr>
            <a:xfrm>
              <a:off x="0" y="0"/>
              <a:ext cx="834706" cy="2408822"/>
            </a:xfrm>
            <a:custGeom>
              <a:avLst/>
              <a:gdLst/>
              <a:ahLst/>
              <a:cxnLst/>
              <a:rect l="l" t="t" r="r" b="b"/>
              <a:pathLst>
                <a:path w="834706" h="2408822">
                  <a:moveTo>
                    <a:pt x="0" y="0"/>
                  </a:moveTo>
                  <a:lnTo>
                    <a:pt x="834706" y="0"/>
                  </a:lnTo>
                  <a:lnTo>
                    <a:pt x="834706" y="2408822"/>
                  </a:lnTo>
                  <a:lnTo>
                    <a:pt x="0" y="2408822"/>
                  </a:lnTo>
                  <a:close/>
                </a:path>
              </a:pathLst>
            </a:custGeom>
            <a:solidFill>
              <a:srgbClr val="FFD012"/>
            </a:solidFill>
          </p:spPr>
        </p:sp>
        <p:sp>
          <p:nvSpPr>
            <p:cNvPr id="4" name="TextBox 4"/>
            <p:cNvSpPr txBox="1"/>
            <p:nvPr/>
          </p:nvSpPr>
          <p:spPr>
            <a:xfrm>
              <a:off x="0" y="-38100"/>
              <a:ext cx="834706" cy="2446922"/>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5324232">
            <a:off x="13934769" y="4407821"/>
            <a:ext cx="10784121" cy="4033240"/>
            <a:chOff x="0" y="0"/>
            <a:chExt cx="2840262" cy="1062253"/>
          </a:xfrm>
        </p:grpSpPr>
        <p:sp>
          <p:nvSpPr>
            <p:cNvPr id="6" name="Freeform 6"/>
            <p:cNvSpPr/>
            <p:nvPr/>
          </p:nvSpPr>
          <p:spPr>
            <a:xfrm>
              <a:off x="0" y="0"/>
              <a:ext cx="2840262" cy="1062253"/>
            </a:xfrm>
            <a:custGeom>
              <a:avLst/>
              <a:gdLst/>
              <a:ahLst/>
              <a:cxnLst/>
              <a:rect l="l" t="t" r="r" b="b"/>
              <a:pathLst>
                <a:path w="2840262" h="1062253">
                  <a:moveTo>
                    <a:pt x="0" y="0"/>
                  </a:moveTo>
                  <a:lnTo>
                    <a:pt x="2840262" y="0"/>
                  </a:lnTo>
                  <a:lnTo>
                    <a:pt x="2840262" y="1062253"/>
                  </a:lnTo>
                  <a:lnTo>
                    <a:pt x="0" y="1062253"/>
                  </a:lnTo>
                  <a:close/>
                </a:path>
              </a:pathLst>
            </a:custGeom>
            <a:solidFill>
              <a:srgbClr val="FFD012"/>
            </a:solidFill>
          </p:spPr>
        </p:sp>
        <p:sp>
          <p:nvSpPr>
            <p:cNvPr id="7" name="TextBox 7"/>
            <p:cNvSpPr txBox="1"/>
            <p:nvPr/>
          </p:nvSpPr>
          <p:spPr>
            <a:xfrm>
              <a:off x="0" y="-38100"/>
              <a:ext cx="2840262" cy="1100353"/>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16384449" y="8352730"/>
            <a:ext cx="1903551" cy="1903551"/>
          </a:xfrm>
          <a:custGeom>
            <a:avLst/>
            <a:gdLst/>
            <a:ahLst/>
            <a:cxnLst/>
            <a:rect l="l" t="t" r="r" b="b"/>
            <a:pathLst>
              <a:path w="1903551" h="1903551">
                <a:moveTo>
                  <a:pt x="0" y="0"/>
                </a:moveTo>
                <a:lnTo>
                  <a:pt x="1903551" y="0"/>
                </a:lnTo>
                <a:lnTo>
                  <a:pt x="1903551" y="1903551"/>
                </a:lnTo>
                <a:lnTo>
                  <a:pt x="0" y="1903551"/>
                </a:lnTo>
                <a:lnTo>
                  <a:pt x="0" y="0"/>
                </a:lnTo>
                <a:close/>
              </a:path>
            </a:pathLst>
          </a:custGeom>
          <a:blipFill>
            <a:blip r:embed="rId2"/>
            <a:stretch>
              <a:fillRect/>
            </a:stretch>
          </a:blipFill>
        </p:spPr>
      </p:sp>
      <p:grpSp>
        <p:nvGrpSpPr>
          <p:cNvPr id="9" name="Group 9"/>
          <p:cNvGrpSpPr/>
          <p:nvPr/>
        </p:nvGrpSpPr>
        <p:grpSpPr>
          <a:xfrm rot="2791571">
            <a:off x="15942338" y="1790450"/>
            <a:ext cx="1583201" cy="874944"/>
            <a:chOff x="0" y="0"/>
            <a:chExt cx="812800" cy="449187"/>
          </a:xfrm>
        </p:grpSpPr>
        <p:sp>
          <p:nvSpPr>
            <p:cNvPr id="10" name="Freeform 10"/>
            <p:cNvSpPr/>
            <p:nvPr/>
          </p:nvSpPr>
          <p:spPr>
            <a:xfrm>
              <a:off x="0" y="0"/>
              <a:ext cx="812800" cy="449187"/>
            </a:xfrm>
            <a:custGeom>
              <a:avLst/>
              <a:gdLst/>
              <a:ahLst/>
              <a:cxnLst/>
              <a:rect l="l" t="t" r="r" b="b"/>
              <a:pathLst>
                <a:path w="812800" h="449187">
                  <a:moveTo>
                    <a:pt x="406400" y="0"/>
                  </a:moveTo>
                  <a:lnTo>
                    <a:pt x="812800" y="449187"/>
                  </a:lnTo>
                  <a:lnTo>
                    <a:pt x="0" y="449187"/>
                  </a:lnTo>
                  <a:lnTo>
                    <a:pt x="406400" y="0"/>
                  </a:lnTo>
                  <a:close/>
                </a:path>
              </a:pathLst>
            </a:custGeom>
            <a:solidFill>
              <a:srgbClr val="FFD012"/>
            </a:solidFill>
          </p:spPr>
        </p:sp>
        <p:sp>
          <p:nvSpPr>
            <p:cNvPr id="11" name="TextBox 11"/>
            <p:cNvSpPr txBox="1"/>
            <p:nvPr/>
          </p:nvSpPr>
          <p:spPr>
            <a:xfrm>
              <a:off x="127000" y="170451"/>
              <a:ext cx="558800" cy="246651"/>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807419" y="577348"/>
            <a:ext cx="12368556" cy="1296639"/>
          </a:xfrm>
          <a:prstGeom prst="rect">
            <a:avLst/>
          </a:prstGeom>
        </p:spPr>
        <p:txBody>
          <a:bodyPr lIns="0" tIns="0" rIns="0" bIns="0" rtlCol="0" anchor="t">
            <a:spAutoFit/>
          </a:bodyPr>
          <a:lstStyle/>
          <a:p>
            <a:pPr algn="l">
              <a:lnSpc>
                <a:spcPts val="9591"/>
              </a:lnSpc>
            </a:pPr>
            <a:r>
              <a:rPr lang="en-US" sz="10313" b="1">
                <a:solidFill>
                  <a:srgbClr val="FFD012"/>
                </a:solidFill>
                <a:latin typeface="Barlow Condensed Bold"/>
                <a:ea typeface="Barlow Condensed Bold"/>
                <a:cs typeface="Barlow Condensed Bold"/>
                <a:sym typeface="Barlow Condensed Bold"/>
              </a:rPr>
              <a:t>PRINCÍPIOS CONTÁBEIS</a:t>
            </a:r>
          </a:p>
        </p:txBody>
      </p:sp>
      <p:sp>
        <p:nvSpPr>
          <p:cNvPr id="13" name="TextBox 13"/>
          <p:cNvSpPr txBox="1"/>
          <p:nvPr/>
        </p:nvSpPr>
        <p:spPr>
          <a:xfrm>
            <a:off x="809877" y="7638097"/>
            <a:ext cx="6991697" cy="1216025"/>
          </a:xfrm>
          <a:prstGeom prst="rect">
            <a:avLst/>
          </a:prstGeom>
        </p:spPr>
        <p:txBody>
          <a:bodyPr lIns="0" tIns="0" rIns="0" bIns="0" rtlCol="0" anchor="t">
            <a:spAutoFit/>
          </a:bodyPr>
          <a:lstStyle/>
          <a:p>
            <a:pPr algn="ctr">
              <a:lnSpc>
                <a:spcPts val="4900"/>
              </a:lnSpc>
            </a:pPr>
            <a:r>
              <a:rPr lang="en-US" sz="3500" b="1" dirty="0">
                <a:solidFill>
                  <a:srgbClr val="FFD012"/>
                </a:solidFill>
                <a:latin typeface="Canva Sans Bold"/>
                <a:ea typeface="Canva Sans Bold"/>
                <a:cs typeface="Canva Sans Bold"/>
                <a:sym typeface="Canva Sans Bold"/>
              </a:rPr>
              <a:t>PRINCÍPIO DA CONTINUIDADE</a:t>
            </a:r>
          </a:p>
          <a:p>
            <a:pPr marL="0" lvl="0" indent="0" algn="ctr">
              <a:lnSpc>
                <a:spcPts val="4900"/>
              </a:lnSpc>
              <a:spcBef>
                <a:spcPct val="0"/>
              </a:spcBef>
            </a:pPr>
            <a:endParaRPr lang="en-US" sz="3500" b="1" dirty="0">
              <a:solidFill>
                <a:srgbClr val="FFD012"/>
              </a:solidFill>
              <a:latin typeface="Canva Sans Bold"/>
              <a:ea typeface="Canva Sans Bold"/>
              <a:cs typeface="Canva Sans Bold"/>
              <a:sym typeface="Canva Sans Bold"/>
            </a:endParaRPr>
          </a:p>
        </p:txBody>
      </p:sp>
      <p:sp>
        <p:nvSpPr>
          <p:cNvPr id="14" name="TextBox 14"/>
          <p:cNvSpPr txBox="1"/>
          <p:nvPr/>
        </p:nvSpPr>
        <p:spPr>
          <a:xfrm>
            <a:off x="951776" y="3525594"/>
            <a:ext cx="16384449" cy="1012190"/>
          </a:xfrm>
          <a:prstGeom prst="rect">
            <a:avLst/>
          </a:prstGeom>
        </p:spPr>
        <p:txBody>
          <a:bodyPr lIns="0" tIns="0" rIns="0" bIns="0" rtlCol="0" anchor="t">
            <a:spAutoFit/>
          </a:bodyPr>
          <a:lstStyle/>
          <a:p>
            <a:pPr marL="0" lvl="0" indent="0" algn="l">
              <a:lnSpc>
                <a:spcPts val="4060"/>
              </a:lnSpc>
              <a:spcBef>
                <a:spcPct val="0"/>
              </a:spcBef>
            </a:pPr>
            <a:r>
              <a:rPr lang="en-US" sz="2900" b="1">
                <a:solidFill>
                  <a:srgbClr val="FFFFFF"/>
                </a:solidFill>
                <a:latin typeface="Canva Sans Bold"/>
                <a:ea typeface="Canva Sans Bold"/>
                <a:cs typeface="Canva Sans Bold"/>
                <a:sym typeface="Canva Sans Bold"/>
              </a:rPr>
              <a:t>S</a:t>
            </a:r>
            <a:r>
              <a:rPr lang="en-US" sz="2900" b="1" u="none" strike="noStrike">
                <a:solidFill>
                  <a:srgbClr val="FFFFFF"/>
                </a:solidFill>
                <a:latin typeface="Canva Sans Bold"/>
                <a:ea typeface="Canva Sans Bold"/>
                <a:cs typeface="Canva Sans Bold"/>
                <a:sym typeface="Canva Sans Bold"/>
              </a:rPr>
              <a:t>epara o patrimônio da empresa do patrimônio dos seus sócios ou proprietários, garantindo que as contas pessoais não se misturem com as contas da entidade.</a:t>
            </a:r>
          </a:p>
        </p:txBody>
      </p:sp>
      <p:sp>
        <p:nvSpPr>
          <p:cNvPr id="15" name="TextBox 15"/>
          <p:cNvSpPr txBox="1"/>
          <p:nvPr/>
        </p:nvSpPr>
        <p:spPr>
          <a:xfrm>
            <a:off x="-1096232" y="5174113"/>
            <a:ext cx="10933864" cy="596900"/>
          </a:xfrm>
          <a:prstGeom prst="rect">
            <a:avLst/>
          </a:prstGeom>
        </p:spPr>
        <p:txBody>
          <a:bodyPr lIns="0" tIns="0" rIns="0" bIns="0" rtlCol="0" anchor="t">
            <a:spAutoFit/>
          </a:bodyPr>
          <a:lstStyle/>
          <a:p>
            <a:pPr algn="ctr">
              <a:lnSpc>
                <a:spcPts val="4900"/>
              </a:lnSpc>
              <a:spcBef>
                <a:spcPct val="0"/>
              </a:spcBef>
            </a:pPr>
            <a:r>
              <a:rPr lang="en-US" sz="3500" b="1">
                <a:solidFill>
                  <a:srgbClr val="FFD012"/>
                </a:solidFill>
                <a:latin typeface="Canva Sans Bold"/>
                <a:ea typeface="Canva Sans Bold"/>
                <a:cs typeface="Canva Sans Bold"/>
                <a:sym typeface="Canva Sans Bold"/>
              </a:rPr>
              <a:t>PRINCÍPIO DA OPORTUNIDADE</a:t>
            </a:r>
          </a:p>
        </p:txBody>
      </p:sp>
      <p:sp>
        <p:nvSpPr>
          <p:cNvPr id="16" name="TextBox 16"/>
          <p:cNvSpPr txBox="1"/>
          <p:nvPr/>
        </p:nvSpPr>
        <p:spPr>
          <a:xfrm>
            <a:off x="874851" y="5925612"/>
            <a:ext cx="16384449" cy="1012190"/>
          </a:xfrm>
          <a:prstGeom prst="rect">
            <a:avLst/>
          </a:prstGeom>
        </p:spPr>
        <p:txBody>
          <a:bodyPr lIns="0" tIns="0" rIns="0" bIns="0" rtlCol="0" anchor="t">
            <a:spAutoFit/>
          </a:bodyPr>
          <a:lstStyle/>
          <a:p>
            <a:pPr marL="0" lvl="0" indent="0" algn="l">
              <a:lnSpc>
                <a:spcPts val="4060"/>
              </a:lnSpc>
              <a:spcBef>
                <a:spcPct val="0"/>
              </a:spcBef>
            </a:pPr>
            <a:r>
              <a:rPr lang="en-US" sz="2900" b="1">
                <a:solidFill>
                  <a:srgbClr val="FFFFFF"/>
                </a:solidFill>
                <a:latin typeface="Canva Sans Bold"/>
                <a:ea typeface="Canva Sans Bold"/>
                <a:cs typeface="Canva Sans Bold"/>
                <a:sym typeface="Canva Sans Bold"/>
              </a:rPr>
              <a:t>Determina que os r</a:t>
            </a:r>
            <a:r>
              <a:rPr lang="en-US" sz="2900" b="1" u="none" strike="noStrike">
                <a:solidFill>
                  <a:srgbClr val="FFFFFF"/>
                </a:solidFill>
                <a:latin typeface="Canva Sans Bold"/>
                <a:ea typeface="Canva Sans Bold"/>
                <a:cs typeface="Canva Sans Bold"/>
                <a:sym typeface="Canva Sans Bold"/>
              </a:rPr>
              <a:t>egistros contábeis devem ser feitos de forma tempestiva e correta, garantindo informações completas e confiáveis no momento adequado.</a:t>
            </a:r>
          </a:p>
        </p:txBody>
      </p:sp>
      <p:sp>
        <p:nvSpPr>
          <p:cNvPr id="17" name="TextBox 17"/>
          <p:cNvSpPr txBox="1"/>
          <p:nvPr/>
        </p:nvSpPr>
        <p:spPr>
          <a:xfrm>
            <a:off x="144357" y="2985844"/>
            <a:ext cx="7274168" cy="596900"/>
          </a:xfrm>
          <a:prstGeom prst="rect">
            <a:avLst/>
          </a:prstGeom>
        </p:spPr>
        <p:txBody>
          <a:bodyPr lIns="0" tIns="0" rIns="0" bIns="0" rtlCol="0" anchor="t">
            <a:spAutoFit/>
          </a:bodyPr>
          <a:lstStyle/>
          <a:p>
            <a:pPr algn="ctr">
              <a:lnSpc>
                <a:spcPts val="4900"/>
              </a:lnSpc>
              <a:spcBef>
                <a:spcPct val="0"/>
              </a:spcBef>
            </a:pPr>
            <a:r>
              <a:rPr lang="en-US" sz="3500" b="1">
                <a:solidFill>
                  <a:srgbClr val="FFD012"/>
                </a:solidFill>
                <a:latin typeface="Canva Sans Bold"/>
                <a:ea typeface="Canva Sans Bold"/>
                <a:cs typeface="Canva Sans Bold"/>
                <a:sym typeface="Canva Sans Bold"/>
              </a:rPr>
              <a:t>PRINCÍPIO DA ENTIDADE</a:t>
            </a:r>
          </a:p>
        </p:txBody>
      </p:sp>
      <p:sp>
        <p:nvSpPr>
          <p:cNvPr id="18" name="TextBox 18"/>
          <p:cNvSpPr txBox="1"/>
          <p:nvPr/>
        </p:nvSpPr>
        <p:spPr>
          <a:xfrm>
            <a:off x="951776" y="8246110"/>
            <a:ext cx="16230600" cy="1012190"/>
          </a:xfrm>
          <a:prstGeom prst="rect">
            <a:avLst/>
          </a:prstGeom>
        </p:spPr>
        <p:txBody>
          <a:bodyPr lIns="0" tIns="0" rIns="0" bIns="0" rtlCol="0" anchor="t">
            <a:spAutoFit/>
          </a:bodyPr>
          <a:lstStyle/>
          <a:p>
            <a:pPr marL="0" lvl="0" indent="0" algn="l">
              <a:lnSpc>
                <a:spcPts val="4060"/>
              </a:lnSpc>
              <a:spcBef>
                <a:spcPct val="0"/>
              </a:spcBef>
            </a:pPr>
            <a:r>
              <a:rPr lang="en-US" sz="2900" b="1" u="none" strike="noStrike">
                <a:solidFill>
                  <a:srgbClr val="FFFFFF"/>
                </a:solidFill>
                <a:latin typeface="Canva Sans Bold"/>
                <a:ea typeface="Canva Sans Bold"/>
                <a:cs typeface="Canva Sans Bold"/>
                <a:sym typeface="Canva Sans Bold"/>
              </a:rPr>
              <a:t>Pressupõe que a empresa continuará em operação no futuro, a menos que existam evidências contrárias, influenciando a avaliação dos ativos e passivos.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2038">
                <a:alpha val="100000"/>
              </a:srgbClr>
            </a:gs>
            <a:gs pos="100000">
              <a:srgbClr val="00515B">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5161914" y="-713298"/>
            <a:ext cx="2631896" cy="2302909"/>
            <a:chOff x="0" y="0"/>
            <a:chExt cx="812800" cy="711200"/>
          </a:xfrm>
        </p:grpSpPr>
        <p:sp>
          <p:nvSpPr>
            <p:cNvPr id="3" name="Freeform 3"/>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D012"/>
            </a:solidFill>
          </p:spPr>
        </p:sp>
        <p:sp>
          <p:nvSpPr>
            <p:cNvPr id="4" name="TextBox 4"/>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10800000">
            <a:off x="15515089" y="-2819989"/>
            <a:ext cx="6702523" cy="5864707"/>
            <a:chOff x="0" y="0"/>
            <a:chExt cx="812800" cy="711200"/>
          </a:xfrm>
        </p:grpSpPr>
        <p:sp>
          <p:nvSpPr>
            <p:cNvPr id="6" name="Freeform 6"/>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D012"/>
            </a:solidFill>
          </p:spPr>
        </p:sp>
        <p:sp>
          <p:nvSpPr>
            <p:cNvPr id="7" name="TextBox 7"/>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10800000">
            <a:off x="13952217" y="-1364881"/>
            <a:ext cx="2631896" cy="2302909"/>
            <a:chOff x="0" y="0"/>
            <a:chExt cx="812800" cy="711200"/>
          </a:xfrm>
        </p:grpSpPr>
        <p:sp>
          <p:nvSpPr>
            <p:cNvPr id="9" name="Freeform 9"/>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D012"/>
            </a:solidFill>
          </p:spPr>
        </p:sp>
        <p:sp>
          <p:nvSpPr>
            <p:cNvPr id="10" name="TextBox 10"/>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p>
          </p:txBody>
        </p:sp>
      </p:grpSp>
      <p:sp>
        <p:nvSpPr>
          <p:cNvPr id="11" name="TextBox 11"/>
          <p:cNvSpPr txBox="1"/>
          <p:nvPr/>
        </p:nvSpPr>
        <p:spPr>
          <a:xfrm>
            <a:off x="511936" y="971550"/>
            <a:ext cx="16518428" cy="4612640"/>
          </a:xfrm>
          <a:prstGeom prst="rect">
            <a:avLst/>
          </a:prstGeom>
        </p:spPr>
        <p:txBody>
          <a:bodyPr lIns="0" tIns="0" rIns="0" bIns="0" rtlCol="0" anchor="t">
            <a:spAutoFit/>
          </a:bodyPr>
          <a:lstStyle/>
          <a:p>
            <a:pPr algn="l">
              <a:lnSpc>
                <a:spcPts val="4060"/>
              </a:lnSpc>
            </a:pPr>
            <a:r>
              <a:rPr lang="en-US" sz="2900" b="1">
                <a:solidFill>
                  <a:srgbClr val="FFFFFF"/>
                </a:solidFill>
                <a:latin typeface="Canva Sans Bold"/>
                <a:ea typeface="Canva Sans Bold"/>
                <a:cs typeface="Canva Sans Bold"/>
                <a:sym typeface="Canva Sans Bold"/>
              </a:rPr>
              <a:t>CFC 2023.01 – Questão 33</a:t>
            </a:r>
          </a:p>
          <a:p>
            <a:pPr algn="l">
              <a:lnSpc>
                <a:spcPts val="4060"/>
              </a:lnSpc>
              <a:spcBef>
                <a:spcPct val="0"/>
              </a:spcBef>
            </a:pPr>
            <a:r>
              <a:rPr lang="en-US" sz="2900" b="1">
                <a:solidFill>
                  <a:srgbClr val="FFFFFF"/>
                </a:solidFill>
                <a:latin typeface="Canva Sans Bold"/>
                <a:ea typeface="Canva Sans Bold"/>
                <a:cs typeface="Canva Sans Bold"/>
                <a:sym typeface="Canva Sans Bold"/>
              </a:rPr>
              <a:t>Segundo a Norma Brasileira de Contabilidade – NBC TG – Estrutura Conceitual, as características qualitativas de informações financeiras úteis se aplicam a informações financeiras fornecidas nas demonstrações contábeis, bem como a informações financeiras fornecidas de outras formas. Nesse sentido, se as informações financeiras devem ser úteis, elas devem apresentar características qualitativas fundamentais além daquelas de melhoria, que visam aumentar sua utilidade. Classifique as características qualitativas da informação contábil apresentadas a seguir em Fundamental (F) e de Melhoria (M).</a:t>
            </a:r>
          </a:p>
          <a:p>
            <a:pPr algn="l">
              <a:lnSpc>
                <a:spcPts val="4060"/>
              </a:lnSpc>
              <a:spcBef>
                <a:spcPct val="0"/>
              </a:spcBef>
            </a:pPr>
            <a:endParaRPr lang="en-US" sz="2900" b="1">
              <a:solidFill>
                <a:srgbClr val="FFFFFF"/>
              </a:solidFill>
              <a:latin typeface="Canva Sans Bold"/>
              <a:ea typeface="Canva Sans Bold"/>
              <a:cs typeface="Canva Sans Bold"/>
              <a:sym typeface="Canva Sans Bold"/>
            </a:endParaRPr>
          </a:p>
        </p:txBody>
      </p:sp>
      <p:sp>
        <p:nvSpPr>
          <p:cNvPr id="12" name="TextBox 12"/>
          <p:cNvSpPr txBox="1"/>
          <p:nvPr/>
        </p:nvSpPr>
        <p:spPr>
          <a:xfrm>
            <a:off x="511936" y="5982842"/>
            <a:ext cx="16980306" cy="2040890"/>
          </a:xfrm>
          <a:prstGeom prst="rect">
            <a:avLst/>
          </a:prstGeom>
        </p:spPr>
        <p:txBody>
          <a:bodyPr lIns="0" tIns="0" rIns="0" bIns="0" rtlCol="0" anchor="t">
            <a:spAutoFit/>
          </a:bodyPr>
          <a:lstStyle/>
          <a:p>
            <a:pPr algn="just">
              <a:lnSpc>
                <a:spcPts val="4060"/>
              </a:lnSpc>
              <a:spcBef>
                <a:spcPct val="0"/>
              </a:spcBef>
            </a:pPr>
            <a:r>
              <a:rPr lang="en-US" sz="2900" b="1">
                <a:solidFill>
                  <a:srgbClr val="FFFFFF"/>
                </a:solidFill>
                <a:latin typeface="Canva Sans Bold"/>
                <a:ea typeface="Canva Sans Bold"/>
                <a:cs typeface="Canva Sans Bold"/>
                <a:sym typeface="Canva Sans Bold"/>
              </a:rPr>
              <a:t>(M) Capacidade de Verificação.             (M) Comparabilidade.                      (M) Compreensibilidade.</a:t>
            </a:r>
          </a:p>
          <a:p>
            <a:pPr algn="just">
              <a:lnSpc>
                <a:spcPts val="4060"/>
              </a:lnSpc>
              <a:spcBef>
                <a:spcPct val="0"/>
              </a:spcBef>
            </a:pPr>
            <a:r>
              <a:rPr lang="en-US" sz="2900" b="1">
                <a:solidFill>
                  <a:srgbClr val="FFFFFF"/>
                </a:solidFill>
                <a:latin typeface="Canva Sans Bold"/>
                <a:ea typeface="Canva Sans Bold"/>
                <a:cs typeface="Canva Sans Bold"/>
                <a:sym typeface="Canva Sans Bold"/>
              </a:rPr>
              <a:t>(F) Relevância.                                               (F) Representação fidedigna.        (M) Tempestividade.</a:t>
            </a:r>
          </a:p>
          <a:p>
            <a:pPr algn="just">
              <a:lnSpc>
                <a:spcPts val="4060"/>
              </a:lnSpc>
              <a:spcBef>
                <a:spcPct val="0"/>
              </a:spcBef>
            </a:pPr>
            <a:endParaRPr lang="en-US" sz="2900" b="1">
              <a:solidFill>
                <a:srgbClr val="FFFFFF"/>
              </a:solidFill>
              <a:latin typeface="Canva Sans Bold"/>
              <a:ea typeface="Canva Sans Bold"/>
              <a:cs typeface="Canva Sans Bold"/>
              <a:sym typeface="Canva Sans Bold"/>
            </a:endParaRPr>
          </a:p>
          <a:p>
            <a:pPr algn="ctr">
              <a:lnSpc>
                <a:spcPts val="4060"/>
              </a:lnSpc>
              <a:spcBef>
                <a:spcPct val="0"/>
              </a:spcBef>
            </a:pPr>
            <a:endParaRPr lang="en-US" sz="2900" b="1">
              <a:solidFill>
                <a:srgbClr val="FFFFFF"/>
              </a:solidFill>
              <a:latin typeface="Canva Sans Bold"/>
              <a:ea typeface="Canva Sans Bold"/>
              <a:cs typeface="Canva Sans Bold"/>
              <a:sym typeface="Canva Sans Bold"/>
            </a:endParaRPr>
          </a:p>
        </p:txBody>
      </p:sp>
      <p:sp>
        <p:nvSpPr>
          <p:cNvPr id="13" name="TextBox 13"/>
          <p:cNvSpPr txBox="1"/>
          <p:nvPr/>
        </p:nvSpPr>
        <p:spPr>
          <a:xfrm>
            <a:off x="511936" y="7824469"/>
            <a:ext cx="8504873" cy="2555240"/>
          </a:xfrm>
          <a:prstGeom prst="rect">
            <a:avLst/>
          </a:prstGeom>
        </p:spPr>
        <p:txBody>
          <a:bodyPr lIns="0" tIns="0" rIns="0" bIns="0" rtlCol="0" anchor="t">
            <a:spAutoFit/>
          </a:bodyPr>
          <a:lstStyle/>
          <a:p>
            <a:pPr algn="l">
              <a:lnSpc>
                <a:spcPts val="4060"/>
              </a:lnSpc>
              <a:spcBef>
                <a:spcPct val="0"/>
              </a:spcBef>
            </a:pPr>
            <a:r>
              <a:rPr lang="en-US" sz="2900" b="1">
                <a:solidFill>
                  <a:srgbClr val="FFFFFF"/>
                </a:solidFill>
                <a:latin typeface="Canva Sans Bold"/>
                <a:ea typeface="Canva Sans Bold"/>
                <a:cs typeface="Canva Sans Bold"/>
                <a:sym typeface="Canva Sans Bold"/>
              </a:rPr>
              <a:t>A sequência está correta em:</a:t>
            </a:r>
          </a:p>
          <a:p>
            <a:pPr algn="l">
              <a:lnSpc>
                <a:spcPts val="4060"/>
              </a:lnSpc>
              <a:spcBef>
                <a:spcPct val="0"/>
              </a:spcBef>
            </a:pPr>
            <a:endParaRPr lang="en-US" sz="2900" b="1">
              <a:solidFill>
                <a:srgbClr val="FFFFFF"/>
              </a:solidFill>
              <a:latin typeface="Canva Sans Bold"/>
              <a:ea typeface="Canva Sans Bold"/>
              <a:cs typeface="Canva Sans Bold"/>
              <a:sym typeface="Canva Sans Bold"/>
            </a:endParaRPr>
          </a:p>
          <a:p>
            <a:pPr algn="l">
              <a:lnSpc>
                <a:spcPts val="4060"/>
              </a:lnSpc>
              <a:spcBef>
                <a:spcPct val="0"/>
              </a:spcBef>
            </a:pPr>
            <a:r>
              <a:rPr lang="en-US" sz="2900" b="1">
                <a:solidFill>
                  <a:srgbClr val="FFFFFF"/>
                </a:solidFill>
                <a:latin typeface="Canva Sans Bold"/>
                <a:ea typeface="Canva Sans Bold"/>
                <a:cs typeface="Canva Sans Bold"/>
                <a:sym typeface="Canva Sans Bold"/>
              </a:rPr>
              <a:t>A) F, F, M, M, F, M.                       B) F, M, F, F, M, F.</a:t>
            </a:r>
          </a:p>
          <a:p>
            <a:pPr algn="l">
              <a:lnSpc>
                <a:spcPts val="4060"/>
              </a:lnSpc>
              <a:spcBef>
                <a:spcPct val="0"/>
              </a:spcBef>
            </a:pPr>
            <a:r>
              <a:rPr lang="en-US" sz="2900" b="1">
                <a:solidFill>
                  <a:srgbClr val="FFFFFF"/>
                </a:solidFill>
                <a:latin typeface="Canva Sans Bold"/>
                <a:ea typeface="Canva Sans Bold"/>
                <a:cs typeface="Canva Sans Bold"/>
                <a:sym typeface="Canva Sans Bold"/>
              </a:rPr>
              <a:t>C) M, M, F, M, F, F. </a:t>
            </a:r>
            <a:r>
              <a:rPr lang="en-US" sz="2900" b="1">
                <a:solidFill>
                  <a:srgbClr val="FFD012"/>
                </a:solidFill>
                <a:latin typeface="Canva Sans Bold"/>
                <a:ea typeface="Canva Sans Bold"/>
                <a:cs typeface="Canva Sans Bold"/>
                <a:sym typeface="Canva Sans Bold"/>
              </a:rPr>
              <a:t>                      D) M, M, M, F, F, M.</a:t>
            </a:r>
          </a:p>
          <a:p>
            <a:pPr algn="l">
              <a:lnSpc>
                <a:spcPts val="4060"/>
              </a:lnSpc>
              <a:spcBef>
                <a:spcPct val="0"/>
              </a:spcBef>
            </a:pPr>
            <a:endParaRPr lang="en-US" sz="2900" b="1">
              <a:solidFill>
                <a:srgbClr val="FFD012"/>
              </a:solidFill>
              <a:latin typeface="Canva Sans Bold"/>
              <a:ea typeface="Canva Sans Bold"/>
              <a:cs typeface="Canva Sans Bold"/>
              <a:sym typeface="Canva Sans Bold"/>
            </a:endParaRPr>
          </a:p>
        </p:txBody>
      </p:sp>
      <p:sp>
        <p:nvSpPr>
          <p:cNvPr id="14" name="Freeform 14"/>
          <p:cNvSpPr/>
          <p:nvPr/>
        </p:nvSpPr>
        <p:spPr>
          <a:xfrm>
            <a:off x="16384449" y="8383449"/>
            <a:ext cx="1903551" cy="1903551"/>
          </a:xfrm>
          <a:custGeom>
            <a:avLst/>
            <a:gdLst/>
            <a:ahLst/>
            <a:cxnLst/>
            <a:rect l="l" t="t" r="r" b="b"/>
            <a:pathLst>
              <a:path w="1903551" h="1903551">
                <a:moveTo>
                  <a:pt x="0" y="0"/>
                </a:moveTo>
                <a:lnTo>
                  <a:pt x="1903551" y="0"/>
                </a:lnTo>
                <a:lnTo>
                  <a:pt x="1903551" y="1903551"/>
                </a:lnTo>
                <a:lnTo>
                  <a:pt x="0" y="1903551"/>
                </a:lnTo>
                <a:lnTo>
                  <a:pt x="0" y="0"/>
                </a:lnTo>
                <a:close/>
              </a:path>
            </a:pathLst>
          </a:custGeom>
          <a:blipFill>
            <a:blip r:embed="rId2"/>
            <a:stretch>
              <a:fillRect/>
            </a:stretch>
          </a:blipFill>
        </p:spPr>
      </p:sp>
      <p:sp>
        <p:nvSpPr>
          <p:cNvPr id="15" name="Freeform 15"/>
          <p:cNvSpPr/>
          <p:nvPr/>
        </p:nvSpPr>
        <p:spPr>
          <a:xfrm>
            <a:off x="9359796" y="9335224"/>
            <a:ext cx="560740" cy="526076"/>
          </a:xfrm>
          <a:custGeom>
            <a:avLst/>
            <a:gdLst/>
            <a:ahLst/>
            <a:cxnLst/>
            <a:rect l="l" t="t" r="r" b="b"/>
            <a:pathLst>
              <a:path w="560740" h="526076">
                <a:moveTo>
                  <a:pt x="0" y="0"/>
                </a:moveTo>
                <a:lnTo>
                  <a:pt x="560740" y="0"/>
                </a:lnTo>
                <a:lnTo>
                  <a:pt x="560740" y="526076"/>
                </a:lnTo>
                <a:lnTo>
                  <a:pt x="0" y="52607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2038">
                <a:alpha val="100000"/>
              </a:srgbClr>
            </a:gs>
            <a:gs pos="100000">
              <a:srgbClr val="00515B">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0" y="2551430"/>
            <a:ext cx="18288000" cy="5126990"/>
          </a:xfrm>
          <a:prstGeom prst="rect">
            <a:avLst/>
          </a:prstGeom>
        </p:spPr>
        <p:txBody>
          <a:bodyPr lIns="0" tIns="0" rIns="0" bIns="0" rtlCol="0" anchor="t">
            <a:spAutoFit/>
          </a:bodyPr>
          <a:lstStyle/>
          <a:p>
            <a:pPr algn="l">
              <a:lnSpc>
                <a:spcPts val="4060"/>
              </a:lnSpc>
              <a:spcBef>
                <a:spcPct val="0"/>
              </a:spcBef>
            </a:pPr>
            <a:r>
              <a:rPr lang="en-US" sz="2900" b="1">
                <a:solidFill>
                  <a:srgbClr val="FFFFFF"/>
                </a:solidFill>
                <a:latin typeface="Canva Sans Bold"/>
                <a:ea typeface="Canva Sans Bold"/>
                <a:cs typeface="Canva Sans Bold"/>
                <a:sym typeface="Canva Sans Bold"/>
              </a:rPr>
              <a:t>CFC 2024.2 - Questão 13</a:t>
            </a:r>
          </a:p>
          <a:p>
            <a:pPr algn="l">
              <a:lnSpc>
                <a:spcPts val="4060"/>
              </a:lnSpc>
              <a:spcBef>
                <a:spcPct val="0"/>
              </a:spcBef>
            </a:pPr>
            <a:r>
              <a:rPr lang="en-US" sz="2900" b="1">
                <a:solidFill>
                  <a:srgbClr val="FFFFFF"/>
                </a:solidFill>
                <a:latin typeface="Canva Sans Bold"/>
                <a:ea typeface="Canva Sans Bold"/>
                <a:cs typeface="Canva Sans Bold"/>
                <a:sym typeface="Canva Sans Bold"/>
              </a:rPr>
              <a:t>Um investidor está analisando as demonstrações contábeis de uma sociedade empresária. O investidor tem disponível, para a sua análise, as demonstrações referentes a 31/12/2023, mas não as dos exercícios anteriores. Nesse caso, o investidor não poderá verificar a seguinte característica qualitativa: </a:t>
            </a:r>
          </a:p>
          <a:p>
            <a:pPr algn="l">
              <a:lnSpc>
                <a:spcPts val="4060"/>
              </a:lnSpc>
              <a:spcBef>
                <a:spcPct val="0"/>
              </a:spcBef>
            </a:pPr>
            <a:r>
              <a:rPr lang="en-US" sz="2900" b="1">
                <a:solidFill>
                  <a:srgbClr val="FFFFFF"/>
                </a:solidFill>
                <a:latin typeface="Canva Sans Bold"/>
                <a:ea typeface="Canva Sans Bold"/>
                <a:cs typeface="Canva Sans Bold"/>
                <a:sym typeface="Canva Sans Bold"/>
              </a:rPr>
              <a:t>(A) relevância. </a:t>
            </a:r>
          </a:p>
          <a:p>
            <a:pPr algn="l">
              <a:lnSpc>
                <a:spcPts val="4060"/>
              </a:lnSpc>
              <a:spcBef>
                <a:spcPct val="0"/>
              </a:spcBef>
            </a:pPr>
            <a:r>
              <a:rPr lang="en-US" sz="2900" b="1">
                <a:solidFill>
                  <a:srgbClr val="FFFFFF"/>
                </a:solidFill>
                <a:latin typeface="Canva Sans Bold"/>
                <a:ea typeface="Canva Sans Bold"/>
                <a:cs typeface="Canva Sans Bold"/>
                <a:sym typeface="Canva Sans Bold"/>
              </a:rPr>
              <a:t>(B) tempestividade. </a:t>
            </a:r>
          </a:p>
          <a:p>
            <a:pPr algn="l">
              <a:lnSpc>
                <a:spcPts val="4060"/>
              </a:lnSpc>
              <a:spcBef>
                <a:spcPct val="0"/>
              </a:spcBef>
            </a:pPr>
            <a:r>
              <a:rPr lang="en-US" sz="2900" b="1">
                <a:solidFill>
                  <a:srgbClr val="FFFFFF"/>
                </a:solidFill>
                <a:latin typeface="Canva Sans Bold"/>
                <a:ea typeface="Canva Sans Bold"/>
                <a:cs typeface="Canva Sans Bold"/>
                <a:sym typeface="Canva Sans Bold"/>
              </a:rPr>
              <a:t>(C) comparabilidade. </a:t>
            </a:r>
          </a:p>
          <a:p>
            <a:pPr algn="l">
              <a:lnSpc>
                <a:spcPts val="4060"/>
              </a:lnSpc>
              <a:spcBef>
                <a:spcPct val="0"/>
              </a:spcBef>
            </a:pPr>
            <a:r>
              <a:rPr lang="en-US" sz="2900" b="1">
                <a:solidFill>
                  <a:srgbClr val="FFFFFF"/>
                </a:solidFill>
                <a:latin typeface="Canva Sans Bold"/>
                <a:ea typeface="Canva Sans Bold"/>
                <a:cs typeface="Canva Sans Bold"/>
                <a:sym typeface="Canva Sans Bold"/>
              </a:rPr>
              <a:t>(D) compreensibilidade. </a:t>
            </a:r>
          </a:p>
          <a:p>
            <a:pPr algn="l">
              <a:lnSpc>
                <a:spcPts val="4060"/>
              </a:lnSpc>
              <a:spcBef>
                <a:spcPct val="0"/>
              </a:spcBef>
            </a:pPr>
            <a:endParaRPr lang="en-US" sz="2900" b="1">
              <a:solidFill>
                <a:srgbClr val="FFFFFF"/>
              </a:solidFill>
              <a:latin typeface="Canva Sans Bold"/>
              <a:ea typeface="Canva Sans Bold"/>
              <a:cs typeface="Canva Sans Bold"/>
              <a:sym typeface="Canva Sans Bold"/>
            </a:endParaRPr>
          </a:p>
        </p:txBody>
      </p:sp>
      <p:grpSp>
        <p:nvGrpSpPr>
          <p:cNvPr id="3" name="Group 3"/>
          <p:cNvGrpSpPr/>
          <p:nvPr/>
        </p:nvGrpSpPr>
        <p:grpSpPr>
          <a:xfrm>
            <a:off x="15161914" y="-713298"/>
            <a:ext cx="2631896" cy="2302909"/>
            <a:chOff x="0" y="0"/>
            <a:chExt cx="812800" cy="711200"/>
          </a:xfrm>
        </p:grpSpPr>
        <p:sp>
          <p:nvSpPr>
            <p:cNvPr id="4" name="Freeform 4"/>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D012"/>
            </a:solidFill>
          </p:spPr>
        </p:sp>
        <p:sp>
          <p:nvSpPr>
            <p:cNvPr id="5" name="TextBox 5"/>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rot="-10800000">
            <a:off x="15515089" y="-2819989"/>
            <a:ext cx="6702523" cy="5864707"/>
            <a:chOff x="0" y="0"/>
            <a:chExt cx="812800" cy="711200"/>
          </a:xfrm>
        </p:grpSpPr>
        <p:sp>
          <p:nvSpPr>
            <p:cNvPr id="7" name="Freeform 7"/>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D012"/>
            </a:solidFill>
          </p:spPr>
        </p:sp>
        <p:sp>
          <p:nvSpPr>
            <p:cNvPr id="8" name="TextBox 8"/>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rot="-10800000">
            <a:off x="13952217" y="-1364881"/>
            <a:ext cx="2631896" cy="2302909"/>
            <a:chOff x="0" y="0"/>
            <a:chExt cx="812800" cy="711200"/>
          </a:xfrm>
        </p:grpSpPr>
        <p:sp>
          <p:nvSpPr>
            <p:cNvPr id="10" name="Freeform 10"/>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D012"/>
            </a:solidFill>
          </p:spPr>
        </p:sp>
        <p:sp>
          <p:nvSpPr>
            <p:cNvPr id="11" name="TextBox 11"/>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16384449" y="8352730"/>
            <a:ext cx="1903551" cy="1903551"/>
          </a:xfrm>
          <a:custGeom>
            <a:avLst/>
            <a:gdLst/>
            <a:ahLst/>
            <a:cxnLst/>
            <a:rect l="l" t="t" r="r" b="b"/>
            <a:pathLst>
              <a:path w="1903551" h="1903551">
                <a:moveTo>
                  <a:pt x="0" y="0"/>
                </a:moveTo>
                <a:lnTo>
                  <a:pt x="1903551" y="0"/>
                </a:lnTo>
                <a:lnTo>
                  <a:pt x="1903551" y="1903551"/>
                </a:lnTo>
                <a:lnTo>
                  <a:pt x="0" y="1903551"/>
                </a:lnTo>
                <a:lnTo>
                  <a:pt x="0" y="0"/>
                </a:lnTo>
                <a:close/>
              </a:path>
            </a:pathLst>
          </a:custGeom>
          <a:blipFill>
            <a:blip r:embed="rId2"/>
            <a:stretch>
              <a:fillRect/>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4869</Words>
  <Application>Microsoft Office PowerPoint</Application>
  <PresentationFormat>Personalizar</PresentationFormat>
  <Paragraphs>337</Paragraphs>
  <Slides>44</Slides>
  <Notes>0</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44</vt:i4>
      </vt:variant>
    </vt:vector>
  </HeadingPairs>
  <TitlesOfParts>
    <vt:vector size="52" baseType="lpstr">
      <vt:lpstr>Barlow Condensed Bold</vt:lpstr>
      <vt:lpstr>Canva Sans Bold</vt:lpstr>
      <vt:lpstr>Arial</vt:lpstr>
      <vt:lpstr>Calibri</vt:lpstr>
      <vt:lpstr>DM Sans</vt:lpstr>
      <vt:lpstr>Canva Sans Bold Italics</vt:lpstr>
      <vt:lpstr>DM Sans Bold</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Accounting</dc:title>
  <dc:creator>lais oliveira</dc:creator>
  <cp:lastModifiedBy>lais oliveira</cp:lastModifiedBy>
  <cp:revision>2</cp:revision>
  <dcterms:created xsi:type="dcterms:W3CDTF">2006-08-16T00:00:00Z</dcterms:created>
  <dcterms:modified xsi:type="dcterms:W3CDTF">2025-03-22T14:04:08Z</dcterms:modified>
  <dc:identifier>DAGiZ-ow_ZQ</dc:identifier>
</cp:coreProperties>
</file>