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10287000" cx="18288000"/>
  <p:notesSz cx="6858000" cy="9144000"/>
  <p:embeddedFontLst>
    <p:embeddedFont>
      <p:font typeface="Arim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iLEAj8XwukG8i4pwNbSkELseC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A2845B-5519-43B8-9922-6308A1524082}">
  <a:tblStyle styleId="{8CA2845B-5519-43B8-9922-6308A15240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Arim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mo-bold.fntdata"/><Relationship Id="rId16" Type="http://schemas.openxmlformats.org/officeDocument/2006/relationships/slide" Target="slides/slide10.xml"/><Relationship Id="rId38" Type="http://schemas.openxmlformats.org/officeDocument/2006/relationships/font" Target="fonts/Arim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1" name="Google Shape;241;p1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4" name="Google Shape;254;p1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0" name="Google Shape;270;p1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3" name="Google Shape;283;p1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6" name="Google Shape;296;p1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9" name="Google Shape;309;p1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4" name="Google Shape;324;p1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6" name="Google Shape;336;p1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9" name="Google Shape;349;p1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1" name="Google Shape;361;p1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4" name="Google Shape;104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3" name="Google Shape;373;p2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5" name="Google Shape;385;p2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8" name="Google Shape;398;p2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11" name="Google Shape;411;p2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5" name="Google Shape;425;p2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25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26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6" name="Google Shape;456;p2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9" name="Google Shape;469;p2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p2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0" name="Google Shape;480;p3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3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0" name="Google Shape;150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p31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a775bc1544_0_2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g3a775bc1544_0_29:notes"/>
          <p:cNvSpPr/>
          <p:nvPr>
            <p:ph idx="2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4" name="Google Shape;164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7" name="Google Shape;177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9" name="Google Shape;189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2" name="Google Shape;202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5" name="Google Shape;215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8" name="Google Shape;228;p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9.jpg"/><Relationship Id="rId5" Type="http://schemas.openxmlformats.org/officeDocument/2006/relationships/image" Target="../media/image33.png"/><Relationship Id="rId6" Type="http://schemas.openxmlformats.org/officeDocument/2006/relationships/image" Target="../media/image20.jp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5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anaiscbc.abcustos.org.br/anais/article/view/1176" TargetMode="External"/><Relationship Id="rId4" Type="http://schemas.openxmlformats.org/officeDocument/2006/relationships/hyperlink" Target="https://anaiscbc.abcustos.org.br/anais/article/view/1176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sebrae.com.br/sites/PortalSebrae/conteudos/posts/o-maior-desafio-do-mei-gestao-dos-gastos,ac2f151eea156810VgnVCM1000001b00320aRCRD" TargetMode="External"/><Relationship Id="rId4" Type="http://schemas.openxmlformats.org/officeDocument/2006/relationships/hyperlink" Target="https://sebrae.com.br/sites/PortalSebrae/conteudos/posts/o-maior-desafio-do-mei-gestao-dos-gastos,ac2f151eea156810VgnVCM1000001b00320aRCRD" TargetMode="External"/><Relationship Id="rId5" Type="http://schemas.openxmlformats.org/officeDocument/2006/relationships/hyperlink" Target="https://sebrae.com.br/sites/PortalSebrae/artigos/markup-saiba-calcular-para-definir-precos-com-seguranca,94b3013555956810VgnVCM1000001b00320aRCRD" TargetMode="External"/><Relationship Id="rId6" Type="http://schemas.openxmlformats.org/officeDocument/2006/relationships/hyperlink" Target="https://sebrae.com.br/sites/PortalSebrae/artigos/markup-saiba-calcular-para-definir-precos-com-seguranca,94b3013555956810VgnVCM1000001b00320aRCRD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9732264"/>
          </a:xfrm>
          <a:custGeom>
            <a:rect b="b" l="l" r="r" t="t"/>
            <a:pathLst>
              <a:path extrusionOk="0" h="12976352" w="24384000">
                <a:moveTo>
                  <a:pt x="0" y="12976352"/>
                </a:moveTo>
                <a:lnTo>
                  <a:pt x="24384000" y="12976352"/>
                </a:lnTo>
                <a:lnTo>
                  <a:pt x="24384000" y="0"/>
                </a:lnTo>
                <a:lnTo>
                  <a:pt x="0" y="0"/>
                </a:lnTo>
                <a:lnTo>
                  <a:pt x="0" y="12976352"/>
                </a:lnTo>
                <a:close/>
              </a:path>
            </a:pathLst>
          </a:custGeom>
          <a:solidFill>
            <a:srgbClr val="C0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9720071"/>
            <a:ext cx="18288000" cy="567023"/>
          </a:xfrm>
          <a:custGeom>
            <a:rect b="b" l="l" r="r" t="t"/>
            <a:pathLst>
              <a:path extrusionOk="0" h="756031" w="24384000">
                <a:moveTo>
                  <a:pt x="0" y="0"/>
                </a:moveTo>
                <a:lnTo>
                  <a:pt x="24384000" y="0"/>
                </a:lnTo>
                <a:lnTo>
                  <a:pt x="24384000" y="756031"/>
                </a:lnTo>
                <a:lnTo>
                  <a:pt x="0" y="756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1" l="0" r="0" t="-3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3759895" y="6749796"/>
            <a:ext cx="1152144" cy="2191512"/>
          </a:xfrm>
          <a:custGeom>
            <a:rect b="b" l="l" r="r" t="t"/>
            <a:pathLst>
              <a:path extrusionOk="0" h="2922016" w="1536192">
                <a:moveTo>
                  <a:pt x="0" y="0"/>
                </a:moveTo>
                <a:lnTo>
                  <a:pt x="1536192" y="0"/>
                </a:lnTo>
                <a:lnTo>
                  <a:pt x="1536192" y="2922016"/>
                </a:lnTo>
                <a:lnTo>
                  <a:pt x="0" y="2922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0" r="-1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5418066" y="7447610"/>
            <a:ext cx="2112264" cy="1411224"/>
          </a:xfrm>
          <a:custGeom>
            <a:rect b="b" l="l" r="r" t="t"/>
            <a:pathLst>
              <a:path extrusionOk="0" h="1881632" w="2816352">
                <a:moveTo>
                  <a:pt x="0" y="0"/>
                </a:moveTo>
                <a:lnTo>
                  <a:pt x="2816352" y="0"/>
                </a:lnTo>
                <a:lnTo>
                  <a:pt x="2816352" y="1881632"/>
                </a:lnTo>
                <a:lnTo>
                  <a:pt x="0" y="1881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04" r="-1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7062703" y="8235696"/>
            <a:ext cx="170688" cy="234696"/>
          </a:xfrm>
          <a:custGeom>
            <a:rect b="b" l="l" r="r" t="t"/>
            <a:pathLst>
              <a:path extrusionOk="0" h="312928" w="227584">
                <a:moveTo>
                  <a:pt x="113792" y="0"/>
                </a:moveTo>
                <a:lnTo>
                  <a:pt x="0" y="312928"/>
                </a:lnTo>
                <a:lnTo>
                  <a:pt x="227584" y="312928"/>
                </a:lnTo>
                <a:lnTo>
                  <a:pt x="1137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028700" y="933068"/>
            <a:ext cx="1650162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50"/>
              <a:buFont typeface="Arial"/>
              <a:buNone/>
            </a:pPr>
            <a:r>
              <a:rPr b="1" i="0" lang="en-US" sz="1005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PROJETO DE EXTENSÃO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3481" y="8268284"/>
            <a:ext cx="12939395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Coordenação: Profa. Dra. Elyrouse Cavalcante de Oliveira Bellini - UFAL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7400" y="2892676"/>
            <a:ext cx="8004225" cy="39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0" y="2512896"/>
            <a:ext cx="18288000" cy="567023"/>
          </a:xfrm>
          <a:custGeom>
            <a:rect b="b" l="l" r="r" t="t"/>
            <a:pathLst>
              <a:path extrusionOk="0" h="756031" w="24384000">
                <a:moveTo>
                  <a:pt x="0" y="0"/>
                </a:moveTo>
                <a:lnTo>
                  <a:pt x="24384000" y="0"/>
                </a:lnTo>
                <a:lnTo>
                  <a:pt x="24384000" y="756031"/>
                </a:lnTo>
                <a:lnTo>
                  <a:pt x="0" y="756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9" l="0" r="0" t="-3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3357285" y="380174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5186147" y="379984"/>
            <a:ext cx="1147571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 DE MARKUP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1609450" y="1727175"/>
            <a:ext cx="14825663" cy="7339212"/>
          </a:xfrm>
          <a:custGeom>
            <a:rect b="b" l="l" r="r" t="t"/>
            <a:pathLst>
              <a:path extrusionOk="0" h="8173593" w="19767550">
                <a:moveTo>
                  <a:pt x="0" y="0"/>
                </a:moveTo>
                <a:lnTo>
                  <a:pt x="19767550" y="0"/>
                </a:lnTo>
                <a:lnTo>
                  <a:pt x="19767550" y="8173593"/>
                </a:lnTo>
                <a:lnTo>
                  <a:pt x="0" y="8173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C1FF7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0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5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/>
          <p:nvPr/>
        </p:nvSpPr>
        <p:spPr>
          <a:xfrm>
            <a:off x="1668899" y="8590725"/>
            <a:ext cx="33105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highlight>
                  <a:srgbClr val="C1FF72"/>
                </a:highlight>
                <a:latin typeface="Arimo"/>
                <a:ea typeface="Arimo"/>
                <a:cs typeface="Arimo"/>
                <a:sym typeface="Arimo"/>
              </a:rPr>
              <a:t>(Sebrae, 2023)</a:t>
            </a:r>
            <a:endParaRPr sz="3000">
              <a:solidFill>
                <a:schemeClr val="dk1"/>
              </a:solidFill>
              <a:highlight>
                <a:srgbClr val="C1FF72"/>
              </a:highlight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/>
          <p:nvPr/>
        </p:nvSpPr>
        <p:spPr>
          <a:xfrm>
            <a:off x="3120389" y="397764"/>
            <a:ext cx="11015472" cy="982123"/>
          </a:xfrm>
          <a:custGeom>
            <a:rect b="b" l="l" r="r" t="t"/>
            <a:pathLst>
              <a:path extrusionOk="0" h="1309497" w="14687296">
                <a:moveTo>
                  <a:pt x="0" y="0"/>
                </a:moveTo>
                <a:lnTo>
                  <a:pt x="14687296" y="0"/>
                </a:lnTo>
                <a:lnTo>
                  <a:pt x="14687296" y="1309497"/>
                </a:lnTo>
                <a:lnTo>
                  <a:pt x="0" y="1309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487" l="0" r="0" t="-144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4902199" y="237619"/>
            <a:ext cx="11475719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99"/>
              <a:buFont typeface="Arial"/>
              <a:buNone/>
            </a:pPr>
            <a:r>
              <a:rPr b="1" i="0" lang="en-US" sz="4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 DE MARKUP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936702" y="1668824"/>
            <a:ext cx="16659921" cy="2559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3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Luíza é uma vendedora de produtos artesanais que possui gastos variáveis médios de R$35,00 por peça. Ela planeja vender cada material por 50 reais. Calculando o preço pelo método de Markup, temos: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7125491" y="4303326"/>
            <a:ext cx="1392668" cy="1631757"/>
          </a:xfrm>
          <a:custGeom>
            <a:rect b="b" l="l" r="r" t="t"/>
            <a:pathLst>
              <a:path extrusionOk="0" h="2540000" w="2653792">
                <a:moveTo>
                  <a:pt x="0" y="0"/>
                </a:moveTo>
                <a:lnTo>
                  <a:pt x="2653792" y="0"/>
                </a:lnTo>
                <a:lnTo>
                  <a:pt x="2653792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" r="-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9168250" y="4905824"/>
            <a:ext cx="448056" cy="295656"/>
          </a:xfrm>
          <a:custGeom>
            <a:rect b="b" l="l" r="r" t="t"/>
            <a:pathLst>
              <a:path extrusionOk="0" h="394208" w="597408">
                <a:moveTo>
                  <a:pt x="0" y="0"/>
                </a:moveTo>
                <a:lnTo>
                  <a:pt x="597408" y="0"/>
                </a:lnTo>
                <a:lnTo>
                  <a:pt x="597408" y="394208"/>
                </a:lnTo>
                <a:lnTo>
                  <a:pt x="0" y="394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8" r="-1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0091993" y="4607313"/>
            <a:ext cx="1645920" cy="740664"/>
          </a:xfrm>
          <a:custGeom>
            <a:rect b="b" l="l" r="r" t="t"/>
            <a:pathLst>
              <a:path extrusionOk="0" h="987552" w="2194560">
                <a:moveTo>
                  <a:pt x="0" y="0"/>
                </a:moveTo>
                <a:lnTo>
                  <a:pt x="2194560" y="0"/>
                </a:lnTo>
                <a:lnTo>
                  <a:pt x="219456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0" l="0" r="0" t="-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 txBox="1"/>
          <p:nvPr/>
        </p:nvSpPr>
        <p:spPr>
          <a:xfrm>
            <a:off x="936702" y="5961636"/>
            <a:ext cx="16659922" cy="3412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3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Ou seja, isso quer dizer que o preço de custo, relacionado ao preço de venda, corresponde a 70% do valor de venda do produto. Então, ao usar o método de Markup, Luíza descobriu que sua margem total de lucro é de 30% em cima do custo total  de cada peça artesanal.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1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5750" y="8924921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4120363" y="5288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4616469" y="528638"/>
            <a:ext cx="1147571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MODELO DE FORMAÇAO DE PREÇO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1932575" y="2459180"/>
            <a:ext cx="15032450" cy="7298991"/>
          </a:xfrm>
          <a:custGeom>
            <a:rect b="b" l="l" r="r" t="t"/>
            <a:pathLst>
              <a:path extrusionOk="0" h="7681607" w="20043267">
                <a:moveTo>
                  <a:pt x="0" y="0"/>
                </a:moveTo>
                <a:lnTo>
                  <a:pt x="20043267" y="0"/>
                </a:lnTo>
                <a:lnTo>
                  <a:pt x="20043267" y="7681607"/>
                </a:lnTo>
                <a:lnTo>
                  <a:pt x="0" y="7681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6" l="0" r="0" t="-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5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/>
          <p:nvPr/>
        </p:nvSpPr>
        <p:spPr>
          <a:xfrm>
            <a:off x="1915124" y="9302075"/>
            <a:ext cx="30096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C1FF72"/>
                </a:highlight>
                <a:latin typeface="Calibri"/>
                <a:ea typeface="Calibri"/>
                <a:cs typeface="Calibri"/>
                <a:sym typeface="Calibri"/>
              </a:rPr>
              <a:t>(Sebrae, 2023)</a:t>
            </a:r>
            <a:endParaRPr sz="3200">
              <a:solidFill>
                <a:schemeClr val="dk1"/>
              </a:solidFill>
              <a:highlight>
                <a:srgbClr val="C1FF7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/>
          <p:nvPr/>
        </p:nvSpPr>
        <p:spPr>
          <a:xfrm>
            <a:off x="3733215" y="530256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4616469" y="581402"/>
            <a:ext cx="11475719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DE FORMAÇAO DE PREÇO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92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658904" y="2005246"/>
            <a:ext cx="14886432" cy="8199882"/>
          </a:xfrm>
          <a:custGeom>
            <a:rect b="b" l="l" r="r" t="t"/>
            <a:pathLst>
              <a:path extrusionOk="0" h="10933176" w="19848576">
                <a:moveTo>
                  <a:pt x="0" y="0"/>
                </a:moveTo>
                <a:lnTo>
                  <a:pt x="19848576" y="0"/>
                </a:lnTo>
                <a:lnTo>
                  <a:pt x="19848576" y="10933176"/>
                </a:lnTo>
                <a:lnTo>
                  <a:pt x="0" y="10933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8" r="-5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3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5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/>
        </p:nvSpPr>
        <p:spPr>
          <a:xfrm>
            <a:off x="12913459" y="9657739"/>
            <a:ext cx="28728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C1FF72"/>
                </a:highlight>
                <a:latin typeface="Calibri"/>
                <a:ea typeface="Calibri"/>
                <a:cs typeface="Calibri"/>
                <a:sym typeface="Calibri"/>
              </a:rPr>
              <a:t>(Sebrae, 2023)</a:t>
            </a:r>
            <a:endParaRPr sz="3200">
              <a:solidFill>
                <a:schemeClr val="dk1"/>
              </a:solidFill>
              <a:highlight>
                <a:srgbClr val="C1FF7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3509866" y="370850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4306673" y="399272"/>
            <a:ext cx="8114400" cy="7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8"/>
              <a:buFont typeface="Arial"/>
              <a:buNone/>
            </a:pPr>
            <a:r>
              <a:rPr b="1" i="0" lang="en-US" sz="389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 (TARGET COST)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447800" y="1638300"/>
            <a:ext cx="14927866" cy="7699058"/>
          </a:xfrm>
          <a:custGeom>
            <a:rect b="b" l="l" r="r" t="t"/>
            <a:pathLst>
              <a:path extrusionOk="0" h="10265410" w="19903821">
                <a:moveTo>
                  <a:pt x="0" y="0"/>
                </a:moveTo>
                <a:lnTo>
                  <a:pt x="19903821" y="0"/>
                </a:lnTo>
                <a:lnTo>
                  <a:pt x="19903821" y="10265410"/>
                </a:lnTo>
                <a:lnTo>
                  <a:pt x="0" y="10265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435" r="-34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4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83691" y="8953500"/>
            <a:ext cx="2704301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 txBox="1"/>
          <p:nvPr/>
        </p:nvSpPr>
        <p:spPr>
          <a:xfrm>
            <a:off x="1258525" y="8919053"/>
            <a:ext cx="6839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highlight>
                  <a:srgbClr val="C1FF72"/>
                </a:highlight>
                <a:latin typeface="Arimo"/>
                <a:ea typeface="Arimo"/>
                <a:cs typeface="Arimo"/>
                <a:sym typeface="Arimo"/>
              </a:rPr>
              <a:t>(FARIA; DE FREITAS; MARION, 2008)</a:t>
            </a:r>
            <a:endParaRPr sz="3000">
              <a:solidFill>
                <a:schemeClr val="dk1"/>
              </a:solidFill>
              <a:highlight>
                <a:srgbClr val="C1FF72"/>
              </a:highlight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/>
          <p:nvPr/>
        </p:nvSpPr>
        <p:spPr>
          <a:xfrm>
            <a:off x="3750427" y="355091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4114265" y="545210"/>
            <a:ext cx="828097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rPr b="1" i="0" lang="en-US" sz="3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 (TARGET COST)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5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t/>
            </a:r>
            <a:endParaRPr b="1" i="0" sz="3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841880" y="1964626"/>
            <a:ext cx="16464813" cy="34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877426" marR="0" rtl="0" algn="l">
              <a:lnSpc>
                <a:spcPct val="1728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7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Nesta pequena empresa, os empreendedores definiram que desejam um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 líquido de 10%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sobre as operações realizadas. Com essas informações disponíveis, já é possível apurar o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produtos da Empresa Alfa, tal como se pode observar na Tabela 2 a seguir: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2807794" y="8750604"/>
            <a:ext cx="739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(FARIA; FREITAS;  MARION 2008)</a:t>
            </a:r>
            <a:endParaRPr sz="30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7060704" y="1497900"/>
            <a:ext cx="2388096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2750701" y="5718309"/>
            <a:ext cx="12983485" cy="2867308"/>
          </a:xfrm>
          <a:custGeom>
            <a:rect b="b" l="l" r="r" t="t"/>
            <a:pathLst>
              <a:path extrusionOk="0" h="2085315" w="10598763">
                <a:moveTo>
                  <a:pt x="0" y="0"/>
                </a:moveTo>
                <a:lnTo>
                  <a:pt x="10598762" y="0"/>
                </a:lnTo>
                <a:lnTo>
                  <a:pt x="10598762" y="2085316"/>
                </a:lnTo>
                <a:lnTo>
                  <a:pt x="0" y="2085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1" l="0" r="0" t="-1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51" y="8932514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/>
          <p:nvPr/>
        </p:nvSpPr>
        <p:spPr>
          <a:xfrm>
            <a:off x="3187311" y="528828"/>
            <a:ext cx="10050216" cy="999744"/>
          </a:xfrm>
          <a:custGeom>
            <a:rect b="b" l="l" r="r" t="t"/>
            <a:pathLst>
              <a:path extrusionOk="0" h="1332992" w="13400289">
                <a:moveTo>
                  <a:pt x="0" y="0"/>
                </a:moveTo>
                <a:lnTo>
                  <a:pt x="13400289" y="0"/>
                </a:lnTo>
                <a:lnTo>
                  <a:pt x="13400289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27" l="0" r="0" t="-30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1028700" y="2522339"/>
            <a:ext cx="14968855" cy="51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2" marL="1030412" marR="0" rtl="0" algn="just">
              <a:lnSpc>
                <a:spcPct val="172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Considerando os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Faturamentos Brutos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vista dos produtos Isotelha e Placa Isotérmica, reduzidos da margem desejada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deveriam ter custos máximos (alvos)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R$ 120.542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R$ 76.462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respectivamente.</a:t>
            </a:r>
            <a:endParaRPr b="0" i="0" sz="3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2" marL="1030412" marR="0" rtl="0" algn="just">
              <a:lnSpc>
                <a:spcPct val="172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Já na Tabela 3 a seguir, podem ser vistos os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totais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produto, bem como o valor a ser reduzido, por produto, para atingir ao custo alvo, que consta na tabela 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3502108" y="528638"/>
            <a:ext cx="9348043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 (TARGET COST) - EXEMPLO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6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50" y="8924913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/>
          <p:nvPr/>
        </p:nvSpPr>
        <p:spPr>
          <a:xfrm>
            <a:off x="3536314" y="5288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3637071" y="528638"/>
            <a:ext cx="9348043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 (TARGET COST) - EXEMPLO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2747477" y="8399950"/>
            <a:ext cx="70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en-US" sz="3000">
                <a:latin typeface="Arimo"/>
                <a:ea typeface="Arimo"/>
                <a:cs typeface="Arimo"/>
                <a:sym typeface="Arimo"/>
              </a:rPr>
              <a:t>FARIA; FREITAS; MARION 2008)</a:t>
            </a:r>
            <a:endParaRPr sz="30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2747477" y="1887038"/>
            <a:ext cx="12179898" cy="6512923"/>
          </a:xfrm>
          <a:custGeom>
            <a:rect b="b" l="l" r="r" t="t"/>
            <a:pathLst>
              <a:path extrusionOk="0" h="6512923" w="12179898">
                <a:moveTo>
                  <a:pt x="0" y="0"/>
                </a:moveTo>
                <a:lnTo>
                  <a:pt x="12179898" y="0"/>
                </a:lnTo>
                <a:lnTo>
                  <a:pt x="12179898" y="6512924"/>
                </a:lnTo>
                <a:lnTo>
                  <a:pt x="0" y="6512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06" r="-5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7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5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/>
          <p:nvPr/>
        </p:nvSpPr>
        <p:spPr>
          <a:xfrm>
            <a:off x="3760868" y="1028700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1302703" y="1991312"/>
            <a:ext cx="15159763" cy="7335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7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2" marL="1102745" marR="0" rtl="0" algn="just">
              <a:lnSpc>
                <a:spcPct val="1728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informação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indica que algo deve ser revisto na produção e comercialização dos produtos, e denota uma sinalização da necessidade de rever detalhadamente, item por item da composição dos gastos (custos e despesas) de cada produto, visando identificar possibilidades de obtenção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 de custos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 das despesas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consideradas gerenciáveis pelo empreendedor;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 da expectativa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margem de remuneração esperada; ou ainda, da implementação de algumas destas alternativas, ou de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conjuntamente.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3760868" y="1028510"/>
            <a:ext cx="9348043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ALVO (TARGET COST) - EXEMPLO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18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/>
          <p:nvPr/>
        </p:nvSpPr>
        <p:spPr>
          <a:xfrm>
            <a:off x="3794867" y="5288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939490" y="1528572"/>
            <a:ext cx="15349800" cy="7240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1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2" marL="1153531" marR="0" rtl="0" algn="just">
              <a:lnSpc>
                <a:spcPct val="1728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termo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margem de contribuição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 um significado igual ao termo ganho bruto sobre vendas. Isso indica o quanto sobra das vendas para que a sua empresa possa pagar seus custos e despesas fixas e gerar lucro. Isso indica o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 disponível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sua empresa (após as deduções dos custos e despesas fixas e a obtenção de lucros).</a:t>
            </a:r>
            <a:endParaRPr/>
          </a:p>
          <a:p>
            <a:pPr indent="-457200" lvl="2" marL="1153531" marR="0" rtl="0" algn="just">
              <a:lnSpc>
                <a:spcPct val="1728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Margem: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a diferença entre o valor da venda (preço de venda) e os valores das despesas e do custo específico desta venda, ou seja, custos variáveis e despesas variáveis.</a:t>
            </a:r>
            <a:endParaRPr/>
          </a:p>
          <a:p>
            <a:pPr indent="-457200" lvl="2" marL="1153531" marR="0" rtl="0" algn="just">
              <a:lnSpc>
                <a:spcPct val="1728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Contribuição: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representa, em quanto, o valor das vendas contribui para que o pagamento das despesas fixas e para gerar lucro.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3794867" y="441325"/>
            <a:ext cx="94488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DE CONTRIBUIÇAO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9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920" y="0"/>
            <a:ext cx="18288857" cy="10287000"/>
          </a:xfrm>
          <a:custGeom>
            <a:rect b="b" l="l" r="r" t="t"/>
            <a:pathLst>
              <a:path extrusionOk="0" h="13716000" w="24385143">
                <a:moveTo>
                  <a:pt x="24385143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4385143" y="0"/>
                </a:lnTo>
                <a:lnTo>
                  <a:pt x="24385143" y="1371600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-1208529" y="-108360"/>
            <a:ext cx="19754850" cy="11111578"/>
          </a:xfrm>
          <a:custGeom>
            <a:rect b="b" l="l" r="r" t="t"/>
            <a:pathLst>
              <a:path extrusionOk="0" h="14815438" w="26339800">
                <a:moveTo>
                  <a:pt x="26339800" y="14815438"/>
                </a:moveTo>
                <a:lnTo>
                  <a:pt x="0" y="14815438"/>
                </a:lnTo>
                <a:lnTo>
                  <a:pt x="0" y="0"/>
                </a:lnTo>
                <a:lnTo>
                  <a:pt x="26339800" y="0"/>
                </a:lnTo>
                <a:lnTo>
                  <a:pt x="26339800" y="14815438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190560" y="790560"/>
            <a:ext cx="1509141" cy="75247"/>
          </a:xfrm>
          <a:custGeom>
            <a:rect b="b" l="l" r="r" t="t"/>
            <a:pathLst>
              <a:path extrusionOk="0" h="100330" w="2012188">
                <a:moveTo>
                  <a:pt x="2012188" y="100330"/>
                </a:moveTo>
                <a:lnTo>
                  <a:pt x="0" y="100330"/>
                </a:lnTo>
                <a:lnTo>
                  <a:pt x="0" y="0"/>
                </a:lnTo>
                <a:lnTo>
                  <a:pt x="2012188" y="0"/>
                </a:lnTo>
                <a:lnTo>
                  <a:pt x="2012188" y="10033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913880" y="790560"/>
            <a:ext cx="6936486" cy="75247"/>
          </a:xfrm>
          <a:custGeom>
            <a:rect b="b" l="l" r="r" t="t"/>
            <a:pathLst>
              <a:path extrusionOk="0" h="100330" w="9248648">
                <a:moveTo>
                  <a:pt x="9248648" y="0"/>
                </a:moveTo>
                <a:lnTo>
                  <a:pt x="6673342" y="0"/>
                </a:lnTo>
                <a:lnTo>
                  <a:pt x="0" y="0"/>
                </a:lnTo>
                <a:lnTo>
                  <a:pt x="0" y="100330"/>
                </a:lnTo>
                <a:lnTo>
                  <a:pt x="6673342" y="100330"/>
                </a:lnTo>
                <a:lnTo>
                  <a:pt x="9248648" y="100330"/>
                </a:lnTo>
                <a:lnTo>
                  <a:pt x="9248648" y="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177600" y="-356190"/>
            <a:ext cx="8685720" cy="123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42625"/>
                </a:solidFill>
                <a:latin typeface="Trebuchet MS"/>
                <a:ea typeface="Trebuchet MS"/>
                <a:cs typeface="Trebuchet MS"/>
                <a:sym typeface="Trebuchet MS"/>
              </a:rPr>
              <a:t>Em que iremos te ajudar?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177600" y="1374630"/>
            <a:ext cx="2060640" cy="158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44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Contribuições do  MEI para a  sociedade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826560"/>
            <a:ext cx="5478494" cy="8416100"/>
          </a:xfrm>
          <a:custGeom>
            <a:rect b="b" l="l" r="r" t="t"/>
            <a:pathLst>
              <a:path extrusionOk="0" h="11221466" w="7304659">
                <a:moveTo>
                  <a:pt x="0" y="0"/>
                </a:moveTo>
                <a:lnTo>
                  <a:pt x="7304659" y="0"/>
                </a:lnTo>
                <a:lnTo>
                  <a:pt x="7304659" y="11221466"/>
                </a:lnTo>
                <a:lnTo>
                  <a:pt x="0" y="11221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" r="-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8916840" y="1388835"/>
            <a:ext cx="228672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Direitos e  Obrigações do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1659680" y="989445"/>
            <a:ext cx="97128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1659680" y="1369035"/>
            <a:ext cx="250848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legalizar o seu 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6108560" y="0"/>
            <a:ext cx="2178748" cy="1255681"/>
          </a:xfrm>
          <a:custGeom>
            <a:rect b="b" l="l" r="r" t="t"/>
            <a:pathLst>
              <a:path extrusionOk="0" h="1674241" w="2904998">
                <a:moveTo>
                  <a:pt x="0" y="0"/>
                </a:moveTo>
                <a:lnTo>
                  <a:pt x="2904998" y="0"/>
                </a:lnTo>
                <a:lnTo>
                  <a:pt x="2904998" y="1674241"/>
                </a:lnTo>
                <a:lnTo>
                  <a:pt x="0" y="1674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4470200" y="1388835"/>
            <a:ext cx="242532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Obrigações  Acessórias e Fiscais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177600" y="2890245"/>
            <a:ext cx="96804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8916840" y="2902125"/>
            <a:ext cx="9720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8916840" y="3282075"/>
            <a:ext cx="204120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encerrar a  Atividade do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1659680" y="2870445"/>
            <a:ext cx="9558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1659680" y="3250395"/>
            <a:ext cx="219420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Análise e Controle  do Fluxo de Caixa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4402160" y="2921925"/>
            <a:ext cx="9720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4402160" y="3301515"/>
            <a:ext cx="246348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Controle de Estoque  para 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6125190" y="3015900"/>
            <a:ext cx="2463480" cy="22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2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en-US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Liquidação de  Pendências  Tributárias e  Desenquadramento 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14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6177600" y="5660595"/>
            <a:ext cx="2255040" cy="1553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o MEI pode  definir o seu preço  de Venda?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8916840" y="5280645"/>
            <a:ext cx="10962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8916840" y="5660595"/>
            <a:ext cx="234792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Declaração do IRPF  para 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11659680" y="5248965"/>
            <a:ext cx="10440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4402160" y="5300445"/>
            <a:ext cx="108216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14402160" y="5680035"/>
            <a:ext cx="2464560" cy="1553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Previdência para o  MEI (Incluindo  previdência privada)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6177600" y="7642605"/>
            <a:ext cx="10890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6177600" y="8022195"/>
            <a:ext cx="2177640" cy="196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atingir seu  público alvo para  expandir o seu  empreendimento?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8916840" y="7654845"/>
            <a:ext cx="109368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8916840" y="8034435"/>
            <a:ext cx="234972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para MEIs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693160" y="5510640"/>
            <a:ext cx="2474640" cy="229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2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en-US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Meios de  recebimento e  financiamento para	o  MEI (Incluindo linhas  de Crédito)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1755800" y="7545555"/>
            <a:ext cx="2349720" cy="196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feminino e para a  Terceira 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6216390" y="1036605"/>
            <a:ext cx="96804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8956080" y="987645"/>
            <a:ext cx="96804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14402160" y="1086285"/>
            <a:ext cx="96804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6170220" y="5248965"/>
            <a:ext cx="1096200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14459040" y="7402995"/>
            <a:ext cx="355716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Importação e Exportação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4459040" y="8907075"/>
            <a:ext cx="2425320" cy="11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1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Licitações para MEIS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/>
          <p:nvPr/>
        </p:nvSpPr>
        <p:spPr>
          <a:xfrm>
            <a:off x="4419600" y="5288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310275" y="1357125"/>
            <a:ext cx="16274700" cy="6709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199" lvl="2" marL="1031704" marR="0" rtl="0" algn="just">
              <a:lnSpc>
                <a:spcPct val="1727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7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maioria dos Microempreendedores individuais compra seus produtos ou materiais para produzi-los antes de ofertar a venda. Embora o ideal é sempre fazer um bom orçamento antes de realizar a compra evitando problemas no momento da venda do produto ou serviço. Determine por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comprará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produtos e por quanto os concorrentes estão vendendo, com isso você terá uma noção e saberá por qual valor deve vender seu produto e/ou serviço.</a:t>
            </a:r>
            <a:endParaRPr/>
          </a:p>
          <a:p>
            <a:pPr indent="-457199" lvl="2" marL="1031704" marR="0" rtl="0" algn="just">
              <a:lnSpc>
                <a:spcPct val="1727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7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essa análise e definição do preço que irá vender você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retira os gastos variáveis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preço para conhecer o quanto irá sobrar com a venda de cada produto ou serviço</a:t>
            </a:r>
            <a:endParaRPr/>
          </a:p>
          <a:p>
            <a:pPr indent="-457199" lvl="2" marL="1031704" marR="0" rtl="0" algn="just">
              <a:lnSpc>
                <a:spcPct val="1727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7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resultado ou a sobra após retirar os gastos variáveis é chamado de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margem de contribuição.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Esta margem (sobra) é que vai contribuir para o pagamento dos gastos fixos.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4419600" y="441325"/>
            <a:ext cx="94488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DE CONTRIBUIÇAO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20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/>
          <p:nvPr/>
        </p:nvSpPr>
        <p:spPr>
          <a:xfrm>
            <a:off x="4419600" y="10301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688500" y="2298449"/>
            <a:ext cx="16911000" cy="6815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905218" marR="0" rtl="0" algn="just">
              <a:lnSpc>
                <a:spcPct val="1728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Exemplo: a costureira Aline é MEI e precisa adquirir tecidos e acessórios para seu trabalho. Para fazer um vestido, ela comprou alguns produtos (matéria-prima) - tecido, botões, carretel de linha - e gastou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R$30,00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Esse é o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 variável unitário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seu produto. Aline pesquisou nas lojas próximas à sua quanto estava sendo cobrado em um vestido bem parecido com o que ela produziu e constatou que o valor era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R$150,00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2" marL="905218" marR="0" rtl="0" algn="just">
              <a:lnSpc>
                <a:spcPct val="1728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calcular a margem de contribuição aplicada neste caso, teremos: Margem de contribuição (MC) = Preço de venda - (Custo variável + despesa variável)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 = 150,00 - 30,00 = 120,00.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4419600" y="942625"/>
            <a:ext cx="944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DE </a:t>
            </a:r>
            <a:r>
              <a:rPr b="1" lang="en-US" sz="3999">
                <a:latin typeface="Arimo"/>
                <a:ea typeface="Arimo"/>
                <a:cs typeface="Arimo"/>
                <a:sym typeface="Arimo"/>
              </a:rPr>
              <a:t>CONTRIBUIÇÃO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1450025" y="9705541"/>
            <a:ext cx="498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Souza, Rezende, 2018)</a:t>
            </a:r>
            <a:endParaRPr sz="30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94" name="Google Shape;394;p21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/>
          <p:nvPr/>
        </p:nvSpPr>
        <p:spPr>
          <a:xfrm>
            <a:off x="3238649" y="530256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/>
          <p:nvPr/>
        </p:nvSpPr>
        <p:spPr>
          <a:xfrm>
            <a:off x="1028700" y="1543281"/>
            <a:ext cx="15282005" cy="8135778"/>
          </a:xfrm>
          <a:custGeom>
            <a:rect b="b" l="l" r="r" t="t"/>
            <a:pathLst>
              <a:path extrusionOk="0" h="10847705" w="20376007">
                <a:moveTo>
                  <a:pt x="0" y="0"/>
                </a:moveTo>
                <a:lnTo>
                  <a:pt x="20376007" y="0"/>
                </a:lnTo>
                <a:lnTo>
                  <a:pt x="20376007" y="10847705"/>
                </a:lnTo>
                <a:lnTo>
                  <a:pt x="0" y="10847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" r="-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3238649" y="441325"/>
            <a:ext cx="94488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MARGEM DE CONTRIBUIÇAO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22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2"/>
          <p:cNvSpPr txBox="1"/>
          <p:nvPr/>
        </p:nvSpPr>
        <p:spPr>
          <a:xfrm>
            <a:off x="930200" y="9220005"/>
            <a:ext cx="34473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highlight>
                  <a:srgbClr val="C1FF72"/>
                </a:highlight>
                <a:latin typeface="Arimo"/>
                <a:ea typeface="Arimo"/>
                <a:cs typeface="Arimo"/>
                <a:sym typeface="Arimo"/>
              </a:rPr>
              <a:t>(Sebrae, 2023)</a:t>
            </a:r>
            <a:endParaRPr sz="3000">
              <a:solidFill>
                <a:schemeClr val="dk1"/>
              </a:solidFill>
              <a:highlight>
                <a:srgbClr val="C1FF72"/>
              </a:highlight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"/>
          <p:cNvSpPr/>
          <p:nvPr/>
        </p:nvSpPr>
        <p:spPr>
          <a:xfrm>
            <a:off x="3738371" y="52882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691575" y="1363350"/>
            <a:ext cx="17095800" cy="447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837741" marR="0" rtl="0" algn="just">
              <a:lnSpc>
                <a:spcPct val="1727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 de equilíbrio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o ponto em que tanto as despesas da empresa, sejam elas fixas ou variáveis, e suas receitas totais (receita bruta) ficam em total equilíbrio, ou seja, qual a quantidade mínima a que a empresa deverá produzir e vender para que não incorra em prejuízo. Em uma visão de empreendedores iniciantes, isto poderá aparecer incomum, entretanto a formula a ser apresentada a seguir demonstrará um mínimo necessário para lucrar o suficiente para garantir o pagamentos dos custos ou despesas seja estas fixas ou variáveis. </a:t>
            </a:r>
            <a:endParaRPr/>
          </a:p>
        </p:txBody>
      </p:sp>
      <p:sp>
        <p:nvSpPr>
          <p:cNvPr id="418" name="Google Shape;418;p23"/>
          <p:cNvSpPr txBox="1"/>
          <p:nvPr/>
        </p:nvSpPr>
        <p:spPr>
          <a:xfrm>
            <a:off x="3738371" y="422275"/>
            <a:ext cx="9448800" cy="9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PONTO DE EQUILIBRIO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773652" y="5730455"/>
            <a:ext cx="8095500" cy="3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2" marL="837741" marR="0" rtl="0" algn="just">
              <a:lnSpc>
                <a:spcPct val="1727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 de equilíbrio ocorre quando: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837741" marR="0" rtl="0" algn="just">
              <a:lnSpc>
                <a:spcPct val="1727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Receita total = custos (fixos e variáveis) e despesas totais (fixos e variáveis).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2388" y="5059975"/>
            <a:ext cx="7434975" cy="38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3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"/>
          <p:cNvSpPr/>
          <p:nvPr/>
        </p:nvSpPr>
        <p:spPr>
          <a:xfrm>
            <a:off x="4104263" y="380174"/>
            <a:ext cx="9448800" cy="648558"/>
          </a:xfrm>
          <a:custGeom>
            <a:rect b="b" l="l" r="r" t="t"/>
            <a:pathLst>
              <a:path extrusionOk="0" h="864743" w="12598400">
                <a:moveTo>
                  <a:pt x="0" y="0"/>
                </a:moveTo>
                <a:lnTo>
                  <a:pt x="12598400" y="0"/>
                </a:lnTo>
                <a:lnTo>
                  <a:pt x="12598400" y="864743"/>
                </a:lnTo>
                <a:lnTo>
                  <a:pt x="0" y="86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851" l="0" r="0" t="-26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 txBox="1"/>
          <p:nvPr/>
        </p:nvSpPr>
        <p:spPr>
          <a:xfrm>
            <a:off x="1028700" y="1087257"/>
            <a:ext cx="15971100" cy="9482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por sua vez, poderá ser contabilizada de três modos: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741571" marR="0" rtl="0" algn="just">
              <a:lnSpc>
                <a:spcPct val="143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2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Contábil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está entre as demais que fórmula ponto de equilíbrio é a mais simples e usual pois é necessário a receita suficiente para pagamento dos custos e despesas fixas obtendo ambos lucro e prejuízo “zerados”. Desta forma: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 de equilíbrio contábil = Custos e despesas fixas ÷ Margem de contribuição.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826447" marR="0" rtl="0" algn="just">
              <a:lnSpc>
                <a:spcPct val="2016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2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Financeiro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contém a mesma visão da anterior exceto da não inclusão dos custos e despesas fixas as depreciações ou demais que não requer desembolsos. Ou seja: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 de equilíbrio financeiro = Custos e despesas não desembolsáveis ÷ Margem de contribuição.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826376" marR="0" rtl="0" algn="just">
              <a:lnSpc>
                <a:spcPct val="2016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2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Econômico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decorre da indicação não apenas da receita mínima para assegurar todos os custos e despesas fixas, assim como garante uma margem de lucro mínimo em que a empresa tenha interesse em alcançar. Portanto: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 de equilíbrio econômico = Custos e despesas fixas + Lucro mínimo ÷ Margem de contribuição.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694" lvl="2" marL="353082" marR="0" rtl="0" algn="just">
              <a:lnSpc>
                <a:spcPct val="79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2"/>
              <a:buFont typeface="Arial"/>
              <a:buNone/>
            </a:pPr>
            <a:r>
              <a:t/>
            </a:r>
            <a:endParaRPr b="1" i="0" sz="233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3738371" y="84899"/>
            <a:ext cx="9448800" cy="898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PONTO DE EQUILIBRIO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4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FC7A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Google Shape;438;p25"/>
          <p:cNvGraphicFramePr/>
          <p:nvPr/>
        </p:nvGraphicFramePr>
        <p:xfrm>
          <a:off x="1838265" y="4851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{8CA2845B-5519-43B8-9922-6308A1524082}</a:tableStyleId>
              </a:tblPr>
              <a:tblGrid>
                <a:gridCol w="2051500"/>
                <a:gridCol w="2051500"/>
                <a:gridCol w="2801200"/>
                <a:gridCol w="3117000"/>
                <a:gridCol w="3169525"/>
              </a:tblGrid>
              <a:tr h="88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Ponto de Equilíbrio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Considera Custos Fixos?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Considera Custos Variáveis?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Exclui Custos Não Desembolsáveis?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Inclui Meta de Lucro?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</a:tr>
              <a:tr h="64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Operacional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</a:tr>
              <a:tr h="88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Contábil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(indiretamente, via margem)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</a:tr>
              <a:tr h="88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Financeiro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(indiretamente, via margem)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</a:tr>
              <a:tr h="88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Econômico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 (indiretamente, via margem)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FF72"/>
                    </a:solidFill>
                  </a:tcPr>
                </a:tc>
              </a:tr>
            </a:tbl>
          </a:graphicData>
        </a:graphic>
      </p:graphicFrame>
      <p:sp>
        <p:nvSpPr>
          <p:cNvPr id="439" name="Google Shape;439;p25"/>
          <p:cNvSpPr txBox="1"/>
          <p:nvPr/>
        </p:nvSpPr>
        <p:spPr>
          <a:xfrm>
            <a:off x="1675289" y="1284343"/>
            <a:ext cx="15514805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síntese, o ponto de equilíbrio é um indicador relevante para a tomada de decisões estratégicas, permitindo ao gestor definir metas de vendas realistas e identificar os ajustes necessários para alcançar a sustentabilidade financeira. Além disso, ele oferece uma visão clara da relação entre receitas, custos e despesas, ajudando a manter o controle financeiro da empresa.</a:t>
            </a:r>
            <a:endParaRPr b="1" i="0" sz="3100" u="none" cap="none" strike="noStrike">
              <a:solidFill>
                <a:srgbClr val="01010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40" name="Google Shape;440;p25"/>
          <p:cNvSpPr/>
          <p:nvPr/>
        </p:nvSpPr>
        <p:spPr>
          <a:xfrm>
            <a:off x="4908374" y="360799"/>
            <a:ext cx="7761828" cy="999744"/>
          </a:xfrm>
          <a:custGeom>
            <a:rect b="b" l="l" r="r" t="t"/>
            <a:pathLst>
              <a:path extrusionOk="0" h="1332992" w="10349103">
                <a:moveTo>
                  <a:pt x="0" y="0"/>
                </a:moveTo>
                <a:lnTo>
                  <a:pt x="10349103" y="0"/>
                </a:lnTo>
                <a:lnTo>
                  <a:pt x="10349103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345" r="-283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4908338" y="580875"/>
            <a:ext cx="776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Quadro 1 - Resumo das diferenças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 txBox="1"/>
          <p:nvPr/>
        </p:nvSpPr>
        <p:spPr>
          <a:xfrm>
            <a:off x="1838274" y="9336800"/>
            <a:ext cx="510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3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Elaboração própria (2024)</a:t>
            </a:r>
            <a:endParaRPr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43" name="Google Shape;443;p25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" name="Google Shape;448;p26"/>
          <p:cNvGraphicFramePr/>
          <p:nvPr/>
        </p:nvGraphicFramePr>
        <p:xfrm>
          <a:off x="2249690" y="22532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{8CA2845B-5519-43B8-9922-6308A1524082}</a:tableStyleId>
              </a:tblPr>
              <a:tblGrid>
                <a:gridCol w="3518900"/>
                <a:gridCol w="4804850"/>
                <a:gridCol w="5464850"/>
              </a:tblGrid>
              <a:tr h="125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Ponto de Equilíbrio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Faturamento Necessário (R$)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Produtos Necessários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A966"/>
                    </a:solidFill>
                  </a:tcPr>
                </a:tc>
              </a:tr>
              <a:tr h="104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Operacional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R$ 6.000,00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Produto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Contábil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R$ 5.000,00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Produto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Financeiro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R$ 8.000,00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Produto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Econômico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R$ 6.000,00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Produtos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1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9" name="Google Shape;449;p26"/>
          <p:cNvSpPr/>
          <p:nvPr/>
        </p:nvSpPr>
        <p:spPr>
          <a:xfrm>
            <a:off x="2608534" y="382731"/>
            <a:ext cx="12131040" cy="999744"/>
          </a:xfrm>
          <a:custGeom>
            <a:rect b="b" l="l" r="r" t="t"/>
            <a:pathLst>
              <a:path extrusionOk="0" h="1332992" w="16174720">
                <a:moveTo>
                  <a:pt x="0" y="0"/>
                </a:moveTo>
                <a:lnTo>
                  <a:pt x="16174720" y="0"/>
                </a:lnTo>
                <a:lnTo>
                  <a:pt x="1617472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" r="-1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>
            <a:off x="3227640" y="373206"/>
            <a:ext cx="10675659" cy="1472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Tabela 1 - Quantidade de Produtos Necessários para Alcançar os Tipos de Ponto de Equilíbrio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101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2112906" y="8190875"/>
            <a:ext cx="489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en-US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i="0" lang="en-US" sz="3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própria 2024)</a:t>
            </a:r>
            <a:endParaRPr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52" name="Google Shape;452;p26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/>
          <p:nvPr/>
        </p:nvSpPr>
        <p:spPr>
          <a:xfrm>
            <a:off x="2360892" y="248158"/>
            <a:ext cx="12950040" cy="1067239"/>
          </a:xfrm>
          <a:custGeom>
            <a:rect b="b" l="l" r="r" t="t"/>
            <a:pathLst>
              <a:path extrusionOk="0" h="1332992" w="16174720">
                <a:moveTo>
                  <a:pt x="0" y="0"/>
                </a:moveTo>
                <a:lnTo>
                  <a:pt x="16174720" y="0"/>
                </a:lnTo>
                <a:lnTo>
                  <a:pt x="1617472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" r="-1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 txBox="1"/>
          <p:nvPr/>
        </p:nvSpPr>
        <p:spPr>
          <a:xfrm>
            <a:off x="3248229" y="95758"/>
            <a:ext cx="111753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O MELHOR </a:t>
            </a:r>
            <a:r>
              <a:rPr b="1" lang="en-US" sz="3600"/>
              <a:t>MÉTODO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n-US" sz="3600"/>
              <a:t>PRECIFICAÇÃO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O MEI?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7"/>
          <p:cNvSpPr txBox="1"/>
          <p:nvPr/>
        </p:nvSpPr>
        <p:spPr>
          <a:xfrm>
            <a:off x="559714" y="1561465"/>
            <a:ext cx="16970400" cy="4472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836471" marR="0" rtl="0" algn="just">
              <a:lnSpc>
                <a:spcPct val="1727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um estudo feito analisou-se os métodos de precificação de 2 micro empreendedores. Da microempreendedora FB está no mercado, não possui funcionário e seu método de precificar seus produtos é baseado na concorrência. Já DT iniciou seu empreendimento em setembro de 2019, também não possui funcionário e o método de precificação utilizado é o baseado nos custos, pelo Mark-up.</a:t>
            </a:r>
            <a:endParaRPr/>
          </a:p>
          <a:p>
            <a:pPr indent="-457200" lvl="2" marL="836471" marR="0" rtl="0" algn="just">
              <a:lnSpc>
                <a:spcPct val="1727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Tabelas abaixo tem-se os faturamentos mensal da DT e da FB: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2708691" y="6034228"/>
            <a:ext cx="12254439" cy="3360972"/>
          </a:xfrm>
          <a:custGeom>
            <a:rect b="b" l="l" r="r" t="t"/>
            <a:pathLst>
              <a:path extrusionOk="0" h="3360972" w="12254439">
                <a:moveTo>
                  <a:pt x="0" y="0"/>
                </a:moveTo>
                <a:lnTo>
                  <a:pt x="12254439" y="0"/>
                </a:lnTo>
                <a:lnTo>
                  <a:pt x="12254439" y="3360972"/>
                </a:lnTo>
                <a:lnTo>
                  <a:pt x="0" y="3360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1" l="0" r="0" t="-1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7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3" y="8935763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 txBox="1"/>
          <p:nvPr/>
        </p:nvSpPr>
        <p:spPr>
          <a:xfrm>
            <a:off x="0" y="1642750"/>
            <a:ext cx="16898400" cy="820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781685" marR="0" rtl="0" algn="just">
              <a:lnSpc>
                <a:spcPct val="172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faturamento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corresponde à soma das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vendas dos produtos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determinado período de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Maio a Junho de 2020.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Percebe-se que nos meses sazonais (maio e agosto) os dois empreendimentos têm valores acima da média em comparação aos demais. A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 em seu pior mês faturou 27%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menos em relação ao maior faturamento mensal que foi de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R$2.889,90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Já FB, teve uma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queda de 31%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seu faturamento no mês com menos vendas, fechando como valor de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R$1.700,90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Quanto ao total faturado nos seis meses, observa-se que a microempreendedora DT, a qual precifica pelo método de custos, obteve um montante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 maior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que FB que precifica de acordo com a concorrência.</a:t>
            </a:r>
            <a:endParaRPr/>
          </a:p>
          <a:p>
            <a:pPr indent="-457200" lvl="2" marL="781685" marR="0" rtl="0" algn="just">
              <a:lnSpc>
                <a:spcPct val="172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Observando os resultados pode-se perceber que o método adotado por FB não é vantajoso, uma vez que pode ocorrer uma disputa por um preço menor e sem uma análise de custos resultar em prejuízo como foi o ocasionado e como consequência é possível chegar a um momento em que não conseguirá mais manter o negócio por não ter condições de concorrer com o mercado.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8"/>
          <p:cNvSpPr txBox="1"/>
          <p:nvPr/>
        </p:nvSpPr>
        <p:spPr>
          <a:xfrm>
            <a:off x="1987750" y="335050"/>
            <a:ext cx="1445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O MELHOR </a:t>
            </a:r>
            <a:r>
              <a:rPr b="1" lang="en-US" sz="3600"/>
              <a:t>MÉTODO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n-US" sz="3600"/>
              <a:t>PRECIFICAÇÃO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O MEI?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28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4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"/>
          <p:cNvSpPr txBox="1"/>
          <p:nvPr/>
        </p:nvSpPr>
        <p:spPr>
          <a:xfrm>
            <a:off x="2782587" y="1948779"/>
            <a:ext cx="12722825" cy="638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2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None/>
            </a:pPr>
            <a:r>
              <a:rPr b="0" i="0" lang="en-US" sz="12000" u="none" cap="none" strike="noStrike">
                <a:solidFill>
                  <a:srgbClr val="2E6B09"/>
                </a:solidFill>
                <a:latin typeface="Arimo"/>
                <a:ea typeface="Arimo"/>
                <a:cs typeface="Arimo"/>
                <a:sym typeface="Arimo"/>
              </a:rPr>
              <a:t>OBRIGADO PELA ATENÇÃO!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30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393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276555" y="357123"/>
            <a:ext cx="8180070" cy="2737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7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COMO O MEI PODE DEFINIR O SEU PREÇO?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83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276555" y="3630371"/>
            <a:ext cx="6657340" cy="6042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9"/>
              <a:buFont typeface="Arial"/>
              <a:buNone/>
            </a:pPr>
            <a:r>
              <a:rPr b="0" i="0" lang="en-US" sz="20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ALVES VINÍCIUS JOSÉ SILVA SANTOS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9"/>
              <a:buFont typeface="Arial"/>
              <a:buNone/>
            </a:pPr>
            <a:r>
              <a:rPr b="1" i="0" lang="en-US" sz="2049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BRUNA RAYZE QUINTELA DOS SANTOS ALVES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9"/>
              <a:buFont typeface="Arial"/>
              <a:buNone/>
            </a:pPr>
            <a:r>
              <a:rPr b="0" i="0" lang="en-US" sz="20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CARLOS DOS SANTOS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DIEGO MAIA DE MELO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ERIKA DE ARAÚJO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EDUARDA ARAUJO COSTA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9"/>
              <a:buFont typeface="Arial"/>
              <a:buNone/>
            </a:pPr>
            <a:r>
              <a:rPr b="0" i="0" lang="en-US" sz="20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FILIPE PEREIRA DOS SANTOS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GABRIEL VICTOR DA SILVA PEREIRA GUILHERM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KESSYA JACIRA SILVA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VINÍCIUS SALVADOR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JOHNATHAN FELIPE CUSTÓDIO DOS SANTOS SILVA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LUÍS EDUARDO DA SILVA COSTA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LUÍS FELLIPE SANTOS DA SILVA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MARCOS VINICIUS DE OLIVEIRA 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MARIA EDUARDA DA SILVA LIMA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9"/>
              <a:buFont typeface="Arial"/>
              <a:buNone/>
            </a:pPr>
            <a:r>
              <a:rPr b="0" i="0" lang="en-US" sz="204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MELISSA REBECA SILVA SANTOS MARIA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MELQUE WANDERSON SANTOS DE OLIVEIRA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0" i="0" lang="en-US" sz="2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PÉRICLES HENRIQUE DOS SANTOS SILVA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7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t/>
            </a:r>
            <a:endParaRPr b="0" i="0" sz="2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9476613" y="2759150"/>
            <a:ext cx="197866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0" i="0" lang="en-US" sz="3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Orientação: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476627" y="3573225"/>
            <a:ext cx="7540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0" i="0" lang="en-US" sz="3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Profa. Dra. Elyrouse C. De Oliveira Bellini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194478" y="2597225"/>
            <a:ext cx="25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45" y="8924921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1"/>
          <p:cNvSpPr txBox="1"/>
          <p:nvPr/>
        </p:nvSpPr>
        <p:spPr>
          <a:xfrm>
            <a:off x="437750" y="391225"/>
            <a:ext cx="174279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REFERÊNCIAS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DE FARIA, Ana Cristina; DE FREITAS, Luiz Henrique; MARION, José Carlos. </a:t>
            </a:r>
            <a:r>
              <a:rPr i="1" lang="en-US" sz="3000">
                <a:solidFill>
                  <a:schemeClr val="dk1"/>
                </a:solidFill>
              </a:rPr>
              <a:t>O sistema de custeio-alvo na micro e pequena empresa: uma pesquisa-ação no segmento de plástico</a:t>
            </a:r>
            <a:r>
              <a:rPr lang="en-US" sz="3000">
                <a:solidFill>
                  <a:schemeClr val="dk1"/>
                </a:solidFill>
              </a:rPr>
              <a:t>. Anais do Congresso Brasileiro de Custos. Disponível em:</a:t>
            </a:r>
            <a:r>
              <a:rPr lang="en-US" sz="3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https://anaiscbc.abcustos.org.br/anais/article/view/1176</a:t>
            </a:r>
            <a:r>
              <a:rPr lang="en-US" sz="3000">
                <a:solidFill>
                  <a:schemeClr val="dk1"/>
                </a:solidFill>
              </a:rPr>
              <a:t>. Acesso em: 17 ago. 2025.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MARTINS, Eliseu. </a:t>
            </a:r>
            <a:r>
              <a:rPr i="1" lang="en-US" sz="3000">
                <a:solidFill>
                  <a:schemeClr val="dk1"/>
                </a:solidFill>
              </a:rPr>
              <a:t>Contabilidade de custos</a:t>
            </a:r>
            <a:r>
              <a:rPr lang="en-US" sz="3000">
                <a:solidFill>
                  <a:schemeClr val="dk1"/>
                </a:solidFill>
              </a:rPr>
              <a:t>. 11. ed. São Paulo: Atlas, 2018.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3000">
                <a:solidFill>
                  <a:schemeClr val="dk1"/>
                </a:solidFill>
              </a:rPr>
              <a:t>SEBRAE. </a:t>
            </a:r>
            <a:r>
              <a:rPr i="1" lang="en-US" sz="3000">
                <a:solidFill>
                  <a:schemeClr val="dk1"/>
                </a:solidFill>
              </a:rPr>
              <a:t>Como definir o preço de venda de um produto ou serviço</a:t>
            </a:r>
            <a:r>
              <a:rPr lang="en-US" sz="3000">
                <a:solidFill>
                  <a:schemeClr val="dk1"/>
                </a:solidFill>
              </a:rPr>
              <a:t>. 2022a. Disponível em: https://sebrae.com.br/sites/PortalSebrae/artigos/como-definir-o-preco-de-venda-de-um-produto-ou-servico,cc9836627a963410VgnVCM1000003b74010RCRD. Acesso em: 12 ago. 2025.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775bc1544_0_29"/>
          <p:cNvSpPr txBox="1"/>
          <p:nvPr/>
        </p:nvSpPr>
        <p:spPr>
          <a:xfrm>
            <a:off x="437750" y="391225"/>
            <a:ext cx="174003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</a:rPr>
              <a:t>REFERÊNCIAS</a:t>
            </a:r>
            <a:endParaRPr sz="3000"/>
          </a:p>
          <a:p>
            <a:pPr indent="44450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SEBRAE. </a:t>
            </a:r>
            <a:r>
              <a:rPr i="1" lang="en-US" sz="3000">
                <a:solidFill>
                  <a:schemeClr val="dk1"/>
                </a:solidFill>
              </a:rPr>
              <a:t>O maior desafio do MEI: gestão dos gastos</a:t>
            </a:r>
            <a:r>
              <a:rPr lang="en-US" sz="3000">
                <a:solidFill>
                  <a:schemeClr val="dk1"/>
                </a:solidFill>
              </a:rPr>
              <a:t>. 2022b. Disponível em:</a:t>
            </a:r>
            <a:r>
              <a:rPr lang="en-US" sz="3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https://sebrae.com.br/sites/PortalSebrae/conteudos/posts/o-maior-desafio-do-mei-gestao-dos-gastos,ac2f151eea156810VgnVCM1000001b00320aRCRD</a:t>
            </a:r>
            <a:r>
              <a:rPr lang="en-US" sz="3000">
                <a:solidFill>
                  <a:schemeClr val="dk1"/>
                </a:solidFill>
              </a:rPr>
              <a:t>. Acesso em: 18 out. 2024.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SEBRAE. </a:t>
            </a:r>
            <a:r>
              <a:rPr i="1" lang="en-US" sz="3000">
                <a:solidFill>
                  <a:schemeClr val="dk1"/>
                </a:solidFill>
              </a:rPr>
              <a:t>Markup: saiba calcular para definir preços com segurança</a:t>
            </a:r>
            <a:r>
              <a:rPr lang="en-US" sz="3000">
                <a:solidFill>
                  <a:schemeClr val="dk1"/>
                </a:solidFill>
              </a:rPr>
              <a:t>. 2023. Disponível em:</a:t>
            </a:r>
            <a:r>
              <a:rPr lang="en-US" sz="30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3000" u="sng">
                <a:solidFill>
                  <a:schemeClr val="hlink"/>
                </a:solidFill>
                <a:hlinkClick r:id="rId6"/>
              </a:rPr>
              <a:t>https://sebrae.com.br/sites/PortalSebrae/artigos/markup-saiba-calcular-para-definir-precos-com-seguranca,94b3013555956810VgnVCM1000001b00320aRCRD</a:t>
            </a:r>
            <a:r>
              <a:rPr lang="en-US" sz="3000">
                <a:solidFill>
                  <a:schemeClr val="dk1"/>
                </a:solidFill>
              </a:rPr>
              <a:t>. Acesso em: 19 out. 2024.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SOUZA, L. A.; REZENDE, T. A. </a:t>
            </a:r>
            <a:r>
              <a:rPr i="1" lang="en-US" sz="3000">
                <a:solidFill>
                  <a:schemeClr val="dk1"/>
                </a:solidFill>
              </a:rPr>
              <a:t>Como definir preço de venda?</a:t>
            </a:r>
            <a:r>
              <a:rPr lang="en-US" sz="3000">
                <a:solidFill>
                  <a:schemeClr val="dk1"/>
                </a:solidFill>
              </a:rPr>
              <a:t> Brasília: Sebrae, 2018. 43 p.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/>
        </p:nvSpPr>
        <p:spPr>
          <a:xfrm>
            <a:off x="2163338" y="80642"/>
            <a:ext cx="13562818" cy="1890569"/>
          </a:xfrm>
          <a:custGeom>
            <a:rect b="b" l="l" r="r" t="t"/>
            <a:pathLst>
              <a:path extrusionOk="0" h="1946656" w="17552415">
                <a:moveTo>
                  <a:pt x="0" y="0"/>
                </a:moveTo>
                <a:lnTo>
                  <a:pt x="17552415" y="0"/>
                </a:lnTo>
                <a:lnTo>
                  <a:pt x="17552415" y="1946656"/>
                </a:lnTo>
                <a:lnTo>
                  <a:pt x="0" y="194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9" r="-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477498" y="1971211"/>
            <a:ext cx="16335340" cy="653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861782" marR="0" rtl="0" algn="just">
              <a:lnSpc>
                <a:spcPct val="165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vender bem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produtos ou prestar serviços com a obtenção de lucro desejado, não basta oferecer somente qualidade, bom atendimento e pontualidade na entrega. É preciso saber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comprar bem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conhecer detalhadamente os gastos exatos com cada produto. Sendo assim, você também precisa estimar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quanto quer ganhar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negociação de venda 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quanto terá que vender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obter o lucro desejado.</a:t>
            </a:r>
            <a:endParaRPr b="0" i="0" sz="3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57200" lvl="2" marL="861782" marR="0" rtl="0" algn="just">
              <a:lnSpc>
                <a:spcPct val="165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Muitas vezes o microempreendedor não consegue usar a margem que deseja, pois o preço do produto pode ficar muito caro, afastando assim os clientes. Por isso, se faz necessário ter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conhecimento do mercado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atual que dita os preços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2383424" y="94133"/>
            <a:ext cx="13164310" cy="18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2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 FORMAR PREÇOS E CONHECER OS GASTOS EXATOS DO SEU NEGOCIO? 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477498" y="9456234"/>
            <a:ext cx="32247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Sebrae, 2022a)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73" name="Google Shape;173;p4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773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/>
        </p:nvSpPr>
        <p:spPr>
          <a:xfrm>
            <a:off x="4928771" y="351812"/>
            <a:ext cx="8430458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PESSOA FISICA ≠ PESSOA JURIDICA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525100" y="1301500"/>
            <a:ext cx="17138432" cy="6815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832432" marR="0" rtl="0" algn="just">
              <a:lnSpc>
                <a:spcPct val="1728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muito comum o dono do negócio misturar as contas pessoais com as da empresa. Como resultado, essa prática é muito ruim e pode comprometer o equilíbrio do negócio. Se a mistura de contas persistir por muito tempo, em algum momento, caso o empreendedor fique sem dinheiro, ele poderá ser obrigado a desistir do seu projeto.</a:t>
            </a:r>
            <a:endParaRPr/>
          </a:p>
          <a:p>
            <a:pPr indent="-457200" lvl="0" marL="832432" marR="0" rtl="0" algn="just">
              <a:lnSpc>
                <a:spcPct val="1728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importante que o MEI compreenda que as suas vendas devem gerar uma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margem de contribuição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seja suficiente para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cobrir todos os gastos fixos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seu empreendimento. Essa margem deve cobrir as suas despesas, e neste momento o MEI estará em ponto de equilíbrio para executar seu negócio sem que tenha prejuízo.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477498" y="9456234"/>
            <a:ext cx="32247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Sebrae, 2022a)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5" name="Google Shape;185;p5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5" y="8924924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4057445" y="327108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5383730" y="397244"/>
            <a:ext cx="1147571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x DESPESAS X CUSTOS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262550" y="1291200"/>
            <a:ext cx="17423284" cy="8125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626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Gastos: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Sacrifício financeiro que uma empresa arca para aquisição de um bem ou serviço qualquer.</a:t>
            </a:r>
            <a:endParaRPr/>
          </a:p>
          <a:p>
            <a:pPr indent="-457200" lvl="2" marL="626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Despesas: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valor gasto com bens e serviços relativos à manutenção da entidade, bem como aos esforços para a obtenção de receita através da venda de produtos.</a:t>
            </a:r>
            <a:endParaRPr/>
          </a:p>
          <a:p>
            <a:pPr indent="-457200" lvl="3" marL="626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Exemplos: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materiais de escritório, salários da administração</a:t>
            </a:r>
            <a:endParaRPr/>
          </a:p>
          <a:p>
            <a:pPr indent="-457200" lvl="3" marL="626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têm relação direta com a produção de um bem ou serviço. Este gasto é fundamental ao dia a dia de qualquer empresa, pois é por meio dele que a empresa consegue operar para levar seu produto ou serviço a ponto de venda. Assim, o aumento na produção de bens ou serviços, aumentará os custos.</a:t>
            </a:r>
            <a:endParaRPr/>
          </a:p>
          <a:p>
            <a:pPr indent="-457200" lvl="3" marL="626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 referem-se a um gasto relativo a um bem ou serviço utilizado na produção de bens e serviços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522100" y="9674375"/>
            <a:ext cx="6180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Sebrae, 2022b; Martins, 2018)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8" name="Google Shape;198;p6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50" y="8924913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4419600" y="1028700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5169404" y="1028510"/>
            <a:ext cx="11475719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FIXOS E DESPESA FIXAS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1260494" y="2872694"/>
            <a:ext cx="14831694" cy="4259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2" marL="1018581" marR="0" rtl="0" algn="just">
              <a:lnSpc>
                <a:spcPct val="172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Fixos: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São os gastos de produção (custos fixos - CF) que independem da quantidade produzida e administrativos (despesas fixas - DF) que independem da quantidade vendida.</a:t>
            </a:r>
            <a:endParaRPr/>
          </a:p>
          <a:p>
            <a:pPr indent="-571500" lvl="2" marL="1018581" marR="0" rtl="0" algn="just">
              <a:lnSpc>
                <a:spcPct val="172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 - Ex: aluguel da fábrica, pessoal de limpeza da fábrica.</a:t>
            </a:r>
            <a:endParaRPr/>
          </a:p>
          <a:p>
            <a:pPr indent="-571500" lvl="2" marL="1018581" marR="0" rtl="0" algn="just">
              <a:lnSpc>
                <a:spcPct val="172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 - Ex: despesas administrativas, telefone, água e luz da administrativo.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22103" y="9674368"/>
            <a:ext cx="43845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Martins, 2018)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1" name="Google Shape;211;p7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50" y="8924918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/>
          <p:nvPr/>
        </p:nvSpPr>
        <p:spPr>
          <a:xfrm>
            <a:off x="4419600" y="1028700"/>
            <a:ext cx="10987722" cy="999744"/>
          </a:xfrm>
          <a:custGeom>
            <a:rect b="b" l="l" r="r" t="t"/>
            <a:pathLst>
              <a:path extrusionOk="0" h="1332992" w="14650295">
                <a:moveTo>
                  <a:pt x="0" y="0"/>
                </a:moveTo>
                <a:lnTo>
                  <a:pt x="14650295" y="0"/>
                </a:lnTo>
                <a:lnTo>
                  <a:pt x="14650295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73" l="0" r="0" t="-79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4616469" y="1028510"/>
            <a:ext cx="10290573" cy="699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VARIAVEIS E DESPESAS VARIAVEIS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1343227" y="2583751"/>
            <a:ext cx="15546240" cy="51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2" marL="1018581" marR="0" rtl="0" algn="just">
              <a:lnSpc>
                <a:spcPct val="1728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 variáveis: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 gastos de produção que variam conforme a quantidade produzida (custos variáveis — CV) e gastos administrativos que variam de acordo com a quantidade vendida.</a:t>
            </a:r>
            <a:endParaRPr/>
          </a:p>
          <a:p>
            <a:pPr indent="-571500" lvl="0" marL="1018581" marR="0" rtl="0" algn="just">
              <a:lnSpc>
                <a:spcPct val="1728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 — Ex: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embalagens do produto para acondicionar, matéria-prima, tecidos, aviamentos.</a:t>
            </a:r>
            <a:endParaRPr/>
          </a:p>
          <a:p>
            <a:pPr indent="-571500" lvl="0" marL="1018581" marR="0" rtl="0" algn="just">
              <a:lnSpc>
                <a:spcPct val="1728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 — Ex: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comissão dos vendedores, embalagens utilizadas nas vendas.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522103" y="9674368"/>
            <a:ext cx="43845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Martins, 2018)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24" name="Google Shape;224;p8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50" y="892492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/>
          <p:nvPr/>
        </p:nvSpPr>
        <p:spPr>
          <a:xfrm>
            <a:off x="3537673" y="530256"/>
            <a:ext cx="9448800" cy="999744"/>
          </a:xfrm>
          <a:custGeom>
            <a:rect b="b" l="l" r="r" t="t"/>
            <a:pathLst>
              <a:path extrusionOk="0" h="1332992" w="12598400">
                <a:moveTo>
                  <a:pt x="0" y="0"/>
                </a:moveTo>
                <a:lnTo>
                  <a:pt x="12598400" y="0"/>
                </a:lnTo>
                <a:lnTo>
                  <a:pt x="12598400" y="1332992"/>
                </a:lnTo>
                <a:lnTo>
                  <a:pt x="0" y="13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6" r="-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934147" y="530065"/>
            <a:ext cx="11475719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MODELOS DE FORMAÇAO DE PREÇOS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190950" y="1530000"/>
            <a:ext cx="17606396" cy="6921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2" marL="836394" marR="0" rtl="0" algn="just">
              <a:lnSpc>
                <a:spcPct val="1728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3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Precificação com base no custo: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 modelo é o mais simples entre os três. Aqui, a composição de preços é baseada nos custos que a empresa tem para oferecer determinado serviço. Neste caso, aplica-se um determinado percentual em cima dos custos do bem ou serviço e define-se o preço do mesmo.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836394" marR="0" rtl="0" algn="just">
              <a:lnSpc>
                <a:spcPct val="1728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3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Precificação com base na concorrência: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 modelo de precificação pode ser bastante útil para o Mei que tem dificuldades em identificar os custos que envolvem a venda de um bem ou prestação de serviços. Nesse modelo, o empreendedor pode se basear nos preços da concorrência para definir o seu preço.</a:t>
            </a:r>
            <a:endParaRPr/>
          </a:p>
          <a:p>
            <a:pPr indent="-457200" lvl="2" marL="836394" marR="0" rtl="0" algn="just">
              <a:lnSpc>
                <a:spcPct val="1728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3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Precificação com base na demanda: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 modelo é comumente utilizado por empresas que oferecem produtos ou serviços ao consumidor, já que ele é mais coerente em relação ao valor percebido. Identificando o preço que o cliente está disposto a pagar por determinado produto ou serviço ajuda a definir o preço que será ofertado ao consumidor.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522103" y="9674368"/>
            <a:ext cx="43845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0746" lvl="2" marL="242237" marR="0" rtl="0" algn="l">
              <a:lnSpc>
                <a:spcPct val="5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8"/>
              <a:buFont typeface="Arial"/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Martins, 2018)</a:t>
            </a:r>
            <a:endParaRPr b="0" i="0" sz="30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37" name="Google Shape;237;p9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62" y="8924917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Neivaldo</dc:creator>
</cp:coreProperties>
</file>