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5"/>
    <p:sldMasterId id="214748366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Lst>
  <p:sldSz cy="10287000" cx="18288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30" roundtripDataSignature="AMtx7miEQRSzaqGlZ615t5I0fLE03BufK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FB92FDA-298E-449F-B54E-6E3A0FF4B869}">
  <a:tblStyle styleId="{6FB92FDA-298E-449F-B54E-6E3A0FF4B869}"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0" Type="http://customschemas.google.com/relationships/presentationmetadata" Target="metadata"/><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3dac3999fd6_0_64:notes"/>
          <p:cNvSpPr txBox="1"/>
          <p:nvPr>
            <p:ph idx="1" type="body"/>
          </p:nvPr>
        </p:nvSpPr>
        <p:spPr>
          <a:xfrm>
            <a:off x="685800" y="4343400"/>
            <a:ext cx="5486400" cy="4114800"/>
          </a:xfrm>
          <a:prstGeom prst="rect">
            <a:avLst/>
          </a:prstGeom>
          <a:noFill/>
          <a:ln>
            <a:noFill/>
          </a:ln>
        </p:spPr>
        <p:txBody>
          <a:bodyPr anchorCtr="0" anchor="t" bIns="58750" lIns="58750" spcFirstLastPara="1" rIns="58750" wrap="square" tIns="58750">
            <a:noAutofit/>
          </a:bodyPr>
          <a:lstStyle/>
          <a:p>
            <a:pPr indent="0" lvl="0" marL="0" rtl="0" algn="l">
              <a:lnSpc>
                <a:spcPct val="100000"/>
              </a:lnSpc>
              <a:spcBef>
                <a:spcPts val="0"/>
              </a:spcBef>
              <a:spcAft>
                <a:spcPts val="0"/>
              </a:spcAft>
              <a:buSzPts val="700"/>
              <a:buNone/>
            </a:pPr>
            <a:r>
              <a:t/>
            </a:r>
            <a:endParaRPr/>
          </a:p>
        </p:txBody>
      </p:sp>
      <p:sp>
        <p:nvSpPr>
          <p:cNvPr id="145" name="Google Shape;145;g3dac3999fd6_0_6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12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3ee2c4dc7ba_1_56:notes"/>
          <p:cNvSpPr txBox="1"/>
          <p:nvPr>
            <p:ph idx="1" type="body"/>
          </p:nvPr>
        </p:nvSpPr>
        <p:spPr>
          <a:xfrm>
            <a:off x="685800" y="4401256"/>
            <a:ext cx="5486400" cy="3599700"/>
          </a:xfrm>
          <a:prstGeom prst="rect">
            <a:avLst/>
          </a:prstGeom>
          <a:noFill/>
          <a:ln>
            <a:noFill/>
          </a:ln>
        </p:spPr>
        <p:txBody>
          <a:bodyPr anchorCtr="0" anchor="t" bIns="24975" lIns="49950" spcFirstLastPara="1" rIns="49950" wrap="square" tIns="24975">
            <a:noAutofit/>
          </a:bodyPr>
          <a:lstStyle/>
          <a:p>
            <a:pPr indent="0" lvl="0" marL="0" rtl="0" algn="l">
              <a:lnSpc>
                <a:spcPct val="100000"/>
              </a:lnSpc>
              <a:spcBef>
                <a:spcPts val="0"/>
              </a:spcBef>
              <a:spcAft>
                <a:spcPts val="0"/>
              </a:spcAft>
              <a:buSzPts val="800"/>
              <a:buNone/>
            </a:pPr>
            <a:r>
              <a:t/>
            </a:r>
            <a:endParaRPr/>
          </a:p>
        </p:txBody>
      </p:sp>
      <p:sp>
        <p:nvSpPr>
          <p:cNvPr id="274" name="Google Shape;274;g3ee2c4dc7ba_1_56:notes"/>
          <p:cNvSpPr/>
          <p:nvPr>
            <p:ph idx="2" type="sldImg"/>
          </p:nvPr>
        </p:nvSpPr>
        <p:spPr>
          <a:xfrm>
            <a:off x="2271713" y="1143000"/>
            <a:ext cx="2314500" cy="3086100"/>
          </a:xfrm>
          <a:custGeom>
            <a:rect b="b" l="l" r="r" t="t"/>
            <a:pathLst>
              <a:path extrusionOk="0" h="120000" w="120000">
                <a:moveTo>
                  <a:pt x="0" y="0"/>
                </a:moveTo>
                <a:lnTo>
                  <a:pt x="120000" y="0"/>
                </a:lnTo>
                <a:lnTo>
                  <a:pt x="120000" y="120000"/>
                </a:lnTo>
                <a:lnTo>
                  <a:pt x="0" y="120000"/>
                </a:lnTo>
                <a:close/>
              </a:path>
            </a:pathLst>
          </a:custGeom>
          <a:noFill/>
          <a:ln cap="flat" cmpd="sng" w="695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3ee2c4dc7ba_1_66:notes"/>
          <p:cNvSpPr txBox="1"/>
          <p:nvPr>
            <p:ph idx="1" type="body"/>
          </p:nvPr>
        </p:nvSpPr>
        <p:spPr>
          <a:xfrm>
            <a:off x="685800" y="4401256"/>
            <a:ext cx="5486400" cy="3599700"/>
          </a:xfrm>
          <a:prstGeom prst="rect">
            <a:avLst/>
          </a:prstGeom>
          <a:noFill/>
          <a:ln>
            <a:noFill/>
          </a:ln>
        </p:spPr>
        <p:txBody>
          <a:bodyPr anchorCtr="0" anchor="t" bIns="24975" lIns="49950" spcFirstLastPara="1" rIns="49950" wrap="square" tIns="24975">
            <a:noAutofit/>
          </a:bodyPr>
          <a:lstStyle/>
          <a:p>
            <a:pPr indent="0" lvl="0" marL="0" rtl="0" algn="l">
              <a:lnSpc>
                <a:spcPct val="100000"/>
              </a:lnSpc>
              <a:spcBef>
                <a:spcPts val="0"/>
              </a:spcBef>
              <a:spcAft>
                <a:spcPts val="0"/>
              </a:spcAft>
              <a:buSzPts val="800"/>
              <a:buNone/>
            </a:pPr>
            <a:r>
              <a:t/>
            </a:r>
            <a:endParaRPr/>
          </a:p>
        </p:txBody>
      </p:sp>
      <p:sp>
        <p:nvSpPr>
          <p:cNvPr id="284" name="Google Shape;284;g3ee2c4dc7ba_1_66:notes"/>
          <p:cNvSpPr/>
          <p:nvPr>
            <p:ph idx="2" type="sldImg"/>
          </p:nvPr>
        </p:nvSpPr>
        <p:spPr>
          <a:xfrm>
            <a:off x="2271713" y="1143000"/>
            <a:ext cx="2314500" cy="3086100"/>
          </a:xfrm>
          <a:custGeom>
            <a:rect b="b" l="l" r="r" t="t"/>
            <a:pathLst>
              <a:path extrusionOk="0" h="120000" w="120000">
                <a:moveTo>
                  <a:pt x="0" y="0"/>
                </a:moveTo>
                <a:lnTo>
                  <a:pt x="120000" y="0"/>
                </a:lnTo>
                <a:lnTo>
                  <a:pt x="120000" y="120000"/>
                </a:lnTo>
                <a:lnTo>
                  <a:pt x="0" y="120000"/>
                </a:lnTo>
                <a:close/>
              </a:path>
            </a:pathLst>
          </a:custGeom>
          <a:noFill/>
          <a:ln cap="flat" cmpd="sng" w="695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ee2c4dc7ba_1_76:notes"/>
          <p:cNvSpPr txBox="1"/>
          <p:nvPr>
            <p:ph idx="1" type="body"/>
          </p:nvPr>
        </p:nvSpPr>
        <p:spPr>
          <a:xfrm>
            <a:off x="685800" y="4401256"/>
            <a:ext cx="5486400" cy="3599700"/>
          </a:xfrm>
          <a:prstGeom prst="rect">
            <a:avLst/>
          </a:prstGeom>
          <a:noFill/>
          <a:ln>
            <a:noFill/>
          </a:ln>
        </p:spPr>
        <p:txBody>
          <a:bodyPr anchorCtr="0" anchor="t" bIns="24975" lIns="49950" spcFirstLastPara="1" rIns="49950" wrap="square" tIns="24975">
            <a:noAutofit/>
          </a:bodyPr>
          <a:lstStyle/>
          <a:p>
            <a:pPr indent="0" lvl="0" marL="0" rtl="0" algn="l">
              <a:lnSpc>
                <a:spcPct val="100000"/>
              </a:lnSpc>
              <a:spcBef>
                <a:spcPts val="0"/>
              </a:spcBef>
              <a:spcAft>
                <a:spcPts val="0"/>
              </a:spcAft>
              <a:buSzPts val="800"/>
              <a:buNone/>
            </a:pPr>
            <a:r>
              <a:t/>
            </a:r>
            <a:endParaRPr/>
          </a:p>
        </p:txBody>
      </p:sp>
      <p:sp>
        <p:nvSpPr>
          <p:cNvPr id="294" name="Google Shape;294;g3ee2c4dc7ba_1_76:notes"/>
          <p:cNvSpPr/>
          <p:nvPr>
            <p:ph idx="2" type="sldImg"/>
          </p:nvPr>
        </p:nvSpPr>
        <p:spPr>
          <a:xfrm>
            <a:off x="2271713" y="1143000"/>
            <a:ext cx="2314500" cy="3086100"/>
          </a:xfrm>
          <a:custGeom>
            <a:rect b="b" l="l" r="r" t="t"/>
            <a:pathLst>
              <a:path extrusionOk="0" h="120000" w="120000">
                <a:moveTo>
                  <a:pt x="0" y="0"/>
                </a:moveTo>
                <a:lnTo>
                  <a:pt x="120000" y="0"/>
                </a:lnTo>
                <a:lnTo>
                  <a:pt x="120000" y="120000"/>
                </a:lnTo>
                <a:lnTo>
                  <a:pt x="0" y="120000"/>
                </a:lnTo>
                <a:close/>
              </a:path>
            </a:pathLst>
          </a:custGeom>
          <a:noFill/>
          <a:ln cap="flat" cmpd="sng" w="695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ee2c4dc7ba_1_86:notes"/>
          <p:cNvSpPr txBox="1"/>
          <p:nvPr>
            <p:ph idx="1" type="body"/>
          </p:nvPr>
        </p:nvSpPr>
        <p:spPr>
          <a:xfrm>
            <a:off x="685800" y="4401256"/>
            <a:ext cx="5486400" cy="3599700"/>
          </a:xfrm>
          <a:prstGeom prst="rect">
            <a:avLst/>
          </a:prstGeom>
          <a:noFill/>
          <a:ln>
            <a:noFill/>
          </a:ln>
        </p:spPr>
        <p:txBody>
          <a:bodyPr anchorCtr="0" anchor="t" bIns="24975" lIns="49950" spcFirstLastPara="1" rIns="49950" wrap="square" tIns="24975">
            <a:noAutofit/>
          </a:bodyPr>
          <a:lstStyle/>
          <a:p>
            <a:pPr indent="0" lvl="0" marL="0" rtl="0" algn="l">
              <a:lnSpc>
                <a:spcPct val="100000"/>
              </a:lnSpc>
              <a:spcBef>
                <a:spcPts val="0"/>
              </a:spcBef>
              <a:spcAft>
                <a:spcPts val="0"/>
              </a:spcAft>
              <a:buSzPts val="800"/>
              <a:buNone/>
            </a:pPr>
            <a:r>
              <a:t/>
            </a:r>
            <a:endParaRPr/>
          </a:p>
        </p:txBody>
      </p:sp>
      <p:sp>
        <p:nvSpPr>
          <p:cNvPr id="304" name="Google Shape;304;g3ee2c4dc7ba_1_86:notes"/>
          <p:cNvSpPr/>
          <p:nvPr>
            <p:ph idx="2" type="sldImg"/>
          </p:nvPr>
        </p:nvSpPr>
        <p:spPr>
          <a:xfrm>
            <a:off x="2271713" y="1143000"/>
            <a:ext cx="2314500" cy="3086100"/>
          </a:xfrm>
          <a:custGeom>
            <a:rect b="b" l="l" r="r" t="t"/>
            <a:pathLst>
              <a:path extrusionOk="0" h="120000" w="120000">
                <a:moveTo>
                  <a:pt x="0" y="0"/>
                </a:moveTo>
                <a:lnTo>
                  <a:pt x="120000" y="0"/>
                </a:lnTo>
                <a:lnTo>
                  <a:pt x="120000" y="120000"/>
                </a:lnTo>
                <a:lnTo>
                  <a:pt x="0" y="120000"/>
                </a:lnTo>
                <a:close/>
              </a:path>
            </a:pathLst>
          </a:custGeom>
          <a:noFill/>
          <a:ln cap="flat" cmpd="sng" w="695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3ee2c4dc7ba_1_96:notes"/>
          <p:cNvSpPr txBox="1"/>
          <p:nvPr>
            <p:ph idx="1" type="body"/>
          </p:nvPr>
        </p:nvSpPr>
        <p:spPr>
          <a:xfrm>
            <a:off x="685800" y="4401256"/>
            <a:ext cx="5486400" cy="3599700"/>
          </a:xfrm>
          <a:prstGeom prst="rect">
            <a:avLst/>
          </a:prstGeom>
          <a:noFill/>
          <a:ln>
            <a:noFill/>
          </a:ln>
        </p:spPr>
        <p:txBody>
          <a:bodyPr anchorCtr="0" anchor="t" bIns="24975" lIns="49950" spcFirstLastPara="1" rIns="49950" wrap="square" tIns="24975">
            <a:noAutofit/>
          </a:bodyPr>
          <a:lstStyle/>
          <a:p>
            <a:pPr indent="0" lvl="0" marL="0" rtl="0" algn="l">
              <a:lnSpc>
                <a:spcPct val="100000"/>
              </a:lnSpc>
              <a:spcBef>
                <a:spcPts val="0"/>
              </a:spcBef>
              <a:spcAft>
                <a:spcPts val="0"/>
              </a:spcAft>
              <a:buSzPts val="800"/>
              <a:buNone/>
            </a:pPr>
            <a:r>
              <a:t/>
            </a:r>
            <a:endParaRPr/>
          </a:p>
        </p:txBody>
      </p:sp>
      <p:sp>
        <p:nvSpPr>
          <p:cNvPr id="314" name="Google Shape;314;g3ee2c4dc7ba_1_96:notes"/>
          <p:cNvSpPr/>
          <p:nvPr>
            <p:ph idx="2" type="sldImg"/>
          </p:nvPr>
        </p:nvSpPr>
        <p:spPr>
          <a:xfrm>
            <a:off x="2271713" y="1143000"/>
            <a:ext cx="2314500" cy="3086100"/>
          </a:xfrm>
          <a:custGeom>
            <a:rect b="b" l="l" r="r" t="t"/>
            <a:pathLst>
              <a:path extrusionOk="0" h="120000" w="120000">
                <a:moveTo>
                  <a:pt x="0" y="0"/>
                </a:moveTo>
                <a:lnTo>
                  <a:pt x="120000" y="0"/>
                </a:lnTo>
                <a:lnTo>
                  <a:pt x="120000" y="120000"/>
                </a:lnTo>
                <a:lnTo>
                  <a:pt x="0" y="120000"/>
                </a:lnTo>
                <a:close/>
              </a:path>
            </a:pathLst>
          </a:custGeom>
          <a:noFill/>
          <a:ln cap="flat" cmpd="sng" w="695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3f07aa50533_0_9:notes"/>
          <p:cNvSpPr txBox="1"/>
          <p:nvPr>
            <p:ph idx="1" type="body"/>
          </p:nvPr>
        </p:nvSpPr>
        <p:spPr>
          <a:xfrm>
            <a:off x="685800" y="4401256"/>
            <a:ext cx="5486400" cy="3599700"/>
          </a:xfrm>
          <a:prstGeom prst="rect">
            <a:avLst/>
          </a:prstGeom>
          <a:noFill/>
          <a:ln>
            <a:noFill/>
          </a:ln>
        </p:spPr>
        <p:txBody>
          <a:bodyPr anchorCtr="0" anchor="t" bIns="24975" lIns="49950" spcFirstLastPara="1" rIns="49950" wrap="square" tIns="24975">
            <a:noAutofit/>
          </a:bodyPr>
          <a:lstStyle/>
          <a:p>
            <a:pPr indent="0" lvl="0" marL="0" rtl="0" algn="l">
              <a:lnSpc>
                <a:spcPct val="100000"/>
              </a:lnSpc>
              <a:spcBef>
                <a:spcPts val="0"/>
              </a:spcBef>
              <a:spcAft>
                <a:spcPts val="0"/>
              </a:spcAft>
              <a:buSzPts val="800"/>
              <a:buNone/>
            </a:pPr>
            <a:r>
              <a:t/>
            </a:r>
            <a:endParaRPr/>
          </a:p>
        </p:txBody>
      </p:sp>
      <p:sp>
        <p:nvSpPr>
          <p:cNvPr id="324" name="Google Shape;324;g3f07aa50533_0_9:notes"/>
          <p:cNvSpPr/>
          <p:nvPr>
            <p:ph idx="2" type="sldImg"/>
          </p:nvPr>
        </p:nvSpPr>
        <p:spPr>
          <a:xfrm>
            <a:off x="2271713" y="1143000"/>
            <a:ext cx="2314500" cy="3086100"/>
          </a:xfrm>
          <a:custGeom>
            <a:rect b="b" l="l" r="r" t="t"/>
            <a:pathLst>
              <a:path extrusionOk="0" h="120000" w="120000">
                <a:moveTo>
                  <a:pt x="0" y="0"/>
                </a:moveTo>
                <a:lnTo>
                  <a:pt x="120000" y="0"/>
                </a:lnTo>
                <a:lnTo>
                  <a:pt x="120000" y="120000"/>
                </a:lnTo>
                <a:lnTo>
                  <a:pt x="0" y="120000"/>
                </a:lnTo>
                <a:close/>
              </a:path>
            </a:pathLst>
          </a:custGeom>
          <a:noFill/>
          <a:ln cap="flat" cmpd="sng" w="695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3ee2c4dc7ba_1_106:notes"/>
          <p:cNvSpPr txBox="1"/>
          <p:nvPr>
            <p:ph idx="1" type="body"/>
          </p:nvPr>
        </p:nvSpPr>
        <p:spPr>
          <a:xfrm>
            <a:off x="685800" y="4401256"/>
            <a:ext cx="5486400" cy="3599700"/>
          </a:xfrm>
          <a:prstGeom prst="rect">
            <a:avLst/>
          </a:prstGeom>
          <a:noFill/>
          <a:ln>
            <a:noFill/>
          </a:ln>
        </p:spPr>
        <p:txBody>
          <a:bodyPr anchorCtr="0" anchor="t" bIns="24975" lIns="49950" spcFirstLastPara="1" rIns="49950" wrap="square" tIns="24975">
            <a:noAutofit/>
          </a:bodyPr>
          <a:lstStyle/>
          <a:p>
            <a:pPr indent="0" lvl="0" marL="0" rtl="0" algn="l">
              <a:lnSpc>
                <a:spcPct val="100000"/>
              </a:lnSpc>
              <a:spcBef>
                <a:spcPts val="0"/>
              </a:spcBef>
              <a:spcAft>
                <a:spcPts val="0"/>
              </a:spcAft>
              <a:buSzPts val="800"/>
              <a:buNone/>
            </a:pPr>
            <a:r>
              <a:t/>
            </a:r>
            <a:endParaRPr/>
          </a:p>
        </p:txBody>
      </p:sp>
      <p:sp>
        <p:nvSpPr>
          <p:cNvPr id="334" name="Google Shape;334;g3ee2c4dc7ba_1_106:notes"/>
          <p:cNvSpPr/>
          <p:nvPr>
            <p:ph idx="2" type="sldImg"/>
          </p:nvPr>
        </p:nvSpPr>
        <p:spPr>
          <a:xfrm>
            <a:off x="2271713" y="1143000"/>
            <a:ext cx="2314500" cy="3086100"/>
          </a:xfrm>
          <a:custGeom>
            <a:rect b="b" l="l" r="r" t="t"/>
            <a:pathLst>
              <a:path extrusionOk="0" h="120000" w="120000">
                <a:moveTo>
                  <a:pt x="0" y="0"/>
                </a:moveTo>
                <a:lnTo>
                  <a:pt x="120000" y="0"/>
                </a:lnTo>
                <a:lnTo>
                  <a:pt x="120000" y="120000"/>
                </a:lnTo>
                <a:lnTo>
                  <a:pt x="0" y="120000"/>
                </a:lnTo>
                <a:close/>
              </a:path>
            </a:pathLst>
          </a:custGeom>
          <a:noFill/>
          <a:ln cap="flat" cmpd="sng" w="695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f0231db107_0_46:notes"/>
          <p:cNvSpPr txBox="1"/>
          <p:nvPr>
            <p:ph idx="1" type="body"/>
          </p:nvPr>
        </p:nvSpPr>
        <p:spPr>
          <a:xfrm>
            <a:off x="685800" y="4401256"/>
            <a:ext cx="5486400" cy="3599700"/>
          </a:xfrm>
          <a:prstGeom prst="rect">
            <a:avLst/>
          </a:prstGeom>
          <a:noFill/>
          <a:ln>
            <a:noFill/>
          </a:ln>
        </p:spPr>
        <p:txBody>
          <a:bodyPr anchorCtr="0" anchor="t" bIns="24975" lIns="49950" spcFirstLastPara="1" rIns="49950" wrap="square" tIns="24975">
            <a:noAutofit/>
          </a:bodyPr>
          <a:lstStyle/>
          <a:p>
            <a:pPr indent="0" lvl="0" marL="0" rtl="0" algn="l">
              <a:lnSpc>
                <a:spcPct val="100000"/>
              </a:lnSpc>
              <a:spcBef>
                <a:spcPts val="0"/>
              </a:spcBef>
              <a:spcAft>
                <a:spcPts val="0"/>
              </a:spcAft>
              <a:buSzPts val="800"/>
              <a:buNone/>
            </a:pPr>
            <a:r>
              <a:t/>
            </a:r>
            <a:endParaRPr/>
          </a:p>
        </p:txBody>
      </p:sp>
      <p:sp>
        <p:nvSpPr>
          <p:cNvPr id="344" name="Google Shape;344;g3f0231db107_0_46:notes"/>
          <p:cNvSpPr/>
          <p:nvPr>
            <p:ph idx="2" type="sldImg"/>
          </p:nvPr>
        </p:nvSpPr>
        <p:spPr>
          <a:xfrm>
            <a:off x="2271713" y="1143000"/>
            <a:ext cx="2314500" cy="3086100"/>
          </a:xfrm>
          <a:custGeom>
            <a:rect b="b" l="l" r="r" t="t"/>
            <a:pathLst>
              <a:path extrusionOk="0" h="120000" w="120000">
                <a:moveTo>
                  <a:pt x="0" y="0"/>
                </a:moveTo>
                <a:lnTo>
                  <a:pt x="120000" y="0"/>
                </a:lnTo>
                <a:lnTo>
                  <a:pt x="120000" y="120000"/>
                </a:lnTo>
                <a:lnTo>
                  <a:pt x="0" y="120000"/>
                </a:lnTo>
                <a:close/>
              </a:path>
            </a:pathLst>
          </a:custGeom>
          <a:noFill/>
          <a:ln cap="flat" cmpd="sng" w="695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3f0231db107_0_58:notes"/>
          <p:cNvSpPr txBox="1"/>
          <p:nvPr>
            <p:ph idx="1" type="body"/>
          </p:nvPr>
        </p:nvSpPr>
        <p:spPr>
          <a:xfrm>
            <a:off x="685800" y="4401256"/>
            <a:ext cx="5486400" cy="3599700"/>
          </a:xfrm>
          <a:prstGeom prst="rect">
            <a:avLst/>
          </a:prstGeom>
          <a:noFill/>
          <a:ln>
            <a:noFill/>
          </a:ln>
        </p:spPr>
        <p:txBody>
          <a:bodyPr anchorCtr="0" anchor="t" bIns="24975" lIns="49950" spcFirstLastPara="1" rIns="49950" wrap="square" tIns="24975">
            <a:noAutofit/>
          </a:bodyPr>
          <a:lstStyle/>
          <a:p>
            <a:pPr indent="0" lvl="0" marL="0" rtl="0" algn="l">
              <a:lnSpc>
                <a:spcPct val="100000"/>
              </a:lnSpc>
              <a:spcBef>
                <a:spcPts val="0"/>
              </a:spcBef>
              <a:spcAft>
                <a:spcPts val="0"/>
              </a:spcAft>
              <a:buSzPts val="800"/>
              <a:buNone/>
            </a:pPr>
            <a:r>
              <a:t/>
            </a:r>
            <a:endParaRPr/>
          </a:p>
        </p:txBody>
      </p:sp>
      <p:sp>
        <p:nvSpPr>
          <p:cNvPr id="354" name="Google Shape;354;g3f0231db107_0_58:notes"/>
          <p:cNvSpPr/>
          <p:nvPr>
            <p:ph idx="2" type="sldImg"/>
          </p:nvPr>
        </p:nvSpPr>
        <p:spPr>
          <a:xfrm>
            <a:off x="2271713" y="1143000"/>
            <a:ext cx="2314500" cy="3086100"/>
          </a:xfrm>
          <a:custGeom>
            <a:rect b="b" l="l" r="r" t="t"/>
            <a:pathLst>
              <a:path extrusionOk="0" h="120000" w="120000">
                <a:moveTo>
                  <a:pt x="0" y="0"/>
                </a:moveTo>
                <a:lnTo>
                  <a:pt x="120000" y="0"/>
                </a:lnTo>
                <a:lnTo>
                  <a:pt x="120000" y="120000"/>
                </a:lnTo>
                <a:lnTo>
                  <a:pt x="0" y="120000"/>
                </a:lnTo>
                <a:close/>
              </a:path>
            </a:pathLst>
          </a:custGeom>
          <a:noFill/>
          <a:ln cap="flat" cmpd="sng" w="695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3f0231db107_0_70:notes"/>
          <p:cNvSpPr txBox="1"/>
          <p:nvPr>
            <p:ph idx="1" type="body"/>
          </p:nvPr>
        </p:nvSpPr>
        <p:spPr>
          <a:xfrm>
            <a:off x="685800" y="4401256"/>
            <a:ext cx="5486400" cy="3599700"/>
          </a:xfrm>
          <a:prstGeom prst="rect">
            <a:avLst/>
          </a:prstGeom>
          <a:noFill/>
          <a:ln>
            <a:noFill/>
          </a:ln>
        </p:spPr>
        <p:txBody>
          <a:bodyPr anchorCtr="0" anchor="t" bIns="24975" lIns="49950" spcFirstLastPara="1" rIns="49950" wrap="square" tIns="24975">
            <a:noAutofit/>
          </a:bodyPr>
          <a:lstStyle/>
          <a:p>
            <a:pPr indent="0" lvl="0" marL="0" rtl="0" algn="l">
              <a:lnSpc>
                <a:spcPct val="100000"/>
              </a:lnSpc>
              <a:spcBef>
                <a:spcPts val="0"/>
              </a:spcBef>
              <a:spcAft>
                <a:spcPts val="0"/>
              </a:spcAft>
              <a:buSzPts val="800"/>
              <a:buNone/>
            </a:pPr>
            <a:r>
              <a:t/>
            </a:r>
            <a:endParaRPr/>
          </a:p>
        </p:txBody>
      </p:sp>
      <p:sp>
        <p:nvSpPr>
          <p:cNvPr id="364" name="Google Shape;364;g3f0231db107_0_70:notes"/>
          <p:cNvSpPr/>
          <p:nvPr>
            <p:ph idx="2" type="sldImg"/>
          </p:nvPr>
        </p:nvSpPr>
        <p:spPr>
          <a:xfrm>
            <a:off x="2271713" y="1143000"/>
            <a:ext cx="2314500" cy="3086100"/>
          </a:xfrm>
          <a:custGeom>
            <a:rect b="b" l="l" r="r" t="t"/>
            <a:pathLst>
              <a:path extrusionOk="0" h="120000" w="120000">
                <a:moveTo>
                  <a:pt x="0" y="0"/>
                </a:moveTo>
                <a:lnTo>
                  <a:pt x="120000" y="0"/>
                </a:lnTo>
                <a:lnTo>
                  <a:pt x="120000" y="120000"/>
                </a:lnTo>
                <a:lnTo>
                  <a:pt x="0" y="120000"/>
                </a:lnTo>
                <a:close/>
              </a:path>
            </a:pathLst>
          </a:custGeom>
          <a:noFill/>
          <a:ln cap="flat" cmpd="sng" w="695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2: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solidFill>
                <a:schemeClr val="dk1"/>
              </a:solidFill>
              <a:latin typeface="Calibri"/>
              <a:ea typeface="Calibri"/>
              <a:cs typeface="Calibri"/>
              <a:sym typeface="Calibri"/>
            </a:endParaRPr>
          </a:p>
        </p:txBody>
      </p:sp>
      <p:sp>
        <p:nvSpPr>
          <p:cNvPr id="156" name="Google Shape;156;p2: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lang="en-US" sz="1200">
                <a:solidFill>
                  <a:schemeClr val="dk1"/>
                </a:solidFill>
                <a:latin typeface="Calibri"/>
                <a:ea typeface="Calibri"/>
                <a:cs typeface="Calibri"/>
                <a:sym typeface="Calibri"/>
              </a:rPr>
              <a:t>1.7.2013</a:t>
            </a:r>
            <a:endParaRPr/>
          </a:p>
        </p:txBody>
      </p:sp>
      <p:sp>
        <p:nvSpPr>
          <p:cNvPr id="157" name="Google Shape;157;p2: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p2: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9" name="Google Shape;159;p2: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solidFill>
                <a:schemeClr val="dk1"/>
              </a:solidFill>
              <a:latin typeface="Calibri"/>
              <a:ea typeface="Calibri"/>
              <a:cs typeface="Calibri"/>
              <a:sym typeface="Calibri"/>
            </a:endParaRPr>
          </a:p>
        </p:txBody>
      </p:sp>
      <p:sp>
        <p:nvSpPr>
          <p:cNvPr id="160" name="Google Shape;160;p2: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3f0231db107_0_81:notes"/>
          <p:cNvSpPr txBox="1"/>
          <p:nvPr>
            <p:ph idx="1" type="body"/>
          </p:nvPr>
        </p:nvSpPr>
        <p:spPr>
          <a:xfrm>
            <a:off x="685800" y="4401256"/>
            <a:ext cx="5486400" cy="3599700"/>
          </a:xfrm>
          <a:prstGeom prst="rect">
            <a:avLst/>
          </a:prstGeom>
          <a:noFill/>
          <a:ln>
            <a:noFill/>
          </a:ln>
        </p:spPr>
        <p:txBody>
          <a:bodyPr anchorCtr="0" anchor="t" bIns="24975" lIns="49950" spcFirstLastPara="1" rIns="49950" wrap="square" tIns="24975">
            <a:noAutofit/>
          </a:bodyPr>
          <a:lstStyle/>
          <a:p>
            <a:pPr indent="0" lvl="0" marL="0" rtl="0" algn="l">
              <a:lnSpc>
                <a:spcPct val="100000"/>
              </a:lnSpc>
              <a:spcBef>
                <a:spcPts val="0"/>
              </a:spcBef>
              <a:spcAft>
                <a:spcPts val="0"/>
              </a:spcAft>
              <a:buSzPts val="800"/>
              <a:buNone/>
            </a:pPr>
            <a:r>
              <a:t/>
            </a:r>
            <a:endParaRPr/>
          </a:p>
        </p:txBody>
      </p:sp>
      <p:sp>
        <p:nvSpPr>
          <p:cNvPr id="374" name="Google Shape;374;g3f0231db107_0_81:notes"/>
          <p:cNvSpPr/>
          <p:nvPr>
            <p:ph idx="2" type="sldImg"/>
          </p:nvPr>
        </p:nvSpPr>
        <p:spPr>
          <a:xfrm>
            <a:off x="2271713" y="1143000"/>
            <a:ext cx="2314500" cy="3086100"/>
          </a:xfrm>
          <a:custGeom>
            <a:rect b="b" l="l" r="r" t="t"/>
            <a:pathLst>
              <a:path extrusionOk="0" h="120000" w="120000">
                <a:moveTo>
                  <a:pt x="0" y="0"/>
                </a:moveTo>
                <a:lnTo>
                  <a:pt x="120000" y="0"/>
                </a:lnTo>
                <a:lnTo>
                  <a:pt x="120000" y="120000"/>
                </a:lnTo>
                <a:lnTo>
                  <a:pt x="0" y="120000"/>
                </a:lnTo>
                <a:close/>
              </a:path>
            </a:pathLst>
          </a:custGeom>
          <a:noFill/>
          <a:ln cap="flat" cmpd="sng" w="695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3f0231db107_0_93:notes"/>
          <p:cNvSpPr txBox="1"/>
          <p:nvPr>
            <p:ph idx="1" type="body"/>
          </p:nvPr>
        </p:nvSpPr>
        <p:spPr>
          <a:xfrm>
            <a:off x="685800" y="4401256"/>
            <a:ext cx="5486400" cy="3599700"/>
          </a:xfrm>
          <a:prstGeom prst="rect">
            <a:avLst/>
          </a:prstGeom>
          <a:noFill/>
          <a:ln>
            <a:noFill/>
          </a:ln>
        </p:spPr>
        <p:txBody>
          <a:bodyPr anchorCtr="0" anchor="t" bIns="24975" lIns="49950" spcFirstLastPara="1" rIns="49950" wrap="square" tIns="24975">
            <a:noAutofit/>
          </a:bodyPr>
          <a:lstStyle/>
          <a:p>
            <a:pPr indent="0" lvl="0" marL="0" rtl="0" algn="l">
              <a:lnSpc>
                <a:spcPct val="100000"/>
              </a:lnSpc>
              <a:spcBef>
                <a:spcPts val="0"/>
              </a:spcBef>
              <a:spcAft>
                <a:spcPts val="0"/>
              </a:spcAft>
              <a:buSzPts val="800"/>
              <a:buNone/>
            </a:pPr>
            <a:r>
              <a:t/>
            </a:r>
            <a:endParaRPr/>
          </a:p>
        </p:txBody>
      </p:sp>
      <p:sp>
        <p:nvSpPr>
          <p:cNvPr id="384" name="Google Shape;384;g3f0231db107_0_93:notes"/>
          <p:cNvSpPr/>
          <p:nvPr>
            <p:ph idx="2" type="sldImg"/>
          </p:nvPr>
        </p:nvSpPr>
        <p:spPr>
          <a:xfrm>
            <a:off x="2271713" y="1143000"/>
            <a:ext cx="2314500" cy="3086100"/>
          </a:xfrm>
          <a:custGeom>
            <a:rect b="b" l="l" r="r" t="t"/>
            <a:pathLst>
              <a:path extrusionOk="0" h="120000" w="120000">
                <a:moveTo>
                  <a:pt x="0" y="0"/>
                </a:moveTo>
                <a:lnTo>
                  <a:pt x="120000" y="0"/>
                </a:lnTo>
                <a:lnTo>
                  <a:pt x="120000" y="120000"/>
                </a:lnTo>
                <a:lnTo>
                  <a:pt x="0" y="120000"/>
                </a:lnTo>
                <a:close/>
              </a:path>
            </a:pathLst>
          </a:custGeom>
          <a:noFill/>
          <a:ln cap="flat" cmpd="sng" w="695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f0231db107_0_172:notes"/>
          <p:cNvSpPr txBox="1"/>
          <p:nvPr>
            <p:ph idx="1" type="body"/>
          </p:nvPr>
        </p:nvSpPr>
        <p:spPr>
          <a:xfrm>
            <a:off x="685800" y="4401256"/>
            <a:ext cx="5486400" cy="3599700"/>
          </a:xfrm>
          <a:prstGeom prst="rect">
            <a:avLst/>
          </a:prstGeom>
          <a:noFill/>
          <a:ln>
            <a:noFill/>
          </a:ln>
        </p:spPr>
        <p:txBody>
          <a:bodyPr anchorCtr="0" anchor="t" bIns="29375" lIns="58750" spcFirstLastPara="1" rIns="58750" wrap="square" tIns="29375">
            <a:noAutofit/>
          </a:bodyPr>
          <a:lstStyle/>
          <a:p>
            <a:pPr indent="0" lvl="0" marL="0" rtl="0" algn="l">
              <a:lnSpc>
                <a:spcPct val="100000"/>
              </a:lnSpc>
              <a:spcBef>
                <a:spcPts val="0"/>
              </a:spcBef>
              <a:spcAft>
                <a:spcPts val="0"/>
              </a:spcAft>
              <a:buSzPts val="900"/>
              <a:buNone/>
            </a:pPr>
            <a:r>
              <a:t/>
            </a:r>
            <a:endParaRPr/>
          </a:p>
        </p:txBody>
      </p:sp>
      <p:sp>
        <p:nvSpPr>
          <p:cNvPr id="394" name="Google Shape;394;g3f0231db107_0_172:notes"/>
          <p:cNvSpPr/>
          <p:nvPr>
            <p:ph idx="2" type="sldImg"/>
          </p:nvPr>
        </p:nvSpPr>
        <p:spPr>
          <a:xfrm>
            <a:off x="2271713" y="1143000"/>
            <a:ext cx="2314500" cy="3086100"/>
          </a:xfrm>
          <a:custGeom>
            <a:rect b="b" l="l" r="r" t="t"/>
            <a:pathLst>
              <a:path extrusionOk="0" h="120000" w="120000">
                <a:moveTo>
                  <a:pt x="0" y="0"/>
                </a:moveTo>
                <a:lnTo>
                  <a:pt x="120000" y="0"/>
                </a:lnTo>
                <a:lnTo>
                  <a:pt x="120000" y="120000"/>
                </a:lnTo>
                <a:lnTo>
                  <a:pt x="0" y="120000"/>
                </a:lnTo>
                <a:close/>
              </a:path>
            </a:pathLst>
          </a:custGeom>
          <a:noFill/>
          <a:ln cap="flat" cmpd="sng" w="817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dacd30d4ce_0_68:notes"/>
          <p:cNvSpPr txBox="1"/>
          <p:nvPr>
            <p:ph idx="1" type="body"/>
          </p:nvPr>
        </p:nvSpPr>
        <p:spPr>
          <a:xfrm>
            <a:off x="685800" y="4401256"/>
            <a:ext cx="5486400" cy="3599700"/>
          </a:xfrm>
          <a:prstGeom prst="rect">
            <a:avLst/>
          </a:prstGeom>
          <a:noFill/>
          <a:ln>
            <a:noFill/>
          </a:ln>
        </p:spPr>
        <p:txBody>
          <a:bodyPr anchorCtr="0" anchor="t" bIns="29375" lIns="58750" spcFirstLastPara="1" rIns="58750" wrap="square" tIns="29375">
            <a:noAutofit/>
          </a:bodyPr>
          <a:lstStyle/>
          <a:p>
            <a:pPr indent="0" lvl="0" marL="0" rtl="0" algn="l">
              <a:lnSpc>
                <a:spcPct val="100000"/>
              </a:lnSpc>
              <a:spcBef>
                <a:spcPts val="0"/>
              </a:spcBef>
              <a:spcAft>
                <a:spcPts val="0"/>
              </a:spcAft>
              <a:buSzPts val="900"/>
              <a:buNone/>
            </a:pPr>
            <a:r>
              <a:t/>
            </a:r>
            <a:endParaRPr/>
          </a:p>
        </p:txBody>
      </p:sp>
      <p:sp>
        <p:nvSpPr>
          <p:cNvPr id="202" name="Google Shape;202;g3dacd30d4ce_0_68:notes"/>
          <p:cNvSpPr/>
          <p:nvPr>
            <p:ph idx="2" type="sldImg"/>
          </p:nvPr>
        </p:nvSpPr>
        <p:spPr>
          <a:xfrm>
            <a:off x="2271713" y="1143000"/>
            <a:ext cx="2314500" cy="3086100"/>
          </a:xfrm>
          <a:custGeom>
            <a:rect b="b" l="l" r="r" t="t"/>
            <a:pathLst>
              <a:path extrusionOk="0" h="120000" w="120000">
                <a:moveTo>
                  <a:pt x="0" y="0"/>
                </a:moveTo>
                <a:lnTo>
                  <a:pt x="120000" y="0"/>
                </a:lnTo>
                <a:lnTo>
                  <a:pt x="120000" y="120000"/>
                </a:lnTo>
                <a:lnTo>
                  <a:pt x="0" y="120000"/>
                </a:lnTo>
                <a:close/>
              </a:path>
            </a:pathLst>
          </a:custGeom>
          <a:noFill/>
          <a:ln cap="flat" cmpd="sng" w="817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dacc2ae070_0_66:notes"/>
          <p:cNvSpPr txBox="1"/>
          <p:nvPr>
            <p:ph idx="1" type="body"/>
          </p:nvPr>
        </p:nvSpPr>
        <p:spPr>
          <a:xfrm>
            <a:off x="685800" y="4401256"/>
            <a:ext cx="5486400" cy="3599700"/>
          </a:xfrm>
          <a:prstGeom prst="rect">
            <a:avLst/>
          </a:prstGeom>
          <a:noFill/>
          <a:ln>
            <a:noFill/>
          </a:ln>
        </p:spPr>
        <p:txBody>
          <a:bodyPr anchorCtr="0" anchor="t" bIns="24975" lIns="49950" spcFirstLastPara="1" rIns="49950" wrap="square" tIns="24975">
            <a:noAutofit/>
          </a:bodyPr>
          <a:lstStyle/>
          <a:p>
            <a:pPr indent="0" lvl="0" marL="0" rtl="0" algn="l">
              <a:lnSpc>
                <a:spcPct val="100000"/>
              </a:lnSpc>
              <a:spcBef>
                <a:spcPts val="0"/>
              </a:spcBef>
              <a:spcAft>
                <a:spcPts val="0"/>
              </a:spcAft>
              <a:buSzPts val="800"/>
              <a:buNone/>
            </a:pPr>
            <a:r>
              <a:t/>
            </a:r>
            <a:endParaRPr/>
          </a:p>
        </p:txBody>
      </p:sp>
      <p:sp>
        <p:nvSpPr>
          <p:cNvPr id="213" name="Google Shape;213;g3dacc2ae070_0_66:notes"/>
          <p:cNvSpPr/>
          <p:nvPr>
            <p:ph idx="2" type="sldImg"/>
          </p:nvPr>
        </p:nvSpPr>
        <p:spPr>
          <a:xfrm>
            <a:off x="2271713" y="1143000"/>
            <a:ext cx="2314500" cy="3086100"/>
          </a:xfrm>
          <a:custGeom>
            <a:rect b="b" l="l" r="r" t="t"/>
            <a:pathLst>
              <a:path extrusionOk="0" h="120000" w="120000">
                <a:moveTo>
                  <a:pt x="0" y="0"/>
                </a:moveTo>
                <a:lnTo>
                  <a:pt x="120000" y="0"/>
                </a:lnTo>
                <a:lnTo>
                  <a:pt x="120000" y="120000"/>
                </a:lnTo>
                <a:lnTo>
                  <a:pt x="0" y="120000"/>
                </a:lnTo>
                <a:close/>
              </a:path>
            </a:pathLst>
          </a:custGeom>
          <a:noFill/>
          <a:ln cap="flat" cmpd="sng" w="695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ee2c4dc7ba_1_0:notes"/>
          <p:cNvSpPr txBox="1"/>
          <p:nvPr>
            <p:ph idx="1" type="body"/>
          </p:nvPr>
        </p:nvSpPr>
        <p:spPr>
          <a:xfrm>
            <a:off x="685800" y="4401256"/>
            <a:ext cx="5486400" cy="3599700"/>
          </a:xfrm>
          <a:prstGeom prst="rect">
            <a:avLst/>
          </a:prstGeom>
          <a:noFill/>
          <a:ln>
            <a:noFill/>
          </a:ln>
        </p:spPr>
        <p:txBody>
          <a:bodyPr anchorCtr="0" anchor="t" bIns="24975" lIns="49950" spcFirstLastPara="1" rIns="49950" wrap="square" tIns="24975">
            <a:noAutofit/>
          </a:bodyPr>
          <a:lstStyle/>
          <a:p>
            <a:pPr indent="0" lvl="0" marL="0" rtl="0" algn="l">
              <a:lnSpc>
                <a:spcPct val="100000"/>
              </a:lnSpc>
              <a:spcBef>
                <a:spcPts val="0"/>
              </a:spcBef>
              <a:spcAft>
                <a:spcPts val="0"/>
              </a:spcAft>
              <a:buSzPts val="800"/>
              <a:buNone/>
            </a:pPr>
            <a:r>
              <a:t/>
            </a:r>
            <a:endParaRPr/>
          </a:p>
        </p:txBody>
      </p:sp>
      <p:sp>
        <p:nvSpPr>
          <p:cNvPr id="222" name="Google Shape;222;g3ee2c4dc7ba_1_0:notes"/>
          <p:cNvSpPr/>
          <p:nvPr>
            <p:ph idx="2" type="sldImg"/>
          </p:nvPr>
        </p:nvSpPr>
        <p:spPr>
          <a:xfrm>
            <a:off x="2271713" y="1143000"/>
            <a:ext cx="2314500" cy="3086100"/>
          </a:xfrm>
          <a:custGeom>
            <a:rect b="b" l="l" r="r" t="t"/>
            <a:pathLst>
              <a:path extrusionOk="0" h="120000" w="120000">
                <a:moveTo>
                  <a:pt x="0" y="0"/>
                </a:moveTo>
                <a:lnTo>
                  <a:pt x="120000" y="0"/>
                </a:lnTo>
                <a:lnTo>
                  <a:pt x="120000" y="120000"/>
                </a:lnTo>
                <a:lnTo>
                  <a:pt x="0" y="120000"/>
                </a:lnTo>
                <a:close/>
              </a:path>
            </a:pathLst>
          </a:custGeom>
          <a:noFill/>
          <a:ln cap="flat" cmpd="sng" w="695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3ee2c4dc7ba_1_14:notes"/>
          <p:cNvSpPr txBox="1"/>
          <p:nvPr>
            <p:ph idx="1" type="body"/>
          </p:nvPr>
        </p:nvSpPr>
        <p:spPr>
          <a:xfrm>
            <a:off x="685800" y="4401256"/>
            <a:ext cx="5486400" cy="3599700"/>
          </a:xfrm>
          <a:prstGeom prst="rect">
            <a:avLst/>
          </a:prstGeom>
          <a:noFill/>
          <a:ln>
            <a:noFill/>
          </a:ln>
        </p:spPr>
        <p:txBody>
          <a:bodyPr anchorCtr="0" anchor="t" bIns="24975" lIns="49950" spcFirstLastPara="1" rIns="49950" wrap="square" tIns="24975">
            <a:noAutofit/>
          </a:bodyPr>
          <a:lstStyle/>
          <a:p>
            <a:pPr indent="0" lvl="0" marL="0" rtl="0" algn="l">
              <a:lnSpc>
                <a:spcPct val="100000"/>
              </a:lnSpc>
              <a:spcBef>
                <a:spcPts val="0"/>
              </a:spcBef>
              <a:spcAft>
                <a:spcPts val="0"/>
              </a:spcAft>
              <a:buSzPts val="800"/>
              <a:buNone/>
            </a:pPr>
            <a:r>
              <a:t/>
            </a:r>
            <a:endParaRPr/>
          </a:p>
        </p:txBody>
      </p:sp>
      <p:sp>
        <p:nvSpPr>
          <p:cNvPr id="232" name="Google Shape;232;g3ee2c4dc7ba_1_14:notes"/>
          <p:cNvSpPr/>
          <p:nvPr>
            <p:ph idx="2" type="sldImg"/>
          </p:nvPr>
        </p:nvSpPr>
        <p:spPr>
          <a:xfrm>
            <a:off x="2271713" y="1143000"/>
            <a:ext cx="2314500" cy="3086100"/>
          </a:xfrm>
          <a:custGeom>
            <a:rect b="b" l="l" r="r" t="t"/>
            <a:pathLst>
              <a:path extrusionOk="0" h="120000" w="120000">
                <a:moveTo>
                  <a:pt x="0" y="0"/>
                </a:moveTo>
                <a:lnTo>
                  <a:pt x="120000" y="0"/>
                </a:lnTo>
                <a:lnTo>
                  <a:pt x="120000" y="120000"/>
                </a:lnTo>
                <a:lnTo>
                  <a:pt x="0" y="120000"/>
                </a:lnTo>
                <a:close/>
              </a:path>
            </a:pathLst>
          </a:custGeom>
          <a:noFill/>
          <a:ln cap="flat" cmpd="sng" w="695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3ee2c4dc7ba_1_24:notes"/>
          <p:cNvSpPr txBox="1"/>
          <p:nvPr>
            <p:ph idx="1" type="body"/>
          </p:nvPr>
        </p:nvSpPr>
        <p:spPr>
          <a:xfrm>
            <a:off x="685800" y="4401256"/>
            <a:ext cx="5486400" cy="3599700"/>
          </a:xfrm>
          <a:prstGeom prst="rect">
            <a:avLst/>
          </a:prstGeom>
          <a:noFill/>
          <a:ln>
            <a:noFill/>
          </a:ln>
        </p:spPr>
        <p:txBody>
          <a:bodyPr anchorCtr="0" anchor="t" bIns="24975" lIns="49950" spcFirstLastPara="1" rIns="49950" wrap="square" tIns="24975">
            <a:noAutofit/>
          </a:bodyPr>
          <a:lstStyle/>
          <a:p>
            <a:pPr indent="0" lvl="0" marL="0" rtl="0" algn="l">
              <a:lnSpc>
                <a:spcPct val="100000"/>
              </a:lnSpc>
              <a:spcBef>
                <a:spcPts val="0"/>
              </a:spcBef>
              <a:spcAft>
                <a:spcPts val="0"/>
              </a:spcAft>
              <a:buSzPts val="800"/>
              <a:buNone/>
            </a:pPr>
            <a:r>
              <a:t/>
            </a:r>
            <a:endParaRPr/>
          </a:p>
        </p:txBody>
      </p:sp>
      <p:sp>
        <p:nvSpPr>
          <p:cNvPr id="242" name="Google Shape;242;g3ee2c4dc7ba_1_24:notes"/>
          <p:cNvSpPr/>
          <p:nvPr>
            <p:ph idx="2" type="sldImg"/>
          </p:nvPr>
        </p:nvSpPr>
        <p:spPr>
          <a:xfrm>
            <a:off x="2271713" y="1143000"/>
            <a:ext cx="2314500" cy="3086100"/>
          </a:xfrm>
          <a:custGeom>
            <a:rect b="b" l="l" r="r" t="t"/>
            <a:pathLst>
              <a:path extrusionOk="0" h="120000" w="120000">
                <a:moveTo>
                  <a:pt x="0" y="0"/>
                </a:moveTo>
                <a:lnTo>
                  <a:pt x="120000" y="0"/>
                </a:lnTo>
                <a:lnTo>
                  <a:pt x="120000" y="120000"/>
                </a:lnTo>
                <a:lnTo>
                  <a:pt x="0" y="120000"/>
                </a:lnTo>
                <a:close/>
              </a:path>
            </a:pathLst>
          </a:custGeom>
          <a:noFill/>
          <a:ln cap="flat" cmpd="sng" w="695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3ee2c4dc7ba_1_34:notes"/>
          <p:cNvSpPr txBox="1"/>
          <p:nvPr>
            <p:ph idx="1" type="body"/>
          </p:nvPr>
        </p:nvSpPr>
        <p:spPr>
          <a:xfrm>
            <a:off x="685800" y="4401256"/>
            <a:ext cx="5486400" cy="3599700"/>
          </a:xfrm>
          <a:prstGeom prst="rect">
            <a:avLst/>
          </a:prstGeom>
          <a:noFill/>
          <a:ln>
            <a:noFill/>
          </a:ln>
        </p:spPr>
        <p:txBody>
          <a:bodyPr anchorCtr="0" anchor="t" bIns="24975" lIns="49950" spcFirstLastPara="1" rIns="49950" wrap="square" tIns="24975">
            <a:noAutofit/>
          </a:bodyPr>
          <a:lstStyle/>
          <a:p>
            <a:pPr indent="0" lvl="0" marL="0" rtl="0" algn="l">
              <a:lnSpc>
                <a:spcPct val="100000"/>
              </a:lnSpc>
              <a:spcBef>
                <a:spcPts val="0"/>
              </a:spcBef>
              <a:spcAft>
                <a:spcPts val="0"/>
              </a:spcAft>
              <a:buSzPts val="800"/>
              <a:buNone/>
            </a:pPr>
            <a:r>
              <a:t/>
            </a:r>
            <a:endParaRPr/>
          </a:p>
        </p:txBody>
      </p:sp>
      <p:sp>
        <p:nvSpPr>
          <p:cNvPr id="254" name="Google Shape;254;g3ee2c4dc7ba_1_34:notes"/>
          <p:cNvSpPr/>
          <p:nvPr>
            <p:ph idx="2" type="sldImg"/>
          </p:nvPr>
        </p:nvSpPr>
        <p:spPr>
          <a:xfrm>
            <a:off x="2271713" y="1143000"/>
            <a:ext cx="2314500" cy="3086100"/>
          </a:xfrm>
          <a:custGeom>
            <a:rect b="b" l="l" r="r" t="t"/>
            <a:pathLst>
              <a:path extrusionOk="0" h="120000" w="120000">
                <a:moveTo>
                  <a:pt x="0" y="0"/>
                </a:moveTo>
                <a:lnTo>
                  <a:pt x="120000" y="0"/>
                </a:lnTo>
                <a:lnTo>
                  <a:pt x="120000" y="120000"/>
                </a:lnTo>
                <a:lnTo>
                  <a:pt x="0" y="120000"/>
                </a:lnTo>
                <a:close/>
              </a:path>
            </a:pathLst>
          </a:custGeom>
          <a:noFill/>
          <a:ln cap="flat" cmpd="sng" w="695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3ee2c4dc7ba_1_46:notes"/>
          <p:cNvSpPr txBox="1"/>
          <p:nvPr>
            <p:ph idx="1" type="body"/>
          </p:nvPr>
        </p:nvSpPr>
        <p:spPr>
          <a:xfrm>
            <a:off x="685800" y="4401256"/>
            <a:ext cx="5486400" cy="3599700"/>
          </a:xfrm>
          <a:prstGeom prst="rect">
            <a:avLst/>
          </a:prstGeom>
          <a:noFill/>
          <a:ln>
            <a:noFill/>
          </a:ln>
        </p:spPr>
        <p:txBody>
          <a:bodyPr anchorCtr="0" anchor="t" bIns="24975" lIns="49950" spcFirstLastPara="1" rIns="49950" wrap="square" tIns="24975">
            <a:noAutofit/>
          </a:bodyPr>
          <a:lstStyle/>
          <a:p>
            <a:pPr indent="0" lvl="0" marL="0" rtl="0" algn="l">
              <a:lnSpc>
                <a:spcPct val="100000"/>
              </a:lnSpc>
              <a:spcBef>
                <a:spcPts val="0"/>
              </a:spcBef>
              <a:spcAft>
                <a:spcPts val="0"/>
              </a:spcAft>
              <a:buSzPts val="800"/>
              <a:buNone/>
            </a:pPr>
            <a:r>
              <a:t/>
            </a:r>
            <a:endParaRPr/>
          </a:p>
        </p:txBody>
      </p:sp>
      <p:sp>
        <p:nvSpPr>
          <p:cNvPr id="264" name="Google Shape;264;g3ee2c4dc7ba_1_46:notes"/>
          <p:cNvSpPr/>
          <p:nvPr>
            <p:ph idx="2" type="sldImg"/>
          </p:nvPr>
        </p:nvSpPr>
        <p:spPr>
          <a:xfrm>
            <a:off x="2271713" y="1143000"/>
            <a:ext cx="2314500" cy="3086100"/>
          </a:xfrm>
          <a:custGeom>
            <a:rect b="b" l="l" r="r" t="t"/>
            <a:pathLst>
              <a:path extrusionOk="0" h="120000" w="120000">
                <a:moveTo>
                  <a:pt x="0" y="0"/>
                </a:moveTo>
                <a:lnTo>
                  <a:pt x="120000" y="0"/>
                </a:lnTo>
                <a:lnTo>
                  <a:pt x="120000" y="120000"/>
                </a:lnTo>
                <a:lnTo>
                  <a:pt x="0" y="120000"/>
                </a:lnTo>
                <a:close/>
              </a:path>
            </a:pathLst>
          </a:custGeom>
          <a:noFill/>
          <a:ln cap="flat" cmpd="sng" w="695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2.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4.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3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3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3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4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42"/>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5" name="Google Shape;75;p4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4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4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43"/>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43"/>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81" name="Google Shape;81;p4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4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4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OBJECT_1">
    <p:spTree>
      <p:nvGrpSpPr>
        <p:cNvPr id="84" name="Shape 84"/>
        <p:cNvGrpSpPr/>
        <p:nvPr/>
      </p:nvGrpSpPr>
      <p:grpSpPr>
        <a:xfrm>
          <a:off x="0" y="0"/>
          <a:ext cx="0" cy="0"/>
          <a:chOff x="0" y="0"/>
          <a:chExt cx="0" cy="0"/>
        </a:xfrm>
      </p:grpSpPr>
      <p:sp>
        <p:nvSpPr>
          <p:cNvPr id="85" name="Google Shape;85;g3d890196807_0_108"/>
          <p:cNvSpPr txBox="1"/>
          <p:nvPr>
            <p:ph type="title"/>
          </p:nvPr>
        </p:nvSpPr>
        <p:spPr>
          <a:xfrm>
            <a:off x="293299" y="4111022"/>
            <a:ext cx="17701800" cy="3282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9200">
                <a:solidFill>
                  <a:schemeClr val="dk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 name="Google Shape;86;g3d890196807_0_108"/>
          <p:cNvSpPr txBox="1"/>
          <p:nvPr>
            <p:ph idx="11" type="ftr"/>
          </p:nvPr>
        </p:nvSpPr>
        <p:spPr>
          <a:xfrm>
            <a:off x="6217920" y="9566910"/>
            <a:ext cx="5852400" cy="5145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g3d890196807_0_108"/>
          <p:cNvSpPr txBox="1"/>
          <p:nvPr>
            <p:ph idx="10" type="dt"/>
          </p:nvPr>
        </p:nvSpPr>
        <p:spPr>
          <a:xfrm>
            <a:off x="914400" y="9566910"/>
            <a:ext cx="4206300" cy="5145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g3d890196807_0_108"/>
          <p:cNvSpPr txBox="1"/>
          <p:nvPr>
            <p:ph idx="12" type="sldNum"/>
          </p:nvPr>
        </p:nvSpPr>
        <p:spPr>
          <a:xfrm>
            <a:off x="13167361" y="9566910"/>
            <a:ext cx="42063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type="obj">
  <p:cSld name="OBJECT">
    <p:bg>
      <p:bgPr>
        <a:solidFill>
          <a:schemeClr val="lt1"/>
        </a:solidFill>
      </p:bgPr>
    </p:bg>
    <p:spTree>
      <p:nvGrpSpPr>
        <p:cNvPr id="96" name="Shape 96"/>
        <p:cNvGrpSpPr/>
        <p:nvPr/>
      </p:nvGrpSpPr>
      <p:grpSpPr>
        <a:xfrm>
          <a:off x="0" y="0"/>
          <a:ext cx="0" cy="0"/>
          <a:chOff x="0" y="0"/>
          <a:chExt cx="0" cy="0"/>
        </a:xfrm>
      </p:grpSpPr>
      <p:sp>
        <p:nvSpPr>
          <p:cNvPr id="97" name="Google Shape;97;g3f0231db107_0_187"/>
          <p:cNvSpPr/>
          <p:nvPr/>
        </p:nvSpPr>
        <p:spPr>
          <a:xfrm>
            <a:off x="0" y="0"/>
            <a:ext cx="18333720" cy="9745518"/>
          </a:xfrm>
          <a:custGeom>
            <a:rect b="b" l="l" r="r" t="t"/>
            <a:pathLst>
              <a:path extrusionOk="0" h="9721215" w="18288000">
                <a:moveTo>
                  <a:pt x="0" y="9720639"/>
                </a:moveTo>
                <a:lnTo>
                  <a:pt x="18287998" y="9720639"/>
                </a:lnTo>
                <a:lnTo>
                  <a:pt x="18287998" y="0"/>
                </a:lnTo>
                <a:lnTo>
                  <a:pt x="0" y="0"/>
                </a:lnTo>
                <a:lnTo>
                  <a:pt x="0" y="9720639"/>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8" name="Google Shape;98;g3f0231db107_0_187"/>
          <p:cNvSpPr/>
          <p:nvPr/>
        </p:nvSpPr>
        <p:spPr>
          <a:xfrm>
            <a:off x="0" y="9720639"/>
            <a:ext cx="18333720" cy="567836"/>
          </a:xfrm>
          <a:custGeom>
            <a:rect b="b" l="l" r="r" t="t"/>
            <a:pathLst>
              <a:path extrusionOk="0" h="566420" w="18288000">
                <a:moveTo>
                  <a:pt x="18287998" y="566360"/>
                </a:moveTo>
                <a:lnTo>
                  <a:pt x="0" y="566360"/>
                </a:lnTo>
                <a:lnTo>
                  <a:pt x="0" y="0"/>
                </a:lnTo>
                <a:lnTo>
                  <a:pt x="18287998" y="0"/>
                </a:lnTo>
                <a:lnTo>
                  <a:pt x="18287998" y="566360"/>
                </a:lnTo>
                <a:close/>
              </a:path>
            </a:pathLst>
          </a:custGeom>
          <a:solidFill>
            <a:srgbClr val="C1FF7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99" name="Google Shape;99;g3f0231db107_0_187"/>
          <p:cNvPicPr preferRelativeResize="0"/>
          <p:nvPr/>
        </p:nvPicPr>
        <p:blipFill rotWithShape="1">
          <a:blip r:embed="rId2">
            <a:alphaModFix/>
          </a:blip>
          <a:srcRect b="0" l="0" r="0" t="0"/>
          <a:stretch/>
        </p:blipFill>
        <p:spPr>
          <a:xfrm>
            <a:off x="13908915" y="7071874"/>
            <a:ext cx="1152524" cy="2190749"/>
          </a:xfrm>
          <a:prstGeom prst="rect">
            <a:avLst/>
          </a:prstGeom>
          <a:noFill/>
          <a:ln>
            <a:noFill/>
          </a:ln>
        </p:spPr>
      </p:pic>
      <p:pic>
        <p:nvPicPr>
          <p:cNvPr id="100" name="Google Shape;100;g3f0231db107_0_187"/>
          <p:cNvPicPr preferRelativeResize="0"/>
          <p:nvPr/>
        </p:nvPicPr>
        <p:blipFill rotWithShape="1">
          <a:blip r:embed="rId3">
            <a:alphaModFix/>
          </a:blip>
          <a:srcRect b="0" l="0" r="0" t="0"/>
          <a:stretch/>
        </p:blipFill>
        <p:spPr>
          <a:xfrm>
            <a:off x="15896341" y="7846655"/>
            <a:ext cx="2114549" cy="1409699"/>
          </a:xfrm>
          <a:prstGeom prst="rect">
            <a:avLst/>
          </a:prstGeom>
          <a:noFill/>
          <a:ln>
            <a:noFill/>
          </a:ln>
        </p:spPr>
      </p:pic>
      <p:sp>
        <p:nvSpPr>
          <p:cNvPr id="101" name="Google Shape;101;g3f0231db107_0_187"/>
          <p:cNvSpPr/>
          <p:nvPr/>
        </p:nvSpPr>
        <p:spPr>
          <a:xfrm>
            <a:off x="17062145" y="8233792"/>
            <a:ext cx="171879" cy="236811"/>
          </a:xfrm>
          <a:custGeom>
            <a:rect b="b" l="l" r="r" t="t"/>
            <a:pathLst>
              <a:path extrusionOk="0" h="236220" w="171450">
                <a:moveTo>
                  <a:pt x="170928" y="235678"/>
                </a:moveTo>
                <a:lnTo>
                  <a:pt x="0" y="235678"/>
                </a:lnTo>
                <a:lnTo>
                  <a:pt x="85464" y="0"/>
                </a:lnTo>
                <a:lnTo>
                  <a:pt x="170928" y="235678"/>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02" name="Google Shape;102;g3f0231db107_0_187"/>
          <p:cNvPicPr preferRelativeResize="0"/>
          <p:nvPr/>
        </p:nvPicPr>
        <p:blipFill rotWithShape="1">
          <a:blip r:embed="rId4">
            <a:alphaModFix/>
          </a:blip>
          <a:srcRect b="0" l="0" r="0" t="0"/>
          <a:stretch/>
        </p:blipFill>
        <p:spPr>
          <a:xfrm>
            <a:off x="5176043" y="2404268"/>
            <a:ext cx="7934323" cy="3905249"/>
          </a:xfrm>
          <a:prstGeom prst="rect">
            <a:avLst/>
          </a:prstGeom>
          <a:noFill/>
          <a:ln>
            <a:noFill/>
          </a:ln>
        </p:spPr>
      </p:pic>
      <p:sp>
        <p:nvSpPr>
          <p:cNvPr id="103" name="Google Shape;103;g3f0231db107_0_187"/>
          <p:cNvSpPr txBox="1"/>
          <p:nvPr>
            <p:ph type="title"/>
          </p:nvPr>
        </p:nvSpPr>
        <p:spPr>
          <a:xfrm>
            <a:off x="3787551" y="252476"/>
            <a:ext cx="10713300" cy="14274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9200">
                <a:solidFill>
                  <a:schemeClr val="dk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g3f0231db107_0_187"/>
          <p:cNvSpPr txBox="1"/>
          <p:nvPr>
            <p:ph idx="11" type="ftr"/>
          </p:nvPr>
        </p:nvSpPr>
        <p:spPr>
          <a:xfrm>
            <a:off x="6217920" y="9566910"/>
            <a:ext cx="5852400" cy="5145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 name="Google Shape;105;g3f0231db107_0_187"/>
          <p:cNvSpPr txBox="1"/>
          <p:nvPr>
            <p:ph idx="10" type="dt"/>
          </p:nvPr>
        </p:nvSpPr>
        <p:spPr>
          <a:xfrm>
            <a:off x="914400" y="9566910"/>
            <a:ext cx="4206300" cy="5145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 name="Google Shape;106;g3f0231db107_0_187"/>
          <p:cNvSpPr txBox="1"/>
          <p:nvPr>
            <p:ph idx="12" type="sldNum"/>
          </p:nvPr>
        </p:nvSpPr>
        <p:spPr>
          <a:xfrm>
            <a:off x="13167361" y="9566910"/>
            <a:ext cx="42063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howMasterSp="0">
  <p:cSld name="Title and Content">
    <p:bg>
      <p:bgPr>
        <a:solidFill>
          <a:schemeClr val="lt1"/>
        </a:solidFill>
      </p:bgPr>
    </p:bg>
    <p:spTree>
      <p:nvGrpSpPr>
        <p:cNvPr id="107" name="Shape 107"/>
        <p:cNvGrpSpPr/>
        <p:nvPr/>
      </p:nvGrpSpPr>
      <p:grpSpPr>
        <a:xfrm>
          <a:off x="0" y="0"/>
          <a:ext cx="0" cy="0"/>
          <a:chOff x="0" y="0"/>
          <a:chExt cx="0" cy="0"/>
        </a:xfrm>
      </p:grpSpPr>
      <p:sp>
        <p:nvSpPr>
          <p:cNvPr id="108" name="Google Shape;108;g3f0231db107_0_198"/>
          <p:cNvSpPr/>
          <p:nvPr/>
        </p:nvSpPr>
        <p:spPr>
          <a:xfrm>
            <a:off x="0" y="0"/>
            <a:ext cx="18333720" cy="10312717"/>
          </a:xfrm>
          <a:custGeom>
            <a:rect b="b" l="l" r="r" t="t"/>
            <a:pathLst>
              <a:path extrusionOk="0" h="10287000" w="18288000">
                <a:moveTo>
                  <a:pt x="18287998" y="10286999"/>
                </a:moveTo>
                <a:lnTo>
                  <a:pt x="0" y="10286999"/>
                </a:lnTo>
                <a:lnTo>
                  <a:pt x="0" y="0"/>
                </a:lnTo>
                <a:lnTo>
                  <a:pt x="18287998" y="0"/>
                </a:lnTo>
                <a:lnTo>
                  <a:pt x="18287998" y="10286999"/>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9" name="Google Shape;109;g3f0231db107_0_198"/>
          <p:cNvSpPr/>
          <p:nvPr/>
        </p:nvSpPr>
        <p:spPr>
          <a:xfrm>
            <a:off x="6190396" y="790575"/>
            <a:ext cx="1514442" cy="76391"/>
          </a:xfrm>
          <a:custGeom>
            <a:rect b="b" l="l" r="r" t="t"/>
            <a:pathLst>
              <a:path extrusionOk="0" h="76200" w="1510665">
                <a:moveTo>
                  <a:pt x="1510216" y="76199"/>
                </a:moveTo>
                <a:lnTo>
                  <a:pt x="0" y="76199"/>
                </a:lnTo>
                <a:lnTo>
                  <a:pt x="0" y="0"/>
                </a:lnTo>
                <a:lnTo>
                  <a:pt x="1510216" y="0"/>
                </a:lnTo>
                <a:lnTo>
                  <a:pt x="1510216" y="76199"/>
                </a:lnTo>
                <a:close/>
              </a:path>
            </a:pathLst>
          </a:custGeom>
          <a:solidFill>
            <a:srgbClr val="24262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0" name="Google Shape;110;g3f0231db107_0_198"/>
          <p:cNvSpPr/>
          <p:nvPr/>
        </p:nvSpPr>
        <p:spPr>
          <a:xfrm>
            <a:off x="7913941" y="790587"/>
            <a:ext cx="6955354" cy="76390"/>
          </a:xfrm>
          <a:custGeom>
            <a:rect b="b" l="l" r="r" t="t"/>
            <a:pathLst>
              <a:path extrusionOk="0" h="76200" w="6938009">
                <a:moveTo>
                  <a:pt x="6937654" y="0"/>
                </a:moveTo>
                <a:lnTo>
                  <a:pt x="5005857" y="0"/>
                </a:lnTo>
                <a:lnTo>
                  <a:pt x="0" y="0"/>
                </a:lnTo>
                <a:lnTo>
                  <a:pt x="0" y="76200"/>
                </a:lnTo>
                <a:lnTo>
                  <a:pt x="5005857" y="76200"/>
                </a:lnTo>
                <a:lnTo>
                  <a:pt x="6937654" y="76200"/>
                </a:lnTo>
                <a:lnTo>
                  <a:pt x="6937654" y="0"/>
                </a:lnTo>
                <a:close/>
              </a:path>
            </a:pathLst>
          </a:custGeom>
          <a:solidFill>
            <a:srgbClr val="24262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1" name="Google Shape;111;g3f0231db107_0_198"/>
          <p:cNvSpPr txBox="1"/>
          <p:nvPr>
            <p:ph type="title"/>
          </p:nvPr>
        </p:nvSpPr>
        <p:spPr>
          <a:xfrm>
            <a:off x="3787551" y="252476"/>
            <a:ext cx="10713300" cy="14274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9200">
                <a:solidFill>
                  <a:schemeClr val="dk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 name="Google Shape;112;g3f0231db107_0_198"/>
          <p:cNvSpPr txBox="1"/>
          <p:nvPr>
            <p:ph idx="1" type="body"/>
          </p:nvPr>
        </p:nvSpPr>
        <p:spPr>
          <a:xfrm>
            <a:off x="914400" y="2366010"/>
            <a:ext cx="16459200" cy="67890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13" name="Google Shape;113;g3f0231db107_0_198"/>
          <p:cNvSpPr txBox="1"/>
          <p:nvPr>
            <p:ph idx="11" type="ftr"/>
          </p:nvPr>
        </p:nvSpPr>
        <p:spPr>
          <a:xfrm>
            <a:off x="6217920" y="9566910"/>
            <a:ext cx="5852400" cy="5145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 name="Google Shape;114;g3f0231db107_0_198"/>
          <p:cNvSpPr txBox="1"/>
          <p:nvPr>
            <p:ph idx="10" type="dt"/>
          </p:nvPr>
        </p:nvSpPr>
        <p:spPr>
          <a:xfrm>
            <a:off x="914400" y="9566910"/>
            <a:ext cx="4206300" cy="5145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g3f0231db107_0_198"/>
          <p:cNvSpPr txBox="1"/>
          <p:nvPr>
            <p:ph idx="12" type="sldNum"/>
          </p:nvPr>
        </p:nvSpPr>
        <p:spPr>
          <a:xfrm>
            <a:off x="13167361" y="9566910"/>
            <a:ext cx="42063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bg>
      <p:bgPr>
        <a:solidFill>
          <a:schemeClr val="lt1"/>
        </a:solidFill>
      </p:bgPr>
    </p:bg>
    <p:spTree>
      <p:nvGrpSpPr>
        <p:cNvPr id="116" name="Shape 116"/>
        <p:cNvGrpSpPr/>
        <p:nvPr/>
      </p:nvGrpSpPr>
      <p:grpSpPr>
        <a:xfrm>
          <a:off x="0" y="0"/>
          <a:ext cx="0" cy="0"/>
          <a:chOff x="0" y="0"/>
          <a:chExt cx="0" cy="0"/>
        </a:xfrm>
      </p:grpSpPr>
      <p:sp>
        <p:nvSpPr>
          <p:cNvPr id="117" name="Google Shape;117;g3f0231db107_0_207"/>
          <p:cNvSpPr/>
          <p:nvPr/>
        </p:nvSpPr>
        <p:spPr>
          <a:xfrm>
            <a:off x="0" y="1"/>
            <a:ext cx="18333720" cy="10312717"/>
          </a:xfrm>
          <a:custGeom>
            <a:rect b="b" l="l" r="r" t="t"/>
            <a:pathLst>
              <a:path extrusionOk="0" h="10287000" w="18288000">
                <a:moveTo>
                  <a:pt x="18287998" y="10286999"/>
                </a:moveTo>
                <a:lnTo>
                  <a:pt x="0" y="10286999"/>
                </a:lnTo>
                <a:lnTo>
                  <a:pt x="0" y="0"/>
                </a:lnTo>
                <a:lnTo>
                  <a:pt x="18287998" y="0"/>
                </a:lnTo>
                <a:lnTo>
                  <a:pt x="18287998" y="10286999"/>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18" name="Google Shape;118;g3f0231db107_0_207"/>
          <p:cNvPicPr preferRelativeResize="0"/>
          <p:nvPr/>
        </p:nvPicPr>
        <p:blipFill rotWithShape="1">
          <a:blip r:embed="rId2">
            <a:alphaModFix/>
          </a:blip>
          <a:srcRect b="0" l="0" r="0" t="0"/>
          <a:stretch/>
        </p:blipFill>
        <p:spPr>
          <a:xfrm>
            <a:off x="2653768" y="5024430"/>
            <a:ext cx="2181224" cy="4114797"/>
          </a:xfrm>
          <a:prstGeom prst="rect">
            <a:avLst/>
          </a:prstGeom>
          <a:noFill/>
          <a:ln>
            <a:noFill/>
          </a:ln>
        </p:spPr>
      </p:pic>
      <p:pic>
        <p:nvPicPr>
          <p:cNvPr id="119" name="Google Shape;119;g3f0231db107_0_207"/>
          <p:cNvPicPr preferRelativeResize="0"/>
          <p:nvPr/>
        </p:nvPicPr>
        <p:blipFill rotWithShape="1">
          <a:blip r:embed="rId3">
            <a:alphaModFix/>
          </a:blip>
          <a:srcRect b="0" l="0" r="0" t="0"/>
          <a:stretch/>
        </p:blipFill>
        <p:spPr>
          <a:xfrm>
            <a:off x="7519383" y="6127005"/>
            <a:ext cx="3248024" cy="2162174"/>
          </a:xfrm>
          <a:prstGeom prst="rect">
            <a:avLst/>
          </a:prstGeom>
          <a:noFill/>
          <a:ln>
            <a:noFill/>
          </a:ln>
        </p:spPr>
      </p:pic>
      <p:sp>
        <p:nvSpPr>
          <p:cNvPr id="120" name="Google Shape;120;g3f0231db107_0_207"/>
          <p:cNvSpPr/>
          <p:nvPr/>
        </p:nvSpPr>
        <p:spPr>
          <a:xfrm>
            <a:off x="9308298" y="6721064"/>
            <a:ext cx="263547" cy="362855"/>
          </a:xfrm>
          <a:custGeom>
            <a:rect b="b" l="l" r="r" t="t"/>
            <a:pathLst>
              <a:path extrusionOk="0" h="361950" w="262890">
                <a:moveTo>
                  <a:pt x="262289" y="361646"/>
                </a:moveTo>
                <a:lnTo>
                  <a:pt x="0" y="361646"/>
                </a:lnTo>
                <a:lnTo>
                  <a:pt x="131144" y="0"/>
                </a:lnTo>
                <a:lnTo>
                  <a:pt x="262289" y="36164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21" name="Google Shape;121;g3f0231db107_0_207"/>
          <p:cNvPicPr preferRelativeResize="0"/>
          <p:nvPr/>
        </p:nvPicPr>
        <p:blipFill rotWithShape="1">
          <a:blip r:embed="rId4">
            <a:alphaModFix/>
          </a:blip>
          <a:srcRect b="0" l="0" r="0" t="0"/>
          <a:stretch/>
        </p:blipFill>
        <p:spPr>
          <a:xfrm>
            <a:off x="12546999" y="5974828"/>
            <a:ext cx="4714874" cy="2314574"/>
          </a:xfrm>
          <a:prstGeom prst="rect">
            <a:avLst/>
          </a:prstGeom>
          <a:noFill/>
          <a:ln>
            <a:noFill/>
          </a:ln>
        </p:spPr>
      </p:pic>
      <p:sp>
        <p:nvSpPr>
          <p:cNvPr id="122" name="Google Shape;122;g3f0231db107_0_207"/>
          <p:cNvSpPr txBox="1"/>
          <p:nvPr>
            <p:ph type="ctrTitle"/>
          </p:nvPr>
        </p:nvSpPr>
        <p:spPr>
          <a:xfrm>
            <a:off x="898213" y="415686"/>
            <a:ext cx="16491600" cy="11994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3" name="Google Shape;123;g3f0231db107_0_207"/>
          <p:cNvSpPr txBox="1"/>
          <p:nvPr>
            <p:ph idx="1" type="subTitle"/>
          </p:nvPr>
        </p:nvSpPr>
        <p:spPr>
          <a:xfrm>
            <a:off x="2743200" y="5760720"/>
            <a:ext cx="12801600" cy="2571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4" name="Google Shape;124;g3f0231db107_0_207"/>
          <p:cNvSpPr txBox="1"/>
          <p:nvPr>
            <p:ph idx="11" type="ftr"/>
          </p:nvPr>
        </p:nvSpPr>
        <p:spPr>
          <a:xfrm>
            <a:off x="6217920" y="9566910"/>
            <a:ext cx="5852400" cy="5145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g3f0231db107_0_207"/>
          <p:cNvSpPr txBox="1"/>
          <p:nvPr>
            <p:ph idx="10" type="dt"/>
          </p:nvPr>
        </p:nvSpPr>
        <p:spPr>
          <a:xfrm>
            <a:off x="914400" y="9566910"/>
            <a:ext cx="4206300" cy="5145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g3f0231db107_0_207"/>
          <p:cNvSpPr txBox="1"/>
          <p:nvPr>
            <p:ph idx="12" type="sldNum"/>
          </p:nvPr>
        </p:nvSpPr>
        <p:spPr>
          <a:xfrm>
            <a:off x="13167361" y="9566910"/>
            <a:ext cx="42063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127" name="Shape 127"/>
        <p:cNvGrpSpPr/>
        <p:nvPr/>
      </p:nvGrpSpPr>
      <p:grpSpPr>
        <a:xfrm>
          <a:off x="0" y="0"/>
          <a:ext cx="0" cy="0"/>
          <a:chOff x="0" y="0"/>
          <a:chExt cx="0" cy="0"/>
        </a:xfrm>
      </p:grpSpPr>
      <p:sp>
        <p:nvSpPr>
          <p:cNvPr id="128" name="Google Shape;128;g3f0231db107_0_218"/>
          <p:cNvSpPr txBox="1"/>
          <p:nvPr>
            <p:ph idx="11" type="ftr"/>
          </p:nvPr>
        </p:nvSpPr>
        <p:spPr>
          <a:xfrm>
            <a:off x="6217920" y="9566910"/>
            <a:ext cx="5852400" cy="5145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g3f0231db107_0_218"/>
          <p:cNvSpPr txBox="1"/>
          <p:nvPr>
            <p:ph idx="10" type="dt"/>
          </p:nvPr>
        </p:nvSpPr>
        <p:spPr>
          <a:xfrm>
            <a:off x="914400" y="9566910"/>
            <a:ext cx="4206300" cy="5145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0" name="Google Shape;130;g3f0231db107_0_218"/>
          <p:cNvSpPr txBox="1"/>
          <p:nvPr>
            <p:ph idx="12" type="sldNum"/>
          </p:nvPr>
        </p:nvSpPr>
        <p:spPr>
          <a:xfrm>
            <a:off x="13167361" y="9566910"/>
            <a:ext cx="42063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131" name="Shape 131"/>
        <p:cNvGrpSpPr/>
        <p:nvPr/>
      </p:nvGrpSpPr>
      <p:grpSpPr>
        <a:xfrm>
          <a:off x="0" y="0"/>
          <a:ext cx="0" cy="0"/>
          <a:chOff x="0" y="0"/>
          <a:chExt cx="0" cy="0"/>
        </a:xfrm>
      </p:grpSpPr>
      <p:sp>
        <p:nvSpPr>
          <p:cNvPr id="132" name="Google Shape;132;g3f0231db107_0_222"/>
          <p:cNvSpPr txBox="1"/>
          <p:nvPr>
            <p:ph type="title"/>
          </p:nvPr>
        </p:nvSpPr>
        <p:spPr>
          <a:xfrm>
            <a:off x="3787551" y="252476"/>
            <a:ext cx="10713300" cy="14274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9200">
                <a:solidFill>
                  <a:schemeClr val="dk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3" name="Google Shape;133;g3f0231db107_0_222"/>
          <p:cNvSpPr txBox="1"/>
          <p:nvPr>
            <p:ph idx="1" type="body"/>
          </p:nvPr>
        </p:nvSpPr>
        <p:spPr>
          <a:xfrm>
            <a:off x="914400" y="2366010"/>
            <a:ext cx="7955700" cy="67890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34" name="Google Shape;134;g3f0231db107_0_222"/>
          <p:cNvSpPr txBox="1"/>
          <p:nvPr>
            <p:ph idx="2" type="body"/>
          </p:nvPr>
        </p:nvSpPr>
        <p:spPr>
          <a:xfrm>
            <a:off x="9418320" y="2366010"/>
            <a:ext cx="7955700" cy="67890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35" name="Google Shape;135;g3f0231db107_0_222"/>
          <p:cNvSpPr txBox="1"/>
          <p:nvPr>
            <p:ph idx="11" type="ftr"/>
          </p:nvPr>
        </p:nvSpPr>
        <p:spPr>
          <a:xfrm>
            <a:off x="6217920" y="9566910"/>
            <a:ext cx="5852400" cy="5145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 name="Google Shape;136;g3f0231db107_0_222"/>
          <p:cNvSpPr txBox="1"/>
          <p:nvPr>
            <p:ph idx="10" type="dt"/>
          </p:nvPr>
        </p:nvSpPr>
        <p:spPr>
          <a:xfrm>
            <a:off x="914400" y="9566910"/>
            <a:ext cx="4206300" cy="5145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g3f0231db107_0_222"/>
          <p:cNvSpPr txBox="1"/>
          <p:nvPr>
            <p:ph idx="12" type="sldNum"/>
          </p:nvPr>
        </p:nvSpPr>
        <p:spPr>
          <a:xfrm>
            <a:off x="13167361" y="9566910"/>
            <a:ext cx="42063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OBJECT_1">
    <p:spTree>
      <p:nvGrpSpPr>
        <p:cNvPr id="138" name="Shape 138"/>
        <p:cNvGrpSpPr/>
        <p:nvPr/>
      </p:nvGrpSpPr>
      <p:grpSpPr>
        <a:xfrm>
          <a:off x="0" y="0"/>
          <a:ext cx="0" cy="0"/>
          <a:chOff x="0" y="0"/>
          <a:chExt cx="0" cy="0"/>
        </a:xfrm>
      </p:grpSpPr>
      <p:sp>
        <p:nvSpPr>
          <p:cNvPr id="139" name="Google Shape;139;g3f0231db107_0_229"/>
          <p:cNvSpPr txBox="1"/>
          <p:nvPr>
            <p:ph type="title"/>
          </p:nvPr>
        </p:nvSpPr>
        <p:spPr>
          <a:xfrm>
            <a:off x="293299" y="4111022"/>
            <a:ext cx="17701800" cy="3282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9200">
                <a:solidFill>
                  <a:schemeClr val="dk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0" name="Google Shape;140;g3f0231db107_0_229"/>
          <p:cNvSpPr txBox="1"/>
          <p:nvPr>
            <p:ph idx="11" type="ftr"/>
          </p:nvPr>
        </p:nvSpPr>
        <p:spPr>
          <a:xfrm>
            <a:off x="6217920" y="9566910"/>
            <a:ext cx="5852400" cy="5145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1" name="Google Shape;141;g3f0231db107_0_229"/>
          <p:cNvSpPr txBox="1"/>
          <p:nvPr>
            <p:ph idx="10" type="dt"/>
          </p:nvPr>
        </p:nvSpPr>
        <p:spPr>
          <a:xfrm>
            <a:off x="914400" y="9566910"/>
            <a:ext cx="4206300" cy="5145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2" name="Google Shape;142;g3f0231db107_0_229"/>
          <p:cNvSpPr txBox="1"/>
          <p:nvPr>
            <p:ph idx="12" type="sldNum"/>
          </p:nvPr>
        </p:nvSpPr>
        <p:spPr>
          <a:xfrm>
            <a:off x="13167361" y="9566910"/>
            <a:ext cx="42063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 name="Shape 19"/>
        <p:cNvGrpSpPr/>
        <p:nvPr/>
      </p:nvGrpSpPr>
      <p:grpSpPr>
        <a:xfrm>
          <a:off x="0" y="0"/>
          <a:ext cx="0" cy="0"/>
          <a:chOff x="0" y="0"/>
          <a:chExt cx="0" cy="0"/>
        </a:xfrm>
      </p:grpSpPr>
      <p:sp>
        <p:nvSpPr>
          <p:cNvPr id="20" name="Google Shape;20;p34"/>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3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p:txBody>
      </p:sp>
      <p:sp>
        <p:nvSpPr>
          <p:cNvPr id="22" name="Google Shape;22;p3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3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3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3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3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8" name="Google Shape;28;p3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3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3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36"/>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36"/>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rgbClr val="888888"/>
              </a:buClr>
              <a:buSzPts val="2000"/>
              <a:buNone/>
              <a:defRPr sz="2000">
                <a:solidFill>
                  <a:srgbClr val="888888"/>
                </a:solidFill>
              </a:defRPr>
            </a:lvl1pPr>
            <a:lvl2pPr indent="-228600" lvl="1" marL="914400" algn="l">
              <a:lnSpc>
                <a:spcPct val="100000"/>
              </a:lnSpc>
              <a:spcBef>
                <a:spcPts val="360"/>
              </a:spcBef>
              <a:spcAft>
                <a:spcPts val="0"/>
              </a:spcAft>
              <a:buClr>
                <a:srgbClr val="888888"/>
              </a:buClr>
              <a:buSzPts val="1800"/>
              <a:buNone/>
              <a:defRPr sz="1800">
                <a:solidFill>
                  <a:srgbClr val="888888"/>
                </a:solidFill>
              </a:defRPr>
            </a:lvl2pPr>
            <a:lvl3pPr indent="-228600" lvl="2" marL="1371600" algn="l">
              <a:lnSpc>
                <a:spcPct val="100000"/>
              </a:lnSpc>
              <a:spcBef>
                <a:spcPts val="320"/>
              </a:spcBef>
              <a:spcAft>
                <a:spcPts val="0"/>
              </a:spcAft>
              <a:buClr>
                <a:srgbClr val="888888"/>
              </a:buClr>
              <a:buSzPts val="1600"/>
              <a:buNone/>
              <a:defRPr sz="1600">
                <a:solidFill>
                  <a:srgbClr val="888888"/>
                </a:solidFill>
              </a:defRPr>
            </a:lvl3pPr>
            <a:lvl4pPr indent="-228600" lvl="3" marL="1828800" algn="l">
              <a:lnSpc>
                <a:spcPct val="100000"/>
              </a:lnSpc>
              <a:spcBef>
                <a:spcPts val="280"/>
              </a:spcBef>
              <a:spcAft>
                <a:spcPts val="0"/>
              </a:spcAft>
              <a:buClr>
                <a:srgbClr val="888888"/>
              </a:buClr>
              <a:buSzPts val="1400"/>
              <a:buNone/>
              <a:defRPr sz="1400">
                <a:solidFill>
                  <a:srgbClr val="888888"/>
                </a:solidFill>
              </a:defRPr>
            </a:lvl4pPr>
            <a:lvl5pPr indent="-228600" lvl="4" marL="2286000" algn="l">
              <a:lnSpc>
                <a:spcPct val="100000"/>
              </a:lnSpc>
              <a:spcBef>
                <a:spcPts val="280"/>
              </a:spcBef>
              <a:spcAft>
                <a:spcPts val="0"/>
              </a:spcAft>
              <a:buClr>
                <a:srgbClr val="888888"/>
              </a:buClr>
              <a:buSzPts val="1400"/>
              <a:buNone/>
              <a:defRPr sz="1400">
                <a:solidFill>
                  <a:srgbClr val="888888"/>
                </a:solidFill>
              </a:defRPr>
            </a:lvl5pPr>
            <a:lvl6pPr indent="-228600" lvl="5" marL="2743200" algn="l">
              <a:lnSpc>
                <a:spcPct val="100000"/>
              </a:lnSpc>
              <a:spcBef>
                <a:spcPts val="280"/>
              </a:spcBef>
              <a:spcAft>
                <a:spcPts val="0"/>
              </a:spcAft>
              <a:buClr>
                <a:srgbClr val="888888"/>
              </a:buClr>
              <a:buSzPts val="1400"/>
              <a:buNone/>
              <a:defRPr sz="1400">
                <a:solidFill>
                  <a:srgbClr val="888888"/>
                </a:solidFill>
              </a:defRPr>
            </a:lvl6pPr>
            <a:lvl7pPr indent="-228600" lvl="6" marL="3200400" algn="l">
              <a:lnSpc>
                <a:spcPct val="100000"/>
              </a:lnSpc>
              <a:spcBef>
                <a:spcPts val="280"/>
              </a:spcBef>
              <a:spcAft>
                <a:spcPts val="0"/>
              </a:spcAft>
              <a:buClr>
                <a:srgbClr val="888888"/>
              </a:buClr>
              <a:buSzPts val="1400"/>
              <a:buNone/>
              <a:defRPr sz="1400">
                <a:solidFill>
                  <a:srgbClr val="888888"/>
                </a:solidFill>
              </a:defRPr>
            </a:lvl7pPr>
            <a:lvl8pPr indent="-228600" lvl="7" marL="3657600" algn="l">
              <a:lnSpc>
                <a:spcPct val="100000"/>
              </a:lnSpc>
              <a:spcBef>
                <a:spcPts val="280"/>
              </a:spcBef>
              <a:spcAft>
                <a:spcPts val="0"/>
              </a:spcAft>
              <a:buClr>
                <a:srgbClr val="888888"/>
              </a:buClr>
              <a:buSzPts val="1400"/>
              <a:buNone/>
              <a:defRPr sz="1400">
                <a:solidFill>
                  <a:srgbClr val="888888"/>
                </a:solidFill>
              </a:defRPr>
            </a:lvl8pPr>
            <a:lvl9pPr indent="-228600" lvl="8" marL="4114800" algn="l">
              <a:lnSpc>
                <a:spcPct val="100000"/>
              </a:lnSpc>
              <a:spcBef>
                <a:spcPts val="280"/>
              </a:spcBef>
              <a:spcAft>
                <a:spcPts val="0"/>
              </a:spcAft>
              <a:buClr>
                <a:srgbClr val="888888"/>
              </a:buClr>
              <a:buSzPts val="1400"/>
              <a:buNone/>
              <a:defRPr sz="1400">
                <a:solidFill>
                  <a:srgbClr val="888888"/>
                </a:solidFill>
              </a:defRPr>
            </a:lvl9pPr>
          </a:lstStyle>
          <a:p/>
        </p:txBody>
      </p:sp>
      <p:sp>
        <p:nvSpPr>
          <p:cNvPr id="34" name="Google Shape;34;p3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3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3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3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37"/>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40" name="Google Shape;40;p37"/>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41" name="Google Shape;41;p3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3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3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38"/>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7" name="Google Shape;47;p38"/>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8" name="Google Shape;48;p38"/>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9" name="Google Shape;49;p38"/>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50" name="Google Shape;50;p3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3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3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3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3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3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3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40"/>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40"/>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dk1"/>
              </a:buClr>
              <a:buSzPts val="3200"/>
              <a:buChar char="•"/>
              <a:defRPr sz="3200"/>
            </a:lvl1pPr>
            <a:lvl2pPr indent="-406400" lvl="1" marL="914400" algn="l">
              <a:lnSpc>
                <a:spcPct val="100000"/>
              </a:lnSpc>
              <a:spcBef>
                <a:spcPts val="560"/>
              </a:spcBef>
              <a:spcAft>
                <a:spcPts val="0"/>
              </a:spcAft>
              <a:buClr>
                <a:schemeClr val="dk1"/>
              </a:buClr>
              <a:buSzPts val="2800"/>
              <a:buChar char="–"/>
              <a:defRPr sz="2800"/>
            </a:lvl2pPr>
            <a:lvl3pPr indent="-381000" lvl="2" marL="1371600" algn="l">
              <a:lnSpc>
                <a:spcPct val="100000"/>
              </a:lnSpc>
              <a:spcBef>
                <a:spcPts val="480"/>
              </a:spcBef>
              <a:spcAft>
                <a:spcPts val="0"/>
              </a:spcAft>
              <a:buClr>
                <a:schemeClr val="dk1"/>
              </a:buClr>
              <a:buSzPts val="2400"/>
              <a:buChar char="•"/>
              <a:defRPr sz="2400"/>
            </a:lvl3pPr>
            <a:lvl4pPr indent="-355600" lvl="3" marL="1828800" algn="l">
              <a:lnSpc>
                <a:spcPct val="100000"/>
              </a:lnSpc>
              <a:spcBef>
                <a:spcPts val="400"/>
              </a:spcBef>
              <a:spcAft>
                <a:spcPts val="0"/>
              </a:spcAft>
              <a:buClr>
                <a:schemeClr val="dk1"/>
              </a:buClr>
              <a:buSzPts val="2000"/>
              <a:buChar char="–"/>
              <a:defRPr sz="2000"/>
            </a:lvl4pPr>
            <a:lvl5pPr indent="-355600" lvl="4" marL="2286000" algn="l">
              <a:lnSpc>
                <a:spcPct val="100000"/>
              </a:lnSpc>
              <a:spcBef>
                <a:spcPts val="400"/>
              </a:spcBef>
              <a:spcAft>
                <a:spcPts val="0"/>
              </a:spcAft>
              <a:buClr>
                <a:schemeClr val="dk1"/>
              </a:buClr>
              <a:buSzPts val="2000"/>
              <a:buChar char="»"/>
              <a:defRPr sz="2000"/>
            </a:lvl5pPr>
            <a:lvl6pPr indent="-355600" lvl="5" marL="2743200" algn="l">
              <a:lnSpc>
                <a:spcPct val="100000"/>
              </a:lnSpc>
              <a:spcBef>
                <a:spcPts val="400"/>
              </a:spcBef>
              <a:spcAft>
                <a:spcPts val="0"/>
              </a:spcAft>
              <a:buClr>
                <a:schemeClr val="dk1"/>
              </a:buClr>
              <a:buSzPts val="2000"/>
              <a:buChar char="•"/>
              <a:defRPr sz="2000"/>
            </a:lvl6pPr>
            <a:lvl7pPr indent="-355600" lvl="6" marL="3200400" algn="l">
              <a:lnSpc>
                <a:spcPct val="100000"/>
              </a:lnSpc>
              <a:spcBef>
                <a:spcPts val="400"/>
              </a:spcBef>
              <a:spcAft>
                <a:spcPts val="0"/>
              </a:spcAft>
              <a:buClr>
                <a:schemeClr val="dk1"/>
              </a:buClr>
              <a:buSzPts val="2000"/>
              <a:buChar char="•"/>
              <a:defRPr sz="2000"/>
            </a:lvl7pPr>
            <a:lvl8pPr indent="-355600" lvl="7" marL="3657600" algn="l">
              <a:lnSpc>
                <a:spcPct val="100000"/>
              </a:lnSpc>
              <a:spcBef>
                <a:spcPts val="400"/>
              </a:spcBef>
              <a:spcAft>
                <a:spcPts val="0"/>
              </a:spcAft>
              <a:buClr>
                <a:schemeClr val="dk1"/>
              </a:buClr>
              <a:buSzPts val="2000"/>
              <a:buChar char="•"/>
              <a:defRPr sz="2000"/>
            </a:lvl8pPr>
            <a:lvl9pPr indent="-355600" lvl="8" marL="4114800" algn="l">
              <a:lnSpc>
                <a:spcPct val="100000"/>
              </a:lnSpc>
              <a:spcBef>
                <a:spcPts val="400"/>
              </a:spcBef>
              <a:spcAft>
                <a:spcPts val="0"/>
              </a:spcAft>
              <a:buClr>
                <a:schemeClr val="dk1"/>
              </a:buClr>
              <a:buSzPts val="2000"/>
              <a:buChar char="•"/>
              <a:defRPr sz="2000"/>
            </a:lvl9pPr>
          </a:lstStyle>
          <a:p/>
        </p:txBody>
      </p:sp>
      <p:sp>
        <p:nvSpPr>
          <p:cNvPr id="61" name="Google Shape;61;p40"/>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62" name="Google Shape;62;p4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4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4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41"/>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41"/>
          <p:cNvSpPr/>
          <p:nvPr>
            <p:ph idx="2" type="pic"/>
          </p:nvPr>
        </p:nvSpPr>
        <p:spPr>
          <a:xfrm>
            <a:off x="1792288" y="612775"/>
            <a:ext cx="5486400" cy="4114800"/>
          </a:xfrm>
          <a:prstGeom prst="rect">
            <a:avLst/>
          </a:prstGeom>
          <a:noFill/>
          <a:ln>
            <a:noFill/>
          </a:ln>
        </p:spPr>
      </p:sp>
      <p:sp>
        <p:nvSpPr>
          <p:cNvPr id="68" name="Google Shape;68;p41"/>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69" name="Google Shape;69;p4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4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4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3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3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3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3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9" name="Shape 89"/>
        <p:cNvGrpSpPr/>
        <p:nvPr/>
      </p:nvGrpSpPr>
      <p:grpSpPr>
        <a:xfrm>
          <a:off x="0" y="0"/>
          <a:ext cx="0" cy="0"/>
          <a:chOff x="0" y="0"/>
          <a:chExt cx="0" cy="0"/>
        </a:xfrm>
      </p:grpSpPr>
      <p:sp>
        <p:nvSpPr>
          <p:cNvPr id="90" name="Google Shape;90;g3f0231db107_0_180"/>
          <p:cNvSpPr/>
          <p:nvPr/>
        </p:nvSpPr>
        <p:spPr>
          <a:xfrm>
            <a:off x="0" y="3"/>
            <a:ext cx="18333720" cy="10312717"/>
          </a:xfrm>
          <a:custGeom>
            <a:rect b="b" l="l" r="r" t="t"/>
            <a:pathLst>
              <a:path extrusionOk="0" h="10287000" w="18288000">
                <a:moveTo>
                  <a:pt x="18287998" y="10286999"/>
                </a:moveTo>
                <a:lnTo>
                  <a:pt x="0" y="10286999"/>
                </a:lnTo>
                <a:lnTo>
                  <a:pt x="0" y="0"/>
                </a:lnTo>
                <a:lnTo>
                  <a:pt x="18287998" y="0"/>
                </a:lnTo>
                <a:lnTo>
                  <a:pt x="18287998" y="10286999"/>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1" name="Google Shape;91;g3f0231db107_0_180"/>
          <p:cNvSpPr txBox="1"/>
          <p:nvPr>
            <p:ph type="title"/>
          </p:nvPr>
        </p:nvSpPr>
        <p:spPr>
          <a:xfrm>
            <a:off x="3787551" y="252476"/>
            <a:ext cx="10713300" cy="1427400"/>
          </a:xfrm>
          <a:prstGeom prst="rect">
            <a:avLst/>
          </a:prstGeom>
          <a:noFill/>
          <a:ln>
            <a:noFill/>
          </a:ln>
        </p:spPr>
        <p:txBody>
          <a:bodyPr anchorCtr="0" anchor="t" bIns="0" lIns="0" spcFirstLastPara="1" rIns="0" wrap="square" tIns="0">
            <a:spAutoFit/>
          </a:bodyPr>
          <a:lstStyle>
            <a:lvl1pPr lvl="0" marR="0" algn="l">
              <a:lnSpc>
                <a:spcPct val="100000"/>
              </a:lnSpc>
              <a:spcBef>
                <a:spcPts val="0"/>
              </a:spcBef>
              <a:spcAft>
                <a:spcPts val="0"/>
              </a:spcAft>
              <a:buClr>
                <a:srgbClr val="000000"/>
              </a:buClr>
              <a:buSzPts val="1400"/>
              <a:buFont typeface="Arial"/>
              <a:buNone/>
              <a:defRPr b="1" i="0" sz="9200" u="none" cap="none" strike="noStrike">
                <a:solidFill>
                  <a:schemeClr val="dk1"/>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2" name="Google Shape;92;g3f0231db107_0_180"/>
          <p:cNvSpPr txBox="1"/>
          <p:nvPr>
            <p:ph idx="1" type="body"/>
          </p:nvPr>
        </p:nvSpPr>
        <p:spPr>
          <a:xfrm>
            <a:off x="914400" y="2366010"/>
            <a:ext cx="16459200" cy="6789000"/>
          </a:xfrm>
          <a:prstGeom prst="rect">
            <a:avLst/>
          </a:prstGeom>
          <a:noFill/>
          <a:ln>
            <a:noFill/>
          </a:ln>
        </p:spPr>
        <p:txBody>
          <a:bodyPr anchorCtr="0" anchor="t" bIns="0" lIns="0" spcFirstLastPara="1" rIns="0" wrap="square" tIns="0">
            <a:spAutoFit/>
          </a:bodyPr>
          <a:lstStyle>
            <a:lvl1pPr indent="-228600" lvl="0" marL="457200"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1pPr>
            <a:lvl2pPr indent="-228600" lvl="1" marL="914400"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2pPr>
            <a:lvl3pPr indent="-228600" lvl="2" marL="1371600"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3pPr>
            <a:lvl4pPr indent="-228600" lvl="3" marL="1828800"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4pPr>
            <a:lvl5pPr indent="-228600" lvl="4" marL="2286000"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5pPr>
            <a:lvl6pPr indent="-228600" lvl="5" marL="2743200"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6pPr>
            <a:lvl7pPr indent="-228600" lvl="6" marL="3200400"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7pPr>
            <a:lvl8pPr indent="-228600" lvl="7" marL="3657600"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8pPr>
            <a:lvl9pPr indent="-228600" lvl="8" marL="4114800"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9pPr>
          </a:lstStyle>
          <a:p/>
        </p:txBody>
      </p:sp>
      <p:sp>
        <p:nvSpPr>
          <p:cNvPr id="93" name="Google Shape;93;g3f0231db107_0_180"/>
          <p:cNvSpPr txBox="1"/>
          <p:nvPr>
            <p:ph idx="11" type="ftr"/>
          </p:nvPr>
        </p:nvSpPr>
        <p:spPr>
          <a:xfrm>
            <a:off x="6217920" y="9566910"/>
            <a:ext cx="5852400" cy="514500"/>
          </a:xfrm>
          <a:prstGeom prst="rect">
            <a:avLst/>
          </a:prstGeom>
          <a:noFill/>
          <a:ln>
            <a:noFill/>
          </a:ln>
        </p:spPr>
        <p:txBody>
          <a:bodyPr anchorCtr="0" anchor="t" bIns="0" lIns="0" spcFirstLastPara="1" rIns="0" wrap="square" tIns="0">
            <a:spAutoFit/>
          </a:bodyPr>
          <a:lstStyle>
            <a:lvl1pPr lvl="0" marR="0" algn="ctr">
              <a:lnSpc>
                <a:spcPct val="100000"/>
              </a:lnSpc>
              <a:spcBef>
                <a:spcPts val="0"/>
              </a:spcBef>
              <a:spcAft>
                <a:spcPts val="0"/>
              </a:spcAft>
              <a:buClr>
                <a:srgbClr val="000000"/>
              </a:buClr>
              <a:buSzPts val="1400"/>
              <a:buFont typeface="Arial"/>
              <a:buNone/>
              <a:defRPr b="0" i="0" sz="1800" u="none" cap="none" strike="noStrike">
                <a:solidFill>
                  <a:srgbClr val="888888"/>
                </a:solidFill>
                <a:latin typeface="Calibri"/>
                <a:ea typeface="Calibri"/>
                <a:cs typeface="Calibri"/>
                <a:sym typeface="Calibri"/>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4" name="Google Shape;94;g3f0231db107_0_180"/>
          <p:cNvSpPr txBox="1"/>
          <p:nvPr>
            <p:ph idx="10" type="dt"/>
          </p:nvPr>
        </p:nvSpPr>
        <p:spPr>
          <a:xfrm>
            <a:off x="914400" y="9566910"/>
            <a:ext cx="4206300" cy="514500"/>
          </a:xfrm>
          <a:prstGeom prst="rect">
            <a:avLst/>
          </a:prstGeom>
          <a:noFill/>
          <a:ln>
            <a:noFill/>
          </a:ln>
        </p:spPr>
        <p:txBody>
          <a:bodyPr anchorCtr="0" anchor="t" bIns="0" lIns="0" spcFirstLastPara="1" rIns="0" wrap="square" tIns="0">
            <a:spAutoFit/>
          </a:bodyPr>
          <a:lstStyle>
            <a:lvl1pPr lvl="0" marR="0" algn="l">
              <a:lnSpc>
                <a:spcPct val="100000"/>
              </a:lnSpc>
              <a:spcBef>
                <a:spcPts val="0"/>
              </a:spcBef>
              <a:spcAft>
                <a:spcPts val="0"/>
              </a:spcAft>
              <a:buClr>
                <a:srgbClr val="000000"/>
              </a:buClr>
              <a:buSzPts val="1400"/>
              <a:buFont typeface="Arial"/>
              <a:buNone/>
              <a:defRPr b="0" i="0" sz="1800" u="none" cap="none" strike="noStrike">
                <a:solidFill>
                  <a:srgbClr val="888888"/>
                </a:solidFill>
                <a:latin typeface="Calibri"/>
                <a:ea typeface="Calibri"/>
                <a:cs typeface="Calibri"/>
                <a:sym typeface="Calibri"/>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5" name="Google Shape;95;g3f0231db107_0_180"/>
          <p:cNvSpPr txBox="1"/>
          <p:nvPr>
            <p:ph idx="12" type="sldNum"/>
          </p:nvPr>
        </p:nvSpPr>
        <p:spPr>
          <a:xfrm>
            <a:off x="13167361" y="9566910"/>
            <a:ext cx="42063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2" r:id="rId1"/>
    <p:sldLayoutId id="2147483663" r:id="rId2"/>
    <p:sldLayoutId id="2147483664" r:id="rId3"/>
    <p:sldLayoutId id="2147483665" r:id="rId4"/>
    <p:sldLayoutId id="2147483666" r:id="rId5"/>
    <p:sldLayoutId id="2147483667"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1.xml"/><Relationship Id="rId3" Type="http://schemas.openxmlformats.org/officeDocument/2006/relationships/image" Target="../media/image10.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4.xml"/><Relationship Id="rId3" Type="http://schemas.openxmlformats.org/officeDocument/2006/relationships/image" Target="../media/image10.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 Id="rId3" Type="http://schemas.openxmlformats.org/officeDocument/2006/relationships/image" Target="../media/image10.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6.xml"/><Relationship Id="rId3" Type="http://schemas.openxmlformats.org/officeDocument/2006/relationships/image" Target="../media/image10.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7.xml"/><Relationship Id="rId3" Type="http://schemas.openxmlformats.org/officeDocument/2006/relationships/image" Target="../media/image10.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8.xml"/><Relationship Id="rId3" Type="http://schemas.openxmlformats.org/officeDocument/2006/relationships/image" Target="../media/image10.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9.xml"/><Relationship Id="rId3" Type="http://schemas.openxmlformats.org/officeDocument/2006/relationships/image" Target="../media/image10.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0.xml"/><Relationship Id="rId3" Type="http://schemas.openxmlformats.org/officeDocument/2006/relationships/image" Target="../media/image10.pn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1.xml"/><Relationship Id="rId3" Type="http://schemas.openxmlformats.org/officeDocument/2006/relationships/image" Target="../media/image10.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2.xml"/><Relationship Id="rId3" Type="http://schemas.openxmlformats.org/officeDocument/2006/relationships/image" Target="../media/image10.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46" name="Shape 146"/>
        <p:cNvGrpSpPr/>
        <p:nvPr/>
      </p:nvGrpSpPr>
      <p:grpSpPr>
        <a:xfrm>
          <a:off x="0" y="0"/>
          <a:ext cx="0" cy="0"/>
          <a:chOff x="0" y="0"/>
          <a:chExt cx="0" cy="0"/>
        </a:xfrm>
      </p:grpSpPr>
      <p:sp>
        <p:nvSpPr>
          <p:cNvPr id="147" name="Google Shape;147;g3dac3999fd6_0_64"/>
          <p:cNvSpPr/>
          <p:nvPr/>
        </p:nvSpPr>
        <p:spPr>
          <a:xfrm>
            <a:off x="0" y="3"/>
            <a:ext cx="18333720" cy="9745518"/>
          </a:xfrm>
          <a:custGeom>
            <a:rect b="b" l="l" r="r" t="t"/>
            <a:pathLst>
              <a:path extrusionOk="0" h="9721215" w="18288000">
                <a:moveTo>
                  <a:pt x="0" y="9720635"/>
                </a:moveTo>
                <a:lnTo>
                  <a:pt x="18287998" y="9720635"/>
                </a:lnTo>
                <a:lnTo>
                  <a:pt x="18287998" y="0"/>
                </a:lnTo>
                <a:lnTo>
                  <a:pt x="0" y="0"/>
                </a:lnTo>
                <a:lnTo>
                  <a:pt x="0" y="9720635"/>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148" name="Google Shape;148;g3dac3999fd6_0_64"/>
          <p:cNvSpPr/>
          <p:nvPr/>
        </p:nvSpPr>
        <p:spPr>
          <a:xfrm>
            <a:off x="0" y="10282518"/>
            <a:ext cx="18333720" cy="5092"/>
          </a:xfrm>
          <a:custGeom>
            <a:rect b="b" l="l" r="r" t="t"/>
            <a:pathLst>
              <a:path extrusionOk="0" h="5079" w="18288000">
                <a:moveTo>
                  <a:pt x="0" y="4483"/>
                </a:moveTo>
                <a:lnTo>
                  <a:pt x="18287998" y="4483"/>
                </a:lnTo>
                <a:lnTo>
                  <a:pt x="18287998" y="0"/>
                </a:lnTo>
                <a:lnTo>
                  <a:pt x="0" y="0"/>
                </a:lnTo>
                <a:lnTo>
                  <a:pt x="0" y="4483"/>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149" name="Google Shape;149;g3dac3999fd6_0_64"/>
          <p:cNvSpPr/>
          <p:nvPr/>
        </p:nvSpPr>
        <p:spPr>
          <a:xfrm>
            <a:off x="0" y="9720638"/>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rgbClr val="0B4803"/>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150" name="Google Shape;150;g3dac3999fd6_0_64"/>
          <p:cNvSpPr txBox="1"/>
          <p:nvPr>
            <p:ph type="title"/>
          </p:nvPr>
        </p:nvSpPr>
        <p:spPr>
          <a:xfrm>
            <a:off x="1532677" y="1332517"/>
            <a:ext cx="15701100" cy="3122100"/>
          </a:xfrm>
          <a:prstGeom prst="rect">
            <a:avLst/>
          </a:prstGeom>
          <a:noFill/>
          <a:ln>
            <a:noFill/>
          </a:ln>
        </p:spPr>
        <p:txBody>
          <a:bodyPr anchorCtr="0" anchor="t" bIns="0" lIns="0" spcFirstLastPara="1" rIns="0" wrap="square" tIns="12725">
            <a:spAutoFit/>
          </a:bodyPr>
          <a:lstStyle/>
          <a:p>
            <a:pPr indent="0" lvl="0" marL="25400" rtl="0" algn="l">
              <a:lnSpc>
                <a:spcPct val="100000"/>
              </a:lnSpc>
              <a:spcBef>
                <a:spcPts val="0"/>
              </a:spcBef>
              <a:spcAft>
                <a:spcPts val="0"/>
              </a:spcAft>
              <a:buSzPts val="1400"/>
              <a:buNone/>
            </a:pPr>
            <a:r>
              <a:rPr lang="en-US" sz="10100">
                <a:latin typeface="Times New Roman"/>
                <a:ea typeface="Times New Roman"/>
                <a:cs typeface="Times New Roman"/>
                <a:sym typeface="Times New Roman"/>
              </a:rPr>
              <a:t>PROJETO DE EXTENSÃO</a:t>
            </a:r>
            <a:br>
              <a:rPr lang="en-US" sz="10100">
                <a:latin typeface="Times New Roman"/>
                <a:ea typeface="Times New Roman"/>
                <a:cs typeface="Times New Roman"/>
                <a:sym typeface="Times New Roman"/>
              </a:rPr>
            </a:br>
            <a:endParaRPr sz="10100">
              <a:latin typeface="Times New Roman"/>
              <a:ea typeface="Times New Roman"/>
              <a:cs typeface="Times New Roman"/>
              <a:sym typeface="Times New Roman"/>
            </a:endParaRPr>
          </a:p>
        </p:txBody>
      </p:sp>
      <p:pic>
        <p:nvPicPr>
          <p:cNvPr id="151" name="Google Shape;151;g3dac3999fd6_0_64" title="DIREITOS E OBRIGAÇÕES DO MEI 2026.png"/>
          <p:cNvPicPr preferRelativeResize="0"/>
          <p:nvPr/>
        </p:nvPicPr>
        <p:blipFill>
          <a:blip r:embed="rId3">
            <a:alphaModFix/>
          </a:blip>
          <a:stretch>
            <a:fillRect/>
          </a:stretch>
        </p:blipFill>
        <p:spPr>
          <a:xfrm>
            <a:off x="4367213" y="7708205"/>
            <a:ext cx="9553575" cy="1666875"/>
          </a:xfrm>
          <a:prstGeom prst="rect">
            <a:avLst/>
          </a:prstGeom>
          <a:noFill/>
          <a:ln>
            <a:noFill/>
          </a:ln>
        </p:spPr>
      </p:pic>
      <p:sp>
        <p:nvSpPr>
          <p:cNvPr id="152" name="Google Shape;152;g3dac3999fd6_0_64"/>
          <p:cNvSpPr txBox="1"/>
          <p:nvPr/>
        </p:nvSpPr>
        <p:spPr>
          <a:xfrm>
            <a:off x="0" y="9043546"/>
            <a:ext cx="14794800" cy="677100"/>
          </a:xfrm>
          <a:prstGeom prst="rect">
            <a:avLst/>
          </a:prstGeom>
          <a:noFill/>
          <a:ln>
            <a:noFill/>
          </a:ln>
        </p:spPr>
        <p:txBody>
          <a:bodyPr anchorCtr="0" anchor="t" bIns="91425" lIns="91425" spcFirstLastPara="1" rIns="91425" wrap="square" tIns="91425">
            <a:spAutoFit/>
          </a:bodyPr>
          <a:lstStyle/>
          <a:p>
            <a:pPr indent="0" lvl="0" marL="25400" marR="0" rtl="0" algn="l">
              <a:lnSpc>
                <a:spcPct val="100000"/>
              </a:lnSpc>
              <a:spcBef>
                <a:spcPts val="0"/>
              </a:spcBef>
              <a:spcAft>
                <a:spcPts val="0"/>
              </a:spcAft>
              <a:buClr>
                <a:srgbClr val="000000"/>
              </a:buClr>
              <a:buSzPts val="3200"/>
              <a:buFont typeface="Arial"/>
              <a:buNone/>
            </a:pPr>
            <a:r>
              <a:rPr b="1" i="0" lang="en-US" sz="3200" u="none" cap="none" strike="noStrike">
                <a:solidFill>
                  <a:srgbClr val="000000"/>
                </a:solidFill>
                <a:latin typeface="Arial"/>
                <a:ea typeface="Arial"/>
                <a:cs typeface="Arial"/>
                <a:sym typeface="Arial"/>
              </a:rPr>
              <a:t>Coordenação: Profa. Dra. Elyrouse Cavalcante de Oliveira Bellini - UFAL</a:t>
            </a:r>
            <a:endParaRPr b="0" i="0" sz="1400" u="none" cap="none" strike="noStrike">
              <a:solidFill>
                <a:srgbClr val="000000"/>
              </a:solidFill>
              <a:latin typeface="Arial"/>
              <a:ea typeface="Arial"/>
              <a:cs typeface="Arial"/>
              <a:sym typeface="Arial"/>
            </a:endParaRPr>
          </a:p>
        </p:txBody>
      </p:sp>
      <p:pic>
        <p:nvPicPr>
          <p:cNvPr id="153" name="Google Shape;153;g3dac3999fd6_0_64" title="IDENTIDADE VISUAL (1).png"/>
          <p:cNvPicPr preferRelativeResize="0"/>
          <p:nvPr/>
        </p:nvPicPr>
        <p:blipFill rotWithShape="1">
          <a:blip r:embed="rId4">
            <a:alphaModFix/>
          </a:blip>
          <a:srcRect b="17662" l="0" r="0" t="17901"/>
          <a:stretch/>
        </p:blipFill>
        <p:spPr>
          <a:xfrm>
            <a:off x="5700019" y="2924381"/>
            <a:ext cx="6887965" cy="443823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g3ee2c4dc7ba_1_56"/>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77" name="Google Shape;277;g3ee2c4dc7ba_1_56" title="IDENTIDADE VISUAL (1).png"/>
          <p:cNvPicPr preferRelativeResize="0"/>
          <p:nvPr/>
        </p:nvPicPr>
        <p:blipFill>
          <a:blip r:embed="rId3">
            <a:alphaModFix/>
          </a:blip>
          <a:stretch>
            <a:fillRect/>
          </a:stretch>
        </p:blipFill>
        <p:spPr>
          <a:xfrm>
            <a:off x="3471100" y="8578938"/>
            <a:ext cx="1708050" cy="1708050"/>
          </a:xfrm>
          <a:prstGeom prst="rect">
            <a:avLst/>
          </a:prstGeom>
          <a:noFill/>
          <a:ln>
            <a:noFill/>
          </a:ln>
        </p:spPr>
      </p:pic>
      <p:pic>
        <p:nvPicPr>
          <p:cNvPr id="278" name="Google Shape;278;g3ee2c4dc7ba_1_56" title="DIREITOS E OBRIGAÇÕES DO MEI 2026.png"/>
          <p:cNvPicPr preferRelativeResize="0"/>
          <p:nvPr/>
        </p:nvPicPr>
        <p:blipFill>
          <a:blip r:embed="rId4">
            <a:alphaModFix/>
          </a:blip>
          <a:stretch>
            <a:fillRect/>
          </a:stretch>
        </p:blipFill>
        <p:spPr>
          <a:xfrm>
            <a:off x="5263325" y="8599530"/>
            <a:ext cx="9553575" cy="1666875"/>
          </a:xfrm>
          <a:prstGeom prst="rect">
            <a:avLst/>
          </a:prstGeom>
          <a:noFill/>
          <a:ln>
            <a:noFill/>
          </a:ln>
        </p:spPr>
      </p:pic>
      <p:sp>
        <p:nvSpPr>
          <p:cNvPr id="279" name="Google Shape;279;g3ee2c4dc7ba_1_56"/>
          <p:cNvSpPr txBox="1"/>
          <p:nvPr/>
        </p:nvSpPr>
        <p:spPr>
          <a:xfrm>
            <a:off x="5626950" y="1083950"/>
            <a:ext cx="7234500" cy="815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4100">
                <a:solidFill>
                  <a:srgbClr val="0B4803"/>
                </a:solidFill>
                <a:latin typeface="Times New Roman"/>
                <a:ea typeface="Times New Roman"/>
                <a:cs typeface="Times New Roman"/>
                <a:sym typeface="Times New Roman"/>
              </a:rPr>
              <a:t>Método do Mark-up: Conceito </a:t>
            </a:r>
            <a:endParaRPr b="1" sz="4100">
              <a:solidFill>
                <a:srgbClr val="0B4803"/>
              </a:solidFill>
              <a:latin typeface="Times New Roman"/>
              <a:ea typeface="Times New Roman"/>
              <a:cs typeface="Times New Roman"/>
              <a:sym typeface="Times New Roman"/>
            </a:endParaRPr>
          </a:p>
        </p:txBody>
      </p:sp>
      <p:sp>
        <p:nvSpPr>
          <p:cNvPr id="280" name="Google Shape;280;g3ee2c4dc7ba_1_56"/>
          <p:cNvSpPr txBox="1"/>
          <p:nvPr/>
        </p:nvSpPr>
        <p:spPr>
          <a:xfrm>
            <a:off x="1361425" y="2120738"/>
            <a:ext cx="15359700" cy="67911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1200"/>
              </a:spcBef>
              <a:spcAft>
                <a:spcPts val="0"/>
              </a:spcAft>
              <a:buClr>
                <a:schemeClr val="hlink"/>
              </a:buClr>
              <a:buSzPts val="1100"/>
              <a:buFont typeface="Arial"/>
              <a:buNone/>
            </a:pPr>
            <a:r>
              <a:rPr lang="en-US" sz="3300">
                <a:solidFill>
                  <a:srgbClr val="0B4803"/>
                </a:solidFill>
                <a:latin typeface="Times New Roman"/>
                <a:ea typeface="Times New Roman"/>
                <a:cs typeface="Times New Roman"/>
                <a:sym typeface="Times New Roman"/>
              </a:rPr>
              <a:t>O Mark-up é um índice ou percentual aplicado sobre o custo de um produto ou serviço para se chegar ao preço de venda. Ele deve ser suficiente para cobrir todos os itens que não estão incluídos no custo direto (despesas variáveis, despesas fixas rateadas, tributos e margem de lucro). Existem duas formas principais de cálculo:</a:t>
            </a:r>
            <a:endParaRPr sz="3300">
              <a:solidFill>
                <a:srgbClr val="0B4803"/>
              </a:solidFill>
              <a:latin typeface="Times New Roman"/>
              <a:ea typeface="Times New Roman"/>
              <a:cs typeface="Times New Roman"/>
              <a:sym typeface="Times New Roman"/>
            </a:endParaRPr>
          </a:p>
          <a:p>
            <a:pPr indent="-438150" lvl="0" marL="457200" rtl="0" algn="l">
              <a:lnSpc>
                <a:spcPct val="150000"/>
              </a:lnSpc>
              <a:spcBef>
                <a:spcPts val="1200"/>
              </a:spcBef>
              <a:spcAft>
                <a:spcPts val="0"/>
              </a:spcAft>
              <a:buClr>
                <a:srgbClr val="0B4803"/>
              </a:buClr>
              <a:buSzPts val="3300"/>
              <a:buChar char="●"/>
            </a:pPr>
            <a:r>
              <a:rPr b="1" lang="en-US" sz="3300">
                <a:solidFill>
                  <a:srgbClr val="0B4803"/>
                </a:solidFill>
                <a:latin typeface="Times New Roman"/>
                <a:ea typeface="Times New Roman"/>
                <a:cs typeface="Times New Roman"/>
                <a:sym typeface="Times New Roman"/>
              </a:rPr>
              <a:t>Mark-up Multiplicador</a:t>
            </a:r>
            <a:r>
              <a:rPr lang="en-US" sz="3300">
                <a:solidFill>
                  <a:srgbClr val="0B4803"/>
                </a:solidFill>
                <a:latin typeface="Times New Roman"/>
                <a:ea typeface="Times New Roman"/>
                <a:cs typeface="Times New Roman"/>
                <a:sym typeface="Times New Roman"/>
              </a:rPr>
              <a:t>: multiplica-se o custo por um índice.</a:t>
            </a:r>
            <a:endParaRPr sz="3300">
              <a:solidFill>
                <a:srgbClr val="0B4803"/>
              </a:solidFill>
              <a:latin typeface="Times New Roman"/>
              <a:ea typeface="Times New Roman"/>
              <a:cs typeface="Times New Roman"/>
              <a:sym typeface="Times New Roman"/>
            </a:endParaRPr>
          </a:p>
          <a:p>
            <a:pPr indent="-438150" lvl="0" marL="457200" rtl="0" algn="l">
              <a:lnSpc>
                <a:spcPct val="150000"/>
              </a:lnSpc>
              <a:spcBef>
                <a:spcPts val="0"/>
              </a:spcBef>
              <a:spcAft>
                <a:spcPts val="0"/>
              </a:spcAft>
              <a:buClr>
                <a:srgbClr val="0B4803"/>
              </a:buClr>
              <a:buSzPts val="3300"/>
              <a:buChar char="●"/>
            </a:pPr>
            <a:r>
              <a:rPr b="1" lang="en-US" sz="3300">
                <a:solidFill>
                  <a:srgbClr val="0B4803"/>
                </a:solidFill>
                <a:latin typeface="Times New Roman"/>
                <a:ea typeface="Times New Roman"/>
                <a:cs typeface="Times New Roman"/>
                <a:sym typeface="Times New Roman"/>
              </a:rPr>
              <a:t>Mark-up Divisor</a:t>
            </a:r>
            <a:r>
              <a:rPr lang="en-US" sz="3300">
                <a:solidFill>
                  <a:srgbClr val="0B4803"/>
                </a:solidFill>
                <a:latin typeface="Times New Roman"/>
                <a:ea typeface="Times New Roman"/>
                <a:cs typeface="Times New Roman"/>
                <a:sym typeface="Times New Roman"/>
              </a:rPr>
              <a:t>: divide-se o custo por um índice, que representa o percentual do preço de venda destinado ao próprio custo.</a:t>
            </a:r>
            <a:endParaRPr sz="3300">
              <a:solidFill>
                <a:srgbClr val="0B4803"/>
              </a:solidFill>
              <a:latin typeface="Times New Roman"/>
              <a:ea typeface="Times New Roman"/>
              <a:cs typeface="Times New Roman"/>
              <a:sym typeface="Times New Roman"/>
            </a:endParaRPr>
          </a:p>
          <a:p>
            <a:pPr indent="0" lvl="0" marL="0" rtl="0" algn="just">
              <a:lnSpc>
                <a:spcPct val="115000"/>
              </a:lnSpc>
              <a:spcBef>
                <a:spcPts val="1200"/>
              </a:spcBef>
              <a:spcAft>
                <a:spcPts val="1200"/>
              </a:spcAft>
              <a:buClr>
                <a:schemeClr val="hlink"/>
              </a:buClr>
              <a:buSzPts val="1100"/>
              <a:buFont typeface="Arial"/>
              <a:buNone/>
            </a:pPr>
            <a:r>
              <a:rPr lang="en-US" sz="3300">
                <a:solidFill>
                  <a:srgbClr val="0B4803"/>
                </a:solidFill>
                <a:latin typeface="Times New Roman"/>
                <a:ea typeface="Times New Roman"/>
                <a:cs typeface="Times New Roman"/>
                <a:sym typeface="Times New Roman"/>
              </a:rPr>
              <a:t>O Mark-up Divisor é geralmente o mais recomendado na literatura, pois todos os percentuais (despesas, tributos, lucro) são calculados sobre o preço de venda, e não sobre o custo, o que reflete com mais precisão a realidade das operações comerciais.</a:t>
            </a:r>
            <a:endParaRPr sz="3300">
              <a:solidFill>
                <a:srgbClr val="0B4803"/>
              </a:solidFill>
              <a:latin typeface="Times New Roman"/>
              <a:ea typeface="Times New Roman"/>
              <a:cs typeface="Times New Roman"/>
              <a:sym typeface="Times New Roman"/>
            </a:endParaRPr>
          </a:p>
        </p:txBody>
      </p:sp>
      <p:sp>
        <p:nvSpPr>
          <p:cNvPr id="281" name="Google Shape;281;g3ee2c4dc7ba_1_56"/>
          <p:cNvSpPr txBox="1"/>
          <p:nvPr/>
        </p:nvSpPr>
        <p:spPr>
          <a:xfrm>
            <a:off x="0" y="98662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600">
                <a:solidFill>
                  <a:srgbClr val="0B4803"/>
                </a:solidFill>
                <a:latin typeface="Times New Roman"/>
                <a:ea typeface="Times New Roman"/>
                <a:cs typeface="Times New Roman"/>
                <a:sym typeface="Times New Roman"/>
              </a:rPr>
              <a:t>Fonte: Bruni; Famá, 2012. </a:t>
            </a:r>
            <a:endParaRPr sz="1600">
              <a:solidFill>
                <a:srgbClr val="0B4803"/>
              </a:solidFill>
              <a:latin typeface="Times New Roman"/>
              <a:ea typeface="Times New Roman"/>
              <a:cs typeface="Times New Roman"/>
              <a:sym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g3ee2c4dc7ba_1_66"/>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87" name="Google Shape;287;g3ee2c4dc7ba_1_66" title="IDENTIDADE VISUAL (1).png"/>
          <p:cNvPicPr preferRelativeResize="0"/>
          <p:nvPr/>
        </p:nvPicPr>
        <p:blipFill>
          <a:blip r:embed="rId3">
            <a:alphaModFix/>
          </a:blip>
          <a:stretch>
            <a:fillRect/>
          </a:stretch>
        </p:blipFill>
        <p:spPr>
          <a:xfrm>
            <a:off x="3471100" y="8578938"/>
            <a:ext cx="1708050" cy="1708050"/>
          </a:xfrm>
          <a:prstGeom prst="rect">
            <a:avLst/>
          </a:prstGeom>
          <a:noFill/>
          <a:ln>
            <a:noFill/>
          </a:ln>
        </p:spPr>
      </p:pic>
      <p:pic>
        <p:nvPicPr>
          <p:cNvPr id="288" name="Google Shape;288;g3ee2c4dc7ba_1_66" title="DIREITOS E OBRIGAÇÕES DO MEI 2026.png"/>
          <p:cNvPicPr preferRelativeResize="0"/>
          <p:nvPr/>
        </p:nvPicPr>
        <p:blipFill>
          <a:blip r:embed="rId4">
            <a:alphaModFix/>
          </a:blip>
          <a:stretch>
            <a:fillRect/>
          </a:stretch>
        </p:blipFill>
        <p:spPr>
          <a:xfrm>
            <a:off x="5263325" y="8599530"/>
            <a:ext cx="9553575" cy="1666875"/>
          </a:xfrm>
          <a:prstGeom prst="rect">
            <a:avLst/>
          </a:prstGeom>
          <a:noFill/>
          <a:ln>
            <a:noFill/>
          </a:ln>
        </p:spPr>
      </p:pic>
      <p:sp>
        <p:nvSpPr>
          <p:cNvPr id="289" name="Google Shape;289;g3ee2c4dc7ba_1_66"/>
          <p:cNvSpPr txBox="1"/>
          <p:nvPr/>
        </p:nvSpPr>
        <p:spPr>
          <a:xfrm>
            <a:off x="4671900" y="1019275"/>
            <a:ext cx="8944200" cy="815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Clr>
                <a:schemeClr val="hlink"/>
              </a:buClr>
              <a:buSzPts val="1100"/>
              <a:buFont typeface="Arial"/>
              <a:buNone/>
            </a:pPr>
            <a:r>
              <a:rPr b="1" lang="en-US" sz="4100">
                <a:solidFill>
                  <a:srgbClr val="0B4803"/>
                </a:solidFill>
                <a:latin typeface="Times New Roman"/>
                <a:ea typeface="Times New Roman"/>
                <a:cs typeface="Times New Roman"/>
                <a:sym typeface="Times New Roman"/>
              </a:rPr>
              <a:t>Cálculo do Mark-up Divisor: Fórmula</a:t>
            </a:r>
            <a:endParaRPr b="1" sz="4100">
              <a:solidFill>
                <a:srgbClr val="0B4803"/>
              </a:solidFill>
              <a:latin typeface="Times New Roman"/>
              <a:ea typeface="Times New Roman"/>
              <a:cs typeface="Times New Roman"/>
              <a:sym typeface="Times New Roman"/>
            </a:endParaRPr>
          </a:p>
        </p:txBody>
      </p:sp>
      <p:sp>
        <p:nvSpPr>
          <p:cNvPr id="290" name="Google Shape;290;g3ee2c4dc7ba_1_66"/>
          <p:cNvSpPr txBox="1"/>
          <p:nvPr/>
        </p:nvSpPr>
        <p:spPr>
          <a:xfrm>
            <a:off x="2268000" y="1962075"/>
            <a:ext cx="13752000" cy="70473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1200"/>
              </a:spcBef>
              <a:spcAft>
                <a:spcPts val="0"/>
              </a:spcAft>
              <a:buClr>
                <a:schemeClr val="hlink"/>
              </a:buClr>
              <a:buSzPts val="1100"/>
              <a:buFont typeface="Arial"/>
              <a:buNone/>
            </a:pPr>
            <a:r>
              <a:rPr lang="en-US" sz="2900">
                <a:solidFill>
                  <a:srgbClr val="0B4803"/>
                </a:solidFill>
                <a:latin typeface="Times New Roman"/>
                <a:ea typeface="Times New Roman"/>
                <a:cs typeface="Times New Roman"/>
                <a:sym typeface="Times New Roman"/>
              </a:rPr>
              <a:t>Mark-up Divisor = 1 − (%Despesas Variáveis + %Tributos + %Margem de Lucro Desejada)</a:t>
            </a:r>
            <a:endParaRPr sz="2900">
              <a:solidFill>
                <a:srgbClr val="0B4803"/>
              </a:solidFill>
              <a:latin typeface="Times New Roman"/>
              <a:ea typeface="Times New Roman"/>
              <a:cs typeface="Times New Roman"/>
              <a:sym typeface="Times New Roman"/>
            </a:endParaRPr>
          </a:p>
          <a:p>
            <a:pPr indent="0" lvl="0" marL="0" rtl="0" algn="l">
              <a:lnSpc>
                <a:spcPct val="115000"/>
              </a:lnSpc>
              <a:spcBef>
                <a:spcPts val="1200"/>
              </a:spcBef>
              <a:spcAft>
                <a:spcPts val="0"/>
              </a:spcAft>
              <a:buClr>
                <a:schemeClr val="hlink"/>
              </a:buClr>
              <a:buSzPts val="1100"/>
              <a:buFont typeface="Arial"/>
              <a:buNone/>
            </a:pPr>
            <a:r>
              <a:rPr b="1" lang="en-US" sz="2900">
                <a:solidFill>
                  <a:srgbClr val="0B4803"/>
                </a:solidFill>
                <a:latin typeface="Times New Roman"/>
                <a:ea typeface="Times New Roman"/>
                <a:cs typeface="Times New Roman"/>
                <a:sym typeface="Times New Roman"/>
              </a:rPr>
              <a:t>Fórmula do Preço de Venda:</a:t>
            </a:r>
            <a:endParaRPr b="1" sz="2900">
              <a:solidFill>
                <a:srgbClr val="0B4803"/>
              </a:solidFill>
              <a:latin typeface="Times New Roman"/>
              <a:ea typeface="Times New Roman"/>
              <a:cs typeface="Times New Roman"/>
              <a:sym typeface="Times New Roman"/>
            </a:endParaRPr>
          </a:p>
          <a:p>
            <a:pPr indent="0" lvl="0" marL="0" rtl="0" algn="ctr">
              <a:lnSpc>
                <a:spcPct val="115000"/>
              </a:lnSpc>
              <a:spcBef>
                <a:spcPts val="1200"/>
              </a:spcBef>
              <a:spcAft>
                <a:spcPts val="0"/>
              </a:spcAft>
              <a:buClr>
                <a:schemeClr val="hlink"/>
              </a:buClr>
              <a:buSzPts val="1100"/>
              <a:buFont typeface="Arial"/>
              <a:buNone/>
            </a:pPr>
            <a:r>
              <a:rPr lang="en-US" sz="2900">
                <a:solidFill>
                  <a:srgbClr val="0B4803"/>
                </a:solidFill>
                <a:latin typeface="Times New Roman"/>
                <a:ea typeface="Times New Roman"/>
                <a:cs typeface="Times New Roman"/>
                <a:sym typeface="Times New Roman"/>
              </a:rPr>
              <a:t>Preço de Venda = Custo Unitário ÷ Mark-up Divisor</a:t>
            </a:r>
            <a:endParaRPr sz="2900">
              <a:solidFill>
                <a:srgbClr val="0B4803"/>
              </a:solidFill>
              <a:latin typeface="Times New Roman"/>
              <a:ea typeface="Times New Roman"/>
              <a:cs typeface="Times New Roman"/>
              <a:sym typeface="Times New Roman"/>
            </a:endParaRPr>
          </a:p>
          <a:p>
            <a:pPr indent="0" lvl="0" marL="0" rtl="0" algn="l">
              <a:lnSpc>
                <a:spcPct val="115000"/>
              </a:lnSpc>
              <a:spcBef>
                <a:spcPts val="1200"/>
              </a:spcBef>
              <a:spcAft>
                <a:spcPts val="0"/>
              </a:spcAft>
              <a:buClr>
                <a:schemeClr val="hlink"/>
              </a:buClr>
              <a:buSzPts val="1100"/>
              <a:buFont typeface="Arial"/>
              <a:buNone/>
            </a:pPr>
            <a:r>
              <a:rPr b="1" lang="en-US" sz="2900">
                <a:solidFill>
                  <a:srgbClr val="0B4803"/>
                </a:solidFill>
                <a:latin typeface="Times New Roman"/>
                <a:ea typeface="Times New Roman"/>
                <a:cs typeface="Times New Roman"/>
                <a:sym typeface="Times New Roman"/>
              </a:rPr>
              <a:t>Exemplo de composição percentual sobre o preço de venda:</a:t>
            </a:r>
            <a:endParaRPr b="1" sz="2900">
              <a:solidFill>
                <a:srgbClr val="0B4803"/>
              </a:solidFill>
              <a:latin typeface="Times New Roman"/>
              <a:ea typeface="Times New Roman"/>
              <a:cs typeface="Times New Roman"/>
              <a:sym typeface="Times New Roman"/>
            </a:endParaRPr>
          </a:p>
          <a:p>
            <a:pPr indent="-412750" lvl="0" marL="914400" rtl="0" algn="l">
              <a:lnSpc>
                <a:spcPct val="115000"/>
              </a:lnSpc>
              <a:spcBef>
                <a:spcPts val="1200"/>
              </a:spcBef>
              <a:spcAft>
                <a:spcPts val="0"/>
              </a:spcAft>
              <a:buClr>
                <a:srgbClr val="0B4803"/>
              </a:buClr>
              <a:buSzPts val="2900"/>
              <a:buFont typeface="Times New Roman"/>
              <a:buChar char="●"/>
            </a:pPr>
            <a:r>
              <a:rPr lang="en-US" sz="2900">
                <a:solidFill>
                  <a:srgbClr val="0B4803"/>
                </a:solidFill>
                <a:latin typeface="Times New Roman"/>
                <a:ea typeface="Times New Roman"/>
                <a:cs typeface="Times New Roman"/>
                <a:sym typeface="Times New Roman"/>
              </a:rPr>
              <a:t>Parcela referente ao DAS-MEI (ratear proporcionalmente ao volume estimado de vendas): 5%</a:t>
            </a:r>
            <a:endParaRPr sz="2900">
              <a:solidFill>
                <a:srgbClr val="0B4803"/>
              </a:solidFill>
              <a:latin typeface="Times New Roman"/>
              <a:ea typeface="Times New Roman"/>
              <a:cs typeface="Times New Roman"/>
              <a:sym typeface="Times New Roman"/>
            </a:endParaRPr>
          </a:p>
          <a:p>
            <a:pPr indent="-412750" lvl="0" marL="914400" rtl="0" algn="l">
              <a:lnSpc>
                <a:spcPct val="115000"/>
              </a:lnSpc>
              <a:spcBef>
                <a:spcPts val="0"/>
              </a:spcBef>
              <a:spcAft>
                <a:spcPts val="0"/>
              </a:spcAft>
              <a:buClr>
                <a:srgbClr val="0B4803"/>
              </a:buClr>
              <a:buSzPts val="2900"/>
              <a:buFont typeface="Times New Roman"/>
              <a:buChar char="●"/>
            </a:pPr>
            <a:r>
              <a:rPr lang="en-US" sz="2900">
                <a:solidFill>
                  <a:srgbClr val="0B4803"/>
                </a:solidFill>
                <a:latin typeface="Times New Roman"/>
                <a:ea typeface="Times New Roman"/>
                <a:cs typeface="Times New Roman"/>
                <a:sym typeface="Times New Roman"/>
              </a:rPr>
              <a:t>Taxa de cartão de crédito/débito: 4%</a:t>
            </a:r>
            <a:endParaRPr sz="2900">
              <a:solidFill>
                <a:srgbClr val="0B4803"/>
              </a:solidFill>
              <a:latin typeface="Times New Roman"/>
              <a:ea typeface="Times New Roman"/>
              <a:cs typeface="Times New Roman"/>
              <a:sym typeface="Times New Roman"/>
            </a:endParaRPr>
          </a:p>
          <a:p>
            <a:pPr indent="-412750" lvl="0" marL="914400" rtl="0" algn="l">
              <a:lnSpc>
                <a:spcPct val="115000"/>
              </a:lnSpc>
              <a:spcBef>
                <a:spcPts val="0"/>
              </a:spcBef>
              <a:spcAft>
                <a:spcPts val="0"/>
              </a:spcAft>
              <a:buClr>
                <a:srgbClr val="0B4803"/>
              </a:buClr>
              <a:buSzPts val="2900"/>
              <a:buFont typeface="Times New Roman"/>
              <a:buChar char="●"/>
            </a:pPr>
            <a:r>
              <a:rPr lang="en-US" sz="2900">
                <a:solidFill>
                  <a:srgbClr val="0B4803"/>
                </a:solidFill>
                <a:latin typeface="Times New Roman"/>
                <a:ea typeface="Times New Roman"/>
                <a:cs typeface="Times New Roman"/>
                <a:sym typeface="Times New Roman"/>
              </a:rPr>
              <a:t>Margem de lucro desejada: 20%</a:t>
            </a:r>
            <a:endParaRPr sz="2900">
              <a:solidFill>
                <a:srgbClr val="0B4803"/>
              </a:solidFill>
              <a:latin typeface="Times New Roman"/>
              <a:ea typeface="Times New Roman"/>
              <a:cs typeface="Times New Roman"/>
              <a:sym typeface="Times New Roman"/>
            </a:endParaRPr>
          </a:p>
          <a:p>
            <a:pPr indent="0" lvl="0" marL="0" rtl="0" algn="ctr">
              <a:lnSpc>
                <a:spcPct val="115000"/>
              </a:lnSpc>
              <a:spcBef>
                <a:spcPts val="1200"/>
              </a:spcBef>
              <a:spcAft>
                <a:spcPts val="1200"/>
              </a:spcAft>
              <a:buClr>
                <a:schemeClr val="hlink"/>
              </a:buClr>
              <a:buSzPts val="1100"/>
              <a:buFont typeface="Arial"/>
              <a:buNone/>
            </a:pPr>
            <a:r>
              <a:rPr b="1" lang="en-US" sz="2900">
                <a:solidFill>
                  <a:srgbClr val="0B4803"/>
                </a:solidFill>
                <a:latin typeface="Times New Roman"/>
                <a:ea typeface="Times New Roman"/>
                <a:cs typeface="Times New Roman"/>
                <a:sym typeface="Times New Roman"/>
              </a:rPr>
              <a:t>Cálculo:</a:t>
            </a:r>
            <a:br>
              <a:rPr b="1" lang="en-US" sz="2900">
                <a:solidFill>
                  <a:srgbClr val="0B4803"/>
                </a:solidFill>
                <a:latin typeface="Times New Roman"/>
                <a:ea typeface="Times New Roman"/>
                <a:cs typeface="Times New Roman"/>
                <a:sym typeface="Times New Roman"/>
              </a:rPr>
            </a:br>
            <a:r>
              <a:rPr lang="en-US" sz="2900">
                <a:solidFill>
                  <a:srgbClr val="0B4803"/>
                </a:solidFill>
                <a:latin typeface="Times New Roman"/>
                <a:ea typeface="Times New Roman"/>
                <a:cs typeface="Times New Roman"/>
                <a:sym typeface="Times New Roman"/>
              </a:rPr>
              <a:t> Mark-up Divisor = 1 − (0,05 + 0,04 + 0,20)</a:t>
            </a:r>
            <a:br>
              <a:rPr lang="en-US" sz="2900">
                <a:solidFill>
                  <a:srgbClr val="0B4803"/>
                </a:solidFill>
                <a:latin typeface="Times New Roman"/>
                <a:ea typeface="Times New Roman"/>
                <a:cs typeface="Times New Roman"/>
                <a:sym typeface="Times New Roman"/>
              </a:rPr>
            </a:br>
            <a:r>
              <a:rPr lang="en-US" sz="2900">
                <a:solidFill>
                  <a:srgbClr val="0B4803"/>
                </a:solidFill>
                <a:latin typeface="Times New Roman"/>
                <a:ea typeface="Times New Roman"/>
                <a:cs typeface="Times New Roman"/>
                <a:sym typeface="Times New Roman"/>
              </a:rPr>
              <a:t> Mark-up Divisor = 1 − 0,29</a:t>
            </a:r>
            <a:br>
              <a:rPr lang="en-US" sz="2900">
                <a:solidFill>
                  <a:srgbClr val="0B4803"/>
                </a:solidFill>
                <a:latin typeface="Times New Roman"/>
                <a:ea typeface="Times New Roman"/>
                <a:cs typeface="Times New Roman"/>
                <a:sym typeface="Times New Roman"/>
              </a:rPr>
            </a:br>
            <a:r>
              <a:rPr lang="en-US" sz="2900">
                <a:solidFill>
                  <a:srgbClr val="0B4803"/>
                </a:solidFill>
                <a:latin typeface="Times New Roman"/>
                <a:ea typeface="Times New Roman"/>
                <a:cs typeface="Times New Roman"/>
                <a:sym typeface="Times New Roman"/>
              </a:rPr>
              <a:t> Mark-up Divisor = 0,71</a:t>
            </a:r>
            <a:endParaRPr sz="2900">
              <a:solidFill>
                <a:srgbClr val="0B4803"/>
              </a:solidFill>
              <a:latin typeface="Times New Roman"/>
              <a:ea typeface="Times New Roman"/>
              <a:cs typeface="Times New Roman"/>
              <a:sym typeface="Times New Roman"/>
            </a:endParaRPr>
          </a:p>
        </p:txBody>
      </p:sp>
      <p:sp>
        <p:nvSpPr>
          <p:cNvPr id="291" name="Google Shape;291;g3ee2c4dc7ba_1_66"/>
          <p:cNvSpPr txBox="1"/>
          <p:nvPr/>
        </p:nvSpPr>
        <p:spPr>
          <a:xfrm>
            <a:off x="0" y="98662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600">
                <a:solidFill>
                  <a:srgbClr val="0B4803"/>
                </a:solidFill>
                <a:latin typeface="Times New Roman"/>
                <a:ea typeface="Times New Roman"/>
                <a:cs typeface="Times New Roman"/>
                <a:sym typeface="Times New Roman"/>
              </a:rPr>
              <a:t>Fonte: Bruni; Famá, 2012. </a:t>
            </a:r>
            <a:endParaRPr sz="1600">
              <a:solidFill>
                <a:srgbClr val="0B4803"/>
              </a:solidFill>
              <a:latin typeface="Times New Roman"/>
              <a:ea typeface="Times New Roman"/>
              <a:cs typeface="Times New Roman"/>
              <a:sym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g3ee2c4dc7ba_1_76"/>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97" name="Google Shape;297;g3ee2c4dc7ba_1_76" title="IDENTIDADE VISUAL (1).png"/>
          <p:cNvPicPr preferRelativeResize="0"/>
          <p:nvPr/>
        </p:nvPicPr>
        <p:blipFill>
          <a:blip r:embed="rId3">
            <a:alphaModFix/>
          </a:blip>
          <a:stretch>
            <a:fillRect/>
          </a:stretch>
        </p:blipFill>
        <p:spPr>
          <a:xfrm>
            <a:off x="3471100" y="8578938"/>
            <a:ext cx="1708050" cy="1708050"/>
          </a:xfrm>
          <a:prstGeom prst="rect">
            <a:avLst/>
          </a:prstGeom>
          <a:noFill/>
          <a:ln>
            <a:noFill/>
          </a:ln>
        </p:spPr>
      </p:pic>
      <p:pic>
        <p:nvPicPr>
          <p:cNvPr id="298" name="Google Shape;298;g3ee2c4dc7ba_1_76" title="DIREITOS E OBRIGAÇÕES DO MEI 2026.png"/>
          <p:cNvPicPr preferRelativeResize="0"/>
          <p:nvPr/>
        </p:nvPicPr>
        <p:blipFill>
          <a:blip r:embed="rId4">
            <a:alphaModFix/>
          </a:blip>
          <a:stretch>
            <a:fillRect/>
          </a:stretch>
        </p:blipFill>
        <p:spPr>
          <a:xfrm>
            <a:off x="5263325" y="8599530"/>
            <a:ext cx="9553575" cy="1666875"/>
          </a:xfrm>
          <a:prstGeom prst="rect">
            <a:avLst/>
          </a:prstGeom>
          <a:noFill/>
          <a:ln>
            <a:noFill/>
          </a:ln>
        </p:spPr>
      </p:pic>
      <p:sp>
        <p:nvSpPr>
          <p:cNvPr id="299" name="Google Shape;299;g3ee2c4dc7ba_1_76"/>
          <p:cNvSpPr txBox="1"/>
          <p:nvPr/>
        </p:nvSpPr>
        <p:spPr>
          <a:xfrm>
            <a:off x="5233150" y="1155800"/>
            <a:ext cx="8152200" cy="815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4100">
                <a:solidFill>
                  <a:srgbClr val="0B4803"/>
                </a:solidFill>
                <a:latin typeface="Times New Roman"/>
                <a:ea typeface="Times New Roman"/>
                <a:cs typeface="Times New Roman"/>
                <a:sym typeface="Times New Roman"/>
              </a:rPr>
              <a:t>Margem de Contribuição: Conceito </a:t>
            </a:r>
            <a:endParaRPr b="1" sz="4100">
              <a:solidFill>
                <a:srgbClr val="0B4803"/>
              </a:solidFill>
              <a:latin typeface="Times New Roman"/>
              <a:ea typeface="Times New Roman"/>
              <a:cs typeface="Times New Roman"/>
              <a:sym typeface="Times New Roman"/>
            </a:endParaRPr>
          </a:p>
        </p:txBody>
      </p:sp>
      <p:sp>
        <p:nvSpPr>
          <p:cNvPr id="300" name="Google Shape;300;g3ee2c4dc7ba_1_76"/>
          <p:cNvSpPr txBox="1"/>
          <p:nvPr/>
        </p:nvSpPr>
        <p:spPr>
          <a:xfrm>
            <a:off x="2012050" y="2358300"/>
            <a:ext cx="14594400" cy="65655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1200"/>
              </a:spcBef>
              <a:spcAft>
                <a:spcPts val="0"/>
              </a:spcAft>
              <a:buClr>
                <a:schemeClr val="hlink"/>
              </a:buClr>
              <a:buSzPts val="1100"/>
              <a:buFont typeface="Arial"/>
              <a:buNone/>
            </a:pPr>
            <a:r>
              <a:rPr lang="en-US" sz="3300">
                <a:solidFill>
                  <a:srgbClr val="0B4803"/>
                </a:solidFill>
                <a:latin typeface="Times New Roman"/>
                <a:ea typeface="Times New Roman"/>
                <a:cs typeface="Times New Roman"/>
                <a:sym typeface="Times New Roman"/>
              </a:rPr>
              <a:t>A Margem de Contribuição (MC) representa o valor que sobra do preço de venda após a dedução dos custos e despesas variáveis diretamente relacionados àquela unidade vendida. Esse valor é destinado, em primeiro lugar, a cobrir os custos e despesas fixos do negócio; depois de cobertos os fixos, o que sobrar constitui o lucro.</a:t>
            </a:r>
            <a:endParaRPr sz="3300">
              <a:solidFill>
                <a:srgbClr val="0B4803"/>
              </a:solidFill>
              <a:latin typeface="Times New Roman"/>
              <a:ea typeface="Times New Roman"/>
              <a:cs typeface="Times New Roman"/>
              <a:sym typeface="Times New Roman"/>
            </a:endParaRPr>
          </a:p>
          <a:p>
            <a:pPr indent="0" lvl="0" marL="0" rtl="0" algn="just">
              <a:lnSpc>
                <a:spcPct val="115000"/>
              </a:lnSpc>
              <a:spcBef>
                <a:spcPts val="1200"/>
              </a:spcBef>
              <a:spcAft>
                <a:spcPts val="0"/>
              </a:spcAft>
              <a:buClr>
                <a:schemeClr val="hlink"/>
              </a:buClr>
              <a:buSzPts val="1100"/>
              <a:buFont typeface="Arial"/>
              <a:buNone/>
            </a:pPr>
            <a:r>
              <a:rPr b="1" lang="en-US" sz="3300">
                <a:solidFill>
                  <a:srgbClr val="0B4803"/>
                </a:solidFill>
                <a:latin typeface="Times New Roman"/>
                <a:ea typeface="Times New Roman"/>
                <a:cs typeface="Times New Roman"/>
                <a:sym typeface="Times New Roman"/>
              </a:rPr>
              <a:t>Fórmula:</a:t>
            </a:r>
            <a:endParaRPr b="1" sz="3300">
              <a:solidFill>
                <a:srgbClr val="0B4803"/>
              </a:solidFill>
              <a:latin typeface="Times New Roman"/>
              <a:ea typeface="Times New Roman"/>
              <a:cs typeface="Times New Roman"/>
              <a:sym typeface="Times New Roman"/>
            </a:endParaRPr>
          </a:p>
          <a:p>
            <a:pPr indent="0" lvl="0" marL="0" rtl="0" algn="just">
              <a:lnSpc>
                <a:spcPct val="115000"/>
              </a:lnSpc>
              <a:spcBef>
                <a:spcPts val="1200"/>
              </a:spcBef>
              <a:spcAft>
                <a:spcPts val="0"/>
              </a:spcAft>
              <a:buClr>
                <a:schemeClr val="hlink"/>
              </a:buClr>
              <a:buSzPts val="1100"/>
              <a:buFont typeface="Arial"/>
              <a:buNone/>
            </a:pPr>
            <a:r>
              <a:rPr lang="en-US" sz="3300">
                <a:solidFill>
                  <a:srgbClr val="0B4803"/>
                </a:solidFill>
                <a:latin typeface="Times New Roman"/>
                <a:ea typeface="Times New Roman"/>
                <a:cs typeface="Times New Roman"/>
                <a:sym typeface="Times New Roman"/>
              </a:rPr>
              <a:t>MC (unitária) = Preço de Venda − (Custos Variáveis + Despesas Variáveis)</a:t>
            </a:r>
            <a:endParaRPr sz="3300">
              <a:solidFill>
                <a:srgbClr val="0B4803"/>
              </a:solidFill>
              <a:latin typeface="Times New Roman"/>
              <a:ea typeface="Times New Roman"/>
              <a:cs typeface="Times New Roman"/>
              <a:sym typeface="Times New Roman"/>
            </a:endParaRPr>
          </a:p>
          <a:p>
            <a:pPr indent="0" lvl="0" marL="0" rtl="0" algn="just">
              <a:lnSpc>
                <a:spcPct val="115000"/>
              </a:lnSpc>
              <a:spcBef>
                <a:spcPts val="1200"/>
              </a:spcBef>
              <a:spcAft>
                <a:spcPts val="0"/>
              </a:spcAft>
              <a:buClr>
                <a:schemeClr val="hlink"/>
              </a:buClr>
              <a:buSzPts val="1100"/>
              <a:buFont typeface="Arial"/>
              <a:buNone/>
            </a:pPr>
            <a:r>
              <a:rPr lang="en-US" sz="3300">
                <a:solidFill>
                  <a:srgbClr val="0B4803"/>
                </a:solidFill>
                <a:latin typeface="Times New Roman"/>
                <a:ea typeface="Times New Roman"/>
                <a:cs typeface="Times New Roman"/>
                <a:sym typeface="Times New Roman"/>
              </a:rPr>
              <a:t>MC (%) = MC unitária ÷ Preço de Venda</a:t>
            </a:r>
            <a:endParaRPr sz="3300">
              <a:solidFill>
                <a:srgbClr val="0B4803"/>
              </a:solidFill>
              <a:latin typeface="Times New Roman"/>
              <a:ea typeface="Times New Roman"/>
              <a:cs typeface="Times New Roman"/>
              <a:sym typeface="Times New Roman"/>
            </a:endParaRPr>
          </a:p>
          <a:p>
            <a:pPr indent="0" lvl="0" marL="0" rtl="0" algn="just">
              <a:lnSpc>
                <a:spcPct val="115000"/>
              </a:lnSpc>
              <a:spcBef>
                <a:spcPts val="1200"/>
              </a:spcBef>
              <a:spcAft>
                <a:spcPts val="1200"/>
              </a:spcAft>
              <a:buClr>
                <a:schemeClr val="hlink"/>
              </a:buClr>
              <a:buSzPts val="1100"/>
              <a:buFont typeface="Arial"/>
              <a:buNone/>
            </a:pPr>
            <a:r>
              <a:rPr lang="en-US" sz="3300">
                <a:solidFill>
                  <a:srgbClr val="0B4803"/>
                </a:solidFill>
                <a:latin typeface="Times New Roman"/>
                <a:ea typeface="Times New Roman"/>
                <a:cs typeface="Times New Roman"/>
                <a:sym typeface="Times New Roman"/>
              </a:rPr>
              <a:t>A Margem de Contribuição é essencial para decisões como: qual produto priorizar na produção, se vale a pena aceitar um pedido com desconto, e para calcular o Ponto de Equilíbrio.</a:t>
            </a:r>
            <a:endParaRPr sz="3300">
              <a:solidFill>
                <a:srgbClr val="0B4803"/>
              </a:solidFill>
              <a:latin typeface="Times New Roman"/>
              <a:ea typeface="Times New Roman"/>
              <a:cs typeface="Times New Roman"/>
              <a:sym typeface="Times New Roman"/>
            </a:endParaRPr>
          </a:p>
        </p:txBody>
      </p:sp>
      <p:sp>
        <p:nvSpPr>
          <p:cNvPr id="301" name="Google Shape;301;g3ee2c4dc7ba_1_76"/>
          <p:cNvSpPr txBox="1"/>
          <p:nvPr/>
        </p:nvSpPr>
        <p:spPr>
          <a:xfrm>
            <a:off x="0" y="98868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600">
                <a:solidFill>
                  <a:srgbClr val="0B4803"/>
                </a:solidFill>
                <a:latin typeface="Times New Roman"/>
                <a:ea typeface="Times New Roman"/>
                <a:cs typeface="Times New Roman"/>
                <a:sym typeface="Times New Roman"/>
              </a:rPr>
              <a:t>Fonte: Martins, 2018. </a:t>
            </a:r>
            <a:endParaRPr sz="1600">
              <a:solidFill>
                <a:srgbClr val="0B4803"/>
              </a:solidFill>
              <a:latin typeface="Times New Roman"/>
              <a:ea typeface="Times New Roman"/>
              <a:cs typeface="Times New Roman"/>
              <a:sym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g3ee2c4dc7ba_1_86"/>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07" name="Google Shape;307;g3ee2c4dc7ba_1_86" title="IDENTIDADE VISUAL (1).png"/>
          <p:cNvPicPr preferRelativeResize="0"/>
          <p:nvPr/>
        </p:nvPicPr>
        <p:blipFill>
          <a:blip r:embed="rId3">
            <a:alphaModFix/>
          </a:blip>
          <a:stretch>
            <a:fillRect/>
          </a:stretch>
        </p:blipFill>
        <p:spPr>
          <a:xfrm>
            <a:off x="3471100" y="8578938"/>
            <a:ext cx="1708050" cy="1708050"/>
          </a:xfrm>
          <a:prstGeom prst="rect">
            <a:avLst/>
          </a:prstGeom>
          <a:noFill/>
          <a:ln>
            <a:noFill/>
          </a:ln>
        </p:spPr>
      </p:pic>
      <p:pic>
        <p:nvPicPr>
          <p:cNvPr id="308" name="Google Shape;308;g3ee2c4dc7ba_1_86" title="DIREITOS E OBRIGAÇÕES DO MEI 2026.png"/>
          <p:cNvPicPr preferRelativeResize="0"/>
          <p:nvPr/>
        </p:nvPicPr>
        <p:blipFill>
          <a:blip r:embed="rId4">
            <a:alphaModFix/>
          </a:blip>
          <a:stretch>
            <a:fillRect/>
          </a:stretch>
        </p:blipFill>
        <p:spPr>
          <a:xfrm>
            <a:off x="5263325" y="8599530"/>
            <a:ext cx="9553575" cy="1666875"/>
          </a:xfrm>
          <a:prstGeom prst="rect">
            <a:avLst/>
          </a:prstGeom>
          <a:noFill/>
          <a:ln>
            <a:noFill/>
          </a:ln>
        </p:spPr>
      </p:pic>
      <p:sp>
        <p:nvSpPr>
          <p:cNvPr id="309" name="Google Shape;309;g3ee2c4dc7ba_1_86"/>
          <p:cNvSpPr txBox="1"/>
          <p:nvPr/>
        </p:nvSpPr>
        <p:spPr>
          <a:xfrm>
            <a:off x="3800850" y="1174325"/>
            <a:ext cx="11016000" cy="815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4100">
                <a:solidFill>
                  <a:srgbClr val="0B4803"/>
                </a:solidFill>
                <a:latin typeface="Times New Roman"/>
                <a:ea typeface="Times New Roman"/>
                <a:cs typeface="Times New Roman"/>
                <a:sym typeface="Times New Roman"/>
              </a:rPr>
              <a:t>Cálculo da Margem de Contribuição (Exemplo) </a:t>
            </a:r>
            <a:endParaRPr b="1" sz="4100">
              <a:solidFill>
                <a:srgbClr val="0B4803"/>
              </a:solidFill>
              <a:latin typeface="Times New Roman"/>
              <a:ea typeface="Times New Roman"/>
              <a:cs typeface="Times New Roman"/>
              <a:sym typeface="Times New Roman"/>
            </a:endParaRPr>
          </a:p>
        </p:txBody>
      </p:sp>
      <p:sp>
        <p:nvSpPr>
          <p:cNvPr id="310" name="Google Shape;310;g3ee2c4dc7ba_1_86"/>
          <p:cNvSpPr txBox="1"/>
          <p:nvPr/>
        </p:nvSpPr>
        <p:spPr>
          <a:xfrm>
            <a:off x="2071500" y="2121725"/>
            <a:ext cx="14068200" cy="6918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Clr>
                <a:schemeClr val="hlink"/>
              </a:buClr>
              <a:buSzPts val="1100"/>
              <a:buFont typeface="Arial"/>
              <a:buNone/>
            </a:pPr>
            <a:r>
              <a:rPr b="1" lang="en-US" sz="3100">
                <a:solidFill>
                  <a:srgbClr val="0B4803"/>
                </a:solidFill>
                <a:latin typeface="Times New Roman"/>
                <a:ea typeface="Times New Roman"/>
                <a:cs typeface="Times New Roman"/>
                <a:sym typeface="Times New Roman"/>
              </a:rPr>
              <a:t>Dados (continuação do exemplo anterior):</a:t>
            </a:r>
            <a:endParaRPr b="1" sz="3100">
              <a:solidFill>
                <a:srgbClr val="0B4803"/>
              </a:solidFill>
              <a:latin typeface="Times New Roman"/>
              <a:ea typeface="Times New Roman"/>
              <a:cs typeface="Times New Roman"/>
              <a:sym typeface="Times New Roman"/>
            </a:endParaRPr>
          </a:p>
          <a:p>
            <a:pPr indent="-425450" lvl="0" marL="457200" rtl="0" algn="l">
              <a:lnSpc>
                <a:spcPct val="115000"/>
              </a:lnSpc>
              <a:spcBef>
                <a:spcPts val="1200"/>
              </a:spcBef>
              <a:spcAft>
                <a:spcPts val="0"/>
              </a:spcAft>
              <a:buClr>
                <a:srgbClr val="0B4803"/>
              </a:buClr>
              <a:buSzPts val="3100"/>
              <a:buFont typeface="Times New Roman"/>
              <a:buChar char="●"/>
            </a:pPr>
            <a:r>
              <a:rPr lang="en-US" sz="3100">
                <a:solidFill>
                  <a:srgbClr val="0B4803"/>
                </a:solidFill>
                <a:latin typeface="Times New Roman"/>
                <a:ea typeface="Times New Roman"/>
                <a:cs typeface="Times New Roman"/>
                <a:sym typeface="Times New Roman"/>
              </a:rPr>
              <a:t>Preço de venda: R$ 42,25</a:t>
            </a:r>
            <a:endParaRPr sz="3100">
              <a:solidFill>
                <a:srgbClr val="0B4803"/>
              </a:solidFill>
              <a:latin typeface="Times New Roman"/>
              <a:ea typeface="Times New Roman"/>
              <a:cs typeface="Times New Roman"/>
              <a:sym typeface="Times New Roman"/>
            </a:endParaRPr>
          </a:p>
          <a:p>
            <a:pPr indent="-425450" lvl="0" marL="457200" rtl="0" algn="l">
              <a:lnSpc>
                <a:spcPct val="115000"/>
              </a:lnSpc>
              <a:spcBef>
                <a:spcPts val="0"/>
              </a:spcBef>
              <a:spcAft>
                <a:spcPts val="0"/>
              </a:spcAft>
              <a:buClr>
                <a:srgbClr val="0B4803"/>
              </a:buClr>
              <a:buSzPts val="3100"/>
              <a:buFont typeface="Times New Roman"/>
              <a:buChar char="●"/>
            </a:pPr>
            <a:r>
              <a:rPr lang="en-US" sz="3100">
                <a:solidFill>
                  <a:srgbClr val="0B4803"/>
                </a:solidFill>
                <a:latin typeface="Times New Roman"/>
                <a:ea typeface="Times New Roman"/>
                <a:cs typeface="Times New Roman"/>
                <a:sym typeface="Times New Roman"/>
              </a:rPr>
              <a:t>Custo variável unitário (matéria-prima): R$ 30,00</a:t>
            </a:r>
            <a:endParaRPr sz="3100">
              <a:solidFill>
                <a:srgbClr val="0B4803"/>
              </a:solidFill>
              <a:latin typeface="Times New Roman"/>
              <a:ea typeface="Times New Roman"/>
              <a:cs typeface="Times New Roman"/>
              <a:sym typeface="Times New Roman"/>
            </a:endParaRPr>
          </a:p>
          <a:p>
            <a:pPr indent="-425450" lvl="0" marL="457200" rtl="0" algn="l">
              <a:lnSpc>
                <a:spcPct val="115000"/>
              </a:lnSpc>
              <a:spcBef>
                <a:spcPts val="0"/>
              </a:spcBef>
              <a:spcAft>
                <a:spcPts val="0"/>
              </a:spcAft>
              <a:buClr>
                <a:srgbClr val="0B4803"/>
              </a:buClr>
              <a:buSzPts val="3100"/>
              <a:buFont typeface="Times New Roman"/>
              <a:buChar char="●"/>
            </a:pPr>
            <a:r>
              <a:rPr lang="en-US" sz="3100">
                <a:solidFill>
                  <a:srgbClr val="0B4803"/>
                </a:solidFill>
                <a:latin typeface="Times New Roman"/>
                <a:ea typeface="Times New Roman"/>
                <a:cs typeface="Times New Roman"/>
                <a:sym typeface="Times New Roman"/>
              </a:rPr>
              <a:t>Despesa variável (taxa de cartão): R$ 1,69</a:t>
            </a:r>
            <a:endParaRPr sz="3100">
              <a:solidFill>
                <a:srgbClr val="0B4803"/>
              </a:solidFill>
              <a:latin typeface="Times New Roman"/>
              <a:ea typeface="Times New Roman"/>
              <a:cs typeface="Times New Roman"/>
              <a:sym typeface="Times New Roman"/>
            </a:endParaRPr>
          </a:p>
          <a:p>
            <a:pPr indent="0" lvl="0" marL="0" rtl="0" algn="l">
              <a:lnSpc>
                <a:spcPct val="115000"/>
              </a:lnSpc>
              <a:spcBef>
                <a:spcPts val="1200"/>
              </a:spcBef>
              <a:spcAft>
                <a:spcPts val="0"/>
              </a:spcAft>
              <a:buClr>
                <a:schemeClr val="hlink"/>
              </a:buClr>
              <a:buSzPts val="1100"/>
              <a:buFont typeface="Arial"/>
              <a:buNone/>
            </a:pPr>
            <a:r>
              <a:rPr b="1" lang="en-US" sz="3100">
                <a:solidFill>
                  <a:srgbClr val="0B4803"/>
                </a:solidFill>
                <a:latin typeface="Times New Roman"/>
                <a:ea typeface="Times New Roman"/>
                <a:cs typeface="Times New Roman"/>
                <a:sym typeface="Times New Roman"/>
              </a:rPr>
              <a:t>Cálculo:</a:t>
            </a:r>
            <a:endParaRPr b="1" sz="3100">
              <a:solidFill>
                <a:srgbClr val="0B4803"/>
              </a:solidFill>
              <a:latin typeface="Times New Roman"/>
              <a:ea typeface="Times New Roman"/>
              <a:cs typeface="Times New Roman"/>
              <a:sym typeface="Times New Roman"/>
            </a:endParaRPr>
          </a:p>
          <a:p>
            <a:pPr indent="0" lvl="0" marL="0" rtl="0" algn="ctr">
              <a:lnSpc>
                <a:spcPct val="115000"/>
              </a:lnSpc>
              <a:spcBef>
                <a:spcPts val="1200"/>
              </a:spcBef>
              <a:spcAft>
                <a:spcPts val="0"/>
              </a:spcAft>
              <a:buClr>
                <a:schemeClr val="hlink"/>
              </a:buClr>
              <a:buSzPts val="1100"/>
              <a:buFont typeface="Arial"/>
              <a:buNone/>
            </a:pPr>
            <a:r>
              <a:rPr lang="en-US" sz="3100">
                <a:solidFill>
                  <a:srgbClr val="0B4803"/>
                </a:solidFill>
                <a:latin typeface="Times New Roman"/>
                <a:ea typeface="Times New Roman"/>
                <a:cs typeface="Times New Roman"/>
                <a:sym typeface="Times New Roman"/>
              </a:rPr>
              <a:t>MC = 42,25 − (30,00 + 1,69)</a:t>
            </a:r>
            <a:br>
              <a:rPr lang="en-US" sz="3100">
                <a:solidFill>
                  <a:srgbClr val="0B4803"/>
                </a:solidFill>
                <a:latin typeface="Times New Roman"/>
                <a:ea typeface="Times New Roman"/>
                <a:cs typeface="Times New Roman"/>
                <a:sym typeface="Times New Roman"/>
              </a:rPr>
            </a:br>
            <a:r>
              <a:rPr lang="en-US" sz="3100">
                <a:solidFill>
                  <a:srgbClr val="0B4803"/>
                </a:solidFill>
                <a:latin typeface="Times New Roman"/>
                <a:ea typeface="Times New Roman"/>
                <a:cs typeface="Times New Roman"/>
                <a:sym typeface="Times New Roman"/>
              </a:rPr>
              <a:t> MC = 42,25 − 31,69</a:t>
            </a:r>
            <a:br>
              <a:rPr lang="en-US" sz="3100">
                <a:solidFill>
                  <a:srgbClr val="0B4803"/>
                </a:solidFill>
                <a:latin typeface="Times New Roman"/>
                <a:ea typeface="Times New Roman"/>
                <a:cs typeface="Times New Roman"/>
                <a:sym typeface="Times New Roman"/>
              </a:rPr>
            </a:br>
            <a:r>
              <a:rPr lang="en-US" sz="3100">
                <a:solidFill>
                  <a:srgbClr val="0B4803"/>
                </a:solidFill>
                <a:latin typeface="Times New Roman"/>
                <a:ea typeface="Times New Roman"/>
                <a:cs typeface="Times New Roman"/>
                <a:sym typeface="Times New Roman"/>
              </a:rPr>
              <a:t> MC = </a:t>
            </a:r>
            <a:r>
              <a:rPr b="1" lang="en-US" sz="3100">
                <a:solidFill>
                  <a:srgbClr val="0B4803"/>
                </a:solidFill>
                <a:latin typeface="Times New Roman"/>
                <a:ea typeface="Times New Roman"/>
                <a:cs typeface="Times New Roman"/>
                <a:sym typeface="Times New Roman"/>
              </a:rPr>
              <a:t>R$ 10,56</a:t>
            </a:r>
            <a:endParaRPr b="1" sz="3100">
              <a:solidFill>
                <a:srgbClr val="0B4803"/>
              </a:solidFill>
              <a:latin typeface="Times New Roman"/>
              <a:ea typeface="Times New Roman"/>
              <a:cs typeface="Times New Roman"/>
              <a:sym typeface="Times New Roman"/>
            </a:endParaRPr>
          </a:p>
          <a:p>
            <a:pPr indent="0" lvl="0" marL="0" rtl="0" algn="ctr">
              <a:lnSpc>
                <a:spcPct val="115000"/>
              </a:lnSpc>
              <a:spcBef>
                <a:spcPts val="1200"/>
              </a:spcBef>
              <a:spcAft>
                <a:spcPts val="0"/>
              </a:spcAft>
              <a:buClr>
                <a:schemeClr val="hlink"/>
              </a:buClr>
              <a:buSzPts val="1100"/>
              <a:buFont typeface="Arial"/>
              <a:buNone/>
            </a:pPr>
            <a:r>
              <a:rPr lang="en-US" sz="3100">
                <a:solidFill>
                  <a:srgbClr val="0B4803"/>
                </a:solidFill>
                <a:latin typeface="Times New Roman"/>
                <a:ea typeface="Times New Roman"/>
                <a:cs typeface="Times New Roman"/>
                <a:sym typeface="Times New Roman"/>
              </a:rPr>
              <a:t>MC (%) = 10,56 ÷ 42,25 = </a:t>
            </a:r>
            <a:r>
              <a:rPr b="1" lang="en-US" sz="3100">
                <a:solidFill>
                  <a:srgbClr val="0B4803"/>
                </a:solidFill>
                <a:latin typeface="Times New Roman"/>
                <a:ea typeface="Times New Roman"/>
                <a:cs typeface="Times New Roman"/>
                <a:sym typeface="Times New Roman"/>
              </a:rPr>
              <a:t>25%</a:t>
            </a:r>
            <a:endParaRPr b="1" sz="3100">
              <a:solidFill>
                <a:srgbClr val="0B4803"/>
              </a:solidFill>
              <a:latin typeface="Times New Roman"/>
              <a:ea typeface="Times New Roman"/>
              <a:cs typeface="Times New Roman"/>
              <a:sym typeface="Times New Roman"/>
            </a:endParaRPr>
          </a:p>
          <a:p>
            <a:pPr indent="0" lvl="0" marL="0" rtl="0" algn="l">
              <a:lnSpc>
                <a:spcPct val="115000"/>
              </a:lnSpc>
              <a:spcBef>
                <a:spcPts val="1200"/>
              </a:spcBef>
              <a:spcAft>
                <a:spcPts val="1200"/>
              </a:spcAft>
              <a:buClr>
                <a:schemeClr val="hlink"/>
              </a:buClr>
              <a:buSzPts val="1100"/>
              <a:buFont typeface="Arial"/>
              <a:buNone/>
            </a:pPr>
            <a:r>
              <a:rPr lang="en-US" sz="3100">
                <a:solidFill>
                  <a:srgbClr val="0B4803"/>
                </a:solidFill>
                <a:latin typeface="Times New Roman"/>
                <a:ea typeface="Times New Roman"/>
                <a:cs typeface="Times New Roman"/>
                <a:sym typeface="Times New Roman"/>
              </a:rPr>
              <a:t>Interpretação: cada unidade vendida contribui com R$ 10,56 para cobrir os custos fixos do negócio (aluguel, DAS, internet) e, depois de cobertos, gerar lucro.</a:t>
            </a:r>
            <a:endParaRPr sz="3100">
              <a:solidFill>
                <a:srgbClr val="0B4803"/>
              </a:solidFill>
              <a:latin typeface="Times New Roman"/>
              <a:ea typeface="Times New Roman"/>
              <a:cs typeface="Times New Roman"/>
              <a:sym typeface="Times New Roman"/>
            </a:endParaRPr>
          </a:p>
        </p:txBody>
      </p:sp>
      <p:sp>
        <p:nvSpPr>
          <p:cNvPr id="311" name="Google Shape;311;g3ee2c4dc7ba_1_86"/>
          <p:cNvSpPr txBox="1"/>
          <p:nvPr/>
        </p:nvSpPr>
        <p:spPr>
          <a:xfrm>
            <a:off x="0" y="9866200"/>
            <a:ext cx="3000000" cy="431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lang="en-US" sz="1600">
                <a:solidFill>
                  <a:srgbClr val="0B4803"/>
                </a:solidFill>
                <a:latin typeface="Times New Roman"/>
                <a:ea typeface="Times New Roman"/>
                <a:cs typeface="Times New Roman"/>
                <a:sym typeface="Times New Roman"/>
              </a:rPr>
              <a:t>Fonte: Martins, 2018.</a:t>
            </a:r>
            <a:endParaRPr sz="1600">
              <a:solidFill>
                <a:srgbClr val="0B4803"/>
              </a:solidFill>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g3ee2c4dc7ba_1_96"/>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17" name="Google Shape;317;g3ee2c4dc7ba_1_96" title="IDENTIDADE VISUAL (1).png"/>
          <p:cNvPicPr preferRelativeResize="0"/>
          <p:nvPr/>
        </p:nvPicPr>
        <p:blipFill>
          <a:blip r:embed="rId3">
            <a:alphaModFix/>
          </a:blip>
          <a:stretch>
            <a:fillRect/>
          </a:stretch>
        </p:blipFill>
        <p:spPr>
          <a:xfrm>
            <a:off x="3471100" y="8578938"/>
            <a:ext cx="1708050" cy="1708050"/>
          </a:xfrm>
          <a:prstGeom prst="rect">
            <a:avLst/>
          </a:prstGeom>
          <a:noFill/>
          <a:ln>
            <a:noFill/>
          </a:ln>
        </p:spPr>
      </p:pic>
      <p:pic>
        <p:nvPicPr>
          <p:cNvPr id="318" name="Google Shape;318;g3ee2c4dc7ba_1_96" title="DIREITOS E OBRIGAÇÕES DO MEI 2026.png"/>
          <p:cNvPicPr preferRelativeResize="0"/>
          <p:nvPr/>
        </p:nvPicPr>
        <p:blipFill>
          <a:blip r:embed="rId4">
            <a:alphaModFix/>
          </a:blip>
          <a:stretch>
            <a:fillRect/>
          </a:stretch>
        </p:blipFill>
        <p:spPr>
          <a:xfrm>
            <a:off x="5263325" y="8599530"/>
            <a:ext cx="9553575" cy="1666875"/>
          </a:xfrm>
          <a:prstGeom prst="rect">
            <a:avLst/>
          </a:prstGeom>
          <a:noFill/>
          <a:ln>
            <a:noFill/>
          </a:ln>
        </p:spPr>
      </p:pic>
      <p:sp>
        <p:nvSpPr>
          <p:cNvPr id="319" name="Google Shape;319;g3ee2c4dc7ba_1_96"/>
          <p:cNvSpPr txBox="1"/>
          <p:nvPr/>
        </p:nvSpPr>
        <p:spPr>
          <a:xfrm>
            <a:off x="4572000" y="1275425"/>
            <a:ext cx="9364500" cy="815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4100">
                <a:solidFill>
                  <a:srgbClr val="0B4803"/>
                </a:solidFill>
                <a:latin typeface="Times New Roman"/>
                <a:ea typeface="Times New Roman"/>
                <a:cs typeface="Times New Roman"/>
                <a:sym typeface="Times New Roman"/>
              </a:rPr>
              <a:t>Ponto de Equilíbrio: Conceito e Fórmula </a:t>
            </a:r>
            <a:endParaRPr b="1" sz="4100">
              <a:solidFill>
                <a:srgbClr val="0B4803"/>
              </a:solidFill>
              <a:latin typeface="Times New Roman"/>
              <a:ea typeface="Times New Roman"/>
              <a:cs typeface="Times New Roman"/>
              <a:sym typeface="Times New Roman"/>
            </a:endParaRPr>
          </a:p>
        </p:txBody>
      </p:sp>
      <p:sp>
        <p:nvSpPr>
          <p:cNvPr id="320" name="Google Shape;320;g3ee2c4dc7ba_1_96"/>
          <p:cNvSpPr txBox="1"/>
          <p:nvPr/>
        </p:nvSpPr>
        <p:spPr>
          <a:xfrm>
            <a:off x="2058000" y="2368825"/>
            <a:ext cx="14392500" cy="62307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1200"/>
              </a:spcBef>
              <a:spcAft>
                <a:spcPts val="0"/>
              </a:spcAft>
              <a:buNone/>
            </a:pPr>
            <a:r>
              <a:rPr lang="en-US" sz="3300">
                <a:solidFill>
                  <a:srgbClr val="0B4803"/>
                </a:solidFill>
                <a:latin typeface="Times New Roman"/>
                <a:ea typeface="Times New Roman"/>
                <a:cs typeface="Times New Roman"/>
                <a:sym typeface="Times New Roman"/>
              </a:rPr>
              <a:t>O Ponto de Equilíbrio (PE) é a quantidade de vendas, em unidades ou em valor monetário, necessária para que a receita total se iguale exatamente aos custos e despesas totais, resultando em lucro igual a zero. Abaixo desse ponto, o negócio opera com prejuízo; acima dele, passa a gerar lucro.</a:t>
            </a:r>
            <a:endParaRPr sz="3300">
              <a:solidFill>
                <a:srgbClr val="0B4803"/>
              </a:solidFill>
              <a:latin typeface="Times New Roman"/>
              <a:ea typeface="Times New Roman"/>
              <a:cs typeface="Times New Roman"/>
              <a:sym typeface="Times New Roman"/>
            </a:endParaRPr>
          </a:p>
          <a:p>
            <a:pPr indent="-438150" lvl="0" marL="457200" rtl="0" algn="l">
              <a:lnSpc>
                <a:spcPct val="150000"/>
              </a:lnSpc>
              <a:spcBef>
                <a:spcPts val="1200"/>
              </a:spcBef>
              <a:spcAft>
                <a:spcPts val="0"/>
              </a:spcAft>
              <a:buClr>
                <a:srgbClr val="0B4803"/>
              </a:buClr>
              <a:buSzPts val="3300"/>
              <a:buFont typeface="Times New Roman"/>
              <a:buChar char="●"/>
            </a:pPr>
            <a:r>
              <a:rPr b="1" lang="en-US" sz="3300">
                <a:solidFill>
                  <a:srgbClr val="0B4803"/>
                </a:solidFill>
                <a:latin typeface="Times New Roman"/>
                <a:ea typeface="Times New Roman"/>
                <a:cs typeface="Times New Roman"/>
                <a:sym typeface="Times New Roman"/>
              </a:rPr>
              <a:t>Fórmula do Ponto de Equilíbrio em unidades:</a:t>
            </a:r>
            <a:endParaRPr b="1" sz="3300">
              <a:solidFill>
                <a:srgbClr val="0B4803"/>
              </a:solidFill>
              <a:latin typeface="Times New Roman"/>
              <a:ea typeface="Times New Roman"/>
              <a:cs typeface="Times New Roman"/>
              <a:sym typeface="Times New Roman"/>
            </a:endParaRPr>
          </a:p>
          <a:p>
            <a:pPr indent="-438150" lvl="0" marL="457200" rtl="0" algn="l">
              <a:lnSpc>
                <a:spcPct val="150000"/>
              </a:lnSpc>
              <a:spcBef>
                <a:spcPts val="0"/>
              </a:spcBef>
              <a:spcAft>
                <a:spcPts val="0"/>
              </a:spcAft>
              <a:buClr>
                <a:srgbClr val="0B4803"/>
              </a:buClr>
              <a:buSzPts val="3300"/>
              <a:buFont typeface="Times New Roman"/>
              <a:buChar char="●"/>
            </a:pPr>
            <a:r>
              <a:rPr lang="en-US" sz="3300">
                <a:solidFill>
                  <a:srgbClr val="0B4803"/>
                </a:solidFill>
                <a:latin typeface="Times New Roman"/>
                <a:ea typeface="Times New Roman"/>
                <a:cs typeface="Times New Roman"/>
                <a:sym typeface="Times New Roman"/>
              </a:rPr>
              <a:t>PE (unidades) = Custos e Despesas Fixos Totais ÷ Margem de Contribuição Unitária</a:t>
            </a:r>
            <a:endParaRPr sz="3300">
              <a:solidFill>
                <a:srgbClr val="0B4803"/>
              </a:solidFill>
              <a:latin typeface="Times New Roman"/>
              <a:ea typeface="Times New Roman"/>
              <a:cs typeface="Times New Roman"/>
              <a:sym typeface="Times New Roman"/>
            </a:endParaRPr>
          </a:p>
          <a:p>
            <a:pPr indent="-438150" lvl="0" marL="457200" rtl="0" algn="l">
              <a:lnSpc>
                <a:spcPct val="150000"/>
              </a:lnSpc>
              <a:spcBef>
                <a:spcPts val="0"/>
              </a:spcBef>
              <a:spcAft>
                <a:spcPts val="0"/>
              </a:spcAft>
              <a:buClr>
                <a:srgbClr val="0B4803"/>
              </a:buClr>
              <a:buSzPts val="3300"/>
              <a:buFont typeface="Times New Roman"/>
              <a:buChar char="●"/>
            </a:pPr>
            <a:r>
              <a:rPr b="1" lang="en-US" sz="3300">
                <a:solidFill>
                  <a:srgbClr val="0B4803"/>
                </a:solidFill>
                <a:latin typeface="Times New Roman"/>
                <a:ea typeface="Times New Roman"/>
                <a:cs typeface="Times New Roman"/>
                <a:sym typeface="Times New Roman"/>
              </a:rPr>
              <a:t>Fórmula do Ponto de Equilíbrio em valor (R$):</a:t>
            </a:r>
            <a:endParaRPr b="1" sz="3300">
              <a:solidFill>
                <a:srgbClr val="0B4803"/>
              </a:solidFill>
              <a:latin typeface="Times New Roman"/>
              <a:ea typeface="Times New Roman"/>
              <a:cs typeface="Times New Roman"/>
              <a:sym typeface="Times New Roman"/>
            </a:endParaRPr>
          </a:p>
          <a:p>
            <a:pPr indent="-438150" lvl="0" marL="457200" rtl="0" algn="l">
              <a:lnSpc>
                <a:spcPct val="150000"/>
              </a:lnSpc>
              <a:spcBef>
                <a:spcPts val="0"/>
              </a:spcBef>
              <a:spcAft>
                <a:spcPts val="0"/>
              </a:spcAft>
              <a:buClr>
                <a:srgbClr val="0B4803"/>
              </a:buClr>
              <a:buSzPts val="3300"/>
              <a:buFont typeface="Times New Roman"/>
              <a:buChar char="●"/>
            </a:pPr>
            <a:r>
              <a:rPr lang="en-US" sz="3300">
                <a:solidFill>
                  <a:srgbClr val="0B4803"/>
                </a:solidFill>
                <a:latin typeface="Times New Roman"/>
                <a:ea typeface="Times New Roman"/>
                <a:cs typeface="Times New Roman"/>
                <a:sym typeface="Times New Roman"/>
              </a:rPr>
              <a:t>PE (R$) = Custos e Despesas Fixos Totais ÷ (MC %)</a:t>
            </a:r>
            <a:endParaRPr b="1" sz="3300">
              <a:solidFill>
                <a:srgbClr val="0B4803"/>
              </a:solidFill>
              <a:latin typeface="Times New Roman"/>
              <a:ea typeface="Times New Roman"/>
              <a:cs typeface="Times New Roman"/>
              <a:sym typeface="Times New Roman"/>
            </a:endParaRPr>
          </a:p>
        </p:txBody>
      </p:sp>
      <p:sp>
        <p:nvSpPr>
          <p:cNvPr id="321" name="Google Shape;321;g3ee2c4dc7ba_1_96"/>
          <p:cNvSpPr txBox="1"/>
          <p:nvPr/>
        </p:nvSpPr>
        <p:spPr>
          <a:xfrm>
            <a:off x="0" y="98662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600">
                <a:solidFill>
                  <a:srgbClr val="0B4803"/>
                </a:solidFill>
                <a:latin typeface="Times New Roman"/>
                <a:ea typeface="Times New Roman"/>
                <a:cs typeface="Times New Roman"/>
                <a:sym typeface="Times New Roman"/>
              </a:rPr>
              <a:t>Fonte: Martins, 2018. </a:t>
            </a:r>
            <a:endParaRPr sz="1600">
              <a:solidFill>
                <a:srgbClr val="0B4803"/>
              </a:solidFill>
              <a:latin typeface="Times New Roman"/>
              <a:ea typeface="Times New Roman"/>
              <a:cs typeface="Times New Roman"/>
              <a:sym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g3f07aa50533_0_9"/>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27" name="Google Shape;327;g3f07aa50533_0_9" title="IDENTIDADE VISUAL (1).png"/>
          <p:cNvPicPr preferRelativeResize="0"/>
          <p:nvPr/>
        </p:nvPicPr>
        <p:blipFill>
          <a:blip r:embed="rId3">
            <a:alphaModFix/>
          </a:blip>
          <a:stretch>
            <a:fillRect/>
          </a:stretch>
        </p:blipFill>
        <p:spPr>
          <a:xfrm>
            <a:off x="3471100" y="8578938"/>
            <a:ext cx="1708050" cy="1708050"/>
          </a:xfrm>
          <a:prstGeom prst="rect">
            <a:avLst/>
          </a:prstGeom>
          <a:noFill/>
          <a:ln>
            <a:noFill/>
          </a:ln>
        </p:spPr>
      </p:pic>
      <p:pic>
        <p:nvPicPr>
          <p:cNvPr id="328" name="Google Shape;328;g3f07aa50533_0_9" title="DIREITOS E OBRIGAÇÕES DO MEI 2026.png"/>
          <p:cNvPicPr preferRelativeResize="0"/>
          <p:nvPr/>
        </p:nvPicPr>
        <p:blipFill>
          <a:blip r:embed="rId4">
            <a:alphaModFix/>
          </a:blip>
          <a:stretch>
            <a:fillRect/>
          </a:stretch>
        </p:blipFill>
        <p:spPr>
          <a:xfrm>
            <a:off x="5263325" y="8599530"/>
            <a:ext cx="9553575" cy="1666875"/>
          </a:xfrm>
          <a:prstGeom prst="rect">
            <a:avLst/>
          </a:prstGeom>
          <a:noFill/>
          <a:ln>
            <a:noFill/>
          </a:ln>
        </p:spPr>
      </p:pic>
      <p:sp>
        <p:nvSpPr>
          <p:cNvPr id="329" name="Google Shape;329;g3f07aa50533_0_9"/>
          <p:cNvSpPr txBox="1"/>
          <p:nvPr/>
        </p:nvSpPr>
        <p:spPr>
          <a:xfrm>
            <a:off x="5884900" y="1000425"/>
            <a:ext cx="6987900" cy="815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4100">
                <a:solidFill>
                  <a:srgbClr val="0B4803"/>
                </a:solidFill>
                <a:latin typeface="Times New Roman"/>
                <a:ea typeface="Times New Roman"/>
                <a:cs typeface="Times New Roman"/>
                <a:sym typeface="Times New Roman"/>
              </a:rPr>
              <a:t>Tipos de Ponto de Equilíbrio </a:t>
            </a:r>
            <a:endParaRPr b="1" sz="4100">
              <a:solidFill>
                <a:srgbClr val="0B4803"/>
              </a:solidFill>
              <a:latin typeface="Times New Roman"/>
              <a:ea typeface="Times New Roman"/>
              <a:cs typeface="Times New Roman"/>
              <a:sym typeface="Times New Roman"/>
            </a:endParaRPr>
          </a:p>
        </p:txBody>
      </p:sp>
      <p:graphicFrame>
        <p:nvGraphicFramePr>
          <p:cNvPr id="330" name="Google Shape;330;g3f07aa50533_0_9"/>
          <p:cNvGraphicFramePr/>
          <p:nvPr/>
        </p:nvGraphicFramePr>
        <p:xfrm>
          <a:off x="2249690" y="2253209"/>
          <a:ext cx="3000000" cy="3000000"/>
        </p:xfrm>
        <a:graphic>
          <a:graphicData uri="http://schemas.openxmlformats.org/drawingml/2006/table">
            <a:tbl>
              <a:tblPr>
                <a:noFill/>
                <a:tableStyleId>{6FB92FDA-298E-449F-B54E-6E3A0FF4B869}</a:tableStyleId>
              </a:tblPr>
              <a:tblGrid>
                <a:gridCol w="3518900"/>
                <a:gridCol w="4804850"/>
                <a:gridCol w="5464850"/>
              </a:tblGrid>
              <a:tr h="1259725">
                <a:tc>
                  <a:txBody>
                    <a:bodyPr/>
                    <a:lstStyle/>
                    <a:p>
                      <a:pPr indent="0" lvl="0" marL="0" marR="0" rtl="0" algn="ctr">
                        <a:lnSpc>
                          <a:spcPct val="140000"/>
                        </a:lnSpc>
                        <a:spcBef>
                          <a:spcPts val="0"/>
                        </a:spcBef>
                        <a:spcAft>
                          <a:spcPts val="0"/>
                        </a:spcAft>
                        <a:buClr>
                          <a:srgbClr val="000000"/>
                        </a:buClr>
                        <a:buSzPts val="1500"/>
                        <a:buFont typeface="Arial"/>
                        <a:buNone/>
                      </a:pPr>
                      <a:r>
                        <a:rPr b="1" lang="en-US" sz="1500" u="none" cap="none" strike="noStrike">
                          <a:solidFill>
                            <a:srgbClr val="FFFFFF"/>
                          </a:solidFill>
                          <a:latin typeface="Arial"/>
                          <a:ea typeface="Arial"/>
                          <a:cs typeface="Arial"/>
                          <a:sym typeface="Arial"/>
                        </a:rPr>
                        <a:t>Tipo de Ponto de Equilíbrio</a:t>
                      </a:r>
                      <a:endParaRPr sz="1100" u="none" cap="none" strike="noStrike"/>
                    </a:p>
                  </a:txBody>
                  <a:tcPr marT="190500" marB="190500" marR="190500" marL="190500" anchor="ctr">
                    <a:lnL cap="flat" cmpd="sng" w="19050">
                      <a:solidFill>
                        <a:srgbClr val="010101"/>
                      </a:solidFill>
                      <a:prstDash val="solid"/>
                      <a:round/>
                      <a:headEnd len="sm" w="sm" type="none"/>
                      <a:tailEnd len="sm" w="sm" type="none"/>
                    </a:lnL>
                    <a:lnR cap="flat" cmpd="sng" w="19050">
                      <a:solidFill>
                        <a:srgbClr val="010101"/>
                      </a:solidFill>
                      <a:prstDash val="solid"/>
                      <a:round/>
                      <a:headEnd len="sm" w="sm" type="none"/>
                      <a:tailEnd len="sm" w="sm" type="none"/>
                    </a:lnR>
                    <a:lnT cap="flat" cmpd="sng" w="19050">
                      <a:solidFill>
                        <a:srgbClr val="010101"/>
                      </a:solidFill>
                      <a:prstDash val="solid"/>
                      <a:round/>
                      <a:headEnd len="sm" w="sm" type="none"/>
                      <a:tailEnd len="sm" w="sm" type="none"/>
                    </a:lnT>
                    <a:lnB cap="flat" cmpd="sng" w="19050">
                      <a:solidFill>
                        <a:srgbClr val="010101"/>
                      </a:solidFill>
                      <a:prstDash val="solid"/>
                      <a:round/>
                      <a:headEnd len="sm" w="sm" type="none"/>
                      <a:tailEnd len="sm" w="sm" type="none"/>
                    </a:lnB>
                    <a:solidFill>
                      <a:srgbClr val="0B4803"/>
                    </a:solidFill>
                  </a:tcPr>
                </a:tc>
                <a:tc>
                  <a:txBody>
                    <a:bodyPr/>
                    <a:lstStyle/>
                    <a:p>
                      <a:pPr indent="0" lvl="0" marL="0" marR="0" rtl="0" algn="ctr">
                        <a:lnSpc>
                          <a:spcPct val="140000"/>
                        </a:lnSpc>
                        <a:spcBef>
                          <a:spcPts val="0"/>
                        </a:spcBef>
                        <a:spcAft>
                          <a:spcPts val="0"/>
                        </a:spcAft>
                        <a:buClr>
                          <a:srgbClr val="000000"/>
                        </a:buClr>
                        <a:buSzPts val="1500"/>
                        <a:buFont typeface="Arial"/>
                        <a:buNone/>
                      </a:pPr>
                      <a:r>
                        <a:rPr b="1" lang="en-US" sz="1500" u="none" cap="none" strike="noStrike">
                          <a:solidFill>
                            <a:srgbClr val="FFFFFF"/>
                          </a:solidFill>
                          <a:latin typeface="Arial"/>
                          <a:ea typeface="Arial"/>
                          <a:cs typeface="Arial"/>
                          <a:sym typeface="Arial"/>
                        </a:rPr>
                        <a:t>Faturamento Necessário (R$)</a:t>
                      </a:r>
                      <a:endParaRPr sz="1100" u="none" cap="none" strike="noStrike"/>
                    </a:p>
                  </a:txBody>
                  <a:tcPr marT="190500" marB="190500" marR="190500" marL="190500" anchor="ctr">
                    <a:lnL cap="flat" cmpd="sng" w="19050">
                      <a:solidFill>
                        <a:srgbClr val="010101"/>
                      </a:solidFill>
                      <a:prstDash val="solid"/>
                      <a:round/>
                      <a:headEnd len="sm" w="sm" type="none"/>
                      <a:tailEnd len="sm" w="sm" type="none"/>
                    </a:lnL>
                    <a:lnR cap="flat" cmpd="sng" w="19050">
                      <a:solidFill>
                        <a:srgbClr val="010101"/>
                      </a:solidFill>
                      <a:prstDash val="solid"/>
                      <a:round/>
                      <a:headEnd len="sm" w="sm" type="none"/>
                      <a:tailEnd len="sm" w="sm" type="none"/>
                    </a:lnR>
                    <a:lnT cap="flat" cmpd="sng" w="19050">
                      <a:solidFill>
                        <a:srgbClr val="010101"/>
                      </a:solidFill>
                      <a:prstDash val="solid"/>
                      <a:round/>
                      <a:headEnd len="sm" w="sm" type="none"/>
                      <a:tailEnd len="sm" w="sm" type="none"/>
                    </a:lnT>
                    <a:lnB cap="flat" cmpd="sng" w="19050">
                      <a:solidFill>
                        <a:srgbClr val="010101"/>
                      </a:solidFill>
                      <a:prstDash val="solid"/>
                      <a:round/>
                      <a:headEnd len="sm" w="sm" type="none"/>
                      <a:tailEnd len="sm" w="sm" type="none"/>
                    </a:lnB>
                    <a:solidFill>
                      <a:srgbClr val="0B4803"/>
                    </a:solidFill>
                  </a:tcPr>
                </a:tc>
                <a:tc>
                  <a:txBody>
                    <a:bodyPr/>
                    <a:lstStyle/>
                    <a:p>
                      <a:pPr indent="0" lvl="0" marL="0" marR="0" rtl="0" algn="ctr">
                        <a:lnSpc>
                          <a:spcPct val="140000"/>
                        </a:lnSpc>
                        <a:spcBef>
                          <a:spcPts val="0"/>
                        </a:spcBef>
                        <a:spcAft>
                          <a:spcPts val="0"/>
                        </a:spcAft>
                        <a:buClr>
                          <a:srgbClr val="000000"/>
                        </a:buClr>
                        <a:buSzPts val="1500"/>
                        <a:buFont typeface="Arial"/>
                        <a:buNone/>
                      </a:pPr>
                      <a:r>
                        <a:rPr b="1" lang="en-US" sz="1500" u="none" cap="none" strike="noStrike">
                          <a:solidFill>
                            <a:srgbClr val="FFFFFF"/>
                          </a:solidFill>
                          <a:latin typeface="Arial"/>
                          <a:ea typeface="Arial"/>
                          <a:cs typeface="Arial"/>
                          <a:sym typeface="Arial"/>
                        </a:rPr>
                        <a:t>Produtos Necessários</a:t>
                      </a:r>
                      <a:endParaRPr sz="1100" u="none" cap="none" strike="noStrike"/>
                    </a:p>
                  </a:txBody>
                  <a:tcPr marT="190500" marB="190500" marR="190500" marL="190500" anchor="ctr">
                    <a:lnL cap="flat" cmpd="sng" w="19050">
                      <a:solidFill>
                        <a:srgbClr val="010101"/>
                      </a:solidFill>
                      <a:prstDash val="solid"/>
                      <a:round/>
                      <a:headEnd len="sm" w="sm" type="none"/>
                      <a:tailEnd len="sm" w="sm" type="none"/>
                    </a:lnL>
                    <a:lnR cap="flat" cmpd="sng" w="19050">
                      <a:solidFill>
                        <a:srgbClr val="010101"/>
                      </a:solidFill>
                      <a:prstDash val="solid"/>
                      <a:round/>
                      <a:headEnd len="sm" w="sm" type="none"/>
                      <a:tailEnd len="sm" w="sm" type="none"/>
                    </a:lnR>
                    <a:lnT cap="flat" cmpd="sng" w="19050">
                      <a:solidFill>
                        <a:srgbClr val="010101"/>
                      </a:solidFill>
                      <a:prstDash val="solid"/>
                      <a:round/>
                      <a:headEnd len="sm" w="sm" type="none"/>
                      <a:tailEnd len="sm" w="sm" type="none"/>
                    </a:lnT>
                    <a:lnB cap="flat" cmpd="sng" w="19050">
                      <a:solidFill>
                        <a:srgbClr val="010101"/>
                      </a:solidFill>
                      <a:prstDash val="solid"/>
                      <a:round/>
                      <a:headEnd len="sm" w="sm" type="none"/>
                      <a:tailEnd len="sm" w="sm" type="none"/>
                    </a:lnB>
                    <a:solidFill>
                      <a:srgbClr val="0B4803"/>
                    </a:solidFill>
                  </a:tcPr>
                </a:tc>
              </a:tr>
              <a:tr h="1044400">
                <a:tc>
                  <a:txBody>
                    <a:bodyPr/>
                    <a:lstStyle/>
                    <a:p>
                      <a:pPr indent="0" lvl="0" marL="0" marR="0" rtl="0" algn="ctr">
                        <a:lnSpc>
                          <a:spcPct val="140000"/>
                        </a:lnSpc>
                        <a:spcBef>
                          <a:spcPts val="0"/>
                        </a:spcBef>
                        <a:spcAft>
                          <a:spcPts val="0"/>
                        </a:spcAft>
                        <a:buClr>
                          <a:srgbClr val="000000"/>
                        </a:buClr>
                        <a:buSzPts val="1500"/>
                        <a:buFont typeface="Arial"/>
                        <a:buNone/>
                      </a:pPr>
                      <a:r>
                        <a:rPr lang="en-US" sz="1500" u="none" cap="none" strike="noStrike">
                          <a:solidFill>
                            <a:srgbClr val="010101"/>
                          </a:solidFill>
                          <a:latin typeface="Arial"/>
                          <a:ea typeface="Arial"/>
                          <a:cs typeface="Arial"/>
                          <a:sym typeface="Arial"/>
                        </a:rPr>
                        <a:t>Operacional</a:t>
                      </a:r>
                      <a:endParaRPr sz="1100" u="none" cap="none" strike="noStrike"/>
                    </a:p>
                  </a:txBody>
                  <a:tcPr marT="190500" marB="190500" marR="190500" marL="190500" anchor="ctr">
                    <a:lnL cap="flat" cmpd="sng" w="19050">
                      <a:solidFill>
                        <a:srgbClr val="010101"/>
                      </a:solidFill>
                      <a:prstDash val="solid"/>
                      <a:round/>
                      <a:headEnd len="sm" w="sm" type="none"/>
                      <a:tailEnd len="sm" w="sm" type="none"/>
                    </a:lnL>
                    <a:lnR cap="flat" cmpd="sng" w="19050">
                      <a:solidFill>
                        <a:srgbClr val="010101"/>
                      </a:solidFill>
                      <a:prstDash val="solid"/>
                      <a:round/>
                      <a:headEnd len="sm" w="sm" type="none"/>
                      <a:tailEnd len="sm" w="sm" type="none"/>
                    </a:lnR>
                    <a:lnT cap="flat" cmpd="sng" w="19050">
                      <a:solidFill>
                        <a:srgbClr val="010101"/>
                      </a:solidFill>
                      <a:prstDash val="solid"/>
                      <a:round/>
                      <a:headEnd len="sm" w="sm" type="none"/>
                      <a:tailEnd len="sm" w="sm" type="none"/>
                    </a:lnT>
                    <a:lnB cap="flat" cmpd="sng" w="19050">
                      <a:solidFill>
                        <a:srgbClr val="010101"/>
                      </a:solidFill>
                      <a:prstDash val="solid"/>
                      <a:round/>
                      <a:headEnd len="sm" w="sm" type="none"/>
                      <a:tailEnd len="sm" w="sm" type="none"/>
                    </a:lnB>
                  </a:tcPr>
                </a:tc>
                <a:tc>
                  <a:txBody>
                    <a:bodyPr/>
                    <a:lstStyle/>
                    <a:p>
                      <a:pPr indent="0" lvl="0" marL="0" marR="0" rtl="0" algn="ctr">
                        <a:lnSpc>
                          <a:spcPct val="140000"/>
                        </a:lnSpc>
                        <a:spcBef>
                          <a:spcPts val="0"/>
                        </a:spcBef>
                        <a:spcAft>
                          <a:spcPts val="0"/>
                        </a:spcAft>
                        <a:buClr>
                          <a:srgbClr val="000000"/>
                        </a:buClr>
                        <a:buSzPts val="1500"/>
                        <a:buFont typeface="Arial"/>
                        <a:buNone/>
                      </a:pPr>
                      <a:r>
                        <a:rPr lang="en-US" sz="1500" u="none" cap="none" strike="noStrike">
                          <a:solidFill>
                            <a:srgbClr val="010101"/>
                          </a:solidFill>
                          <a:latin typeface="Arial"/>
                          <a:ea typeface="Arial"/>
                          <a:cs typeface="Arial"/>
                          <a:sym typeface="Arial"/>
                        </a:rPr>
                        <a:t>R$ 6.000,00</a:t>
                      </a:r>
                      <a:endParaRPr sz="1100" u="none" cap="none" strike="noStrike"/>
                    </a:p>
                  </a:txBody>
                  <a:tcPr marT="190500" marB="190500" marR="190500" marL="190500" anchor="ctr">
                    <a:lnL cap="flat" cmpd="sng" w="19050">
                      <a:solidFill>
                        <a:srgbClr val="010101"/>
                      </a:solidFill>
                      <a:prstDash val="solid"/>
                      <a:round/>
                      <a:headEnd len="sm" w="sm" type="none"/>
                      <a:tailEnd len="sm" w="sm" type="none"/>
                    </a:lnL>
                    <a:lnR cap="flat" cmpd="sng" w="19050">
                      <a:solidFill>
                        <a:srgbClr val="010101"/>
                      </a:solidFill>
                      <a:prstDash val="solid"/>
                      <a:round/>
                      <a:headEnd len="sm" w="sm" type="none"/>
                      <a:tailEnd len="sm" w="sm" type="none"/>
                    </a:lnR>
                    <a:lnT cap="flat" cmpd="sng" w="19050">
                      <a:solidFill>
                        <a:srgbClr val="010101"/>
                      </a:solidFill>
                      <a:prstDash val="solid"/>
                      <a:round/>
                      <a:headEnd len="sm" w="sm" type="none"/>
                      <a:tailEnd len="sm" w="sm" type="none"/>
                    </a:lnT>
                    <a:lnB cap="flat" cmpd="sng" w="19050">
                      <a:solidFill>
                        <a:srgbClr val="010101"/>
                      </a:solidFill>
                      <a:prstDash val="solid"/>
                      <a:round/>
                      <a:headEnd len="sm" w="sm" type="none"/>
                      <a:tailEnd len="sm" w="sm" type="none"/>
                    </a:lnB>
                  </a:tcPr>
                </a:tc>
                <a:tc>
                  <a:txBody>
                    <a:bodyPr/>
                    <a:lstStyle/>
                    <a:p>
                      <a:pPr indent="0" lvl="0" marL="0" marR="0" rtl="0" algn="ctr">
                        <a:lnSpc>
                          <a:spcPct val="140000"/>
                        </a:lnSpc>
                        <a:spcBef>
                          <a:spcPts val="0"/>
                        </a:spcBef>
                        <a:spcAft>
                          <a:spcPts val="0"/>
                        </a:spcAft>
                        <a:buClr>
                          <a:srgbClr val="000000"/>
                        </a:buClr>
                        <a:buSzPts val="1500"/>
                        <a:buFont typeface="Arial"/>
                        <a:buNone/>
                      </a:pPr>
                      <a:r>
                        <a:rPr lang="en-US" sz="1500" u="none" cap="none" strike="noStrike">
                          <a:solidFill>
                            <a:srgbClr val="000000"/>
                          </a:solidFill>
                          <a:latin typeface="Arial"/>
                          <a:ea typeface="Arial"/>
                          <a:cs typeface="Arial"/>
                          <a:sym typeface="Arial"/>
                        </a:rPr>
                        <a:t>1 Produto</a:t>
                      </a:r>
                      <a:endParaRPr sz="1100" u="none" cap="none" strike="noStrike"/>
                    </a:p>
                  </a:txBody>
                  <a:tcPr marT="190500" marB="190500" marR="190500" marL="190500" anchor="ctr">
                    <a:lnL cap="flat" cmpd="sng" w="19050">
                      <a:solidFill>
                        <a:srgbClr val="010101"/>
                      </a:solidFill>
                      <a:prstDash val="solid"/>
                      <a:round/>
                      <a:headEnd len="sm" w="sm" type="none"/>
                      <a:tailEnd len="sm" w="sm" type="none"/>
                    </a:lnL>
                    <a:lnR cap="flat" cmpd="sng" w="19050">
                      <a:solidFill>
                        <a:srgbClr val="010101"/>
                      </a:solidFill>
                      <a:prstDash val="solid"/>
                      <a:round/>
                      <a:headEnd len="sm" w="sm" type="none"/>
                      <a:tailEnd len="sm" w="sm" type="none"/>
                    </a:lnR>
                    <a:lnT cap="flat" cmpd="sng" w="19050">
                      <a:solidFill>
                        <a:srgbClr val="010101"/>
                      </a:solidFill>
                      <a:prstDash val="solid"/>
                      <a:round/>
                      <a:headEnd len="sm" w="sm" type="none"/>
                      <a:tailEnd len="sm" w="sm" type="none"/>
                    </a:lnT>
                    <a:lnB cap="flat" cmpd="sng" w="19050">
                      <a:solidFill>
                        <a:srgbClr val="010101"/>
                      </a:solidFill>
                      <a:prstDash val="solid"/>
                      <a:round/>
                      <a:headEnd len="sm" w="sm" type="none"/>
                      <a:tailEnd len="sm" w="sm" type="none"/>
                    </a:lnB>
                  </a:tcPr>
                </a:tc>
              </a:tr>
              <a:tr h="1053750">
                <a:tc>
                  <a:txBody>
                    <a:bodyPr/>
                    <a:lstStyle/>
                    <a:p>
                      <a:pPr indent="0" lvl="0" marL="0" marR="0" rtl="0" algn="ctr">
                        <a:lnSpc>
                          <a:spcPct val="140000"/>
                        </a:lnSpc>
                        <a:spcBef>
                          <a:spcPts val="0"/>
                        </a:spcBef>
                        <a:spcAft>
                          <a:spcPts val="0"/>
                        </a:spcAft>
                        <a:buClr>
                          <a:srgbClr val="000000"/>
                        </a:buClr>
                        <a:buSzPts val="1500"/>
                        <a:buFont typeface="Arial"/>
                        <a:buNone/>
                      </a:pPr>
                      <a:r>
                        <a:rPr lang="en-US" sz="1500" u="none" cap="none" strike="noStrike">
                          <a:solidFill>
                            <a:srgbClr val="010101"/>
                          </a:solidFill>
                          <a:latin typeface="Arial"/>
                          <a:ea typeface="Arial"/>
                          <a:cs typeface="Arial"/>
                          <a:sym typeface="Arial"/>
                        </a:rPr>
                        <a:t>Contábil</a:t>
                      </a:r>
                      <a:endParaRPr sz="1100" u="none" cap="none" strike="noStrike"/>
                    </a:p>
                  </a:txBody>
                  <a:tcPr marT="190500" marB="190500" marR="190500" marL="190500" anchor="ctr">
                    <a:lnL cap="flat" cmpd="sng" w="19050">
                      <a:solidFill>
                        <a:srgbClr val="010101"/>
                      </a:solidFill>
                      <a:prstDash val="solid"/>
                      <a:round/>
                      <a:headEnd len="sm" w="sm" type="none"/>
                      <a:tailEnd len="sm" w="sm" type="none"/>
                    </a:lnL>
                    <a:lnR cap="flat" cmpd="sng" w="19050">
                      <a:solidFill>
                        <a:srgbClr val="010101"/>
                      </a:solidFill>
                      <a:prstDash val="solid"/>
                      <a:round/>
                      <a:headEnd len="sm" w="sm" type="none"/>
                      <a:tailEnd len="sm" w="sm" type="none"/>
                    </a:lnR>
                    <a:lnT cap="flat" cmpd="sng" w="19050">
                      <a:solidFill>
                        <a:srgbClr val="010101"/>
                      </a:solidFill>
                      <a:prstDash val="solid"/>
                      <a:round/>
                      <a:headEnd len="sm" w="sm" type="none"/>
                      <a:tailEnd len="sm" w="sm" type="none"/>
                    </a:lnT>
                    <a:lnB cap="flat" cmpd="sng" w="19050">
                      <a:solidFill>
                        <a:srgbClr val="010101"/>
                      </a:solidFill>
                      <a:prstDash val="solid"/>
                      <a:round/>
                      <a:headEnd len="sm" w="sm" type="none"/>
                      <a:tailEnd len="sm" w="sm" type="none"/>
                    </a:lnB>
                  </a:tcPr>
                </a:tc>
                <a:tc>
                  <a:txBody>
                    <a:bodyPr/>
                    <a:lstStyle/>
                    <a:p>
                      <a:pPr indent="0" lvl="0" marL="0" marR="0" rtl="0" algn="ctr">
                        <a:lnSpc>
                          <a:spcPct val="140000"/>
                        </a:lnSpc>
                        <a:spcBef>
                          <a:spcPts val="0"/>
                        </a:spcBef>
                        <a:spcAft>
                          <a:spcPts val="0"/>
                        </a:spcAft>
                        <a:buClr>
                          <a:srgbClr val="000000"/>
                        </a:buClr>
                        <a:buSzPts val="1500"/>
                        <a:buFont typeface="Arial"/>
                        <a:buNone/>
                      </a:pPr>
                      <a:r>
                        <a:rPr lang="en-US" sz="1500" u="none" cap="none" strike="noStrike">
                          <a:solidFill>
                            <a:srgbClr val="010101"/>
                          </a:solidFill>
                          <a:latin typeface="Arial"/>
                          <a:ea typeface="Arial"/>
                          <a:cs typeface="Arial"/>
                          <a:sym typeface="Arial"/>
                        </a:rPr>
                        <a:t>R$ 5.000,00</a:t>
                      </a:r>
                      <a:endParaRPr sz="1100" u="none" cap="none" strike="noStrike"/>
                    </a:p>
                  </a:txBody>
                  <a:tcPr marT="190500" marB="190500" marR="190500" marL="190500" anchor="ctr">
                    <a:lnL cap="flat" cmpd="sng" w="19050">
                      <a:solidFill>
                        <a:srgbClr val="010101"/>
                      </a:solidFill>
                      <a:prstDash val="solid"/>
                      <a:round/>
                      <a:headEnd len="sm" w="sm" type="none"/>
                      <a:tailEnd len="sm" w="sm" type="none"/>
                    </a:lnL>
                    <a:lnR cap="flat" cmpd="sng" w="19050">
                      <a:solidFill>
                        <a:srgbClr val="010101"/>
                      </a:solidFill>
                      <a:prstDash val="solid"/>
                      <a:round/>
                      <a:headEnd len="sm" w="sm" type="none"/>
                      <a:tailEnd len="sm" w="sm" type="none"/>
                    </a:lnR>
                    <a:lnT cap="flat" cmpd="sng" w="19050">
                      <a:solidFill>
                        <a:srgbClr val="010101"/>
                      </a:solidFill>
                      <a:prstDash val="solid"/>
                      <a:round/>
                      <a:headEnd len="sm" w="sm" type="none"/>
                      <a:tailEnd len="sm" w="sm" type="none"/>
                    </a:lnT>
                    <a:lnB cap="flat" cmpd="sng" w="19050">
                      <a:solidFill>
                        <a:srgbClr val="010101"/>
                      </a:solidFill>
                      <a:prstDash val="solid"/>
                      <a:round/>
                      <a:headEnd len="sm" w="sm" type="none"/>
                      <a:tailEnd len="sm" w="sm" type="none"/>
                    </a:lnB>
                  </a:tcPr>
                </a:tc>
                <a:tc>
                  <a:txBody>
                    <a:bodyPr/>
                    <a:lstStyle/>
                    <a:p>
                      <a:pPr indent="0" lvl="0" marL="0" marR="0" rtl="0" algn="ctr">
                        <a:lnSpc>
                          <a:spcPct val="140000"/>
                        </a:lnSpc>
                        <a:spcBef>
                          <a:spcPts val="0"/>
                        </a:spcBef>
                        <a:spcAft>
                          <a:spcPts val="0"/>
                        </a:spcAft>
                        <a:buClr>
                          <a:srgbClr val="000000"/>
                        </a:buClr>
                        <a:buSzPts val="1500"/>
                        <a:buFont typeface="Arial"/>
                        <a:buNone/>
                      </a:pPr>
                      <a:r>
                        <a:rPr lang="en-US" sz="1500" u="none" cap="none" strike="noStrike">
                          <a:solidFill>
                            <a:srgbClr val="000000"/>
                          </a:solidFill>
                          <a:latin typeface="Arial"/>
                          <a:ea typeface="Arial"/>
                          <a:cs typeface="Arial"/>
                          <a:sym typeface="Arial"/>
                        </a:rPr>
                        <a:t>1 Produto</a:t>
                      </a:r>
                      <a:endParaRPr sz="1100" u="none" cap="none" strike="noStrike"/>
                    </a:p>
                  </a:txBody>
                  <a:tcPr marT="190500" marB="190500" marR="190500" marL="190500" anchor="ctr">
                    <a:lnL cap="flat" cmpd="sng" w="19050">
                      <a:solidFill>
                        <a:srgbClr val="010101"/>
                      </a:solidFill>
                      <a:prstDash val="solid"/>
                      <a:round/>
                      <a:headEnd len="sm" w="sm" type="none"/>
                      <a:tailEnd len="sm" w="sm" type="none"/>
                    </a:lnL>
                    <a:lnR cap="flat" cmpd="sng" w="19050">
                      <a:solidFill>
                        <a:srgbClr val="010101"/>
                      </a:solidFill>
                      <a:prstDash val="solid"/>
                      <a:round/>
                      <a:headEnd len="sm" w="sm" type="none"/>
                      <a:tailEnd len="sm" w="sm" type="none"/>
                    </a:lnR>
                    <a:lnT cap="flat" cmpd="sng" w="19050">
                      <a:solidFill>
                        <a:srgbClr val="010101"/>
                      </a:solidFill>
                      <a:prstDash val="solid"/>
                      <a:round/>
                      <a:headEnd len="sm" w="sm" type="none"/>
                      <a:tailEnd len="sm" w="sm" type="none"/>
                    </a:lnT>
                    <a:lnB cap="flat" cmpd="sng" w="19050">
                      <a:solidFill>
                        <a:srgbClr val="010101"/>
                      </a:solidFill>
                      <a:prstDash val="solid"/>
                      <a:round/>
                      <a:headEnd len="sm" w="sm" type="none"/>
                      <a:tailEnd len="sm" w="sm" type="none"/>
                    </a:lnB>
                  </a:tcPr>
                </a:tc>
              </a:tr>
              <a:tr h="1159925">
                <a:tc>
                  <a:txBody>
                    <a:bodyPr/>
                    <a:lstStyle/>
                    <a:p>
                      <a:pPr indent="0" lvl="0" marL="0" marR="0" rtl="0" algn="ctr">
                        <a:lnSpc>
                          <a:spcPct val="140000"/>
                        </a:lnSpc>
                        <a:spcBef>
                          <a:spcPts val="0"/>
                        </a:spcBef>
                        <a:spcAft>
                          <a:spcPts val="0"/>
                        </a:spcAft>
                        <a:buClr>
                          <a:srgbClr val="000000"/>
                        </a:buClr>
                        <a:buSzPts val="1500"/>
                        <a:buFont typeface="Arial"/>
                        <a:buNone/>
                      </a:pPr>
                      <a:r>
                        <a:rPr lang="en-US" sz="1500" u="none" cap="none" strike="noStrike">
                          <a:solidFill>
                            <a:srgbClr val="010101"/>
                          </a:solidFill>
                          <a:latin typeface="Arial"/>
                          <a:ea typeface="Arial"/>
                          <a:cs typeface="Arial"/>
                          <a:sym typeface="Arial"/>
                        </a:rPr>
                        <a:t>Financeiro</a:t>
                      </a:r>
                      <a:endParaRPr sz="1100" u="none" cap="none" strike="noStrike"/>
                    </a:p>
                  </a:txBody>
                  <a:tcPr marT="190500" marB="190500" marR="190500" marL="190500" anchor="ctr">
                    <a:lnL cap="flat" cmpd="sng" w="19050">
                      <a:solidFill>
                        <a:srgbClr val="010101"/>
                      </a:solidFill>
                      <a:prstDash val="solid"/>
                      <a:round/>
                      <a:headEnd len="sm" w="sm" type="none"/>
                      <a:tailEnd len="sm" w="sm" type="none"/>
                    </a:lnL>
                    <a:lnR cap="flat" cmpd="sng" w="19050">
                      <a:solidFill>
                        <a:srgbClr val="010101"/>
                      </a:solidFill>
                      <a:prstDash val="solid"/>
                      <a:round/>
                      <a:headEnd len="sm" w="sm" type="none"/>
                      <a:tailEnd len="sm" w="sm" type="none"/>
                    </a:lnR>
                    <a:lnT cap="flat" cmpd="sng" w="19050">
                      <a:solidFill>
                        <a:srgbClr val="010101"/>
                      </a:solidFill>
                      <a:prstDash val="solid"/>
                      <a:round/>
                      <a:headEnd len="sm" w="sm" type="none"/>
                      <a:tailEnd len="sm" w="sm" type="none"/>
                    </a:lnT>
                    <a:lnB cap="flat" cmpd="sng" w="19050">
                      <a:solidFill>
                        <a:srgbClr val="010101"/>
                      </a:solidFill>
                      <a:prstDash val="solid"/>
                      <a:round/>
                      <a:headEnd len="sm" w="sm" type="none"/>
                      <a:tailEnd len="sm" w="sm" type="none"/>
                    </a:lnB>
                  </a:tcPr>
                </a:tc>
                <a:tc>
                  <a:txBody>
                    <a:bodyPr/>
                    <a:lstStyle/>
                    <a:p>
                      <a:pPr indent="0" lvl="0" marL="0" marR="0" rtl="0" algn="ctr">
                        <a:lnSpc>
                          <a:spcPct val="140000"/>
                        </a:lnSpc>
                        <a:spcBef>
                          <a:spcPts val="0"/>
                        </a:spcBef>
                        <a:spcAft>
                          <a:spcPts val="0"/>
                        </a:spcAft>
                        <a:buClr>
                          <a:srgbClr val="000000"/>
                        </a:buClr>
                        <a:buSzPts val="1500"/>
                        <a:buFont typeface="Arial"/>
                        <a:buNone/>
                      </a:pPr>
                      <a:r>
                        <a:rPr lang="en-US" sz="1500" u="none" cap="none" strike="noStrike">
                          <a:solidFill>
                            <a:srgbClr val="010101"/>
                          </a:solidFill>
                          <a:latin typeface="Arial"/>
                          <a:ea typeface="Arial"/>
                          <a:cs typeface="Arial"/>
                          <a:sym typeface="Arial"/>
                        </a:rPr>
                        <a:t>R$ 8.000,00</a:t>
                      </a:r>
                      <a:endParaRPr sz="1100" u="none" cap="none" strike="noStrike"/>
                    </a:p>
                  </a:txBody>
                  <a:tcPr marT="190500" marB="190500" marR="190500" marL="190500" anchor="ctr">
                    <a:lnL cap="flat" cmpd="sng" w="19050">
                      <a:solidFill>
                        <a:srgbClr val="010101"/>
                      </a:solidFill>
                      <a:prstDash val="solid"/>
                      <a:round/>
                      <a:headEnd len="sm" w="sm" type="none"/>
                      <a:tailEnd len="sm" w="sm" type="none"/>
                    </a:lnL>
                    <a:lnR cap="flat" cmpd="sng" w="19050">
                      <a:solidFill>
                        <a:srgbClr val="010101"/>
                      </a:solidFill>
                      <a:prstDash val="solid"/>
                      <a:round/>
                      <a:headEnd len="sm" w="sm" type="none"/>
                      <a:tailEnd len="sm" w="sm" type="none"/>
                    </a:lnR>
                    <a:lnT cap="flat" cmpd="sng" w="19050">
                      <a:solidFill>
                        <a:srgbClr val="010101"/>
                      </a:solidFill>
                      <a:prstDash val="solid"/>
                      <a:round/>
                      <a:headEnd len="sm" w="sm" type="none"/>
                      <a:tailEnd len="sm" w="sm" type="none"/>
                    </a:lnT>
                    <a:lnB cap="flat" cmpd="sng" w="19050">
                      <a:solidFill>
                        <a:srgbClr val="010101"/>
                      </a:solidFill>
                      <a:prstDash val="solid"/>
                      <a:round/>
                      <a:headEnd len="sm" w="sm" type="none"/>
                      <a:tailEnd len="sm" w="sm" type="none"/>
                    </a:lnB>
                  </a:tcPr>
                </a:tc>
                <a:tc>
                  <a:txBody>
                    <a:bodyPr/>
                    <a:lstStyle/>
                    <a:p>
                      <a:pPr indent="0" lvl="0" marL="0" marR="0" rtl="0" algn="ctr">
                        <a:lnSpc>
                          <a:spcPct val="140000"/>
                        </a:lnSpc>
                        <a:spcBef>
                          <a:spcPts val="0"/>
                        </a:spcBef>
                        <a:spcAft>
                          <a:spcPts val="0"/>
                        </a:spcAft>
                        <a:buClr>
                          <a:srgbClr val="000000"/>
                        </a:buClr>
                        <a:buSzPts val="1500"/>
                        <a:buFont typeface="Arial"/>
                        <a:buNone/>
                      </a:pPr>
                      <a:r>
                        <a:rPr lang="en-US" sz="1500" u="none" cap="none" strike="noStrike">
                          <a:solidFill>
                            <a:srgbClr val="000000"/>
                          </a:solidFill>
                          <a:latin typeface="Arial"/>
                          <a:ea typeface="Arial"/>
                          <a:cs typeface="Arial"/>
                          <a:sym typeface="Arial"/>
                        </a:rPr>
                        <a:t>1 Produto</a:t>
                      </a:r>
                      <a:endParaRPr sz="1100" u="none" cap="none" strike="noStrike"/>
                    </a:p>
                  </a:txBody>
                  <a:tcPr marT="190500" marB="190500" marR="190500" marL="190500" anchor="ctr">
                    <a:lnL cap="flat" cmpd="sng" w="19050">
                      <a:solidFill>
                        <a:srgbClr val="010101"/>
                      </a:solidFill>
                      <a:prstDash val="solid"/>
                      <a:round/>
                      <a:headEnd len="sm" w="sm" type="none"/>
                      <a:tailEnd len="sm" w="sm" type="none"/>
                    </a:lnL>
                    <a:lnR cap="flat" cmpd="sng" w="19050">
                      <a:solidFill>
                        <a:srgbClr val="010101"/>
                      </a:solidFill>
                      <a:prstDash val="solid"/>
                      <a:round/>
                      <a:headEnd len="sm" w="sm" type="none"/>
                      <a:tailEnd len="sm" w="sm" type="none"/>
                    </a:lnR>
                    <a:lnT cap="flat" cmpd="sng" w="19050">
                      <a:solidFill>
                        <a:srgbClr val="010101"/>
                      </a:solidFill>
                      <a:prstDash val="solid"/>
                      <a:round/>
                      <a:headEnd len="sm" w="sm" type="none"/>
                      <a:tailEnd len="sm" w="sm" type="none"/>
                    </a:lnT>
                    <a:lnB cap="flat" cmpd="sng" w="19050">
                      <a:solidFill>
                        <a:srgbClr val="010101"/>
                      </a:solidFill>
                      <a:prstDash val="solid"/>
                      <a:round/>
                      <a:headEnd len="sm" w="sm" type="none"/>
                      <a:tailEnd len="sm" w="sm" type="none"/>
                    </a:lnB>
                  </a:tcPr>
                </a:tc>
              </a:tr>
              <a:tr h="1262775">
                <a:tc>
                  <a:txBody>
                    <a:bodyPr/>
                    <a:lstStyle/>
                    <a:p>
                      <a:pPr indent="0" lvl="0" marL="0" marR="0" rtl="0" algn="ctr">
                        <a:lnSpc>
                          <a:spcPct val="140000"/>
                        </a:lnSpc>
                        <a:spcBef>
                          <a:spcPts val="0"/>
                        </a:spcBef>
                        <a:spcAft>
                          <a:spcPts val="0"/>
                        </a:spcAft>
                        <a:buClr>
                          <a:srgbClr val="000000"/>
                        </a:buClr>
                        <a:buSzPts val="1500"/>
                        <a:buFont typeface="Arial"/>
                        <a:buNone/>
                      </a:pPr>
                      <a:r>
                        <a:rPr lang="en-US" sz="1500" u="none" cap="none" strike="noStrike">
                          <a:solidFill>
                            <a:srgbClr val="010101"/>
                          </a:solidFill>
                          <a:latin typeface="Arial"/>
                          <a:ea typeface="Arial"/>
                          <a:cs typeface="Arial"/>
                          <a:sym typeface="Arial"/>
                        </a:rPr>
                        <a:t>Econômico</a:t>
                      </a:r>
                      <a:endParaRPr sz="1100" u="none" cap="none" strike="noStrike"/>
                    </a:p>
                  </a:txBody>
                  <a:tcPr marT="190500" marB="190500" marR="190500" marL="190500" anchor="ctr">
                    <a:lnL cap="flat" cmpd="sng" w="19050">
                      <a:solidFill>
                        <a:srgbClr val="010101"/>
                      </a:solidFill>
                      <a:prstDash val="solid"/>
                      <a:round/>
                      <a:headEnd len="sm" w="sm" type="none"/>
                      <a:tailEnd len="sm" w="sm" type="none"/>
                    </a:lnL>
                    <a:lnR cap="flat" cmpd="sng" w="19050">
                      <a:solidFill>
                        <a:srgbClr val="010101"/>
                      </a:solidFill>
                      <a:prstDash val="solid"/>
                      <a:round/>
                      <a:headEnd len="sm" w="sm" type="none"/>
                      <a:tailEnd len="sm" w="sm" type="none"/>
                    </a:lnR>
                    <a:lnT cap="flat" cmpd="sng" w="19050">
                      <a:solidFill>
                        <a:srgbClr val="010101"/>
                      </a:solidFill>
                      <a:prstDash val="solid"/>
                      <a:round/>
                      <a:headEnd len="sm" w="sm" type="none"/>
                      <a:tailEnd len="sm" w="sm" type="none"/>
                    </a:lnT>
                    <a:lnB cap="flat" cmpd="sng" w="19050">
                      <a:solidFill>
                        <a:srgbClr val="010101"/>
                      </a:solidFill>
                      <a:prstDash val="solid"/>
                      <a:round/>
                      <a:headEnd len="sm" w="sm" type="none"/>
                      <a:tailEnd len="sm" w="sm" type="none"/>
                    </a:lnB>
                  </a:tcPr>
                </a:tc>
                <a:tc>
                  <a:txBody>
                    <a:bodyPr/>
                    <a:lstStyle/>
                    <a:p>
                      <a:pPr indent="0" lvl="0" marL="0" marR="0" rtl="0" algn="ctr">
                        <a:lnSpc>
                          <a:spcPct val="140000"/>
                        </a:lnSpc>
                        <a:spcBef>
                          <a:spcPts val="0"/>
                        </a:spcBef>
                        <a:spcAft>
                          <a:spcPts val="0"/>
                        </a:spcAft>
                        <a:buClr>
                          <a:srgbClr val="000000"/>
                        </a:buClr>
                        <a:buSzPts val="1500"/>
                        <a:buFont typeface="Arial"/>
                        <a:buNone/>
                      </a:pPr>
                      <a:r>
                        <a:rPr lang="en-US" sz="1500" u="none" cap="none" strike="noStrike">
                          <a:solidFill>
                            <a:srgbClr val="010101"/>
                          </a:solidFill>
                          <a:latin typeface="Arial"/>
                          <a:ea typeface="Arial"/>
                          <a:cs typeface="Arial"/>
                          <a:sym typeface="Arial"/>
                        </a:rPr>
                        <a:t>R$ 6.000,00</a:t>
                      </a:r>
                      <a:endParaRPr sz="1100" u="none" cap="none" strike="noStrike"/>
                    </a:p>
                  </a:txBody>
                  <a:tcPr marT="190500" marB="190500" marR="190500" marL="190500" anchor="ctr">
                    <a:lnL cap="flat" cmpd="sng" w="19050">
                      <a:solidFill>
                        <a:srgbClr val="010101"/>
                      </a:solidFill>
                      <a:prstDash val="solid"/>
                      <a:round/>
                      <a:headEnd len="sm" w="sm" type="none"/>
                      <a:tailEnd len="sm" w="sm" type="none"/>
                    </a:lnL>
                    <a:lnR cap="flat" cmpd="sng" w="19050">
                      <a:solidFill>
                        <a:srgbClr val="010101"/>
                      </a:solidFill>
                      <a:prstDash val="solid"/>
                      <a:round/>
                      <a:headEnd len="sm" w="sm" type="none"/>
                      <a:tailEnd len="sm" w="sm" type="none"/>
                    </a:lnR>
                    <a:lnT cap="flat" cmpd="sng" w="19050">
                      <a:solidFill>
                        <a:srgbClr val="010101"/>
                      </a:solidFill>
                      <a:prstDash val="solid"/>
                      <a:round/>
                      <a:headEnd len="sm" w="sm" type="none"/>
                      <a:tailEnd len="sm" w="sm" type="none"/>
                    </a:lnT>
                    <a:lnB cap="flat" cmpd="sng" w="19050">
                      <a:solidFill>
                        <a:srgbClr val="010101"/>
                      </a:solidFill>
                      <a:prstDash val="solid"/>
                      <a:round/>
                      <a:headEnd len="sm" w="sm" type="none"/>
                      <a:tailEnd len="sm" w="sm" type="none"/>
                    </a:lnB>
                  </a:tcPr>
                </a:tc>
                <a:tc>
                  <a:txBody>
                    <a:bodyPr/>
                    <a:lstStyle/>
                    <a:p>
                      <a:pPr indent="0" lvl="0" marL="0" marR="0" rtl="0" algn="ctr">
                        <a:lnSpc>
                          <a:spcPct val="140000"/>
                        </a:lnSpc>
                        <a:spcBef>
                          <a:spcPts val="0"/>
                        </a:spcBef>
                        <a:spcAft>
                          <a:spcPts val="0"/>
                        </a:spcAft>
                        <a:buClr>
                          <a:srgbClr val="000000"/>
                        </a:buClr>
                        <a:buSzPts val="1500"/>
                        <a:buFont typeface="Arial"/>
                        <a:buNone/>
                      </a:pPr>
                      <a:r>
                        <a:rPr lang="en-US" sz="1500" u="none" cap="none" strike="noStrike">
                          <a:solidFill>
                            <a:srgbClr val="000000"/>
                          </a:solidFill>
                          <a:latin typeface="Arial"/>
                          <a:ea typeface="Arial"/>
                          <a:cs typeface="Arial"/>
                          <a:sym typeface="Arial"/>
                        </a:rPr>
                        <a:t>2 Produtos</a:t>
                      </a:r>
                      <a:endParaRPr sz="1100" u="none" cap="none" strike="noStrike"/>
                    </a:p>
                  </a:txBody>
                  <a:tcPr marT="190500" marB="190500" marR="190500" marL="190500" anchor="ctr">
                    <a:lnL cap="flat" cmpd="sng" w="19050">
                      <a:solidFill>
                        <a:srgbClr val="010101"/>
                      </a:solidFill>
                      <a:prstDash val="solid"/>
                      <a:round/>
                      <a:headEnd len="sm" w="sm" type="none"/>
                      <a:tailEnd len="sm" w="sm" type="none"/>
                    </a:lnL>
                    <a:lnR cap="flat" cmpd="sng" w="19050">
                      <a:solidFill>
                        <a:srgbClr val="010101"/>
                      </a:solidFill>
                      <a:prstDash val="solid"/>
                      <a:round/>
                      <a:headEnd len="sm" w="sm" type="none"/>
                      <a:tailEnd len="sm" w="sm" type="none"/>
                    </a:lnR>
                    <a:lnT cap="flat" cmpd="sng" w="19050">
                      <a:solidFill>
                        <a:srgbClr val="010101"/>
                      </a:solidFill>
                      <a:prstDash val="solid"/>
                      <a:round/>
                      <a:headEnd len="sm" w="sm" type="none"/>
                      <a:tailEnd len="sm" w="sm" type="none"/>
                    </a:lnT>
                    <a:lnB cap="flat" cmpd="sng" w="19050">
                      <a:solidFill>
                        <a:srgbClr val="010101"/>
                      </a:solidFill>
                      <a:prstDash val="solid"/>
                      <a:round/>
                      <a:headEnd len="sm" w="sm" type="none"/>
                      <a:tailEnd len="sm" w="sm" type="none"/>
                    </a:lnB>
                  </a:tcPr>
                </a:tc>
              </a:tr>
            </a:tbl>
          </a:graphicData>
        </a:graphic>
      </p:graphicFrame>
      <p:sp>
        <p:nvSpPr>
          <p:cNvPr id="331" name="Google Shape;331;g3f07aa50533_0_9"/>
          <p:cNvSpPr txBox="1"/>
          <p:nvPr/>
        </p:nvSpPr>
        <p:spPr>
          <a:xfrm>
            <a:off x="0" y="98662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600">
                <a:solidFill>
                  <a:srgbClr val="0B4803"/>
                </a:solidFill>
                <a:latin typeface="Times New Roman"/>
                <a:ea typeface="Times New Roman"/>
                <a:cs typeface="Times New Roman"/>
                <a:sym typeface="Times New Roman"/>
              </a:rPr>
              <a:t>Fonte: Elaboração própria, 2024. </a:t>
            </a:r>
            <a:endParaRPr sz="1600">
              <a:solidFill>
                <a:srgbClr val="0B4803"/>
              </a:solidFill>
              <a:latin typeface="Times New Roman"/>
              <a:ea typeface="Times New Roman"/>
              <a:cs typeface="Times New Roman"/>
              <a:sym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g3ee2c4dc7ba_1_106"/>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37" name="Google Shape;337;g3ee2c4dc7ba_1_106" title="IDENTIDADE VISUAL (1).png"/>
          <p:cNvPicPr preferRelativeResize="0"/>
          <p:nvPr/>
        </p:nvPicPr>
        <p:blipFill>
          <a:blip r:embed="rId3">
            <a:alphaModFix/>
          </a:blip>
          <a:stretch>
            <a:fillRect/>
          </a:stretch>
        </p:blipFill>
        <p:spPr>
          <a:xfrm>
            <a:off x="3471100" y="8578938"/>
            <a:ext cx="1708050" cy="1708050"/>
          </a:xfrm>
          <a:prstGeom prst="rect">
            <a:avLst/>
          </a:prstGeom>
          <a:noFill/>
          <a:ln>
            <a:noFill/>
          </a:ln>
        </p:spPr>
      </p:pic>
      <p:pic>
        <p:nvPicPr>
          <p:cNvPr id="338" name="Google Shape;338;g3ee2c4dc7ba_1_106" title="DIREITOS E OBRIGAÇÕES DO MEI 2026.png"/>
          <p:cNvPicPr preferRelativeResize="0"/>
          <p:nvPr/>
        </p:nvPicPr>
        <p:blipFill>
          <a:blip r:embed="rId4">
            <a:alphaModFix/>
          </a:blip>
          <a:stretch>
            <a:fillRect/>
          </a:stretch>
        </p:blipFill>
        <p:spPr>
          <a:xfrm>
            <a:off x="5263325" y="8599530"/>
            <a:ext cx="9553575" cy="1666875"/>
          </a:xfrm>
          <a:prstGeom prst="rect">
            <a:avLst/>
          </a:prstGeom>
          <a:noFill/>
          <a:ln>
            <a:noFill/>
          </a:ln>
        </p:spPr>
      </p:pic>
      <p:sp>
        <p:nvSpPr>
          <p:cNvPr id="339" name="Google Shape;339;g3ee2c4dc7ba_1_106"/>
          <p:cNvSpPr txBox="1"/>
          <p:nvPr/>
        </p:nvSpPr>
        <p:spPr>
          <a:xfrm>
            <a:off x="5434813" y="1066025"/>
            <a:ext cx="9210600" cy="815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4100">
                <a:solidFill>
                  <a:srgbClr val="0B4803"/>
                </a:solidFill>
                <a:latin typeface="Times New Roman"/>
                <a:ea typeface="Times New Roman"/>
                <a:cs typeface="Times New Roman"/>
                <a:sym typeface="Times New Roman"/>
              </a:rPr>
              <a:t>Exemplo Prático de Ponto de Equilíbrio </a:t>
            </a:r>
            <a:endParaRPr b="1" sz="4100">
              <a:solidFill>
                <a:srgbClr val="0B4803"/>
              </a:solidFill>
              <a:latin typeface="Times New Roman"/>
              <a:ea typeface="Times New Roman"/>
              <a:cs typeface="Times New Roman"/>
              <a:sym typeface="Times New Roman"/>
            </a:endParaRPr>
          </a:p>
        </p:txBody>
      </p:sp>
      <p:sp>
        <p:nvSpPr>
          <p:cNvPr id="340" name="Google Shape;340;g3ee2c4dc7ba_1_106"/>
          <p:cNvSpPr txBox="1"/>
          <p:nvPr/>
        </p:nvSpPr>
        <p:spPr>
          <a:xfrm>
            <a:off x="1340700" y="2067075"/>
            <a:ext cx="15606600" cy="6986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Clr>
                <a:schemeClr val="hlink"/>
              </a:buClr>
              <a:buSzPts val="1100"/>
              <a:buFont typeface="Arial"/>
              <a:buNone/>
            </a:pPr>
            <a:r>
              <a:rPr b="1" lang="en-US" sz="3000">
                <a:solidFill>
                  <a:srgbClr val="0B4803"/>
                </a:solidFill>
                <a:latin typeface="Times New Roman"/>
                <a:ea typeface="Times New Roman"/>
                <a:cs typeface="Times New Roman"/>
                <a:sym typeface="Times New Roman"/>
              </a:rPr>
              <a:t>Dados:</a:t>
            </a:r>
            <a:endParaRPr b="1" sz="3000">
              <a:solidFill>
                <a:srgbClr val="0B4803"/>
              </a:solidFill>
              <a:latin typeface="Times New Roman"/>
              <a:ea typeface="Times New Roman"/>
              <a:cs typeface="Times New Roman"/>
              <a:sym typeface="Times New Roman"/>
            </a:endParaRPr>
          </a:p>
          <a:p>
            <a:pPr indent="-431800" lvl="0" marL="457200" rtl="0" algn="l">
              <a:lnSpc>
                <a:spcPct val="115000"/>
              </a:lnSpc>
              <a:spcBef>
                <a:spcPts val="1200"/>
              </a:spcBef>
              <a:spcAft>
                <a:spcPts val="0"/>
              </a:spcAft>
              <a:buClr>
                <a:srgbClr val="0B4803"/>
              </a:buClr>
              <a:buSzPts val="3200"/>
              <a:buFont typeface="Times New Roman"/>
              <a:buChar char="●"/>
            </a:pPr>
            <a:r>
              <a:rPr lang="en-US" sz="3200">
                <a:solidFill>
                  <a:srgbClr val="0B4803"/>
                </a:solidFill>
                <a:latin typeface="Times New Roman"/>
                <a:ea typeface="Times New Roman"/>
                <a:cs typeface="Times New Roman"/>
                <a:sym typeface="Times New Roman"/>
              </a:rPr>
              <a:t>Custos e despesas fixos mensais (aluguel, DAS, internet, contador etc.): R$ 800,00</a:t>
            </a:r>
            <a:endParaRPr sz="3200">
              <a:solidFill>
                <a:srgbClr val="0B4803"/>
              </a:solidFill>
              <a:latin typeface="Times New Roman"/>
              <a:ea typeface="Times New Roman"/>
              <a:cs typeface="Times New Roman"/>
              <a:sym typeface="Times New Roman"/>
            </a:endParaRPr>
          </a:p>
          <a:p>
            <a:pPr indent="-431800" lvl="0" marL="457200" rtl="0" algn="l">
              <a:lnSpc>
                <a:spcPct val="115000"/>
              </a:lnSpc>
              <a:spcBef>
                <a:spcPts val="0"/>
              </a:spcBef>
              <a:spcAft>
                <a:spcPts val="0"/>
              </a:spcAft>
              <a:buClr>
                <a:srgbClr val="0B4803"/>
              </a:buClr>
              <a:buSzPts val="3200"/>
              <a:buFont typeface="Times New Roman"/>
              <a:buChar char="●"/>
            </a:pPr>
            <a:r>
              <a:rPr lang="en-US" sz="3200">
                <a:solidFill>
                  <a:srgbClr val="0B4803"/>
                </a:solidFill>
                <a:latin typeface="Times New Roman"/>
                <a:ea typeface="Times New Roman"/>
                <a:cs typeface="Times New Roman"/>
                <a:sym typeface="Times New Roman"/>
              </a:rPr>
              <a:t>Margem de Contribuição unitária (calculada no slide 13): R$ 10,56</a:t>
            </a:r>
            <a:endParaRPr sz="3200">
              <a:solidFill>
                <a:srgbClr val="0B4803"/>
              </a:solidFill>
              <a:latin typeface="Times New Roman"/>
              <a:ea typeface="Times New Roman"/>
              <a:cs typeface="Times New Roman"/>
              <a:sym typeface="Times New Roman"/>
            </a:endParaRPr>
          </a:p>
          <a:p>
            <a:pPr indent="-431800" lvl="0" marL="457200" rtl="0" algn="l">
              <a:lnSpc>
                <a:spcPct val="115000"/>
              </a:lnSpc>
              <a:spcBef>
                <a:spcPts val="0"/>
              </a:spcBef>
              <a:spcAft>
                <a:spcPts val="0"/>
              </a:spcAft>
              <a:buClr>
                <a:srgbClr val="0B4803"/>
              </a:buClr>
              <a:buSzPts val="3200"/>
              <a:buFont typeface="Times New Roman"/>
              <a:buChar char="●"/>
            </a:pPr>
            <a:r>
              <a:rPr lang="en-US" sz="3200">
                <a:solidFill>
                  <a:srgbClr val="0B4803"/>
                </a:solidFill>
                <a:latin typeface="Times New Roman"/>
                <a:ea typeface="Times New Roman"/>
                <a:cs typeface="Times New Roman"/>
                <a:sym typeface="Times New Roman"/>
              </a:rPr>
              <a:t>Margem de Contribuição percentual: 25%</a:t>
            </a:r>
            <a:endParaRPr sz="3200">
              <a:solidFill>
                <a:srgbClr val="0B4803"/>
              </a:solidFill>
              <a:latin typeface="Times New Roman"/>
              <a:ea typeface="Times New Roman"/>
              <a:cs typeface="Times New Roman"/>
              <a:sym typeface="Times New Roman"/>
            </a:endParaRPr>
          </a:p>
          <a:p>
            <a:pPr indent="0" lvl="0" marL="0" rtl="0" algn="l">
              <a:lnSpc>
                <a:spcPct val="115000"/>
              </a:lnSpc>
              <a:spcBef>
                <a:spcPts val="1200"/>
              </a:spcBef>
              <a:spcAft>
                <a:spcPts val="0"/>
              </a:spcAft>
              <a:buClr>
                <a:schemeClr val="hlink"/>
              </a:buClr>
              <a:buSzPts val="1100"/>
              <a:buFont typeface="Arial"/>
              <a:buNone/>
            </a:pPr>
            <a:r>
              <a:rPr b="1" lang="en-US" sz="3000">
                <a:solidFill>
                  <a:srgbClr val="0B4803"/>
                </a:solidFill>
                <a:latin typeface="Times New Roman"/>
                <a:ea typeface="Times New Roman"/>
                <a:cs typeface="Times New Roman"/>
                <a:sym typeface="Times New Roman"/>
              </a:rPr>
              <a:t>Cálculo em unidades:</a:t>
            </a:r>
            <a:endParaRPr b="1" sz="3000">
              <a:solidFill>
                <a:srgbClr val="0B4803"/>
              </a:solidFill>
              <a:latin typeface="Times New Roman"/>
              <a:ea typeface="Times New Roman"/>
              <a:cs typeface="Times New Roman"/>
              <a:sym typeface="Times New Roman"/>
            </a:endParaRPr>
          </a:p>
          <a:p>
            <a:pPr indent="0" lvl="0" marL="0" rtl="0" algn="l">
              <a:lnSpc>
                <a:spcPct val="115000"/>
              </a:lnSpc>
              <a:spcBef>
                <a:spcPts val="1200"/>
              </a:spcBef>
              <a:spcAft>
                <a:spcPts val="0"/>
              </a:spcAft>
              <a:buClr>
                <a:schemeClr val="hlink"/>
              </a:buClr>
              <a:buSzPts val="1100"/>
              <a:buFont typeface="Arial"/>
              <a:buNone/>
            </a:pPr>
            <a:r>
              <a:rPr lang="en-US" sz="3000">
                <a:solidFill>
                  <a:srgbClr val="0B4803"/>
                </a:solidFill>
                <a:latin typeface="Times New Roman"/>
                <a:ea typeface="Times New Roman"/>
                <a:cs typeface="Times New Roman"/>
                <a:sym typeface="Times New Roman"/>
              </a:rPr>
              <a:t>PE = 800,00 ÷ 10,56 = </a:t>
            </a:r>
            <a:r>
              <a:rPr b="1" lang="en-US" sz="3000">
                <a:solidFill>
                  <a:srgbClr val="0B4803"/>
                </a:solidFill>
                <a:latin typeface="Times New Roman"/>
                <a:ea typeface="Times New Roman"/>
                <a:cs typeface="Times New Roman"/>
                <a:sym typeface="Times New Roman"/>
              </a:rPr>
              <a:t>75,75 ≈ 76 unidades/mês</a:t>
            </a:r>
            <a:endParaRPr b="1" sz="3000">
              <a:solidFill>
                <a:srgbClr val="0B4803"/>
              </a:solidFill>
              <a:latin typeface="Times New Roman"/>
              <a:ea typeface="Times New Roman"/>
              <a:cs typeface="Times New Roman"/>
              <a:sym typeface="Times New Roman"/>
            </a:endParaRPr>
          </a:p>
          <a:p>
            <a:pPr indent="0" lvl="0" marL="0" rtl="0" algn="l">
              <a:lnSpc>
                <a:spcPct val="115000"/>
              </a:lnSpc>
              <a:spcBef>
                <a:spcPts val="1200"/>
              </a:spcBef>
              <a:spcAft>
                <a:spcPts val="0"/>
              </a:spcAft>
              <a:buClr>
                <a:schemeClr val="hlink"/>
              </a:buClr>
              <a:buSzPts val="1100"/>
              <a:buFont typeface="Arial"/>
              <a:buNone/>
            </a:pPr>
            <a:r>
              <a:rPr b="1" lang="en-US" sz="3000">
                <a:solidFill>
                  <a:srgbClr val="0B4803"/>
                </a:solidFill>
                <a:latin typeface="Times New Roman"/>
                <a:ea typeface="Times New Roman"/>
                <a:cs typeface="Times New Roman"/>
                <a:sym typeface="Times New Roman"/>
              </a:rPr>
              <a:t>Cálculo em valor (R$):</a:t>
            </a:r>
            <a:endParaRPr b="1" sz="3000">
              <a:solidFill>
                <a:srgbClr val="0B4803"/>
              </a:solidFill>
              <a:latin typeface="Times New Roman"/>
              <a:ea typeface="Times New Roman"/>
              <a:cs typeface="Times New Roman"/>
              <a:sym typeface="Times New Roman"/>
            </a:endParaRPr>
          </a:p>
          <a:p>
            <a:pPr indent="0" lvl="0" marL="0" rtl="0" algn="l">
              <a:lnSpc>
                <a:spcPct val="115000"/>
              </a:lnSpc>
              <a:spcBef>
                <a:spcPts val="1200"/>
              </a:spcBef>
              <a:spcAft>
                <a:spcPts val="0"/>
              </a:spcAft>
              <a:buClr>
                <a:schemeClr val="hlink"/>
              </a:buClr>
              <a:buSzPts val="1100"/>
              <a:buFont typeface="Arial"/>
              <a:buNone/>
            </a:pPr>
            <a:r>
              <a:rPr lang="en-US" sz="3000">
                <a:solidFill>
                  <a:srgbClr val="0B4803"/>
                </a:solidFill>
                <a:latin typeface="Times New Roman"/>
                <a:ea typeface="Times New Roman"/>
                <a:cs typeface="Times New Roman"/>
                <a:sym typeface="Times New Roman"/>
              </a:rPr>
              <a:t>PE = 800,00 ÷ 0,25 = </a:t>
            </a:r>
            <a:r>
              <a:rPr b="1" lang="en-US" sz="3000">
                <a:solidFill>
                  <a:srgbClr val="0B4803"/>
                </a:solidFill>
                <a:latin typeface="Times New Roman"/>
                <a:ea typeface="Times New Roman"/>
                <a:cs typeface="Times New Roman"/>
                <a:sym typeface="Times New Roman"/>
              </a:rPr>
              <a:t>R$ 3.200,00/mês</a:t>
            </a:r>
            <a:endParaRPr b="1" sz="3000">
              <a:solidFill>
                <a:srgbClr val="0B4803"/>
              </a:solidFill>
              <a:latin typeface="Times New Roman"/>
              <a:ea typeface="Times New Roman"/>
              <a:cs typeface="Times New Roman"/>
              <a:sym typeface="Times New Roman"/>
            </a:endParaRPr>
          </a:p>
          <a:p>
            <a:pPr indent="0" lvl="0" marL="0" rtl="0" algn="just">
              <a:lnSpc>
                <a:spcPct val="115000"/>
              </a:lnSpc>
              <a:spcBef>
                <a:spcPts val="1200"/>
              </a:spcBef>
              <a:spcAft>
                <a:spcPts val="1200"/>
              </a:spcAft>
              <a:buClr>
                <a:schemeClr val="hlink"/>
              </a:buClr>
              <a:buSzPts val="1100"/>
              <a:buFont typeface="Arial"/>
              <a:buNone/>
            </a:pPr>
            <a:r>
              <a:rPr b="1" lang="en-US" sz="3000">
                <a:solidFill>
                  <a:srgbClr val="0B4803"/>
                </a:solidFill>
                <a:latin typeface="Times New Roman"/>
                <a:ea typeface="Times New Roman"/>
                <a:cs typeface="Times New Roman"/>
                <a:sym typeface="Times New Roman"/>
              </a:rPr>
              <a:t>Interpretação:</a:t>
            </a:r>
            <a:r>
              <a:rPr lang="en-US" sz="3000">
                <a:solidFill>
                  <a:srgbClr val="0B4803"/>
                </a:solidFill>
                <a:latin typeface="Times New Roman"/>
                <a:ea typeface="Times New Roman"/>
                <a:cs typeface="Times New Roman"/>
                <a:sym typeface="Times New Roman"/>
              </a:rPr>
              <a:t> o MEI precisa vender pelo menos 76 unidades (ou faturar R$ 3.200,00) por mês apenas para cobrir seus custos e despesas fixos, sem lucro nem prejuízo. Vendas acima desse volume começam a gerar lucro efetivo.</a:t>
            </a:r>
            <a:endParaRPr sz="3000">
              <a:solidFill>
                <a:srgbClr val="0B4803"/>
              </a:solidFill>
              <a:latin typeface="Times New Roman"/>
              <a:ea typeface="Times New Roman"/>
              <a:cs typeface="Times New Roman"/>
              <a:sym typeface="Times New Roman"/>
            </a:endParaRPr>
          </a:p>
        </p:txBody>
      </p:sp>
      <p:sp>
        <p:nvSpPr>
          <p:cNvPr id="341" name="Google Shape;341;g3ee2c4dc7ba_1_106"/>
          <p:cNvSpPr txBox="1"/>
          <p:nvPr/>
        </p:nvSpPr>
        <p:spPr>
          <a:xfrm>
            <a:off x="0" y="98662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600">
                <a:solidFill>
                  <a:srgbClr val="0B4803"/>
                </a:solidFill>
                <a:latin typeface="Times New Roman"/>
                <a:ea typeface="Times New Roman"/>
                <a:cs typeface="Times New Roman"/>
                <a:sym typeface="Times New Roman"/>
              </a:rPr>
              <a:t>Fonte: Martins, 2018. </a:t>
            </a:r>
            <a:endParaRPr sz="1600">
              <a:solidFill>
                <a:srgbClr val="0B4803"/>
              </a:solidFill>
              <a:latin typeface="Times New Roman"/>
              <a:ea typeface="Times New Roman"/>
              <a:cs typeface="Times New Roman"/>
              <a:sym typeface="Times New Roman"/>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g3f0231db107_0_46"/>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47" name="Google Shape;347;g3f0231db107_0_46" title="IDENTIDADE VISUAL (1).png"/>
          <p:cNvPicPr preferRelativeResize="0"/>
          <p:nvPr/>
        </p:nvPicPr>
        <p:blipFill>
          <a:blip r:embed="rId3">
            <a:alphaModFix/>
          </a:blip>
          <a:stretch>
            <a:fillRect/>
          </a:stretch>
        </p:blipFill>
        <p:spPr>
          <a:xfrm>
            <a:off x="3471100" y="8578938"/>
            <a:ext cx="1708050" cy="1708050"/>
          </a:xfrm>
          <a:prstGeom prst="rect">
            <a:avLst/>
          </a:prstGeom>
          <a:noFill/>
          <a:ln>
            <a:noFill/>
          </a:ln>
        </p:spPr>
      </p:pic>
      <p:pic>
        <p:nvPicPr>
          <p:cNvPr id="348" name="Google Shape;348;g3f0231db107_0_46" title="DIREITOS E OBRIGAÇÕES DO MEI 2026.png"/>
          <p:cNvPicPr preferRelativeResize="0"/>
          <p:nvPr/>
        </p:nvPicPr>
        <p:blipFill>
          <a:blip r:embed="rId4">
            <a:alphaModFix/>
          </a:blip>
          <a:stretch>
            <a:fillRect/>
          </a:stretch>
        </p:blipFill>
        <p:spPr>
          <a:xfrm>
            <a:off x="5263325" y="8599530"/>
            <a:ext cx="9553575" cy="1666875"/>
          </a:xfrm>
          <a:prstGeom prst="rect">
            <a:avLst/>
          </a:prstGeom>
          <a:noFill/>
          <a:ln>
            <a:noFill/>
          </a:ln>
        </p:spPr>
      </p:pic>
      <p:sp>
        <p:nvSpPr>
          <p:cNvPr id="349" name="Google Shape;349;g3f0231db107_0_46"/>
          <p:cNvSpPr txBox="1"/>
          <p:nvPr/>
        </p:nvSpPr>
        <p:spPr>
          <a:xfrm>
            <a:off x="3742125" y="1103100"/>
            <a:ext cx="11788500" cy="815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4100">
                <a:solidFill>
                  <a:srgbClr val="0B4803"/>
                </a:solidFill>
                <a:latin typeface="Times New Roman"/>
                <a:ea typeface="Times New Roman"/>
                <a:cs typeface="Times New Roman"/>
                <a:sym typeface="Times New Roman"/>
              </a:rPr>
              <a:t>A Tributação do MEI (DAS) na Formação do Preço </a:t>
            </a:r>
            <a:endParaRPr b="1" sz="4100">
              <a:solidFill>
                <a:srgbClr val="0B4803"/>
              </a:solidFill>
              <a:latin typeface="Times New Roman"/>
              <a:ea typeface="Times New Roman"/>
              <a:cs typeface="Times New Roman"/>
              <a:sym typeface="Times New Roman"/>
            </a:endParaRPr>
          </a:p>
        </p:txBody>
      </p:sp>
      <p:sp>
        <p:nvSpPr>
          <p:cNvPr id="350" name="Google Shape;350;g3f0231db107_0_46"/>
          <p:cNvSpPr txBox="1"/>
          <p:nvPr/>
        </p:nvSpPr>
        <p:spPr>
          <a:xfrm>
            <a:off x="1913375" y="2187925"/>
            <a:ext cx="14906100" cy="64116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1200"/>
              </a:spcBef>
              <a:spcAft>
                <a:spcPts val="0"/>
              </a:spcAft>
              <a:buClr>
                <a:schemeClr val="hlink"/>
              </a:buClr>
              <a:buSzPts val="1100"/>
              <a:buFont typeface="Arial"/>
              <a:buNone/>
            </a:pPr>
            <a:r>
              <a:rPr lang="en-US" sz="3300">
                <a:solidFill>
                  <a:srgbClr val="0B4803"/>
                </a:solidFill>
                <a:latin typeface="Times New Roman"/>
                <a:ea typeface="Times New Roman"/>
                <a:cs typeface="Times New Roman"/>
                <a:sym typeface="Times New Roman"/>
              </a:rPr>
              <a:t>O MEI recolhe mensalmente o DAS (Documento de Arrecadação do Simples Nacional), um valor fixo em reais que engloba INSS e, conforme a atividade, ICMS ou ISS. Embora seja um valor fixo mensal (não proporcional ao faturamento), esse gasto compõe os custos fixos do negócio e deve ser diluído proporcionalmente entre todas as unidades vendidas no período.</a:t>
            </a:r>
            <a:endParaRPr sz="3300">
              <a:solidFill>
                <a:srgbClr val="0B4803"/>
              </a:solidFill>
              <a:latin typeface="Times New Roman"/>
              <a:ea typeface="Times New Roman"/>
              <a:cs typeface="Times New Roman"/>
              <a:sym typeface="Times New Roman"/>
            </a:endParaRPr>
          </a:p>
          <a:p>
            <a:pPr indent="0" lvl="0" marL="0" rtl="0" algn="just">
              <a:lnSpc>
                <a:spcPct val="115000"/>
              </a:lnSpc>
              <a:spcBef>
                <a:spcPts val="1200"/>
              </a:spcBef>
              <a:spcAft>
                <a:spcPts val="0"/>
              </a:spcAft>
              <a:buClr>
                <a:schemeClr val="hlink"/>
              </a:buClr>
              <a:buSzPts val="1100"/>
              <a:buFont typeface="Arial"/>
              <a:buNone/>
            </a:pPr>
            <a:r>
              <a:rPr b="1" lang="en-US" sz="3300">
                <a:solidFill>
                  <a:srgbClr val="0B4803"/>
                </a:solidFill>
                <a:latin typeface="Times New Roman"/>
                <a:ea typeface="Times New Roman"/>
                <a:cs typeface="Times New Roman"/>
                <a:sym typeface="Times New Roman"/>
              </a:rPr>
              <a:t>Fórmula de rateio do DAS por unidade:</a:t>
            </a:r>
            <a:endParaRPr b="1" sz="3300">
              <a:solidFill>
                <a:srgbClr val="0B4803"/>
              </a:solidFill>
              <a:latin typeface="Times New Roman"/>
              <a:ea typeface="Times New Roman"/>
              <a:cs typeface="Times New Roman"/>
              <a:sym typeface="Times New Roman"/>
            </a:endParaRPr>
          </a:p>
          <a:p>
            <a:pPr indent="0" lvl="0" marL="0" rtl="0" algn="just">
              <a:lnSpc>
                <a:spcPct val="115000"/>
              </a:lnSpc>
              <a:spcBef>
                <a:spcPts val="1200"/>
              </a:spcBef>
              <a:spcAft>
                <a:spcPts val="0"/>
              </a:spcAft>
              <a:buClr>
                <a:schemeClr val="hlink"/>
              </a:buClr>
              <a:buSzPts val="1100"/>
              <a:buFont typeface="Arial"/>
              <a:buNone/>
            </a:pPr>
            <a:r>
              <a:rPr lang="en-US" sz="3300">
                <a:solidFill>
                  <a:srgbClr val="0B4803"/>
                </a:solidFill>
                <a:latin typeface="Times New Roman"/>
                <a:ea typeface="Times New Roman"/>
                <a:cs typeface="Times New Roman"/>
                <a:sym typeface="Times New Roman"/>
              </a:rPr>
              <a:t>DAS por unidade = Valor do DAS mensal ÷ Quantidade estimada de vendas no mês</a:t>
            </a:r>
            <a:endParaRPr sz="3300">
              <a:solidFill>
                <a:srgbClr val="0B4803"/>
              </a:solidFill>
              <a:latin typeface="Times New Roman"/>
              <a:ea typeface="Times New Roman"/>
              <a:cs typeface="Times New Roman"/>
              <a:sym typeface="Times New Roman"/>
            </a:endParaRPr>
          </a:p>
          <a:p>
            <a:pPr indent="0" lvl="0" marL="0" rtl="0" algn="just">
              <a:lnSpc>
                <a:spcPct val="115000"/>
              </a:lnSpc>
              <a:spcBef>
                <a:spcPts val="1200"/>
              </a:spcBef>
              <a:spcAft>
                <a:spcPts val="1200"/>
              </a:spcAft>
              <a:buClr>
                <a:schemeClr val="hlink"/>
              </a:buClr>
              <a:buSzPts val="1100"/>
              <a:buFont typeface="Arial"/>
              <a:buNone/>
            </a:pPr>
            <a:r>
              <a:rPr lang="en-US" sz="3300">
                <a:solidFill>
                  <a:srgbClr val="0B4803"/>
                </a:solidFill>
                <a:latin typeface="Times New Roman"/>
                <a:ea typeface="Times New Roman"/>
                <a:cs typeface="Times New Roman"/>
                <a:sym typeface="Times New Roman"/>
              </a:rPr>
              <a:t>Esse valor deve ser somado aos demais custos e despesas fixos rateados ao calcular o custo fixo unitário, ou incluído no percentual utilizado no Mark-up Divisor, como demonstrado nos slides 10 e 11.</a:t>
            </a:r>
            <a:endParaRPr b="1" sz="3300">
              <a:solidFill>
                <a:srgbClr val="0B4803"/>
              </a:solidFill>
              <a:latin typeface="Times New Roman"/>
              <a:ea typeface="Times New Roman"/>
              <a:cs typeface="Times New Roman"/>
              <a:sym typeface="Times New Roman"/>
            </a:endParaRPr>
          </a:p>
        </p:txBody>
      </p:sp>
      <p:sp>
        <p:nvSpPr>
          <p:cNvPr id="351" name="Google Shape;351;g3f0231db107_0_46"/>
          <p:cNvSpPr txBox="1"/>
          <p:nvPr/>
        </p:nvSpPr>
        <p:spPr>
          <a:xfrm>
            <a:off x="0" y="98662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600">
                <a:solidFill>
                  <a:srgbClr val="0B4803"/>
                </a:solidFill>
                <a:latin typeface="Times New Roman"/>
                <a:ea typeface="Times New Roman"/>
                <a:cs typeface="Times New Roman"/>
                <a:sym typeface="Times New Roman"/>
              </a:rPr>
              <a:t>Fonte: Bruni; Famá, 2012. </a:t>
            </a:r>
            <a:endParaRPr sz="1600">
              <a:solidFill>
                <a:srgbClr val="0B4803"/>
              </a:solidFill>
              <a:latin typeface="Times New Roman"/>
              <a:ea typeface="Times New Roman"/>
              <a:cs typeface="Times New Roman"/>
              <a:sym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g3f0231db107_0_58"/>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57" name="Google Shape;357;g3f0231db107_0_58" title="IDENTIDADE VISUAL (1).png"/>
          <p:cNvPicPr preferRelativeResize="0"/>
          <p:nvPr/>
        </p:nvPicPr>
        <p:blipFill>
          <a:blip r:embed="rId3">
            <a:alphaModFix/>
          </a:blip>
          <a:stretch>
            <a:fillRect/>
          </a:stretch>
        </p:blipFill>
        <p:spPr>
          <a:xfrm>
            <a:off x="3471100" y="8578938"/>
            <a:ext cx="1708050" cy="1708050"/>
          </a:xfrm>
          <a:prstGeom prst="rect">
            <a:avLst/>
          </a:prstGeom>
          <a:noFill/>
          <a:ln>
            <a:noFill/>
          </a:ln>
        </p:spPr>
      </p:pic>
      <p:pic>
        <p:nvPicPr>
          <p:cNvPr id="358" name="Google Shape;358;g3f0231db107_0_58" title="DIREITOS E OBRIGAÇÕES DO MEI 2026.png"/>
          <p:cNvPicPr preferRelativeResize="0"/>
          <p:nvPr/>
        </p:nvPicPr>
        <p:blipFill>
          <a:blip r:embed="rId4">
            <a:alphaModFix/>
          </a:blip>
          <a:stretch>
            <a:fillRect/>
          </a:stretch>
        </p:blipFill>
        <p:spPr>
          <a:xfrm>
            <a:off x="5263325" y="8599530"/>
            <a:ext cx="9553575" cy="1666875"/>
          </a:xfrm>
          <a:prstGeom prst="rect">
            <a:avLst/>
          </a:prstGeom>
          <a:noFill/>
          <a:ln>
            <a:noFill/>
          </a:ln>
        </p:spPr>
      </p:pic>
      <p:sp>
        <p:nvSpPr>
          <p:cNvPr id="359" name="Google Shape;359;g3f0231db107_0_58"/>
          <p:cNvSpPr txBox="1"/>
          <p:nvPr/>
        </p:nvSpPr>
        <p:spPr>
          <a:xfrm>
            <a:off x="5578388" y="1251363"/>
            <a:ext cx="8696700" cy="815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4100">
                <a:solidFill>
                  <a:srgbClr val="0B4803"/>
                </a:solidFill>
                <a:latin typeface="Times New Roman"/>
                <a:ea typeface="Times New Roman"/>
                <a:cs typeface="Times New Roman"/>
                <a:sym typeface="Times New Roman"/>
              </a:rPr>
              <a:t>Precificação com Base no Mercado </a:t>
            </a:r>
            <a:endParaRPr b="1" sz="4100">
              <a:solidFill>
                <a:srgbClr val="0B4803"/>
              </a:solidFill>
              <a:latin typeface="Times New Roman"/>
              <a:ea typeface="Times New Roman"/>
              <a:cs typeface="Times New Roman"/>
              <a:sym typeface="Times New Roman"/>
            </a:endParaRPr>
          </a:p>
        </p:txBody>
      </p:sp>
      <p:sp>
        <p:nvSpPr>
          <p:cNvPr id="360" name="Google Shape;360;g3f0231db107_0_58"/>
          <p:cNvSpPr txBox="1"/>
          <p:nvPr/>
        </p:nvSpPr>
        <p:spPr>
          <a:xfrm>
            <a:off x="2002650" y="2552850"/>
            <a:ext cx="14282700" cy="6026100"/>
          </a:xfrm>
          <a:prstGeom prst="rect">
            <a:avLst/>
          </a:prstGeom>
          <a:noFill/>
          <a:ln>
            <a:noFill/>
          </a:ln>
        </p:spPr>
        <p:txBody>
          <a:bodyPr anchorCtr="0" anchor="t" bIns="91425" lIns="91425" spcFirstLastPara="1" rIns="91425" wrap="square" tIns="91425">
            <a:spAutoFit/>
          </a:bodyPr>
          <a:lstStyle/>
          <a:p>
            <a:pPr indent="-438150" lvl="0" marL="457200" rtl="0" algn="just">
              <a:lnSpc>
                <a:spcPct val="150000"/>
              </a:lnSpc>
              <a:spcBef>
                <a:spcPts val="1200"/>
              </a:spcBef>
              <a:spcAft>
                <a:spcPts val="0"/>
              </a:spcAft>
              <a:buClr>
                <a:srgbClr val="0B4803"/>
              </a:buClr>
              <a:buSzPts val="3300"/>
              <a:buFont typeface="Times New Roman"/>
              <a:buChar char="➢"/>
            </a:pPr>
            <a:r>
              <a:rPr lang="en-US" sz="3300">
                <a:solidFill>
                  <a:srgbClr val="0B4803"/>
                </a:solidFill>
                <a:latin typeface="Times New Roman"/>
                <a:ea typeface="Times New Roman"/>
                <a:cs typeface="Times New Roman"/>
                <a:sym typeface="Times New Roman"/>
              </a:rPr>
              <a:t>Além da análise interna de custos, é fundamental que o MEI observe os preços praticados pelos concorrentes diretos. Essa comparação cumpre duas funções: validar se o preço calculado pela estrutura de custos é competitivo, e identificar se há espaço para ajustes. Um preço muito acima do mercado, sem um diferencial percebido pelo cliente (qualidade, atendimento, localização), tende a reduzir as vendas. Um preço muito abaixo do praticado pelo mercado pode ser sinal de erro no cálculo de custos, e não necessariamente uma vantagem competitiva sustentável. </a:t>
            </a:r>
            <a:endParaRPr b="1" sz="3300">
              <a:solidFill>
                <a:srgbClr val="0B4803"/>
              </a:solidFill>
              <a:latin typeface="Times New Roman"/>
              <a:ea typeface="Times New Roman"/>
              <a:cs typeface="Times New Roman"/>
              <a:sym typeface="Times New Roman"/>
            </a:endParaRPr>
          </a:p>
        </p:txBody>
      </p:sp>
      <p:sp>
        <p:nvSpPr>
          <p:cNvPr id="361" name="Google Shape;361;g3f0231db107_0_58"/>
          <p:cNvSpPr txBox="1"/>
          <p:nvPr/>
        </p:nvSpPr>
        <p:spPr>
          <a:xfrm>
            <a:off x="0" y="98662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600">
                <a:solidFill>
                  <a:srgbClr val="0B4803"/>
                </a:solidFill>
                <a:latin typeface="Times New Roman"/>
                <a:ea typeface="Times New Roman"/>
                <a:cs typeface="Times New Roman"/>
                <a:sym typeface="Times New Roman"/>
              </a:rPr>
              <a:t>Fonte: Bruni; Famá, 2012. </a:t>
            </a:r>
            <a:endParaRPr sz="1600">
              <a:solidFill>
                <a:srgbClr val="0B4803"/>
              </a:solidFill>
              <a:latin typeface="Times New Roman"/>
              <a:ea typeface="Times New Roman"/>
              <a:cs typeface="Times New Roman"/>
              <a:sym typeface="Times New Roman"/>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g3f0231db107_0_70"/>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67" name="Google Shape;367;g3f0231db107_0_70" title="IDENTIDADE VISUAL (1).png"/>
          <p:cNvPicPr preferRelativeResize="0"/>
          <p:nvPr/>
        </p:nvPicPr>
        <p:blipFill>
          <a:blip r:embed="rId3">
            <a:alphaModFix/>
          </a:blip>
          <a:stretch>
            <a:fillRect/>
          </a:stretch>
        </p:blipFill>
        <p:spPr>
          <a:xfrm>
            <a:off x="3471100" y="8578938"/>
            <a:ext cx="1708050" cy="1708050"/>
          </a:xfrm>
          <a:prstGeom prst="rect">
            <a:avLst/>
          </a:prstGeom>
          <a:noFill/>
          <a:ln>
            <a:noFill/>
          </a:ln>
        </p:spPr>
      </p:pic>
      <p:pic>
        <p:nvPicPr>
          <p:cNvPr id="368" name="Google Shape;368;g3f0231db107_0_70" title="DIREITOS E OBRIGAÇÕES DO MEI 2026.png"/>
          <p:cNvPicPr preferRelativeResize="0"/>
          <p:nvPr/>
        </p:nvPicPr>
        <p:blipFill>
          <a:blip r:embed="rId4">
            <a:alphaModFix/>
          </a:blip>
          <a:stretch>
            <a:fillRect/>
          </a:stretch>
        </p:blipFill>
        <p:spPr>
          <a:xfrm>
            <a:off x="5263325" y="8599530"/>
            <a:ext cx="9553575" cy="1666875"/>
          </a:xfrm>
          <a:prstGeom prst="rect">
            <a:avLst/>
          </a:prstGeom>
          <a:noFill/>
          <a:ln>
            <a:noFill/>
          </a:ln>
        </p:spPr>
      </p:pic>
      <p:sp>
        <p:nvSpPr>
          <p:cNvPr id="369" name="Google Shape;369;g3f0231db107_0_70"/>
          <p:cNvSpPr txBox="1"/>
          <p:nvPr/>
        </p:nvSpPr>
        <p:spPr>
          <a:xfrm>
            <a:off x="4721526" y="1251375"/>
            <a:ext cx="9553500" cy="815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4100">
                <a:solidFill>
                  <a:srgbClr val="0B4803"/>
                </a:solidFill>
                <a:latin typeface="Times New Roman"/>
                <a:ea typeface="Times New Roman"/>
                <a:cs typeface="Times New Roman"/>
                <a:sym typeface="Times New Roman"/>
              </a:rPr>
              <a:t>Precificação com Base no Valor Percebido </a:t>
            </a:r>
            <a:endParaRPr b="1" sz="4100">
              <a:solidFill>
                <a:srgbClr val="0B4803"/>
              </a:solidFill>
              <a:latin typeface="Times New Roman"/>
              <a:ea typeface="Times New Roman"/>
              <a:cs typeface="Times New Roman"/>
              <a:sym typeface="Times New Roman"/>
            </a:endParaRPr>
          </a:p>
        </p:txBody>
      </p:sp>
      <p:sp>
        <p:nvSpPr>
          <p:cNvPr id="370" name="Google Shape;370;g3f0231db107_0_70"/>
          <p:cNvSpPr txBox="1"/>
          <p:nvPr/>
        </p:nvSpPr>
        <p:spPr>
          <a:xfrm>
            <a:off x="1690950" y="2582738"/>
            <a:ext cx="14906100" cy="6026100"/>
          </a:xfrm>
          <a:prstGeom prst="rect">
            <a:avLst/>
          </a:prstGeom>
          <a:noFill/>
          <a:ln>
            <a:noFill/>
          </a:ln>
        </p:spPr>
        <p:txBody>
          <a:bodyPr anchorCtr="0" anchor="t" bIns="91425" lIns="91425" spcFirstLastPara="1" rIns="91425" wrap="square" tIns="91425">
            <a:spAutoFit/>
          </a:bodyPr>
          <a:lstStyle/>
          <a:p>
            <a:pPr indent="-438150" lvl="0" marL="457200" rtl="0" algn="just">
              <a:lnSpc>
                <a:spcPct val="150000"/>
              </a:lnSpc>
              <a:spcBef>
                <a:spcPts val="1200"/>
              </a:spcBef>
              <a:spcAft>
                <a:spcPts val="0"/>
              </a:spcAft>
              <a:buClr>
                <a:srgbClr val="0B4803"/>
              </a:buClr>
              <a:buSzPts val="3300"/>
              <a:buFont typeface="Times New Roman"/>
              <a:buChar char="➢"/>
            </a:pPr>
            <a:r>
              <a:rPr lang="en-US" sz="3300">
                <a:solidFill>
                  <a:srgbClr val="0B4803"/>
                </a:solidFill>
                <a:latin typeface="Times New Roman"/>
                <a:ea typeface="Times New Roman"/>
                <a:cs typeface="Times New Roman"/>
                <a:sym typeface="Times New Roman"/>
              </a:rPr>
              <a:t>A precificação baseada em valor considera a percepção do cliente sobre os benefícios do produto ou serviço, e não apenas a estrutura interna de custos. Produtos ou serviços com diferenciais reconhecidos pelo público, como exclusividade, qualidade superior, atendimento personalizado ou marca consolidada, permitem a prática de preços premium, acima da média de mercado. Essa abordagem deve sempre ser conciliada com o cálculo de custos: o valor percebido define o teto de preço aceitável pelo cliente, mas o custo total define o piso mínimo abaixo do qual o negócio opera com prejuízo. </a:t>
            </a:r>
            <a:endParaRPr b="1" sz="3300">
              <a:solidFill>
                <a:srgbClr val="0B4803"/>
              </a:solidFill>
              <a:latin typeface="Times New Roman"/>
              <a:ea typeface="Times New Roman"/>
              <a:cs typeface="Times New Roman"/>
              <a:sym typeface="Times New Roman"/>
            </a:endParaRPr>
          </a:p>
        </p:txBody>
      </p:sp>
      <p:sp>
        <p:nvSpPr>
          <p:cNvPr id="371" name="Google Shape;371;g3f0231db107_0_70"/>
          <p:cNvSpPr txBox="1"/>
          <p:nvPr/>
        </p:nvSpPr>
        <p:spPr>
          <a:xfrm>
            <a:off x="0" y="98662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600">
                <a:solidFill>
                  <a:srgbClr val="0B4803"/>
                </a:solidFill>
                <a:latin typeface="Times New Roman"/>
                <a:ea typeface="Times New Roman"/>
                <a:cs typeface="Times New Roman"/>
                <a:sym typeface="Times New Roman"/>
              </a:rPr>
              <a:t>Fonte: Bruni; Famá, 2012. </a:t>
            </a:r>
            <a:endParaRPr sz="1600">
              <a:solidFill>
                <a:srgbClr val="0B4803"/>
              </a:solidFill>
              <a:latin typeface="Times New Roman"/>
              <a:ea typeface="Times New Roman"/>
              <a:cs typeface="Times New Roman"/>
              <a:sym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2"/>
          <p:cNvSpPr/>
          <p:nvPr/>
        </p:nvSpPr>
        <p:spPr>
          <a:xfrm>
            <a:off x="-1920" y="0"/>
            <a:ext cx="18288857" cy="10287000"/>
          </a:xfrm>
          <a:custGeom>
            <a:rect b="b" l="l" r="r" t="t"/>
            <a:pathLst>
              <a:path extrusionOk="0" h="13716000" w="24385143">
                <a:moveTo>
                  <a:pt x="24385143" y="13716000"/>
                </a:moveTo>
                <a:lnTo>
                  <a:pt x="0" y="13716000"/>
                </a:lnTo>
                <a:lnTo>
                  <a:pt x="0" y="0"/>
                </a:lnTo>
                <a:lnTo>
                  <a:pt x="24385143" y="0"/>
                </a:lnTo>
                <a:lnTo>
                  <a:pt x="24385143" y="13716000"/>
                </a:lnTo>
                <a:close/>
              </a:path>
            </a:pathLst>
          </a:custGeom>
          <a:solidFill>
            <a:srgbClr val="FAFAF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3" name="Google Shape;163;p2"/>
          <p:cNvSpPr/>
          <p:nvPr/>
        </p:nvSpPr>
        <p:spPr>
          <a:xfrm>
            <a:off x="-1208529" y="-108360"/>
            <a:ext cx="19754850" cy="11111578"/>
          </a:xfrm>
          <a:custGeom>
            <a:rect b="b" l="l" r="r" t="t"/>
            <a:pathLst>
              <a:path extrusionOk="0" h="14815438" w="26339800">
                <a:moveTo>
                  <a:pt x="26339800" y="14815438"/>
                </a:moveTo>
                <a:lnTo>
                  <a:pt x="0" y="14815438"/>
                </a:lnTo>
                <a:lnTo>
                  <a:pt x="0" y="0"/>
                </a:lnTo>
                <a:lnTo>
                  <a:pt x="26339800" y="0"/>
                </a:lnTo>
                <a:lnTo>
                  <a:pt x="26339800" y="14815438"/>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4" name="Google Shape;164;p2"/>
          <p:cNvSpPr/>
          <p:nvPr/>
        </p:nvSpPr>
        <p:spPr>
          <a:xfrm>
            <a:off x="6190560" y="790560"/>
            <a:ext cx="1509141" cy="75247"/>
          </a:xfrm>
          <a:custGeom>
            <a:rect b="b" l="l" r="r" t="t"/>
            <a:pathLst>
              <a:path extrusionOk="0" h="100330" w="2012188">
                <a:moveTo>
                  <a:pt x="2012188" y="100330"/>
                </a:moveTo>
                <a:lnTo>
                  <a:pt x="0" y="100330"/>
                </a:lnTo>
                <a:lnTo>
                  <a:pt x="0" y="0"/>
                </a:lnTo>
                <a:lnTo>
                  <a:pt x="2012188" y="0"/>
                </a:lnTo>
                <a:lnTo>
                  <a:pt x="2012188" y="100330"/>
                </a:lnTo>
                <a:close/>
              </a:path>
            </a:pathLst>
          </a:custGeom>
          <a:solidFill>
            <a:srgbClr val="24262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5" name="Google Shape;165;p2"/>
          <p:cNvSpPr/>
          <p:nvPr/>
        </p:nvSpPr>
        <p:spPr>
          <a:xfrm>
            <a:off x="7913880" y="790560"/>
            <a:ext cx="6936486" cy="75247"/>
          </a:xfrm>
          <a:custGeom>
            <a:rect b="b" l="l" r="r" t="t"/>
            <a:pathLst>
              <a:path extrusionOk="0" h="100330" w="9248648">
                <a:moveTo>
                  <a:pt x="9248648" y="0"/>
                </a:moveTo>
                <a:lnTo>
                  <a:pt x="6673342" y="0"/>
                </a:lnTo>
                <a:lnTo>
                  <a:pt x="0" y="0"/>
                </a:lnTo>
                <a:lnTo>
                  <a:pt x="0" y="100330"/>
                </a:lnTo>
                <a:lnTo>
                  <a:pt x="6673342" y="100330"/>
                </a:lnTo>
                <a:lnTo>
                  <a:pt x="9248648" y="100330"/>
                </a:lnTo>
                <a:lnTo>
                  <a:pt x="9248648" y="0"/>
                </a:lnTo>
                <a:close/>
              </a:path>
            </a:pathLst>
          </a:custGeom>
          <a:solidFill>
            <a:srgbClr val="24262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6" name="Google Shape;166;p2"/>
          <p:cNvSpPr txBox="1"/>
          <p:nvPr/>
        </p:nvSpPr>
        <p:spPr>
          <a:xfrm>
            <a:off x="6177600" y="-356190"/>
            <a:ext cx="8685720" cy="1232070"/>
          </a:xfrm>
          <a:prstGeom prst="rect">
            <a:avLst/>
          </a:prstGeom>
          <a:noFill/>
          <a:ln>
            <a:noFill/>
          </a:ln>
        </p:spPr>
        <p:txBody>
          <a:bodyPr anchorCtr="0" anchor="t" bIns="0" lIns="0" spcFirstLastPara="1" rIns="0" wrap="square" tIns="0">
            <a:spAutoFit/>
          </a:bodyPr>
          <a:lstStyle/>
          <a:p>
            <a:pPr indent="0" lvl="0" marL="0" marR="0" rtl="0" algn="l">
              <a:lnSpc>
                <a:spcPct val="171333"/>
              </a:lnSpc>
              <a:spcBef>
                <a:spcPts val="0"/>
              </a:spcBef>
              <a:spcAft>
                <a:spcPts val="0"/>
              </a:spcAft>
              <a:buClr>
                <a:srgbClr val="000000"/>
              </a:buClr>
              <a:buSzPts val="4800"/>
              <a:buFont typeface="Arial"/>
              <a:buNone/>
            </a:pPr>
            <a:r>
              <a:rPr b="0" i="0" lang="en-US" sz="4800" u="none" cap="none" strike="noStrike">
                <a:solidFill>
                  <a:srgbClr val="242625"/>
                </a:solidFill>
                <a:latin typeface="Trebuchet MS"/>
                <a:ea typeface="Trebuchet MS"/>
                <a:cs typeface="Trebuchet MS"/>
                <a:sym typeface="Trebuchet MS"/>
              </a:rPr>
              <a:t>Em que iremos te ajudar?</a:t>
            </a:r>
            <a:endParaRPr b="0" i="0" sz="1400" u="none" cap="none" strike="noStrike">
              <a:solidFill>
                <a:srgbClr val="000000"/>
              </a:solidFill>
              <a:latin typeface="Arial"/>
              <a:ea typeface="Arial"/>
              <a:cs typeface="Arial"/>
              <a:sym typeface="Arial"/>
            </a:endParaRPr>
          </a:p>
        </p:txBody>
      </p:sp>
      <p:sp>
        <p:nvSpPr>
          <p:cNvPr id="167" name="Google Shape;167;p2"/>
          <p:cNvSpPr txBox="1"/>
          <p:nvPr/>
        </p:nvSpPr>
        <p:spPr>
          <a:xfrm>
            <a:off x="6177600" y="1374630"/>
            <a:ext cx="2060640" cy="1589250"/>
          </a:xfrm>
          <a:prstGeom prst="rect">
            <a:avLst/>
          </a:prstGeom>
          <a:noFill/>
          <a:ln>
            <a:noFill/>
          </a:ln>
        </p:spPr>
        <p:txBody>
          <a:bodyPr anchorCtr="0" anchor="t" bIns="0" lIns="0" spcFirstLastPara="1" rIns="0" wrap="square" tIns="0">
            <a:spAutoFit/>
          </a:bodyPr>
          <a:lstStyle/>
          <a:p>
            <a:pPr indent="0" lvl="0" marL="0" marR="0" rtl="0" algn="l">
              <a:lnSpc>
                <a:spcPct val="204410"/>
              </a:lnSpc>
              <a:spcBef>
                <a:spcPts val="0"/>
              </a:spcBef>
              <a:spcAft>
                <a:spcPts val="0"/>
              </a:spcAft>
              <a:buClr>
                <a:srgbClr val="000000"/>
              </a:buClr>
              <a:buSzPts val="1950"/>
              <a:buFont typeface="Arial"/>
              <a:buNone/>
            </a:pPr>
            <a:r>
              <a:rPr b="0" i="0" lang="en-US" sz="1950" u="none" cap="none" strike="noStrike">
                <a:solidFill>
                  <a:srgbClr val="242625"/>
                </a:solidFill>
                <a:latin typeface="Arial"/>
                <a:ea typeface="Arial"/>
                <a:cs typeface="Arial"/>
                <a:sym typeface="Arial"/>
              </a:rPr>
              <a:t>Contribuições do  MEI para a  sociedade</a:t>
            </a:r>
            <a:endParaRPr b="0" i="0" sz="1400" u="none" cap="none" strike="noStrike">
              <a:solidFill>
                <a:srgbClr val="000000"/>
              </a:solidFill>
              <a:latin typeface="Arial"/>
              <a:ea typeface="Arial"/>
              <a:cs typeface="Arial"/>
              <a:sym typeface="Arial"/>
            </a:endParaRPr>
          </a:p>
        </p:txBody>
      </p:sp>
      <p:sp>
        <p:nvSpPr>
          <p:cNvPr id="168" name="Google Shape;168;p2"/>
          <p:cNvSpPr/>
          <p:nvPr/>
        </p:nvSpPr>
        <p:spPr>
          <a:xfrm>
            <a:off x="0" y="826560"/>
            <a:ext cx="5478494" cy="8416099"/>
          </a:xfrm>
          <a:custGeom>
            <a:rect b="b" l="l" r="r" t="t"/>
            <a:pathLst>
              <a:path extrusionOk="0" h="11221466" w="7304659">
                <a:moveTo>
                  <a:pt x="0" y="0"/>
                </a:moveTo>
                <a:lnTo>
                  <a:pt x="7304659" y="0"/>
                </a:lnTo>
                <a:lnTo>
                  <a:pt x="7304659" y="11221466"/>
                </a:lnTo>
                <a:lnTo>
                  <a:pt x="0" y="11221466"/>
                </a:lnTo>
                <a:lnTo>
                  <a:pt x="0" y="0"/>
                </a:lnTo>
                <a:close/>
              </a:path>
            </a:pathLst>
          </a:custGeom>
          <a:blipFill rotWithShape="1">
            <a:blip r:embed="rId3">
              <a:alphaModFix/>
            </a:blip>
            <a:stretch>
              <a:fillRect b="0" l="-20" r="-22"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 name="Google Shape;169;p2"/>
          <p:cNvSpPr txBox="1"/>
          <p:nvPr/>
        </p:nvSpPr>
        <p:spPr>
          <a:xfrm>
            <a:off x="8916840" y="1388835"/>
            <a:ext cx="2286720" cy="1140525"/>
          </a:xfrm>
          <a:prstGeom prst="rect">
            <a:avLst/>
          </a:prstGeom>
          <a:noFill/>
          <a:ln>
            <a:noFill/>
          </a:ln>
        </p:spPr>
        <p:txBody>
          <a:bodyPr anchorCtr="0" anchor="t" bIns="0" lIns="0" spcFirstLastPara="1" rIns="0" wrap="square" tIns="0">
            <a:spAutoFit/>
          </a:bodyPr>
          <a:lstStyle/>
          <a:p>
            <a:pPr indent="0" lvl="0" marL="0" marR="0" rtl="0" algn="l">
              <a:lnSpc>
                <a:spcPct val="200102"/>
              </a:lnSpc>
              <a:spcBef>
                <a:spcPts val="0"/>
              </a:spcBef>
              <a:spcAft>
                <a:spcPts val="0"/>
              </a:spcAft>
              <a:buClr>
                <a:srgbClr val="000000"/>
              </a:buClr>
              <a:buSzPts val="1950"/>
              <a:buFont typeface="Arial"/>
              <a:buNone/>
            </a:pPr>
            <a:r>
              <a:rPr b="0" i="0" lang="en-US" sz="1950" u="none" cap="none" strike="noStrike">
                <a:solidFill>
                  <a:srgbClr val="242625"/>
                </a:solidFill>
                <a:latin typeface="Arial"/>
                <a:ea typeface="Arial"/>
                <a:cs typeface="Arial"/>
                <a:sym typeface="Arial"/>
              </a:rPr>
              <a:t>Direitos e  Obrigações do MEI</a:t>
            </a:r>
            <a:endParaRPr b="0" i="0" sz="1400" u="none" cap="none" strike="noStrike">
              <a:solidFill>
                <a:srgbClr val="000000"/>
              </a:solidFill>
              <a:latin typeface="Arial"/>
              <a:ea typeface="Arial"/>
              <a:cs typeface="Arial"/>
              <a:sym typeface="Arial"/>
            </a:endParaRPr>
          </a:p>
        </p:txBody>
      </p:sp>
      <p:sp>
        <p:nvSpPr>
          <p:cNvPr id="170" name="Google Shape;170;p2"/>
          <p:cNvSpPr txBox="1"/>
          <p:nvPr/>
        </p:nvSpPr>
        <p:spPr>
          <a:xfrm>
            <a:off x="11659680" y="989445"/>
            <a:ext cx="971280" cy="565755"/>
          </a:xfrm>
          <a:prstGeom prst="rect">
            <a:avLst/>
          </a:prstGeom>
          <a:noFill/>
          <a:ln>
            <a:noFill/>
          </a:ln>
        </p:spPr>
        <p:txBody>
          <a:bodyPr anchorCtr="0" anchor="t" bIns="0" lIns="0" spcFirstLastPara="1" rIns="0" wrap="square" tIns="0">
            <a:spAutoFit/>
          </a:bodyPr>
          <a:lstStyle/>
          <a:p>
            <a:pPr indent="0" lvl="0" marL="0" marR="0" rtl="0" algn="l">
              <a:lnSpc>
                <a:spcPct val="172789"/>
              </a:lnSpc>
              <a:spcBef>
                <a:spcPts val="0"/>
              </a:spcBef>
              <a:spcAft>
                <a:spcPts val="0"/>
              </a:spcAft>
              <a:buClr>
                <a:srgbClr val="000000"/>
              </a:buClr>
              <a:buSzPts val="1900"/>
              <a:buFont typeface="Arial"/>
              <a:buNone/>
            </a:pPr>
            <a:r>
              <a:rPr b="1" i="0" lang="en-US" sz="1900" u="none" cap="none" strike="noStrike">
                <a:solidFill>
                  <a:srgbClr val="242625"/>
                </a:solidFill>
                <a:latin typeface="Arial"/>
                <a:ea typeface="Arial"/>
                <a:cs typeface="Arial"/>
                <a:sym typeface="Arial"/>
              </a:rPr>
              <a:t>TEMA 3</a:t>
            </a:r>
            <a:endParaRPr b="0" i="0" sz="1400" u="none" cap="none" strike="noStrike">
              <a:solidFill>
                <a:srgbClr val="000000"/>
              </a:solidFill>
              <a:latin typeface="Arial"/>
              <a:ea typeface="Arial"/>
              <a:cs typeface="Arial"/>
              <a:sym typeface="Arial"/>
            </a:endParaRPr>
          </a:p>
        </p:txBody>
      </p:sp>
      <p:sp>
        <p:nvSpPr>
          <p:cNvPr id="171" name="Google Shape;171;p2"/>
          <p:cNvSpPr txBox="1"/>
          <p:nvPr/>
        </p:nvSpPr>
        <p:spPr>
          <a:xfrm>
            <a:off x="11659680" y="1369035"/>
            <a:ext cx="2508480" cy="1140525"/>
          </a:xfrm>
          <a:prstGeom prst="rect">
            <a:avLst/>
          </a:prstGeom>
          <a:noFill/>
          <a:ln>
            <a:noFill/>
          </a:ln>
        </p:spPr>
        <p:txBody>
          <a:bodyPr anchorCtr="0" anchor="t" bIns="0" lIns="0" spcFirstLastPara="1" rIns="0" wrap="square" tIns="0">
            <a:spAutoFit/>
          </a:bodyPr>
          <a:lstStyle/>
          <a:p>
            <a:pPr indent="0" lvl="0" marL="0" marR="0" rtl="0" algn="l">
              <a:lnSpc>
                <a:spcPct val="200102"/>
              </a:lnSpc>
              <a:spcBef>
                <a:spcPts val="0"/>
              </a:spcBef>
              <a:spcAft>
                <a:spcPts val="0"/>
              </a:spcAft>
              <a:buClr>
                <a:srgbClr val="000000"/>
              </a:buClr>
              <a:buSzPts val="1950"/>
              <a:buFont typeface="Arial"/>
              <a:buNone/>
            </a:pPr>
            <a:r>
              <a:rPr b="0" i="0" lang="en-US" sz="1950" u="none" cap="none" strike="noStrike">
                <a:solidFill>
                  <a:srgbClr val="242625"/>
                </a:solidFill>
                <a:latin typeface="Arial"/>
                <a:ea typeface="Arial"/>
                <a:cs typeface="Arial"/>
                <a:sym typeface="Arial"/>
              </a:rPr>
              <a:t>Como legalizar o seu  MEI</a:t>
            </a:r>
            <a:endParaRPr b="0" i="0" sz="1400" u="none" cap="none" strike="noStrike">
              <a:solidFill>
                <a:srgbClr val="000000"/>
              </a:solidFill>
              <a:latin typeface="Arial"/>
              <a:ea typeface="Arial"/>
              <a:cs typeface="Arial"/>
              <a:sym typeface="Arial"/>
            </a:endParaRPr>
          </a:p>
        </p:txBody>
      </p:sp>
      <p:sp>
        <p:nvSpPr>
          <p:cNvPr id="172" name="Google Shape;172;p2"/>
          <p:cNvSpPr/>
          <p:nvPr/>
        </p:nvSpPr>
        <p:spPr>
          <a:xfrm>
            <a:off x="16108560" y="0"/>
            <a:ext cx="2178748" cy="1255681"/>
          </a:xfrm>
          <a:custGeom>
            <a:rect b="b" l="l" r="r" t="t"/>
            <a:pathLst>
              <a:path extrusionOk="0" h="1674241" w="2904998">
                <a:moveTo>
                  <a:pt x="0" y="0"/>
                </a:moveTo>
                <a:lnTo>
                  <a:pt x="2904998" y="0"/>
                </a:lnTo>
                <a:lnTo>
                  <a:pt x="2904998" y="1674241"/>
                </a:lnTo>
                <a:lnTo>
                  <a:pt x="0" y="1674241"/>
                </a:lnTo>
                <a:lnTo>
                  <a:pt x="0" y="0"/>
                </a:lnTo>
                <a:close/>
              </a:path>
            </a:pathLst>
          </a:custGeom>
          <a:blipFill rotWithShape="1">
            <a:blip r:embed="rId4">
              <a:alphaModFix/>
            </a:blip>
            <a:stretch>
              <a:fillRect b="-5" l="0" r="0" t="-5"/>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 name="Google Shape;173;p2"/>
          <p:cNvSpPr txBox="1"/>
          <p:nvPr/>
        </p:nvSpPr>
        <p:spPr>
          <a:xfrm>
            <a:off x="14470200" y="1388835"/>
            <a:ext cx="2425320" cy="1140525"/>
          </a:xfrm>
          <a:prstGeom prst="rect">
            <a:avLst/>
          </a:prstGeom>
          <a:noFill/>
          <a:ln>
            <a:noFill/>
          </a:ln>
        </p:spPr>
        <p:txBody>
          <a:bodyPr anchorCtr="0" anchor="t" bIns="0" lIns="0" spcFirstLastPara="1" rIns="0" wrap="square" tIns="0">
            <a:spAutoFit/>
          </a:bodyPr>
          <a:lstStyle/>
          <a:p>
            <a:pPr indent="0" lvl="0" marL="0" marR="0" rtl="0" algn="l">
              <a:lnSpc>
                <a:spcPct val="200102"/>
              </a:lnSpc>
              <a:spcBef>
                <a:spcPts val="0"/>
              </a:spcBef>
              <a:spcAft>
                <a:spcPts val="0"/>
              </a:spcAft>
              <a:buClr>
                <a:srgbClr val="000000"/>
              </a:buClr>
              <a:buSzPts val="1950"/>
              <a:buFont typeface="Arial"/>
              <a:buNone/>
            </a:pPr>
            <a:r>
              <a:rPr b="0" i="0" lang="en-US" sz="1950" u="none" cap="none" strike="noStrike">
                <a:solidFill>
                  <a:srgbClr val="242625"/>
                </a:solidFill>
                <a:latin typeface="Arial"/>
                <a:ea typeface="Arial"/>
                <a:cs typeface="Arial"/>
                <a:sym typeface="Arial"/>
              </a:rPr>
              <a:t>Obrigações  Acessórias e Fiscais</a:t>
            </a:r>
            <a:endParaRPr b="0" i="0" sz="1400" u="none" cap="none" strike="noStrike">
              <a:solidFill>
                <a:srgbClr val="000000"/>
              </a:solidFill>
              <a:latin typeface="Arial"/>
              <a:ea typeface="Arial"/>
              <a:cs typeface="Arial"/>
              <a:sym typeface="Arial"/>
            </a:endParaRPr>
          </a:p>
        </p:txBody>
      </p:sp>
      <p:sp>
        <p:nvSpPr>
          <p:cNvPr id="174" name="Google Shape;174;p2"/>
          <p:cNvSpPr txBox="1"/>
          <p:nvPr/>
        </p:nvSpPr>
        <p:spPr>
          <a:xfrm>
            <a:off x="6177600" y="2890245"/>
            <a:ext cx="968040" cy="565755"/>
          </a:xfrm>
          <a:prstGeom prst="rect">
            <a:avLst/>
          </a:prstGeom>
          <a:noFill/>
          <a:ln>
            <a:noFill/>
          </a:ln>
        </p:spPr>
        <p:txBody>
          <a:bodyPr anchorCtr="0" anchor="t" bIns="0" lIns="0" spcFirstLastPara="1" rIns="0" wrap="square" tIns="0">
            <a:spAutoFit/>
          </a:bodyPr>
          <a:lstStyle/>
          <a:p>
            <a:pPr indent="0" lvl="0" marL="0" marR="0" rtl="0" algn="l">
              <a:lnSpc>
                <a:spcPct val="172789"/>
              </a:lnSpc>
              <a:spcBef>
                <a:spcPts val="0"/>
              </a:spcBef>
              <a:spcAft>
                <a:spcPts val="0"/>
              </a:spcAft>
              <a:buClr>
                <a:srgbClr val="000000"/>
              </a:buClr>
              <a:buSzPts val="1900"/>
              <a:buFont typeface="Arial"/>
              <a:buNone/>
            </a:pPr>
            <a:r>
              <a:rPr b="1" i="0" lang="en-US" sz="1900" u="none" cap="none" strike="noStrike">
                <a:solidFill>
                  <a:srgbClr val="242625"/>
                </a:solidFill>
                <a:latin typeface="Arial"/>
                <a:ea typeface="Arial"/>
                <a:cs typeface="Arial"/>
                <a:sym typeface="Arial"/>
              </a:rPr>
              <a:t>TEMA 5</a:t>
            </a:r>
            <a:endParaRPr b="0" i="0" sz="1400" u="none" cap="none" strike="noStrike">
              <a:solidFill>
                <a:srgbClr val="000000"/>
              </a:solidFill>
              <a:latin typeface="Arial"/>
              <a:ea typeface="Arial"/>
              <a:cs typeface="Arial"/>
              <a:sym typeface="Arial"/>
            </a:endParaRPr>
          </a:p>
        </p:txBody>
      </p:sp>
      <p:sp>
        <p:nvSpPr>
          <p:cNvPr id="175" name="Google Shape;175;p2"/>
          <p:cNvSpPr txBox="1"/>
          <p:nvPr/>
        </p:nvSpPr>
        <p:spPr>
          <a:xfrm>
            <a:off x="8916840" y="2902125"/>
            <a:ext cx="972000" cy="565755"/>
          </a:xfrm>
          <a:prstGeom prst="rect">
            <a:avLst/>
          </a:prstGeom>
          <a:noFill/>
          <a:ln>
            <a:noFill/>
          </a:ln>
        </p:spPr>
        <p:txBody>
          <a:bodyPr anchorCtr="0" anchor="t" bIns="0" lIns="0" spcFirstLastPara="1" rIns="0" wrap="square" tIns="0">
            <a:spAutoFit/>
          </a:bodyPr>
          <a:lstStyle/>
          <a:p>
            <a:pPr indent="0" lvl="0" marL="0" marR="0" rtl="0" algn="l">
              <a:lnSpc>
                <a:spcPct val="172789"/>
              </a:lnSpc>
              <a:spcBef>
                <a:spcPts val="0"/>
              </a:spcBef>
              <a:spcAft>
                <a:spcPts val="0"/>
              </a:spcAft>
              <a:buClr>
                <a:srgbClr val="000000"/>
              </a:buClr>
              <a:buSzPts val="1900"/>
              <a:buFont typeface="Arial"/>
              <a:buNone/>
            </a:pPr>
            <a:r>
              <a:rPr b="1" i="0" lang="en-US" sz="1900" u="none" cap="none" strike="noStrike">
                <a:solidFill>
                  <a:srgbClr val="242625"/>
                </a:solidFill>
                <a:latin typeface="Arial"/>
                <a:ea typeface="Arial"/>
                <a:cs typeface="Arial"/>
                <a:sym typeface="Arial"/>
              </a:rPr>
              <a:t>TEMA 6</a:t>
            </a:r>
            <a:endParaRPr b="0" i="0" sz="1400" u="none" cap="none" strike="noStrike">
              <a:solidFill>
                <a:srgbClr val="000000"/>
              </a:solidFill>
              <a:latin typeface="Arial"/>
              <a:ea typeface="Arial"/>
              <a:cs typeface="Arial"/>
              <a:sym typeface="Arial"/>
            </a:endParaRPr>
          </a:p>
        </p:txBody>
      </p:sp>
      <p:sp>
        <p:nvSpPr>
          <p:cNvPr id="176" name="Google Shape;176;p2"/>
          <p:cNvSpPr txBox="1"/>
          <p:nvPr/>
        </p:nvSpPr>
        <p:spPr>
          <a:xfrm>
            <a:off x="8916840" y="3282075"/>
            <a:ext cx="2041200" cy="1140525"/>
          </a:xfrm>
          <a:prstGeom prst="rect">
            <a:avLst/>
          </a:prstGeom>
          <a:noFill/>
          <a:ln>
            <a:noFill/>
          </a:ln>
        </p:spPr>
        <p:txBody>
          <a:bodyPr anchorCtr="0" anchor="t" bIns="0" lIns="0" spcFirstLastPara="1" rIns="0" wrap="square" tIns="0">
            <a:spAutoFit/>
          </a:bodyPr>
          <a:lstStyle/>
          <a:p>
            <a:pPr indent="0" lvl="0" marL="0" marR="0" rtl="0" algn="l">
              <a:lnSpc>
                <a:spcPct val="200102"/>
              </a:lnSpc>
              <a:spcBef>
                <a:spcPts val="0"/>
              </a:spcBef>
              <a:spcAft>
                <a:spcPts val="0"/>
              </a:spcAft>
              <a:buClr>
                <a:srgbClr val="000000"/>
              </a:buClr>
              <a:buSzPts val="1950"/>
              <a:buFont typeface="Arial"/>
              <a:buNone/>
            </a:pPr>
            <a:r>
              <a:rPr b="0" i="0" lang="en-US" sz="1950" u="none" cap="none" strike="noStrike">
                <a:solidFill>
                  <a:srgbClr val="242625"/>
                </a:solidFill>
                <a:latin typeface="Arial"/>
                <a:ea typeface="Arial"/>
                <a:cs typeface="Arial"/>
                <a:sym typeface="Arial"/>
              </a:rPr>
              <a:t>Como encerrar a  Atividade do MEI</a:t>
            </a:r>
            <a:endParaRPr b="0" i="0" sz="1400" u="none" cap="none" strike="noStrike">
              <a:solidFill>
                <a:srgbClr val="000000"/>
              </a:solidFill>
              <a:latin typeface="Arial"/>
              <a:ea typeface="Arial"/>
              <a:cs typeface="Arial"/>
              <a:sym typeface="Arial"/>
            </a:endParaRPr>
          </a:p>
        </p:txBody>
      </p:sp>
      <p:sp>
        <p:nvSpPr>
          <p:cNvPr id="177" name="Google Shape;177;p2"/>
          <p:cNvSpPr txBox="1"/>
          <p:nvPr/>
        </p:nvSpPr>
        <p:spPr>
          <a:xfrm>
            <a:off x="11659680" y="2870445"/>
            <a:ext cx="955800" cy="565755"/>
          </a:xfrm>
          <a:prstGeom prst="rect">
            <a:avLst/>
          </a:prstGeom>
          <a:noFill/>
          <a:ln>
            <a:noFill/>
          </a:ln>
        </p:spPr>
        <p:txBody>
          <a:bodyPr anchorCtr="0" anchor="t" bIns="0" lIns="0" spcFirstLastPara="1" rIns="0" wrap="square" tIns="0">
            <a:spAutoFit/>
          </a:bodyPr>
          <a:lstStyle/>
          <a:p>
            <a:pPr indent="0" lvl="0" marL="0" marR="0" rtl="0" algn="l">
              <a:lnSpc>
                <a:spcPct val="172789"/>
              </a:lnSpc>
              <a:spcBef>
                <a:spcPts val="0"/>
              </a:spcBef>
              <a:spcAft>
                <a:spcPts val="0"/>
              </a:spcAft>
              <a:buClr>
                <a:srgbClr val="000000"/>
              </a:buClr>
              <a:buSzPts val="1900"/>
              <a:buFont typeface="Arial"/>
              <a:buNone/>
            </a:pPr>
            <a:r>
              <a:rPr b="1" i="0" lang="en-US" sz="1900" u="none" cap="none" strike="noStrike">
                <a:solidFill>
                  <a:srgbClr val="242625"/>
                </a:solidFill>
                <a:latin typeface="Arial"/>
                <a:ea typeface="Arial"/>
                <a:cs typeface="Arial"/>
                <a:sym typeface="Arial"/>
              </a:rPr>
              <a:t>TEMA 7</a:t>
            </a:r>
            <a:endParaRPr b="0" i="0" sz="1400" u="none" cap="none" strike="noStrike">
              <a:solidFill>
                <a:srgbClr val="000000"/>
              </a:solidFill>
              <a:latin typeface="Arial"/>
              <a:ea typeface="Arial"/>
              <a:cs typeface="Arial"/>
              <a:sym typeface="Arial"/>
            </a:endParaRPr>
          </a:p>
        </p:txBody>
      </p:sp>
      <p:sp>
        <p:nvSpPr>
          <p:cNvPr id="178" name="Google Shape;178;p2"/>
          <p:cNvSpPr txBox="1"/>
          <p:nvPr/>
        </p:nvSpPr>
        <p:spPr>
          <a:xfrm>
            <a:off x="11659680" y="3250395"/>
            <a:ext cx="2194200" cy="1140525"/>
          </a:xfrm>
          <a:prstGeom prst="rect">
            <a:avLst/>
          </a:prstGeom>
          <a:noFill/>
          <a:ln>
            <a:noFill/>
          </a:ln>
        </p:spPr>
        <p:txBody>
          <a:bodyPr anchorCtr="0" anchor="t" bIns="0" lIns="0" spcFirstLastPara="1" rIns="0" wrap="square" tIns="0">
            <a:spAutoFit/>
          </a:bodyPr>
          <a:lstStyle/>
          <a:p>
            <a:pPr indent="0" lvl="0" marL="0" marR="0" rtl="0" algn="l">
              <a:lnSpc>
                <a:spcPct val="200102"/>
              </a:lnSpc>
              <a:spcBef>
                <a:spcPts val="0"/>
              </a:spcBef>
              <a:spcAft>
                <a:spcPts val="0"/>
              </a:spcAft>
              <a:buClr>
                <a:srgbClr val="000000"/>
              </a:buClr>
              <a:buSzPts val="1950"/>
              <a:buFont typeface="Arial"/>
              <a:buNone/>
            </a:pPr>
            <a:r>
              <a:rPr b="0" i="0" lang="en-US" sz="1950" u="none" cap="none" strike="noStrike">
                <a:solidFill>
                  <a:srgbClr val="242625"/>
                </a:solidFill>
                <a:latin typeface="Arial"/>
                <a:ea typeface="Arial"/>
                <a:cs typeface="Arial"/>
                <a:sym typeface="Arial"/>
              </a:rPr>
              <a:t>Análise e Controle  do Fluxo de Caixa</a:t>
            </a:r>
            <a:endParaRPr b="0" i="0" sz="1400" u="none" cap="none" strike="noStrike">
              <a:solidFill>
                <a:srgbClr val="000000"/>
              </a:solidFill>
              <a:latin typeface="Arial"/>
              <a:ea typeface="Arial"/>
              <a:cs typeface="Arial"/>
              <a:sym typeface="Arial"/>
            </a:endParaRPr>
          </a:p>
        </p:txBody>
      </p:sp>
      <p:sp>
        <p:nvSpPr>
          <p:cNvPr id="179" name="Google Shape;179;p2"/>
          <p:cNvSpPr txBox="1"/>
          <p:nvPr/>
        </p:nvSpPr>
        <p:spPr>
          <a:xfrm>
            <a:off x="14402160" y="2921925"/>
            <a:ext cx="972000" cy="565755"/>
          </a:xfrm>
          <a:prstGeom prst="rect">
            <a:avLst/>
          </a:prstGeom>
          <a:noFill/>
          <a:ln>
            <a:noFill/>
          </a:ln>
        </p:spPr>
        <p:txBody>
          <a:bodyPr anchorCtr="0" anchor="t" bIns="0" lIns="0" spcFirstLastPara="1" rIns="0" wrap="square" tIns="0">
            <a:spAutoFit/>
          </a:bodyPr>
          <a:lstStyle/>
          <a:p>
            <a:pPr indent="0" lvl="0" marL="0" marR="0" rtl="0" algn="l">
              <a:lnSpc>
                <a:spcPct val="172789"/>
              </a:lnSpc>
              <a:spcBef>
                <a:spcPts val="0"/>
              </a:spcBef>
              <a:spcAft>
                <a:spcPts val="0"/>
              </a:spcAft>
              <a:buClr>
                <a:srgbClr val="000000"/>
              </a:buClr>
              <a:buSzPts val="1900"/>
              <a:buFont typeface="Arial"/>
              <a:buNone/>
            </a:pPr>
            <a:r>
              <a:rPr b="1" i="0" lang="en-US" sz="1900" u="none" cap="none" strike="noStrike">
                <a:solidFill>
                  <a:srgbClr val="242625"/>
                </a:solidFill>
                <a:latin typeface="Arial"/>
                <a:ea typeface="Arial"/>
                <a:cs typeface="Arial"/>
                <a:sym typeface="Arial"/>
              </a:rPr>
              <a:t>TEMA 8</a:t>
            </a:r>
            <a:endParaRPr b="0" i="0" sz="1400" u="none" cap="none" strike="noStrike">
              <a:solidFill>
                <a:srgbClr val="000000"/>
              </a:solidFill>
              <a:latin typeface="Arial"/>
              <a:ea typeface="Arial"/>
              <a:cs typeface="Arial"/>
              <a:sym typeface="Arial"/>
            </a:endParaRPr>
          </a:p>
        </p:txBody>
      </p:sp>
      <p:sp>
        <p:nvSpPr>
          <p:cNvPr id="180" name="Google Shape;180;p2"/>
          <p:cNvSpPr txBox="1"/>
          <p:nvPr/>
        </p:nvSpPr>
        <p:spPr>
          <a:xfrm>
            <a:off x="14402160" y="3301515"/>
            <a:ext cx="2463480" cy="1140525"/>
          </a:xfrm>
          <a:prstGeom prst="rect">
            <a:avLst/>
          </a:prstGeom>
          <a:noFill/>
          <a:ln>
            <a:noFill/>
          </a:ln>
        </p:spPr>
        <p:txBody>
          <a:bodyPr anchorCtr="0" anchor="t" bIns="0" lIns="0" spcFirstLastPara="1" rIns="0" wrap="square" tIns="0">
            <a:spAutoFit/>
          </a:bodyPr>
          <a:lstStyle/>
          <a:p>
            <a:pPr indent="0" lvl="0" marL="0" marR="0" rtl="0" algn="l">
              <a:lnSpc>
                <a:spcPct val="200102"/>
              </a:lnSpc>
              <a:spcBef>
                <a:spcPts val="0"/>
              </a:spcBef>
              <a:spcAft>
                <a:spcPts val="0"/>
              </a:spcAft>
              <a:buClr>
                <a:srgbClr val="000000"/>
              </a:buClr>
              <a:buSzPts val="1950"/>
              <a:buFont typeface="Arial"/>
              <a:buNone/>
            </a:pPr>
            <a:r>
              <a:rPr b="0" i="0" lang="en-US" sz="1950" u="none" cap="none" strike="noStrike">
                <a:solidFill>
                  <a:srgbClr val="242625"/>
                </a:solidFill>
                <a:latin typeface="Arial"/>
                <a:ea typeface="Arial"/>
                <a:cs typeface="Arial"/>
                <a:sym typeface="Arial"/>
              </a:rPr>
              <a:t>Controle de Estoque  para o MEI</a:t>
            </a:r>
            <a:endParaRPr b="0" i="0" sz="1400" u="none" cap="none" strike="noStrike">
              <a:solidFill>
                <a:srgbClr val="000000"/>
              </a:solidFill>
              <a:latin typeface="Arial"/>
              <a:ea typeface="Arial"/>
              <a:cs typeface="Arial"/>
              <a:sym typeface="Arial"/>
            </a:endParaRPr>
          </a:p>
        </p:txBody>
      </p:sp>
      <p:sp>
        <p:nvSpPr>
          <p:cNvPr id="181" name="Google Shape;181;p2"/>
          <p:cNvSpPr txBox="1"/>
          <p:nvPr/>
        </p:nvSpPr>
        <p:spPr>
          <a:xfrm>
            <a:off x="6125190" y="3015900"/>
            <a:ext cx="2463480" cy="2242680"/>
          </a:xfrm>
          <a:prstGeom prst="rect">
            <a:avLst/>
          </a:prstGeom>
          <a:noFill/>
          <a:ln>
            <a:noFill/>
          </a:ln>
        </p:spPr>
        <p:txBody>
          <a:bodyPr anchorCtr="0" anchor="t" bIns="0" lIns="0" spcFirstLastPara="1" rIns="0" wrap="square" tIns="0">
            <a:spAutoFit/>
          </a:bodyPr>
          <a:lstStyle/>
          <a:p>
            <a:pPr indent="0" lvl="0" marL="0" marR="0" rtl="0" algn="l">
              <a:lnSpc>
                <a:spcPct val="202972"/>
              </a:lnSpc>
              <a:spcBef>
                <a:spcPts val="0"/>
              </a:spcBef>
              <a:spcAft>
                <a:spcPts val="0"/>
              </a:spcAft>
              <a:buClr>
                <a:srgbClr val="000000"/>
              </a:buClr>
              <a:buSzPts val="1850"/>
              <a:buFont typeface="Arial"/>
              <a:buNone/>
            </a:pPr>
            <a:r>
              <a:rPr b="0" i="0" lang="en-US" sz="1850" u="none" cap="none" strike="noStrike">
                <a:solidFill>
                  <a:srgbClr val="242625"/>
                </a:solidFill>
                <a:latin typeface="Arial"/>
                <a:ea typeface="Arial"/>
                <a:cs typeface="Arial"/>
                <a:sym typeface="Arial"/>
              </a:rPr>
              <a:t>Liquidação de  Pendências  Tributárias e  Desenquadramento  MEI</a:t>
            </a:r>
            <a:endParaRPr b="0" i="0" sz="1400" u="none" cap="none" strike="noStrike">
              <a:solidFill>
                <a:srgbClr val="000000"/>
              </a:solidFill>
              <a:latin typeface="Arial"/>
              <a:ea typeface="Arial"/>
              <a:cs typeface="Arial"/>
              <a:sym typeface="Arial"/>
            </a:endParaRPr>
          </a:p>
          <a:p>
            <a:pPr indent="0" lvl="0" marL="0" marR="0" rtl="0" algn="l">
              <a:lnSpc>
                <a:spcPct val="101405"/>
              </a:lnSpc>
              <a:spcBef>
                <a:spcPts val="0"/>
              </a:spcBef>
              <a:spcAft>
                <a:spcPts val="0"/>
              </a:spcAft>
              <a:buClr>
                <a:srgbClr val="000000"/>
              </a:buClr>
              <a:buSzPts val="1850"/>
              <a:buFont typeface="Arial"/>
              <a:buNone/>
            </a:pPr>
            <a:r>
              <a:t/>
            </a:r>
            <a:endParaRPr b="0" i="0" sz="1850" u="none" cap="none" strike="noStrike">
              <a:solidFill>
                <a:srgbClr val="242625"/>
              </a:solidFill>
              <a:latin typeface="Arial"/>
              <a:ea typeface="Arial"/>
              <a:cs typeface="Arial"/>
              <a:sym typeface="Arial"/>
            </a:endParaRPr>
          </a:p>
        </p:txBody>
      </p:sp>
      <p:sp>
        <p:nvSpPr>
          <p:cNvPr id="182" name="Google Shape;182;p2"/>
          <p:cNvSpPr txBox="1"/>
          <p:nvPr/>
        </p:nvSpPr>
        <p:spPr>
          <a:xfrm>
            <a:off x="6177600" y="5660595"/>
            <a:ext cx="2255040" cy="1553805"/>
          </a:xfrm>
          <a:prstGeom prst="rect">
            <a:avLst/>
          </a:prstGeom>
          <a:noFill/>
          <a:ln>
            <a:noFill/>
          </a:ln>
        </p:spPr>
        <p:txBody>
          <a:bodyPr anchorCtr="0" anchor="t" bIns="0" lIns="0" spcFirstLastPara="1" rIns="0" wrap="square" tIns="0">
            <a:spAutoFit/>
          </a:bodyPr>
          <a:lstStyle/>
          <a:p>
            <a:pPr indent="0" lvl="0" marL="0" marR="0" rtl="0" algn="l">
              <a:lnSpc>
                <a:spcPct val="200102"/>
              </a:lnSpc>
              <a:spcBef>
                <a:spcPts val="0"/>
              </a:spcBef>
              <a:spcAft>
                <a:spcPts val="0"/>
              </a:spcAft>
              <a:buClr>
                <a:srgbClr val="000000"/>
              </a:buClr>
              <a:buSzPts val="1950"/>
              <a:buFont typeface="Arial"/>
              <a:buNone/>
            </a:pPr>
            <a:r>
              <a:rPr b="0" i="0" lang="en-US" sz="1950" u="none" cap="none" strike="noStrike">
                <a:solidFill>
                  <a:srgbClr val="242625"/>
                </a:solidFill>
                <a:latin typeface="Arial"/>
                <a:ea typeface="Arial"/>
                <a:cs typeface="Arial"/>
                <a:sym typeface="Arial"/>
              </a:rPr>
              <a:t>Como o MEI pode  definir o seu preço  de Venda?</a:t>
            </a:r>
            <a:endParaRPr b="0" i="0" sz="1400" u="none" cap="none" strike="noStrike">
              <a:solidFill>
                <a:srgbClr val="000000"/>
              </a:solidFill>
              <a:latin typeface="Arial"/>
              <a:ea typeface="Arial"/>
              <a:cs typeface="Arial"/>
              <a:sym typeface="Arial"/>
            </a:endParaRPr>
          </a:p>
        </p:txBody>
      </p:sp>
      <p:sp>
        <p:nvSpPr>
          <p:cNvPr id="183" name="Google Shape;183;p2"/>
          <p:cNvSpPr txBox="1"/>
          <p:nvPr/>
        </p:nvSpPr>
        <p:spPr>
          <a:xfrm>
            <a:off x="8916840" y="5280645"/>
            <a:ext cx="1096200" cy="565755"/>
          </a:xfrm>
          <a:prstGeom prst="rect">
            <a:avLst/>
          </a:prstGeom>
          <a:noFill/>
          <a:ln>
            <a:noFill/>
          </a:ln>
        </p:spPr>
        <p:txBody>
          <a:bodyPr anchorCtr="0" anchor="t" bIns="0" lIns="0" spcFirstLastPara="1" rIns="0" wrap="square" tIns="0">
            <a:spAutoFit/>
          </a:bodyPr>
          <a:lstStyle/>
          <a:p>
            <a:pPr indent="0" lvl="0" marL="0" marR="0" rtl="0" algn="l">
              <a:lnSpc>
                <a:spcPct val="172789"/>
              </a:lnSpc>
              <a:spcBef>
                <a:spcPts val="0"/>
              </a:spcBef>
              <a:spcAft>
                <a:spcPts val="0"/>
              </a:spcAft>
              <a:buClr>
                <a:srgbClr val="000000"/>
              </a:buClr>
              <a:buSzPts val="1900"/>
              <a:buFont typeface="Arial"/>
              <a:buNone/>
            </a:pPr>
            <a:r>
              <a:rPr b="1" i="0" lang="en-US" sz="1900" u="none" cap="none" strike="noStrike">
                <a:solidFill>
                  <a:srgbClr val="242625"/>
                </a:solidFill>
                <a:latin typeface="Arial"/>
                <a:ea typeface="Arial"/>
                <a:cs typeface="Arial"/>
                <a:sym typeface="Arial"/>
              </a:rPr>
              <a:t>TEMA</a:t>
            </a:r>
            <a:r>
              <a:rPr b="0" i="0" lang="en-US" sz="1900" u="none" cap="none" strike="noStrike">
                <a:solidFill>
                  <a:srgbClr val="242625"/>
                </a:solidFill>
                <a:latin typeface="Arial"/>
                <a:ea typeface="Arial"/>
                <a:cs typeface="Arial"/>
                <a:sym typeface="Arial"/>
              </a:rPr>
              <a:t> </a:t>
            </a:r>
            <a:r>
              <a:rPr b="1" i="0" lang="en-US" sz="1900" u="none" cap="none" strike="noStrike">
                <a:solidFill>
                  <a:srgbClr val="242625"/>
                </a:solidFill>
                <a:latin typeface="Arial"/>
                <a:ea typeface="Arial"/>
                <a:cs typeface="Arial"/>
                <a:sym typeface="Arial"/>
              </a:rPr>
              <a:t>10</a:t>
            </a:r>
            <a:endParaRPr b="0" i="0" sz="1400" u="none" cap="none" strike="noStrike">
              <a:solidFill>
                <a:srgbClr val="000000"/>
              </a:solidFill>
              <a:latin typeface="Arial"/>
              <a:ea typeface="Arial"/>
              <a:cs typeface="Arial"/>
              <a:sym typeface="Arial"/>
            </a:endParaRPr>
          </a:p>
        </p:txBody>
      </p:sp>
      <p:sp>
        <p:nvSpPr>
          <p:cNvPr id="184" name="Google Shape;184;p2"/>
          <p:cNvSpPr txBox="1"/>
          <p:nvPr/>
        </p:nvSpPr>
        <p:spPr>
          <a:xfrm>
            <a:off x="8916840" y="5660595"/>
            <a:ext cx="2347920" cy="1140525"/>
          </a:xfrm>
          <a:prstGeom prst="rect">
            <a:avLst/>
          </a:prstGeom>
          <a:noFill/>
          <a:ln>
            <a:noFill/>
          </a:ln>
        </p:spPr>
        <p:txBody>
          <a:bodyPr anchorCtr="0" anchor="t" bIns="0" lIns="0" spcFirstLastPara="1" rIns="0" wrap="square" tIns="0">
            <a:spAutoFit/>
          </a:bodyPr>
          <a:lstStyle/>
          <a:p>
            <a:pPr indent="0" lvl="0" marL="0" marR="0" rtl="0" algn="l">
              <a:lnSpc>
                <a:spcPct val="200102"/>
              </a:lnSpc>
              <a:spcBef>
                <a:spcPts val="0"/>
              </a:spcBef>
              <a:spcAft>
                <a:spcPts val="0"/>
              </a:spcAft>
              <a:buClr>
                <a:srgbClr val="000000"/>
              </a:buClr>
              <a:buSzPts val="1950"/>
              <a:buFont typeface="Arial"/>
              <a:buNone/>
            </a:pPr>
            <a:r>
              <a:rPr b="0" i="0" lang="en-US" sz="1950" u="none" cap="none" strike="noStrike">
                <a:solidFill>
                  <a:srgbClr val="242625"/>
                </a:solidFill>
                <a:latin typeface="Arial"/>
                <a:ea typeface="Arial"/>
                <a:cs typeface="Arial"/>
                <a:sym typeface="Arial"/>
              </a:rPr>
              <a:t>Declaração do IRPF  para o MEI</a:t>
            </a:r>
            <a:endParaRPr b="0" i="0" sz="1400" u="none" cap="none" strike="noStrike">
              <a:solidFill>
                <a:srgbClr val="000000"/>
              </a:solidFill>
              <a:latin typeface="Arial"/>
              <a:ea typeface="Arial"/>
              <a:cs typeface="Arial"/>
              <a:sym typeface="Arial"/>
            </a:endParaRPr>
          </a:p>
        </p:txBody>
      </p:sp>
      <p:sp>
        <p:nvSpPr>
          <p:cNvPr id="185" name="Google Shape;185;p2"/>
          <p:cNvSpPr txBox="1"/>
          <p:nvPr/>
        </p:nvSpPr>
        <p:spPr>
          <a:xfrm>
            <a:off x="11659680" y="5248965"/>
            <a:ext cx="1044000" cy="565755"/>
          </a:xfrm>
          <a:prstGeom prst="rect">
            <a:avLst/>
          </a:prstGeom>
          <a:noFill/>
          <a:ln>
            <a:noFill/>
          </a:ln>
        </p:spPr>
        <p:txBody>
          <a:bodyPr anchorCtr="0" anchor="t" bIns="0" lIns="0" spcFirstLastPara="1" rIns="0" wrap="square" tIns="0">
            <a:spAutoFit/>
          </a:bodyPr>
          <a:lstStyle/>
          <a:p>
            <a:pPr indent="0" lvl="0" marL="0" marR="0" rtl="0" algn="l">
              <a:lnSpc>
                <a:spcPct val="172789"/>
              </a:lnSpc>
              <a:spcBef>
                <a:spcPts val="0"/>
              </a:spcBef>
              <a:spcAft>
                <a:spcPts val="0"/>
              </a:spcAft>
              <a:buClr>
                <a:srgbClr val="000000"/>
              </a:buClr>
              <a:buSzPts val="1900"/>
              <a:buFont typeface="Arial"/>
              <a:buNone/>
            </a:pPr>
            <a:r>
              <a:rPr b="1" i="0" lang="en-US" sz="1900" u="none" cap="none" strike="noStrike">
                <a:solidFill>
                  <a:srgbClr val="242625"/>
                </a:solidFill>
                <a:latin typeface="Arial"/>
                <a:ea typeface="Arial"/>
                <a:cs typeface="Arial"/>
                <a:sym typeface="Arial"/>
              </a:rPr>
              <a:t>TEMA</a:t>
            </a:r>
            <a:r>
              <a:rPr b="0" i="0" lang="en-US" sz="1900" u="none" cap="none" strike="noStrike">
                <a:solidFill>
                  <a:srgbClr val="242625"/>
                </a:solidFill>
                <a:latin typeface="Arial"/>
                <a:ea typeface="Arial"/>
                <a:cs typeface="Arial"/>
                <a:sym typeface="Arial"/>
              </a:rPr>
              <a:t> </a:t>
            </a:r>
            <a:r>
              <a:rPr b="1" i="0" lang="en-US" sz="1900" u="none" cap="none" strike="noStrike">
                <a:solidFill>
                  <a:srgbClr val="242625"/>
                </a:solidFill>
                <a:latin typeface="Arial"/>
                <a:ea typeface="Arial"/>
                <a:cs typeface="Arial"/>
                <a:sym typeface="Arial"/>
              </a:rPr>
              <a:t>11</a:t>
            </a:r>
            <a:endParaRPr b="0" i="0" sz="1400" u="none" cap="none" strike="noStrike">
              <a:solidFill>
                <a:srgbClr val="000000"/>
              </a:solidFill>
              <a:latin typeface="Arial"/>
              <a:ea typeface="Arial"/>
              <a:cs typeface="Arial"/>
              <a:sym typeface="Arial"/>
            </a:endParaRPr>
          </a:p>
        </p:txBody>
      </p:sp>
      <p:sp>
        <p:nvSpPr>
          <p:cNvPr id="186" name="Google Shape;186;p2"/>
          <p:cNvSpPr txBox="1"/>
          <p:nvPr/>
        </p:nvSpPr>
        <p:spPr>
          <a:xfrm>
            <a:off x="14402160" y="5300445"/>
            <a:ext cx="1082160" cy="565755"/>
          </a:xfrm>
          <a:prstGeom prst="rect">
            <a:avLst/>
          </a:prstGeom>
          <a:noFill/>
          <a:ln>
            <a:noFill/>
          </a:ln>
        </p:spPr>
        <p:txBody>
          <a:bodyPr anchorCtr="0" anchor="t" bIns="0" lIns="0" spcFirstLastPara="1" rIns="0" wrap="square" tIns="0">
            <a:spAutoFit/>
          </a:bodyPr>
          <a:lstStyle/>
          <a:p>
            <a:pPr indent="0" lvl="0" marL="0" marR="0" rtl="0" algn="l">
              <a:lnSpc>
                <a:spcPct val="172789"/>
              </a:lnSpc>
              <a:spcBef>
                <a:spcPts val="0"/>
              </a:spcBef>
              <a:spcAft>
                <a:spcPts val="0"/>
              </a:spcAft>
              <a:buClr>
                <a:srgbClr val="000000"/>
              </a:buClr>
              <a:buSzPts val="1900"/>
              <a:buFont typeface="Arial"/>
              <a:buNone/>
            </a:pPr>
            <a:r>
              <a:rPr b="1" i="0" lang="en-US" sz="1900" u="none" cap="none" strike="noStrike">
                <a:solidFill>
                  <a:srgbClr val="242625"/>
                </a:solidFill>
                <a:latin typeface="Arial"/>
                <a:ea typeface="Arial"/>
                <a:cs typeface="Arial"/>
                <a:sym typeface="Arial"/>
              </a:rPr>
              <a:t>TEMA 12</a:t>
            </a:r>
            <a:endParaRPr b="0" i="0" sz="1400" u="none" cap="none" strike="noStrike">
              <a:solidFill>
                <a:srgbClr val="000000"/>
              </a:solidFill>
              <a:latin typeface="Arial"/>
              <a:ea typeface="Arial"/>
              <a:cs typeface="Arial"/>
              <a:sym typeface="Arial"/>
            </a:endParaRPr>
          </a:p>
        </p:txBody>
      </p:sp>
      <p:sp>
        <p:nvSpPr>
          <p:cNvPr id="187" name="Google Shape;187;p2"/>
          <p:cNvSpPr txBox="1"/>
          <p:nvPr/>
        </p:nvSpPr>
        <p:spPr>
          <a:xfrm>
            <a:off x="14402160" y="5680035"/>
            <a:ext cx="2464560" cy="1553805"/>
          </a:xfrm>
          <a:prstGeom prst="rect">
            <a:avLst/>
          </a:prstGeom>
          <a:noFill/>
          <a:ln>
            <a:noFill/>
          </a:ln>
        </p:spPr>
        <p:txBody>
          <a:bodyPr anchorCtr="0" anchor="t" bIns="0" lIns="0" spcFirstLastPara="1" rIns="0" wrap="square" tIns="0">
            <a:spAutoFit/>
          </a:bodyPr>
          <a:lstStyle/>
          <a:p>
            <a:pPr indent="0" lvl="0" marL="0" marR="0" rtl="0" algn="l">
              <a:lnSpc>
                <a:spcPct val="200102"/>
              </a:lnSpc>
              <a:spcBef>
                <a:spcPts val="0"/>
              </a:spcBef>
              <a:spcAft>
                <a:spcPts val="0"/>
              </a:spcAft>
              <a:buClr>
                <a:srgbClr val="000000"/>
              </a:buClr>
              <a:buSzPts val="1950"/>
              <a:buFont typeface="Arial"/>
              <a:buNone/>
            </a:pPr>
            <a:r>
              <a:rPr b="0" i="0" lang="en-US" sz="1950" u="none" cap="none" strike="noStrike">
                <a:solidFill>
                  <a:srgbClr val="242625"/>
                </a:solidFill>
                <a:latin typeface="Arial"/>
                <a:ea typeface="Arial"/>
                <a:cs typeface="Arial"/>
                <a:sym typeface="Arial"/>
              </a:rPr>
              <a:t>Previdência para o  MEI (Incluindo  previdência privada)</a:t>
            </a:r>
            <a:endParaRPr b="0" i="0" sz="1400" u="none" cap="none" strike="noStrike">
              <a:solidFill>
                <a:srgbClr val="000000"/>
              </a:solidFill>
              <a:latin typeface="Arial"/>
              <a:ea typeface="Arial"/>
              <a:cs typeface="Arial"/>
              <a:sym typeface="Arial"/>
            </a:endParaRPr>
          </a:p>
        </p:txBody>
      </p:sp>
      <p:sp>
        <p:nvSpPr>
          <p:cNvPr id="188" name="Google Shape;188;p2"/>
          <p:cNvSpPr txBox="1"/>
          <p:nvPr/>
        </p:nvSpPr>
        <p:spPr>
          <a:xfrm>
            <a:off x="6177600" y="7642605"/>
            <a:ext cx="1089000" cy="565755"/>
          </a:xfrm>
          <a:prstGeom prst="rect">
            <a:avLst/>
          </a:prstGeom>
          <a:noFill/>
          <a:ln>
            <a:noFill/>
          </a:ln>
        </p:spPr>
        <p:txBody>
          <a:bodyPr anchorCtr="0" anchor="t" bIns="0" lIns="0" spcFirstLastPara="1" rIns="0" wrap="square" tIns="0">
            <a:spAutoFit/>
          </a:bodyPr>
          <a:lstStyle/>
          <a:p>
            <a:pPr indent="0" lvl="0" marL="0" marR="0" rtl="0" algn="l">
              <a:lnSpc>
                <a:spcPct val="172789"/>
              </a:lnSpc>
              <a:spcBef>
                <a:spcPts val="0"/>
              </a:spcBef>
              <a:spcAft>
                <a:spcPts val="0"/>
              </a:spcAft>
              <a:buClr>
                <a:srgbClr val="000000"/>
              </a:buClr>
              <a:buSzPts val="1900"/>
              <a:buFont typeface="Arial"/>
              <a:buNone/>
            </a:pPr>
            <a:r>
              <a:rPr b="1" i="0" lang="en-US" sz="1900" u="none" cap="none" strike="noStrike">
                <a:solidFill>
                  <a:srgbClr val="242625"/>
                </a:solidFill>
                <a:latin typeface="Arial"/>
                <a:ea typeface="Arial"/>
                <a:cs typeface="Arial"/>
                <a:sym typeface="Arial"/>
              </a:rPr>
              <a:t>TEMA 13</a:t>
            </a:r>
            <a:endParaRPr b="0" i="0" sz="1400" u="none" cap="none" strike="noStrike">
              <a:solidFill>
                <a:srgbClr val="000000"/>
              </a:solidFill>
              <a:latin typeface="Arial"/>
              <a:ea typeface="Arial"/>
              <a:cs typeface="Arial"/>
              <a:sym typeface="Arial"/>
            </a:endParaRPr>
          </a:p>
        </p:txBody>
      </p:sp>
      <p:sp>
        <p:nvSpPr>
          <p:cNvPr id="189" name="Google Shape;189;p2"/>
          <p:cNvSpPr txBox="1"/>
          <p:nvPr/>
        </p:nvSpPr>
        <p:spPr>
          <a:xfrm>
            <a:off x="6177600" y="8022195"/>
            <a:ext cx="2177640" cy="1967085"/>
          </a:xfrm>
          <a:prstGeom prst="rect">
            <a:avLst/>
          </a:prstGeom>
          <a:noFill/>
          <a:ln>
            <a:noFill/>
          </a:ln>
        </p:spPr>
        <p:txBody>
          <a:bodyPr anchorCtr="0" anchor="t" bIns="0" lIns="0" spcFirstLastPara="1" rIns="0" wrap="square" tIns="0">
            <a:spAutoFit/>
          </a:bodyPr>
          <a:lstStyle/>
          <a:p>
            <a:pPr indent="0" lvl="0" marL="0" marR="0" rtl="0" algn="l">
              <a:lnSpc>
                <a:spcPct val="200102"/>
              </a:lnSpc>
              <a:spcBef>
                <a:spcPts val="0"/>
              </a:spcBef>
              <a:spcAft>
                <a:spcPts val="0"/>
              </a:spcAft>
              <a:buClr>
                <a:srgbClr val="000000"/>
              </a:buClr>
              <a:buSzPts val="1950"/>
              <a:buFont typeface="Arial"/>
              <a:buNone/>
            </a:pPr>
            <a:r>
              <a:rPr b="0" i="0" lang="en-US" sz="1950" u="none" cap="none" strike="noStrike">
                <a:solidFill>
                  <a:srgbClr val="242625"/>
                </a:solidFill>
                <a:latin typeface="Arial"/>
                <a:ea typeface="Arial"/>
                <a:cs typeface="Arial"/>
                <a:sym typeface="Arial"/>
              </a:rPr>
              <a:t>Como atingir seu  público alvo para  expandir o seu  empreendimento?</a:t>
            </a:r>
            <a:endParaRPr b="0" i="0" sz="1400" u="none" cap="none" strike="noStrike">
              <a:solidFill>
                <a:srgbClr val="000000"/>
              </a:solidFill>
              <a:latin typeface="Arial"/>
              <a:ea typeface="Arial"/>
              <a:cs typeface="Arial"/>
              <a:sym typeface="Arial"/>
            </a:endParaRPr>
          </a:p>
        </p:txBody>
      </p:sp>
      <p:sp>
        <p:nvSpPr>
          <p:cNvPr id="190" name="Google Shape;190;p2"/>
          <p:cNvSpPr txBox="1"/>
          <p:nvPr/>
        </p:nvSpPr>
        <p:spPr>
          <a:xfrm>
            <a:off x="8916840" y="7654845"/>
            <a:ext cx="1093680" cy="565755"/>
          </a:xfrm>
          <a:prstGeom prst="rect">
            <a:avLst/>
          </a:prstGeom>
          <a:noFill/>
          <a:ln>
            <a:noFill/>
          </a:ln>
        </p:spPr>
        <p:txBody>
          <a:bodyPr anchorCtr="0" anchor="t" bIns="0" lIns="0" spcFirstLastPara="1" rIns="0" wrap="square" tIns="0">
            <a:spAutoFit/>
          </a:bodyPr>
          <a:lstStyle/>
          <a:p>
            <a:pPr indent="0" lvl="0" marL="0" marR="0" rtl="0" algn="l">
              <a:lnSpc>
                <a:spcPct val="172789"/>
              </a:lnSpc>
              <a:spcBef>
                <a:spcPts val="0"/>
              </a:spcBef>
              <a:spcAft>
                <a:spcPts val="0"/>
              </a:spcAft>
              <a:buClr>
                <a:srgbClr val="000000"/>
              </a:buClr>
              <a:buSzPts val="1900"/>
              <a:buFont typeface="Arial"/>
              <a:buNone/>
            </a:pPr>
            <a:r>
              <a:rPr b="1" i="0" lang="en-US" sz="1900" u="none" cap="none" strike="noStrike">
                <a:solidFill>
                  <a:srgbClr val="242625"/>
                </a:solidFill>
                <a:latin typeface="Arial"/>
                <a:ea typeface="Arial"/>
                <a:cs typeface="Arial"/>
                <a:sym typeface="Arial"/>
              </a:rPr>
              <a:t>TEMA 14</a:t>
            </a:r>
            <a:endParaRPr b="0" i="0" sz="1400" u="none" cap="none" strike="noStrike">
              <a:solidFill>
                <a:srgbClr val="000000"/>
              </a:solidFill>
              <a:latin typeface="Arial"/>
              <a:ea typeface="Arial"/>
              <a:cs typeface="Arial"/>
              <a:sym typeface="Arial"/>
            </a:endParaRPr>
          </a:p>
        </p:txBody>
      </p:sp>
      <p:sp>
        <p:nvSpPr>
          <p:cNvPr id="191" name="Google Shape;191;p2"/>
          <p:cNvSpPr txBox="1"/>
          <p:nvPr/>
        </p:nvSpPr>
        <p:spPr>
          <a:xfrm>
            <a:off x="8916840" y="8034435"/>
            <a:ext cx="2349720" cy="1140525"/>
          </a:xfrm>
          <a:prstGeom prst="rect">
            <a:avLst/>
          </a:prstGeom>
          <a:noFill/>
          <a:ln>
            <a:noFill/>
          </a:ln>
        </p:spPr>
        <p:txBody>
          <a:bodyPr anchorCtr="0" anchor="t" bIns="0" lIns="0" spcFirstLastPara="1" rIns="0" wrap="square" tIns="0">
            <a:spAutoFit/>
          </a:bodyPr>
          <a:lstStyle/>
          <a:p>
            <a:pPr indent="0" lvl="0" marL="0" marR="0" rtl="0" algn="l">
              <a:lnSpc>
                <a:spcPct val="200102"/>
              </a:lnSpc>
              <a:spcBef>
                <a:spcPts val="0"/>
              </a:spcBef>
              <a:spcAft>
                <a:spcPts val="0"/>
              </a:spcAft>
              <a:buClr>
                <a:srgbClr val="000000"/>
              </a:buClr>
              <a:buSzPts val="1950"/>
              <a:buFont typeface="Arial"/>
              <a:buNone/>
            </a:pPr>
            <a:r>
              <a:rPr b="0" i="0" lang="en-US" sz="1950" u="none" cap="none" strike="noStrike">
                <a:solidFill>
                  <a:srgbClr val="242625"/>
                </a:solidFill>
                <a:latin typeface="Arial"/>
                <a:ea typeface="Arial"/>
                <a:cs typeface="Arial"/>
                <a:sym typeface="Arial"/>
              </a:rPr>
              <a:t>Empreendedorismo  para MEIs</a:t>
            </a:r>
            <a:endParaRPr b="0" i="0" sz="1400" u="none" cap="none" strike="noStrike">
              <a:solidFill>
                <a:srgbClr val="000000"/>
              </a:solidFill>
              <a:latin typeface="Arial"/>
              <a:ea typeface="Arial"/>
              <a:cs typeface="Arial"/>
              <a:sym typeface="Arial"/>
            </a:endParaRPr>
          </a:p>
        </p:txBody>
      </p:sp>
      <p:sp>
        <p:nvSpPr>
          <p:cNvPr id="192" name="Google Shape;192;p2"/>
          <p:cNvSpPr txBox="1"/>
          <p:nvPr/>
        </p:nvSpPr>
        <p:spPr>
          <a:xfrm>
            <a:off x="11693160" y="5510640"/>
            <a:ext cx="2474640" cy="2293440"/>
          </a:xfrm>
          <a:prstGeom prst="rect">
            <a:avLst/>
          </a:prstGeom>
          <a:noFill/>
          <a:ln>
            <a:noFill/>
          </a:ln>
        </p:spPr>
        <p:txBody>
          <a:bodyPr anchorCtr="0" anchor="t" bIns="0" lIns="0" spcFirstLastPara="1" rIns="0" wrap="square" tIns="0">
            <a:spAutoFit/>
          </a:bodyPr>
          <a:lstStyle/>
          <a:p>
            <a:pPr indent="0" lvl="0" marL="0" marR="0" rtl="0" algn="l">
              <a:lnSpc>
                <a:spcPct val="202972"/>
              </a:lnSpc>
              <a:spcBef>
                <a:spcPts val="0"/>
              </a:spcBef>
              <a:spcAft>
                <a:spcPts val="0"/>
              </a:spcAft>
              <a:buClr>
                <a:srgbClr val="000000"/>
              </a:buClr>
              <a:buSzPts val="1850"/>
              <a:buFont typeface="Arial"/>
              <a:buNone/>
            </a:pPr>
            <a:r>
              <a:rPr b="0" i="0" lang="en-US" sz="1850" u="none" cap="none" strike="noStrike">
                <a:solidFill>
                  <a:srgbClr val="242625"/>
                </a:solidFill>
                <a:latin typeface="Arial"/>
                <a:ea typeface="Arial"/>
                <a:cs typeface="Arial"/>
                <a:sym typeface="Arial"/>
              </a:rPr>
              <a:t>Meios de  recebimento e  financiamento para	o  MEI (Incluindo linhas  de Crédito)</a:t>
            </a:r>
            <a:endParaRPr b="0" i="0" sz="1400" u="none" cap="none" strike="noStrike">
              <a:solidFill>
                <a:srgbClr val="000000"/>
              </a:solidFill>
              <a:latin typeface="Arial"/>
              <a:ea typeface="Arial"/>
              <a:cs typeface="Arial"/>
              <a:sym typeface="Arial"/>
            </a:endParaRPr>
          </a:p>
        </p:txBody>
      </p:sp>
      <p:sp>
        <p:nvSpPr>
          <p:cNvPr id="193" name="Google Shape;193;p2"/>
          <p:cNvSpPr txBox="1"/>
          <p:nvPr/>
        </p:nvSpPr>
        <p:spPr>
          <a:xfrm>
            <a:off x="11755800" y="7545555"/>
            <a:ext cx="2349720" cy="1967085"/>
          </a:xfrm>
          <a:prstGeom prst="rect">
            <a:avLst/>
          </a:prstGeom>
          <a:noFill/>
          <a:ln>
            <a:noFill/>
          </a:ln>
        </p:spPr>
        <p:txBody>
          <a:bodyPr anchorCtr="0" anchor="t" bIns="0" lIns="0" spcFirstLastPara="1" rIns="0" wrap="square" tIns="0">
            <a:spAutoFit/>
          </a:bodyPr>
          <a:lstStyle/>
          <a:p>
            <a:pPr indent="0" lvl="0" marL="0" marR="0" rtl="0" algn="l">
              <a:lnSpc>
                <a:spcPct val="200102"/>
              </a:lnSpc>
              <a:spcBef>
                <a:spcPts val="0"/>
              </a:spcBef>
              <a:spcAft>
                <a:spcPts val="0"/>
              </a:spcAft>
              <a:buClr>
                <a:srgbClr val="000000"/>
              </a:buClr>
              <a:buSzPts val="1950"/>
              <a:buFont typeface="Arial"/>
              <a:buNone/>
            </a:pPr>
            <a:r>
              <a:rPr b="1" i="0" lang="en-US" sz="1950" u="none" cap="none" strike="noStrike">
                <a:solidFill>
                  <a:srgbClr val="242625"/>
                </a:solidFill>
                <a:latin typeface="Arial"/>
                <a:ea typeface="Arial"/>
                <a:cs typeface="Arial"/>
                <a:sym typeface="Arial"/>
              </a:rPr>
              <a:t>TEMA 15</a:t>
            </a:r>
            <a:endParaRPr b="0" i="0" sz="1400" u="none" cap="none" strike="noStrike">
              <a:solidFill>
                <a:srgbClr val="000000"/>
              </a:solidFill>
              <a:latin typeface="Arial"/>
              <a:ea typeface="Arial"/>
              <a:cs typeface="Arial"/>
              <a:sym typeface="Arial"/>
            </a:endParaRPr>
          </a:p>
          <a:p>
            <a:pPr indent="0" lvl="0" marL="0" marR="0" rtl="0" algn="l">
              <a:lnSpc>
                <a:spcPct val="200102"/>
              </a:lnSpc>
              <a:spcBef>
                <a:spcPts val="0"/>
              </a:spcBef>
              <a:spcAft>
                <a:spcPts val="0"/>
              </a:spcAft>
              <a:buClr>
                <a:srgbClr val="000000"/>
              </a:buClr>
              <a:buSzPts val="1950"/>
              <a:buFont typeface="Arial"/>
              <a:buNone/>
            </a:pPr>
            <a:r>
              <a:rPr b="0" i="0" lang="en-US" sz="1950" u="none" cap="none" strike="noStrike">
                <a:solidFill>
                  <a:srgbClr val="242625"/>
                </a:solidFill>
                <a:latin typeface="Arial"/>
                <a:ea typeface="Arial"/>
                <a:cs typeface="Arial"/>
                <a:sym typeface="Arial"/>
              </a:rPr>
              <a:t>Empreendedorismo  feminino e para a  Terceira Idade</a:t>
            </a:r>
            <a:endParaRPr b="0" i="0" sz="1400" u="none" cap="none" strike="noStrike">
              <a:solidFill>
                <a:srgbClr val="000000"/>
              </a:solidFill>
              <a:latin typeface="Arial"/>
              <a:ea typeface="Arial"/>
              <a:cs typeface="Arial"/>
              <a:sym typeface="Arial"/>
            </a:endParaRPr>
          </a:p>
        </p:txBody>
      </p:sp>
      <p:sp>
        <p:nvSpPr>
          <p:cNvPr id="194" name="Google Shape;194;p2"/>
          <p:cNvSpPr txBox="1"/>
          <p:nvPr/>
        </p:nvSpPr>
        <p:spPr>
          <a:xfrm>
            <a:off x="6216390" y="1036605"/>
            <a:ext cx="968040" cy="565755"/>
          </a:xfrm>
          <a:prstGeom prst="rect">
            <a:avLst/>
          </a:prstGeom>
          <a:noFill/>
          <a:ln>
            <a:noFill/>
          </a:ln>
        </p:spPr>
        <p:txBody>
          <a:bodyPr anchorCtr="0" anchor="t" bIns="0" lIns="0" spcFirstLastPara="1" rIns="0" wrap="square" tIns="0">
            <a:spAutoFit/>
          </a:bodyPr>
          <a:lstStyle/>
          <a:p>
            <a:pPr indent="0" lvl="0" marL="0" marR="0" rtl="0" algn="l">
              <a:lnSpc>
                <a:spcPct val="172789"/>
              </a:lnSpc>
              <a:spcBef>
                <a:spcPts val="0"/>
              </a:spcBef>
              <a:spcAft>
                <a:spcPts val="0"/>
              </a:spcAft>
              <a:buClr>
                <a:srgbClr val="000000"/>
              </a:buClr>
              <a:buSzPts val="1900"/>
              <a:buFont typeface="Arial"/>
              <a:buNone/>
            </a:pPr>
            <a:r>
              <a:rPr b="1" i="0" lang="en-US" sz="1900" u="none" cap="none" strike="noStrike">
                <a:solidFill>
                  <a:srgbClr val="242625"/>
                </a:solidFill>
                <a:latin typeface="Arial"/>
                <a:ea typeface="Arial"/>
                <a:cs typeface="Arial"/>
                <a:sym typeface="Arial"/>
              </a:rPr>
              <a:t>TEMA 1</a:t>
            </a:r>
            <a:endParaRPr b="0" i="0" sz="1400" u="none" cap="none" strike="noStrike">
              <a:solidFill>
                <a:srgbClr val="000000"/>
              </a:solidFill>
              <a:latin typeface="Arial"/>
              <a:ea typeface="Arial"/>
              <a:cs typeface="Arial"/>
              <a:sym typeface="Arial"/>
            </a:endParaRPr>
          </a:p>
        </p:txBody>
      </p:sp>
      <p:sp>
        <p:nvSpPr>
          <p:cNvPr id="195" name="Google Shape;195;p2"/>
          <p:cNvSpPr txBox="1"/>
          <p:nvPr/>
        </p:nvSpPr>
        <p:spPr>
          <a:xfrm>
            <a:off x="8956080" y="987645"/>
            <a:ext cx="968040" cy="565755"/>
          </a:xfrm>
          <a:prstGeom prst="rect">
            <a:avLst/>
          </a:prstGeom>
          <a:noFill/>
          <a:ln>
            <a:noFill/>
          </a:ln>
        </p:spPr>
        <p:txBody>
          <a:bodyPr anchorCtr="0" anchor="t" bIns="0" lIns="0" spcFirstLastPara="1" rIns="0" wrap="square" tIns="0">
            <a:spAutoFit/>
          </a:bodyPr>
          <a:lstStyle/>
          <a:p>
            <a:pPr indent="0" lvl="0" marL="0" marR="0" rtl="0" algn="l">
              <a:lnSpc>
                <a:spcPct val="172789"/>
              </a:lnSpc>
              <a:spcBef>
                <a:spcPts val="0"/>
              </a:spcBef>
              <a:spcAft>
                <a:spcPts val="0"/>
              </a:spcAft>
              <a:buClr>
                <a:srgbClr val="000000"/>
              </a:buClr>
              <a:buSzPts val="1900"/>
              <a:buFont typeface="Arial"/>
              <a:buNone/>
            </a:pPr>
            <a:r>
              <a:rPr b="1" i="0" lang="en-US" sz="1900" u="none" cap="none" strike="noStrike">
                <a:solidFill>
                  <a:srgbClr val="242625"/>
                </a:solidFill>
                <a:latin typeface="Arial"/>
                <a:ea typeface="Arial"/>
                <a:cs typeface="Arial"/>
                <a:sym typeface="Arial"/>
              </a:rPr>
              <a:t>TEMA</a:t>
            </a:r>
            <a:r>
              <a:rPr b="0" i="0" lang="en-US" sz="1900" u="none" cap="none" strike="noStrike">
                <a:solidFill>
                  <a:srgbClr val="242625"/>
                </a:solidFill>
                <a:latin typeface="Arial"/>
                <a:ea typeface="Arial"/>
                <a:cs typeface="Arial"/>
                <a:sym typeface="Arial"/>
              </a:rPr>
              <a:t> 2</a:t>
            </a:r>
            <a:endParaRPr b="0" i="0" sz="1400" u="none" cap="none" strike="noStrike">
              <a:solidFill>
                <a:srgbClr val="000000"/>
              </a:solidFill>
              <a:latin typeface="Arial"/>
              <a:ea typeface="Arial"/>
              <a:cs typeface="Arial"/>
              <a:sym typeface="Arial"/>
            </a:endParaRPr>
          </a:p>
        </p:txBody>
      </p:sp>
      <p:sp>
        <p:nvSpPr>
          <p:cNvPr id="196" name="Google Shape;196;p2"/>
          <p:cNvSpPr txBox="1"/>
          <p:nvPr/>
        </p:nvSpPr>
        <p:spPr>
          <a:xfrm>
            <a:off x="14402160" y="1086285"/>
            <a:ext cx="968040" cy="565755"/>
          </a:xfrm>
          <a:prstGeom prst="rect">
            <a:avLst/>
          </a:prstGeom>
          <a:noFill/>
          <a:ln>
            <a:noFill/>
          </a:ln>
        </p:spPr>
        <p:txBody>
          <a:bodyPr anchorCtr="0" anchor="t" bIns="0" lIns="0" spcFirstLastPara="1" rIns="0" wrap="square" tIns="0">
            <a:spAutoFit/>
          </a:bodyPr>
          <a:lstStyle/>
          <a:p>
            <a:pPr indent="0" lvl="0" marL="0" marR="0" rtl="0" algn="l">
              <a:lnSpc>
                <a:spcPct val="172789"/>
              </a:lnSpc>
              <a:spcBef>
                <a:spcPts val="0"/>
              </a:spcBef>
              <a:spcAft>
                <a:spcPts val="0"/>
              </a:spcAft>
              <a:buClr>
                <a:srgbClr val="000000"/>
              </a:buClr>
              <a:buSzPts val="1900"/>
              <a:buFont typeface="Arial"/>
              <a:buNone/>
            </a:pPr>
            <a:r>
              <a:rPr b="1" i="0" lang="en-US" sz="1900" u="none" cap="none" strike="noStrike">
                <a:solidFill>
                  <a:srgbClr val="242625"/>
                </a:solidFill>
                <a:latin typeface="Arial"/>
                <a:ea typeface="Arial"/>
                <a:cs typeface="Arial"/>
                <a:sym typeface="Arial"/>
              </a:rPr>
              <a:t>TEMA 4</a:t>
            </a:r>
            <a:endParaRPr b="0" i="0" sz="1400" u="none" cap="none" strike="noStrike">
              <a:solidFill>
                <a:srgbClr val="000000"/>
              </a:solidFill>
              <a:latin typeface="Arial"/>
              <a:ea typeface="Arial"/>
              <a:cs typeface="Arial"/>
              <a:sym typeface="Arial"/>
            </a:endParaRPr>
          </a:p>
        </p:txBody>
      </p:sp>
      <p:sp>
        <p:nvSpPr>
          <p:cNvPr id="197" name="Google Shape;197;p2"/>
          <p:cNvSpPr txBox="1"/>
          <p:nvPr/>
        </p:nvSpPr>
        <p:spPr>
          <a:xfrm>
            <a:off x="6170220" y="5248965"/>
            <a:ext cx="1096200" cy="565755"/>
          </a:xfrm>
          <a:prstGeom prst="rect">
            <a:avLst/>
          </a:prstGeom>
          <a:noFill/>
          <a:ln>
            <a:noFill/>
          </a:ln>
        </p:spPr>
        <p:txBody>
          <a:bodyPr anchorCtr="0" anchor="t" bIns="0" lIns="0" spcFirstLastPara="1" rIns="0" wrap="square" tIns="0">
            <a:spAutoFit/>
          </a:bodyPr>
          <a:lstStyle/>
          <a:p>
            <a:pPr indent="0" lvl="0" marL="0" marR="0" rtl="0" algn="l">
              <a:lnSpc>
                <a:spcPct val="172789"/>
              </a:lnSpc>
              <a:spcBef>
                <a:spcPts val="0"/>
              </a:spcBef>
              <a:spcAft>
                <a:spcPts val="0"/>
              </a:spcAft>
              <a:buClr>
                <a:srgbClr val="000000"/>
              </a:buClr>
              <a:buSzPts val="1900"/>
              <a:buFont typeface="Arial"/>
              <a:buNone/>
            </a:pPr>
            <a:r>
              <a:rPr b="1" i="0" lang="en-US" sz="1900" u="none" cap="none" strike="noStrike">
                <a:solidFill>
                  <a:srgbClr val="242625"/>
                </a:solidFill>
                <a:latin typeface="Arial"/>
                <a:ea typeface="Arial"/>
                <a:cs typeface="Arial"/>
                <a:sym typeface="Arial"/>
              </a:rPr>
              <a:t>TEMA</a:t>
            </a:r>
            <a:r>
              <a:rPr b="0" i="0" lang="en-US" sz="1900" u="none" cap="none" strike="noStrike">
                <a:solidFill>
                  <a:srgbClr val="242625"/>
                </a:solidFill>
                <a:latin typeface="Arial"/>
                <a:ea typeface="Arial"/>
                <a:cs typeface="Arial"/>
                <a:sym typeface="Arial"/>
              </a:rPr>
              <a:t> </a:t>
            </a:r>
            <a:r>
              <a:rPr b="1" i="0" lang="en-US" sz="1900" u="none" cap="none" strike="noStrike">
                <a:solidFill>
                  <a:srgbClr val="242625"/>
                </a:solidFill>
                <a:latin typeface="Arial"/>
                <a:ea typeface="Arial"/>
                <a:cs typeface="Arial"/>
                <a:sym typeface="Arial"/>
              </a:rPr>
              <a:t>9</a:t>
            </a:r>
            <a:endParaRPr b="0" i="0" sz="1400" u="none" cap="none" strike="noStrike">
              <a:solidFill>
                <a:srgbClr val="000000"/>
              </a:solidFill>
              <a:latin typeface="Arial"/>
              <a:ea typeface="Arial"/>
              <a:cs typeface="Arial"/>
              <a:sym typeface="Arial"/>
            </a:endParaRPr>
          </a:p>
        </p:txBody>
      </p:sp>
      <p:sp>
        <p:nvSpPr>
          <p:cNvPr id="198" name="Google Shape;198;p2"/>
          <p:cNvSpPr txBox="1"/>
          <p:nvPr/>
        </p:nvSpPr>
        <p:spPr>
          <a:xfrm>
            <a:off x="14459040" y="7402995"/>
            <a:ext cx="3557160" cy="1140525"/>
          </a:xfrm>
          <a:prstGeom prst="rect">
            <a:avLst/>
          </a:prstGeom>
          <a:noFill/>
          <a:ln>
            <a:noFill/>
          </a:ln>
        </p:spPr>
        <p:txBody>
          <a:bodyPr anchorCtr="0" anchor="t" bIns="0" lIns="0" spcFirstLastPara="1" rIns="0" wrap="square" tIns="0">
            <a:spAutoFit/>
          </a:bodyPr>
          <a:lstStyle/>
          <a:p>
            <a:pPr indent="0" lvl="0" marL="0" marR="0" rtl="0" algn="l">
              <a:lnSpc>
                <a:spcPct val="200102"/>
              </a:lnSpc>
              <a:spcBef>
                <a:spcPts val="0"/>
              </a:spcBef>
              <a:spcAft>
                <a:spcPts val="0"/>
              </a:spcAft>
              <a:buClr>
                <a:srgbClr val="000000"/>
              </a:buClr>
              <a:buSzPts val="1950"/>
              <a:buFont typeface="Arial"/>
              <a:buNone/>
            </a:pPr>
            <a:r>
              <a:rPr b="1" i="0" lang="en-US" sz="1950" u="none" cap="none" strike="noStrike">
                <a:solidFill>
                  <a:srgbClr val="242625"/>
                </a:solidFill>
                <a:latin typeface="Arial"/>
                <a:ea typeface="Arial"/>
                <a:cs typeface="Arial"/>
                <a:sym typeface="Arial"/>
              </a:rPr>
              <a:t>TEMA 16</a:t>
            </a:r>
            <a:endParaRPr b="0" i="0" sz="1400" u="none" cap="none" strike="noStrike">
              <a:solidFill>
                <a:srgbClr val="000000"/>
              </a:solidFill>
              <a:latin typeface="Arial"/>
              <a:ea typeface="Arial"/>
              <a:cs typeface="Arial"/>
              <a:sym typeface="Arial"/>
            </a:endParaRPr>
          </a:p>
          <a:p>
            <a:pPr indent="0" lvl="0" marL="0" marR="0" rtl="0" algn="l">
              <a:lnSpc>
                <a:spcPct val="200102"/>
              </a:lnSpc>
              <a:spcBef>
                <a:spcPts val="0"/>
              </a:spcBef>
              <a:spcAft>
                <a:spcPts val="0"/>
              </a:spcAft>
              <a:buClr>
                <a:srgbClr val="000000"/>
              </a:buClr>
              <a:buSzPts val="1950"/>
              <a:buFont typeface="Arial"/>
              <a:buNone/>
            </a:pPr>
            <a:r>
              <a:rPr b="0" i="0" lang="en-US" sz="1950" u="none" cap="none" strike="noStrike">
                <a:solidFill>
                  <a:srgbClr val="242625"/>
                </a:solidFill>
                <a:latin typeface="Arial"/>
                <a:ea typeface="Arial"/>
                <a:cs typeface="Arial"/>
                <a:sym typeface="Arial"/>
              </a:rPr>
              <a:t>Importação e Exportação MEI</a:t>
            </a:r>
            <a:endParaRPr b="0" i="0" sz="1400" u="none" cap="none" strike="noStrike">
              <a:solidFill>
                <a:srgbClr val="000000"/>
              </a:solidFill>
              <a:latin typeface="Arial"/>
              <a:ea typeface="Arial"/>
              <a:cs typeface="Arial"/>
              <a:sym typeface="Arial"/>
            </a:endParaRPr>
          </a:p>
        </p:txBody>
      </p:sp>
      <p:sp>
        <p:nvSpPr>
          <p:cNvPr id="199" name="Google Shape;199;p2"/>
          <p:cNvSpPr txBox="1"/>
          <p:nvPr/>
        </p:nvSpPr>
        <p:spPr>
          <a:xfrm>
            <a:off x="14459040" y="8907075"/>
            <a:ext cx="2425320" cy="1140525"/>
          </a:xfrm>
          <a:prstGeom prst="rect">
            <a:avLst/>
          </a:prstGeom>
          <a:noFill/>
          <a:ln>
            <a:noFill/>
          </a:ln>
        </p:spPr>
        <p:txBody>
          <a:bodyPr anchorCtr="0" anchor="t" bIns="0" lIns="0" spcFirstLastPara="1" rIns="0" wrap="square" tIns="0">
            <a:spAutoFit/>
          </a:bodyPr>
          <a:lstStyle/>
          <a:p>
            <a:pPr indent="0" lvl="0" marL="0" marR="0" rtl="0" algn="l">
              <a:lnSpc>
                <a:spcPct val="200102"/>
              </a:lnSpc>
              <a:spcBef>
                <a:spcPts val="0"/>
              </a:spcBef>
              <a:spcAft>
                <a:spcPts val="0"/>
              </a:spcAft>
              <a:buClr>
                <a:srgbClr val="000000"/>
              </a:buClr>
              <a:buSzPts val="1950"/>
              <a:buFont typeface="Arial"/>
              <a:buNone/>
            </a:pPr>
            <a:r>
              <a:rPr b="1" i="0" lang="en-US" sz="1950" u="none" cap="none" strike="noStrike">
                <a:solidFill>
                  <a:srgbClr val="242625"/>
                </a:solidFill>
                <a:latin typeface="Arial"/>
                <a:ea typeface="Arial"/>
                <a:cs typeface="Arial"/>
                <a:sym typeface="Arial"/>
              </a:rPr>
              <a:t>TEMA 17</a:t>
            </a:r>
            <a:endParaRPr b="0" i="0" sz="1400" u="none" cap="none" strike="noStrike">
              <a:solidFill>
                <a:srgbClr val="000000"/>
              </a:solidFill>
              <a:latin typeface="Arial"/>
              <a:ea typeface="Arial"/>
              <a:cs typeface="Arial"/>
              <a:sym typeface="Arial"/>
            </a:endParaRPr>
          </a:p>
          <a:p>
            <a:pPr indent="0" lvl="0" marL="0" marR="0" rtl="0" algn="l">
              <a:lnSpc>
                <a:spcPct val="200102"/>
              </a:lnSpc>
              <a:spcBef>
                <a:spcPts val="0"/>
              </a:spcBef>
              <a:spcAft>
                <a:spcPts val="0"/>
              </a:spcAft>
              <a:buClr>
                <a:srgbClr val="000000"/>
              </a:buClr>
              <a:buSzPts val="1950"/>
              <a:buFont typeface="Arial"/>
              <a:buNone/>
            </a:pPr>
            <a:r>
              <a:rPr b="0" i="0" lang="en-US" sz="1950" u="none" cap="none" strike="noStrike">
                <a:solidFill>
                  <a:srgbClr val="242625"/>
                </a:solidFill>
                <a:latin typeface="Arial"/>
                <a:ea typeface="Arial"/>
                <a:cs typeface="Arial"/>
                <a:sym typeface="Arial"/>
              </a:rPr>
              <a:t>Licitações para MEIS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g3f0231db107_0_81"/>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77" name="Google Shape;377;g3f0231db107_0_81" title="IDENTIDADE VISUAL (1).png"/>
          <p:cNvPicPr preferRelativeResize="0"/>
          <p:nvPr/>
        </p:nvPicPr>
        <p:blipFill>
          <a:blip r:embed="rId3">
            <a:alphaModFix/>
          </a:blip>
          <a:stretch>
            <a:fillRect/>
          </a:stretch>
        </p:blipFill>
        <p:spPr>
          <a:xfrm>
            <a:off x="3471100" y="8578938"/>
            <a:ext cx="1708050" cy="1708050"/>
          </a:xfrm>
          <a:prstGeom prst="rect">
            <a:avLst/>
          </a:prstGeom>
          <a:noFill/>
          <a:ln>
            <a:noFill/>
          </a:ln>
        </p:spPr>
      </p:pic>
      <p:pic>
        <p:nvPicPr>
          <p:cNvPr id="378" name="Google Shape;378;g3f0231db107_0_81" title="DIREITOS E OBRIGAÇÕES DO MEI 2026.png"/>
          <p:cNvPicPr preferRelativeResize="0"/>
          <p:nvPr/>
        </p:nvPicPr>
        <p:blipFill>
          <a:blip r:embed="rId4">
            <a:alphaModFix/>
          </a:blip>
          <a:stretch>
            <a:fillRect/>
          </a:stretch>
        </p:blipFill>
        <p:spPr>
          <a:xfrm>
            <a:off x="5263325" y="8599530"/>
            <a:ext cx="9553575" cy="1666875"/>
          </a:xfrm>
          <a:prstGeom prst="rect">
            <a:avLst/>
          </a:prstGeom>
          <a:noFill/>
          <a:ln>
            <a:noFill/>
          </a:ln>
        </p:spPr>
      </p:pic>
      <p:sp>
        <p:nvSpPr>
          <p:cNvPr id="379" name="Google Shape;379;g3f0231db107_0_81"/>
          <p:cNvSpPr txBox="1"/>
          <p:nvPr/>
        </p:nvSpPr>
        <p:spPr>
          <a:xfrm>
            <a:off x="4909825" y="1251375"/>
            <a:ext cx="9082200" cy="815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4100">
                <a:solidFill>
                  <a:srgbClr val="0B4803"/>
                </a:solidFill>
                <a:latin typeface="Times New Roman"/>
                <a:ea typeface="Times New Roman"/>
                <a:cs typeface="Times New Roman"/>
                <a:sym typeface="Times New Roman"/>
              </a:rPr>
              <a:t>Erros Comuns na Precificação do MEI </a:t>
            </a:r>
            <a:endParaRPr b="1" sz="4100">
              <a:solidFill>
                <a:srgbClr val="0B4803"/>
              </a:solidFill>
              <a:latin typeface="Times New Roman"/>
              <a:ea typeface="Times New Roman"/>
              <a:cs typeface="Times New Roman"/>
              <a:sym typeface="Times New Roman"/>
            </a:endParaRPr>
          </a:p>
        </p:txBody>
      </p:sp>
      <p:sp>
        <p:nvSpPr>
          <p:cNvPr id="380" name="Google Shape;380;g3f0231db107_0_81"/>
          <p:cNvSpPr txBox="1"/>
          <p:nvPr/>
        </p:nvSpPr>
        <p:spPr>
          <a:xfrm>
            <a:off x="1619875" y="2573425"/>
            <a:ext cx="15662100" cy="6026100"/>
          </a:xfrm>
          <a:prstGeom prst="rect">
            <a:avLst/>
          </a:prstGeom>
          <a:noFill/>
          <a:ln>
            <a:noFill/>
          </a:ln>
        </p:spPr>
        <p:txBody>
          <a:bodyPr anchorCtr="0" anchor="t" bIns="91425" lIns="91425" spcFirstLastPara="1" rIns="91425" wrap="square" tIns="91425">
            <a:spAutoFit/>
          </a:bodyPr>
          <a:lstStyle/>
          <a:p>
            <a:pPr indent="-438150" lvl="0" marL="457200" rtl="0" algn="just">
              <a:lnSpc>
                <a:spcPct val="150000"/>
              </a:lnSpc>
              <a:spcBef>
                <a:spcPts val="1200"/>
              </a:spcBef>
              <a:spcAft>
                <a:spcPts val="0"/>
              </a:spcAft>
              <a:buClr>
                <a:srgbClr val="0B4803"/>
              </a:buClr>
              <a:buSzPts val="3300"/>
              <a:buFont typeface="Times New Roman"/>
              <a:buChar char="●"/>
            </a:pPr>
            <a:r>
              <a:rPr lang="en-US" sz="3300">
                <a:solidFill>
                  <a:srgbClr val="0B4803"/>
                </a:solidFill>
                <a:latin typeface="Times New Roman"/>
                <a:ea typeface="Times New Roman"/>
                <a:cs typeface="Times New Roman"/>
                <a:sym typeface="Times New Roman"/>
              </a:rPr>
              <a:t>Não considerar todos os custos e despesas fixos no cálculo (ex.: esquecer o DAS, tarifas bancárias mensais ou o valor da própria mão de obra do empreendedor).</a:t>
            </a:r>
            <a:endParaRPr sz="3300">
              <a:solidFill>
                <a:srgbClr val="0B4803"/>
              </a:solidFill>
              <a:latin typeface="Times New Roman"/>
              <a:ea typeface="Times New Roman"/>
              <a:cs typeface="Times New Roman"/>
              <a:sym typeface="Times New Roman"/>
            </a:endParaRPr>
          </a:p>
          <a:p>
            <a:pPr indent="-438150" lvl="0" marL="457200" rtl="0" algn="just">
              <a:lnSpc>
                <a:spcPct val="150000"/>
              </a:lnSpc>
              <a:spcBef>
                <a:spcPts val="0"/>
              </a:spcBef>
              <a:spcAft>
                <a:spcPts val="0"/>
              </a:spcAft>
              <a:buClr>
                <a:srgbClr val="0B4803"/>
              </a:buClr>
              <a:buSzPts val="3300"/>
              <a:buFont typeface="Times New Roman"/>
              <a:buChar char="●"/>
            </a:pPr>
            <a:r>
              <a:rPr lang="en-US" sz="3300">
                <a:solidFill>
                  <a:srgbClr val="0B4803"/>
                </a:solidFill>
                <a:latin typeface="Times New Roman"/>
                <a:ea typeface="Times New Roman"/>
                <a:cs typeface="Times New Roman"/>
                <a:sym typeface="Times New Roman"/>
              </a:rPr>
              <a:t>Ignorar despesas variáveis relevantes, como taxas de cartão, embalagens e frete.</a:t>
            </a:r>
            <a:endParaRPr sz="3300">
              <a:solidFill>
                <a:srgbClr val="0B4803"/>
              </a:solidFill>
              <a:latin typeface="Times New Roman"/>
              <a:ea typeface="Times New Roman"/>
              <a:cs typeface="Times New Roman"/>
              <a:sym typeface="Times New Roman"/>
            </a:endParaRPr>
          </a:p>
          <a:p>
            <a:pPr indent="-438150" lvl="0" marL="457200" rtl="0" algn="just">
              <a:lnSpc>
                <a:spcPct val="150000"/>
              </a:lnSpc>
              <a:spcBef>
                <a:spcPts val="0"/>
              </a:spcBef>
              <a:spcAft>
                <a:spcPts val="0"/>
              </a:spcAft>
              <a:buClr>
                <a:srgbClr val="0B4803"/>
              </a:buClr>
              <a:buSzPts val="3300"/>
              <a:buFont typeface="Times New Roman"/>
              <a:buChar char="●"/>
            </a:pPr>
            <a:r>
              <a:rPr lang="en-US" sz="3300">
                <a:solidFill>
                  <a:srgbClr val="0B4803"/>
                </a:solidFill>
                <a:latin typeface="Times New Roman"/>
                <a:ea typeface="Times New Roman"/>
                <a:cs typeface="Times New Roman"/>
                <a:sym typeface="Times New Roman"/>
              </a:rPr>
              <a:t>Definir o preço apenas copiando a concorrência, sem calcular a própria estrutura de custos.</a:t>
            </a:r>
            <a:endParaRPr sz="3300">
              <a:solidFill>
                <a:srgbClr val="0B4803"/>
              </a:solidFill>
              <a:latin typeface="Times New Roman"/>
              <a:ea typeface="Times New Roman"/>
              <a:cs typeface="Times New Roman"/>
              <a:sym typeface="Times New Roman"/>
            </a:endParaRPr>
          </a:p>
          <a:p>
            <a:pPr indent="-438150" lvl="0" marL="457200" rtl="0" algn="just">
              <a:lnSpc>
                <a:spcPct val="150000"/>
              </a:lnSpc>
              <a:spcBef>
                <a:spcPts val="0"/>
              </a:spcBef>
              <a:spcAft>
                <a:spcPts val="0"/>
              </a:spcAft>
              <a:buClr>
                <a:srgbClr val="0B4803"/>
              </a:buClr>
              <a:buSzPts val="3300"/>
              <a:buFont typeface="Times New Roman"/>
              <a:buChar char="●"/>
            </a:pPr>
            <a:r>
              <a:rPr lang="en-US" sz="3300">
                <a:solidFill>
                  <a:srgbClr val="0B4803"/>
                </a:solidFill>
                <a:latin typeface="Times New Roman"/>
                <a:ea typeface="Times New Roman"/>
                <a:cs typeface="Times New Roman"/>
                <a:sym typeface="Times New Roman"/>
              </a:rPr>
              <a:t>Não calcular o Ponto de Equilíbrio antes de estabelecer metas de vendas, operando sem saber o volume mínimo necessário para não ter prejuízo.</a:t>
            </a:r>
            <a:endParaRPr sz="3300">
              <a:solidFill>
                <a:srgbClr val="0B4803"/>
              </a:solidFill>
              <a:latin typeface="Times New Roman"/>
              <a:ea typeface="Times New Roman"/>
              <a:cs typeface="Times New Roman"/>
              <a:sym typeface="Times New Roman"/>
            </a:endParaRPr>
          </a:p>
          <a:p>
            <a:pPr indent="-438150" lvl="0" marL="457200" rtl="0" algn="just">
              <a:lnSpc>
                <a:spcPct val="150000"/>
              </a:lnSpc>
              <a:spcBef>
                <a:spcPts val="0"/>
              </a:spcBef>
              <a:spcAft>
                <a:spcPts val="0"/>
              </a:spcAft>
              <a:buClr>
                <a:srgbClr val="0B4803"/>
              </a:buClr>
              <a:buSzPts val="3300"/>
              <a:buFont typeface="Times New Roman"/>
              <a:buChar char="●"/>
            </a:pPr>
            <a:r>
              <a:rPr lang="en-US" sz="3300">
                <a:solidFill>
                  <a:srgbClr val="0B4803"/>
                </a:solidFill>
                <a:latin typeface="Times New Roman"/>
                <a:ea typeface="Times New Roman"/>
                <a:cs typeface="Times New Roman"/>
                <a:sym typeface="Times New Roman"/>
              </a:rPr>
              <a:t>Confundir faturamento com lucro, sem descontar custos, despesas e tributos.</a:t>
            </a:r>
            <a:endParaRPr sz="3300">
              <a:solidFill>
                <a:srgbClr val="0B4803"/>
              </a:solidFill>
              <a:latin typeface="Times New Roman"/>
              <a:ea typeface="Times New Roman"/>
              <a:cs typeface="Times New Roman"/>
              <a:sym typeface="Times New Roman"/>
            </a:endParaRPr>
          </a:p>
        </p:txBody>
      </p:sp>
      <p:sp>
        <p:nvSpPr>
          <p:cNvPr id="381" name="Google Shape;381;g3f0231db107_0_81"/>
          <p:cNvSpPr txBox="1"/>
          <p:nvPr/>
        </p:nvSpPr>
        <p:spPr>
          <a:xfrm>
            <a:off x="0" y="98662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600">
                <a:solidFill>
                  <a:srgbClr val="0B4803"/>
                </a:solidFill>
                <a:latin typeface="Times New Roman"/>
                <a:ea typeface="Times New Roman"/>
                <a:cs typeface="Times New Roman"/>
                <a:sym typeface="Times New Roman"/>
              </a:rPr>
              <a:t>Fonte: Martins, 2018. </a:t>
            </a:r>
            <a:endParaRPr sz="1600">
              <a:solidFill>
                <a:srgbClr val="0B4803"/>
              </a:solidFill>
              <a:latin typeface="Times New Roman"/>
              <a:ea typeface="Times New Roman"/>
              <a:cs typeface="Times New Roman"/>
              <a:sym typeface="Times New Roman"/>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g3f0231db107_0_93"/>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87" name="Google Shape;387;g3f0231db107_0_93" title="IDENTIDADE VISUAL (1).png"/>
          <p:cNvPicPr preferRelativeResize="0"/>
          <p:nvPr/>
        </p:nvPicPr>
        <p:blipFill>
          <a:blip r:embed="rId3">
            <a:alphaModFix/>
          </a:blip>
          <a:stretch>
            <a:fillRect/>
          </a:stretch>
        </p:blipFill>
        <p:spPr>
          <a:xfrm>
            <a:off x="3471100" y="8578938"/>
            <a:ext cx="1708050" cy="1708050"/>
          </a:xfrm>
          <a:prstGeom prst="rect">
            <a:avLst/>
          </a:prstGeom>
          <a:noFill/>
          <a:ln>
            <a:noFill/>
          </a:ln>
        </p:spPr>
      </p:pic>
      <p:pic>
        <p:nvPicPr>
          <p:cNvPr id="388" name="Google Shape;388;g3f0231db107_0_93" title="DIREITOS E OBRIGAÇÕES DO MEI 2026.png"/>
          <p:cNvPicPr preferRelativeResize="0"/>
          <p:nvPr/>
        </p:nvPicPr>
        <p:blipFill>
          <a:blip r:embed="rId4">
            <a:alphaModFix/>
          </a:blip>
          <a:stretch>
            <a:fillRect/>
          </a:stretch>
        </p:blipFill>
        <p:spPr>
          <a:xfrm>
            <a:off x="5263325" y="8599530"/>
            <a:ext cx="9553575" cy="1666875"/>
          </a:xfrm>
          <a:prstGeom prst="rect">
            <a:avLst/>
          </a:prstGeom>
          <a:noFill/>
          <a:ln>
            <a:noFill/>
          </a:ln>
        </p:spPr>
      </p:pic>
      <p:sp>
        <p:nvSpPr>
          <p:cNvPr id="389" name="Google Shape;389;g3f0231db107_0_93"/>
          <p:cNvSpPr txBox="1"/>
          <p:nvPr/>
        </p:nvSpPr>
        <p:spPr>
          <a:xfrm>
            <a:off x="6633157" y="1158700"/>
            <a:ext cx="5021700" cy="815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4100">
                <a:solidFill>
                  <a:srgbClr val="0B4803"/>
                </a:solidFill>
                <a:latin typeface="Times New Roman"/>
                <a:ea typeface="Times New Roman"/>
                <a:cs typeface="Times New Roman"/>
                <a:sym typeface="Times New Roman"/>
              </a:rPr>
              <a:t>Considerações Finais </a:t>
            </a:r>
            <a:endParaRPr b="1" sz="4100">
              <a:solidFill>
                <a:srgbClr val="0B4803"/>
              </a:solidFill>
              <a:latin typeface="Times New Roman"/>
              <a:ea typeface="Times New Roman"/>
              <a:cs typeface="Times New Roman"/>
              <a:sym typeface="Times New Roman"/>
            </a:endParaRPr>
          </a:p>
        </p:txBody>
      </p:sp>
      <p:sp>
        <p:nvSpPr>
          <p:cNvPr id="390" name="Google Shape;390;g3f0231db107_0_93"/>
          <p:cNvSpPr txBox="1"/>
          <p:nvPr/>
        </p:nvSpPr>
        <p:spPr>
          <a:xfrm>
            <a:off x="1968975" y="2273913"/>
            <a:ext cx="14906100" cy="6026100"/>
          </a:xfrm>
          <a:prstGeom prst="rect">
            <a:avLst/>
          </a:prstGeom>
          <a:noFill/>
          <a:ln>
            <a:noFill/>
          </a:ln>
        </p:spPr>
        <p:txBody>
          <a:bodyPr anchorCtr="0" anchor="t" bIns="91425" lIns="91425" spcFirstLastPara="1" rIns="91425" wrap="square" tIns="91425">
            <a:spAutoFit/>
          </a:bodyPr>
          <a:lstStyle/>
          <a:p>
            <a:pPr indent="-438150" lvl="0" marL="457200" rtl="0" algn="just">
              <a:lnSpc>
                <a:spcPct val="150000"/>
              </a:lnSpc>
              <a:spcBef>
                <a:spcPts val="1200"/>
              </a:spcBef>
              <a:spcAft>
                <a:spcPts val="0"/>
              </a:spcAft>
              <a:buClr>
                <a:srgbClr val="0B4803"/>
              </a:buClr>
              <a:buSzPts val="3300"/>
              <a:buFont typeface="Times New Roman"/>
              <a:buChar char="➢"/>
            </a:pPr>
            <a:r>
              <a:rPr lang="en-US" sz="3300">
                <a:solidFill>
                  <a:srgbClr val="0B4803"/>
                </a:solidFill>
                <a:latin typeface="Times New Roman"/>
                <a:ea typeface="Times New Roman"/>
                <a:cs typeface="Times New Roman"/>
                <a:sym typeface="Times New Roman"/>
              </a:rPr>
              <a:t>A formação do preço de venda não deve ser resultado de intuição ou da simples observação da concorrência. A aplicação de conceitos consolidados da Contabilidade de Custos, como a correta separação entre custos e despesas, o cálculo do Mark-up, da Margem de Contribuição e do Ponto de Equilíbrio, permite que o MEI tome decisões de preço fundamentadas e sustentáveis. Recomenda-se que o empreendedor revise periodicamente seus cálculos, especialmente diante de variações nos custos de insumos, mudanças no faturamento (que podem alterar a faixa do DAS) ou alterações nas condições de mercado. </a:t>
            </a:r>
            <a:endParaRPr sz="3300">
              <a:solidFill>
                <a:srgbClr val="0B4803"/>
              </a:solidFill>
              <a:latin typeface="Times New Roman"/>
              <a:ea typeface="Times New Roman"/>
              <a:cs typeface="Times New Roman"/>
              <a:sym typeface="Times New Roman"/>
            </a:endParaRPr>
          </a:p>
        </p:txBody>
      </p:sp>
      <p:sp>
        <p:nvSpPr>
          <p:cNvPr id="391" name="Google Shape;391;g3f0231db107_0_93"/>
          <p:cNvSpPr txBox="1"/>
          <p:nvPr/>
        </p:nvSpPr>
        <p:spPr>
          <a:xfrm>
            <a:off x="0" y="98662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600">
                <a:solidFill>
                  <a:srgbClr val="0B4803"/>
                </a:solidFill>
                <a:latin typeface="Times New Roman"/>
                <a:ea typeface="Times New Roman"/>
                <a:cs typeface="Times New Roman"/>
                <a:sym typeface="Times New Roman"/>
              </a:rPr>
              <a:t>Fonte: Martins, 2018. </a:t>
            </a:r>
            <a:endParaRPr sz="1600">
              <a:solidFill>
                <a:srgbClr val="0B4803"/>
              </a:solidFill>
              <a:latin typeface="Times New Roman"/>
              <a:ea typeface="Times New Roman"/>
              <a:cs typeface="Times New Roman"/>
              <a:sym typeface="Times New Roman"/>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g3f0231db107_0_172"/>
          <p:cNvSpPr txBox="1"/>
          <p:nvPr/>
        </p:nvSpPr>
        <p:spPr>
          <a:xfrm>
            <a:off x="1621050" y="1703625"/>
            <a:ext cx="8198400" cy="6003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en-US" sz="4100">
                <a:solidFill>
                  <a:schemeClr val="dk1"/>
                </a:solidFill>
                <a:latin typeface="Times New Roman"/>
                <a:ea typeface="Times New Roman"/>
                <a:cs typeface="Times New Roman"/>
                <a:sym typeface="Times New Roman"/>
              </a:rPr>
              <a:t>Referências</a:t>
            </a:r>
            <a:endParaRPr b="1" sz="4100">
              <a:solidFill>
                <a:schemeClr val="dk1"/>
              </a:solidFill>
              <a:latin typeface="Times New Roman"/>
              <a:ea typeface="Times New Roman"/>
              <a:cs typeface="Times New Roman"/>
              <a:sym typeface="Times New Roman"/>
            </a:endParaRPr>
          </a:p>
        </p:txBody>
      </p:sp>
      <p:sp>
        <p:nvSpPr>
          <p:cNvPr id="397" name="Google Shape;397;g3f0231db107_0_172"/>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98" name="Google Shape;398;g3f0231db107_0_172" title="IDENTIDADE VISUAL (1).png"/>
          <p:cNvPicPr preferRelativeResize="0"/>
          <p:nvPr/>
        </p:nvPicPr>
        <p:blipFill>
          <a:blip r:embed="rId3">
            <a:alphaModFix/>
          </a:blip>
          <a:stretch>
            <a:fillRect/>
          </a:stretch>
        </p:blipFill>
        <p:spPr>
          <a:xfrm>
            <a:off x="3471100" y="8578938"/>
            <a:ext cx="1708050" cy="1708050"/>
          </a:xfrm>
          <a:prstGeom prst="rect">
            <a:avLst/>
          </a:prstGeom>
          <a:noFill/>
          <a:ln>
            <a:noFill/>
          </a:ln>
        </p:spPr>
      </p:pic>
      <p:pic>
        <p:nvPicPr>
          <p:cNvPr id="399" name="Google Shape;399;g3f0231db107_0_172" title="DIREITOS E OBRIGAÇÕES DO MEI 2026.png"/>
          <p:cNvPicPr preferRelativeResize="0"/>
          <p:nvPr/>
        </p:nvPicPr>
        <p:blipFill>
          <a:blip r:embed="rId4">
            <a:alphaModFix/>
          </a:blip>
          <a:stretch>
            <a:fillRect/>
          </a:stretch>
        </p:blipFill>
        <p:spPr>
          <a:xfrm>
            <a:off x="5263325" y="8599530"/>
            <a:ext cx="9553575" cy="1666875"/>
          </a:xfrm>
          <a:prstGeom prst="rect">
            <a:avLst/>
          </a:prstGeom>
          <a:noFill/>
          <a:ln>
            <a:noFill/>
          </a:ln>
        </p:spPr>
      </p:pic>
      <p:sp>
        <p:nvSpPr>
          <p:cNvPr id="400" name="Google Shape;400;g3f0231db107_0_172"/>
          <p:cNvSpPr txBox="1"/>
          <p:nvPr/>
        </p:nvSpPr>
        <p:spPr>
          <a:xfrm>
            <a:off x="1621050" y="2855900"/>
            <a:ext cx="16177200" cy="27705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1200"/>
              </a:spcBef>
              <a:spcAft>
                <a:spcPts val="0"/>
              </a:spcAft>
              <a:buNone/>
            </a:pPr>
            <a:r>
              <a:rPr lang="en-US" sz="3700">
                <a:solidFill>
                  <a:srgbClr val="0B4803"/>
                </a:solidFill>
                <a:latin typeface="Times New Roman"/>
                <a:ea typeface="Times New Roman"/>
                <a:cs typeface="Times New Roman"/>
                <a:sym typeface="Times New Roman"/>
              </a:rPr>
              <a:t>Bruni, A. L; Famá, R. </a:t>
            </a:r>
            <a:r>
              <a:rPr b="1" lang="en-US" sz="3700">
                <a:solidFill>
                  <a:srgbClr val="0B4803"/>
                </a:solidFill>
                <a:latin typeface="Times New Roman"/>
                <a:ea typeface="Times New Roman"/>
                <a:cs typeface="Times New Roman"/>
                <a:sym typeface="Times New Roman"/>
              </a:rPr>
              <a:t>Gestão de Custos e Formação de Preços</a:t>
            </a:r>
            <a:r>
              <a:rPr lang="en-US" sz="3700">
                <a:solidFill>
                  <a:srgbClr val="0B4803"/>
                </a:solidFill>
                <a:latin typeface="Times New Roman"/>
                <a:ea typeface="Times New Roman"/>
                <a:cs typeface="Times New Roman"/>
                <a:sym typeface="Times New Roman"/>
              </a:rPr>
              <a:t>: com aplicações na calculadora HP 12C e Excel. 6. ed. São Paulo: Atlas, 2012. </a:t>
            </a:r>
            <a:endParaRPr sz="3700">
              <a:solidFill>
                <a:srgbClr val="0B4803"/>
              </a:solidFill>
              <a:latin typeface="Times New Roman"/>
              <a:ea typeface="Times New Roman"/>
              <a:cs typeface="Times New Roman"/>
              <a:sym typeface="Times New Roman"/>
            </a:endParaRPr>
          </a:p>
          <a:p>
            <a:pPr indent="0" lvl="0" marL="0" rtl="0" algn="l">
              <a:lnSpc>
                <a:spcPct val="100000"/>
              </a:lnSpc>
              <a:spcBef>
                <a:spcPts val="1200"/>
              </a:spcBef>
              <a:spcAft>
                <a:spcPts val="0"/>
              </a:spcAft>
              <a:buNone/>
            </a:pPr>
            <a:r>
              <a:t/>
            </a:r>
            <a:endParaRPr sz="3700">
              <a:solidFill>
                <a:srgbClr val="0B4803"/>
              </a:solidFill>
              <a:latin typeface="Times New Roman"/>
              <a:ea typeface="Times New Roman"/>
              <a:cs typeface="Times New Roman"/>
              <a:sym typeface="Times New Roman"/>
            </a:endParaRPr>
          </a:p>
          <a:p>
            <a:pPr indent="0" lvl="0" marL="0" rtl="0" algn="l">
              <a:spcBef>
                <a:spcPts val="1200"/>
              </a:spcBef>
              <a:spcAft>
                <a:spcPts val="1200"/>
              </a:spcAft>
              <a:buClr>
                <a:schemeClr val="hlink"/>
              </a:buClr>
              <a:buSzPts val="1100"/>
              <a:buFont typeface="Arial"/>
              <a:buNone/>
            </a:pPr>
            <a:r>
              <a:rPr lang="en-US" sz="3700">
                <a:solidFill>
                  <a:schemeClr val="dk1"/>
                </a:solidFill>
                <a:latin typeface="Times New Roman"/>
                <a:ea typeface="Times New Roman"/>
                <a:cs typeface="Times New Roman"/>
                <a:sym typeface="Times New Roman"/>
              </a:rPr>
              <a:t>Martins, E. </a:t>
            </a:r>
            <a:r>
              <a:rPr b="1" lang="en-US" sz="3700">
                <a:solidFill>
                  <a:schemeClr val="dk1"/>
                </a:solidFill>
                <a:latin typeface="Times New Roman"/>
                <a:ea typeface="Times New Roman"/>
                <a:cs typeface="Times New Roman"/>
                <a:sym typeface="Times New Roman"/>
              </a:rPr>
              <a:t>Contabilidade de Custos</a:t>
            </a:r>
            <a:r>
              <a:rPr lang="en-US" sz="3700">
                <a:solidFill>
                  <a:schemeClr val="dk1"/>
                </a:solidFill>
                <a:latin typeface="Times New Roman"/>
                <a:ea typeface="Times New Roman"/>
                <a:cs typeface="Times New Roman"/>
                <a:sym typeface="Times New Roman"/>
              </a:rPr>
              <a:t>. 11. ed. São Paulo: Atlas, 2018. </a:t>
            </a:r>
            <a:endParaRPr sz="3700">
              <a:solidFill>
                <a:srgbClr val="0B4803"/>
              </a:solidFill>
              <a:latin typeface="Times New Roman"/>
              <a:ea typeface="Times New Roman"/>
              <a:cs typeface="Times New Roman"/>
              <a:sym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g3dacd30d4ce_0_68"/>
          <p:cNvSpPr txBox="1"/>
          <p:nvPr/>
        </p:nvSpPr>
        <p:spPr>
          <a:xfrm>
            <a:off x="1638300" y="1313275"/>
            <a:ext cx="15011400" cy="9852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lang="en-US" sz="4000">
                <a:solidFill>
                  <a:schemeClr val="dk1"/>
                </a:solidFill>
                <a:latin typeface="Times New Roman"/>
                <a:ea typeface="Times New Roman"/>
                <a:cs typeface="Times New Roman"/>
                <a:sym typeface="Times New Roman"/>
              </a:rPr>
              <a:t>DISCENTES</a:t>
            </a:r>
            <a:endParaRPr b="1" i="0" sz="1800" u="none" cap="none" strike="noStrike">
              <a:solidFill>
                <a:schemeClr val="dk1"/>
              </a:solidFill>
              <a:latin typeface="Times New Roman"/>
              <a:ea typeface="Times New Roman"/>
              <a:cs typeface="Times New Roman"/>
              <a:sym typeface="Times New Roman"/>
            </a:endParaRPr>
          </a:p>
        </p:txBody>
      </p:sp>
      <p:sp>
        <p:nvSpPr>
          <p:cNvPr id="205" name="Google Shape;205;g3dacd30d4ce_0_68"/>
          <p:cNvSpPr txBox="1"/>
          <p:nvPr/>
        </p:nvSpPr>
        <p:spPr>
          <a:xfrm>
            <a:off x="1638300" y="2295900"/>
            <a:ext cx="7200900" cy="5695200"/>
          </a:xfrm>
          <a:prstGeom prst="rect">
            <a:avLst/>
          </a:prstGeom>
          <a:noFill/>
          <a:ln>
            <a:noFill/>
          </a:ln>
        </p:spPr>
        <p:txBody>
          <a:bodyPr anchorCtr="0" anchor="t" bIns="45700" lIns="91425" spcFirstLastPara="1" rIns="91425" wrap="square" tIns="45700">
            <a:spAutoFit/>
          </a:bodyPr>
          <a:lstStyle/>
          <a:p>
            <a:pPr indent="-406400" lvl="0" marL="457200" rtl="0" algn="l">
              <a:lnSpc>
                <a:spcPct val="150000"/>
              </a:lnSpc>
              <a:spcBef>
                <a:spcPts val="0"/>
              </a:spcBef>
              <a:spcAft>
                <a:spcPts val="0"/>
              </a:spcAft>
              <a:buClr>
                <a:schemeClr val="dk1"/>
              </a:buClr>
              <a:buSzPts val="2800"/>
              <a:buFont typeface="Times New Roman"/>
              <a:buChar char="●"/>
            </a:pPr>
            <a:r>
              <a:rPr lang="en-US" sz="2800">
                <a:solidFill>
                  <a:schemeClr val="dk1"/>
                </a:solidFill>
                <a:latin typeface="Times New Roman"/>
                <a:ea typeface="Times New Roman"/>
                <a:cs typeface="Times New Roman"/>
                <a:sym typeface="Times New Roman"/>
              </a:rPr>
              <a:t>Alves Vinícius José Silva Santos</a:t>
            </a:r>
            <a:endParaRPr sz="2800">
              <a:solidFill>
                <a:schemeClr val="dk1"/>
              </a:solidFill>
              <a:latin typeface="Times New Roman"/>
              <a:ea typeface="Times New Roman"/>
              <a:cs typeface="Times New Roman"/>
              <a:sym typeface="Times New Roman"/>
            </a:endParaRPr>
          </a:p>
          <a:p>
            <a:pPr indent="-406400" lvl="0" marL="457200" rtl="0" algn="l">
              <a:lnSpc>
                <a:spcPct val="150000"/>
              </a:lnSpc>
              <a:spcBef>
                <a:spcPts val="0"/>
              </a:spcBef>
              <a:spcAft>
                <a:spcPts val="0"/>
              </a:spcAft>
              <a:buClr>
                <a:schemeClr val="dk1"/>
              </a:buClr>
              <a:buSzPts val="2800"/>
              <a:buFont typeface="Times New Roman"/>
              <a:buChar char="●"/>
            </a:pPr>
            <a:r>
              <a:rPr lang="en-US" sz="2800">
                <a:solidFill>
                  <a:schemeClr val="dk1"/>
                </a:solidFill>
                <a:latin typeface="Times New Roman"/>
                <a:ea typeface="Times New Roman"/>
                <a:cs typeface="Times New Roman"/>
                <a:sym typeface="Times New Roman"/>
              </a:rPr>
              <a:t>Carlos Dos Santos</a:t>
            </a:r>
            <a:endParaRPr sz="2800">
              <a:solidFill>
                <a:schemeClr val="dk1"/>
              </a:solidFill>
              <a:latin typeface="Times New Roman"/>
              <a:ea typeface="Times New Roman"/>
              <a:cs typeface="Times New Roman"/>
              <a:sym typeface="Times New Roman"/>
            </a:endParaRPr>
          </a:p>
          <a:p>
            <a:pPr indent="-406400" lvl="0" marL="457200" rtl="0" algn="l">
              <a:lnSpc>
                <a:spcPct val="150000"/>
              </a:lnSpc>
              <a:spcBef>
                <a:spcPts val="0"/>
              </a:spcBef>
              <a:spcAft>
                <a:spcPts val="0"/>
              </a:spcAft>
              <a:buClr>
                <a:schemeClr val="dk1"/>
              </a:buClr>
              <a:buSzPts val="2800"/>
              <a:buFont typeface="Times New Roman"/>
              <a:buChar char="●"/>
            </a:pPr>
            <a:r>
              <a:rPr lang="en-US" sz="2800">
                <a:solidFill>
                  <a:schemeClr val="dk1"/>
                </a:solidFill>
                <a:latin typeface="Times New Roman"/>
                <a:ea typeface="Times New Roman"/>
                <a:cs typeface="Times New Roman"/>
                <a:sym typeface="Times New Roman"/>
              </a:rPr>
              <a:t>Dicla Jemima Correia Lisboa</a:t>
            </a:r>
            <a:endParaRPr sz="2800">
              <a:solidFill>
                <a:schemeClr val="dk1"/>
              </a:solidFill>
              <a:latin typeface="Times New Roman"/>
              <a:ea typeface="Times New Roman"/>
              <a:cs typeface="Times New Roman"/>
              <a:sym typeface="Times New Roman"/>
            </a:endParaRPr>
          </a:p>
          <a:p>
            <a:pPr indent="-406400" lvl="0" marL="457200" rtl="0" algn="l">
              <a:lnSpc>
                <a:spcPct val="150000"/>
              </a:lnSpc>
              <a:spcBef>
                <a:spcPts val="0"/>
              </a:spcBef>
              <a:spcAft>
                <a:spcPts val="0"/>
              </a:spcAft>
              <a:buClr>
                <a:schemeClr val="dk1"/>
              </a:buClr>
              <a:buSzPts val="2800"/>
              <a:buFont typeface="Times New Roman"/>
              <a:buChar char="●"/>
            </a:pPr>
            <a:r>
              <a:rPr lang="en-US" sz="2800">
                <a:solidFill>
                  <a:schemeClr val="dk1"/>
                </a:solidFill>
                <a:latin typeface="Times New Roman"/>
                <a:ea typeface="Times New Roman"/>
                <a:cs typeface="Times New Roman"/>
                <a:sym typeface="Times New Roman"/>
              </a:rPr>
              <a:t>Diego Maia De Melo</a:t>
            </a:r>
            <a:endParaRPr sz="2800">
              <a:solidFill>
                <a:schemeClr val="dk1"/>
              </a:solidFill>
              <a:latin typeface="Times New Roman"/>
              <a:ea typeface="Times New Roman"/>
              <a:cs typeface="Times New Roman"/>
              <a:sym typeface="Times New Roman"/>
            </a:endParaRPr>
          </a:p>
          <a:p>
            <a:pPr indent="-406400" lvl="0" marL="457200" rtl="0" algn="l">
              <a:lnSpc>
                <a:spcPct val="150000"/>
              </a:lnSpc>
              <a:spcBef>
                <a:spcPts val="0"/>
              </a:spcBef>
              <a:spcAft>
                <a:spcPts val="0"/>
              </a:spcAft>
              <a:buClr>
                <a:schemeClr val="dk1"/>
              </a:buClr>
              <a:buSzPts val="2800"/>
              <a:buFont typeface="Times New Roman"/>
              <a:buChar char="●"/>
            </a:pPr>
            <a:r>
              <a:rPr lang="en-US" sz="2800">
                <a:solidFill>
                  <a:schemeClr val="dk1"/>
                </a:solidFill>
                <a:latin typeface="Times New Roman"/>
                <a:ea typeface="Times New Roman"/>
                <a:cs typeface="Times New Roman"/>
                <a:sym typeface="Times New Roman"/>
              </a:rPr>
              <a:t>Eduarda Araujo Costa Erika De Araújo </a:t>
            </a:r>
            <a:endParaRPr sz="2800">
              <a:solidFill>
                <a:schemeClr val="dk1"/>
              </a:solidFill>
              <a:latin typeface="Times New Roman"/>
              <a:ea typeface="Times New Roman"/>
              <a:cs typeface="Times New Roman"/>
              <a:sym typeface="Times New Roman"/>
            </a:endParaRPr>
          </a:p>
          <a:p>
            <a:pPr indent="-406400" lvl="0" marL="457200" rtl="0" algn="l">
              <a:lnSpc>
                <a:spcPct val="150000"/>
              </a:lnSpc>
              <a:spcBef>
                <a:spcPts val="0"/>
              </a:spcBef>
              <a:spcAft>
                <a:spcPts val="0"/>
              </a:spcAft>
              <a:buClr>
                <a:schemeClr val="dk1"/>
              </a:buClr>
              <a:buSzPts val="2800"/>
              <a:buFont typeface="Times New Roman"/>
              <a:buChar char="●"/>
            </a:pPr>
            <a:r>
              <a:rPr lang="en-US" sz="2800">
                <a:solidFill>
                  <a:schemeClr val="dk1"/>
                </a:solidFill>
                <a:latin typeface="Times New Roman"/>
                <a:ea typeface="Times New Roman"/>
                <a:cs typeface="Times New Roman"/>
                <a:sym typeface="Times New Roman"/>
              </a:rPr>
              <a:t>Filipe Pereira Dos Santos </a:t>
            </a:r>
            <a:endParaRPr sz="2800">
              <a:solidFill>
                <a:schemeClr val="dk1"/>
              </a:solidFill>
              <a:latin typeface="Times New Roman"/>
              <a:ea typeface="Times New Roman"/>
              <a:cs typeface="Times New Roman"/>
              <a:sym typeface="Times New Roman"/>
            </a:endParaRPr>
          </a:p>
          <a:p>
            <a:pPr indent="-406400" lvl="0" marL="457200" rtl="0" algn="l">
              <a:lnSpc>
                <a:spcPct val="150000"/>
              </a:lnSpc>
              <a:spcBef>
                <a:spcPts val="0"/>
              </a:spcBef>
              <a:spcAft>
                <a:spcPts val="0"/>
              </a:spcAft>
              <a:buClr>
                <a:schemeClr val="dk1"/>
              </a:buClr>
              <a:buSzPts val="2800"/>
              <a:buFont typeface="Times New Roman"/>
              <a:buChar char="●"/>
            </a:pPr>
            <a:r>
              <a:rPr lang="en-US" sz="2800">
                <a:solidFill>
                  <a:schemeClr val="dk1"/>
                </a:solidFill>
                <a:latin typeface="Times New Roman"/>
                <a:ea typeface="Times New Roman"/>
                <a:cs typeface="Times New Roman"/>
                <a:sym typeface="Times New Roman"/>
              </a:rPr>
              <a:t>Gabriel Victor Da Silva Pereira </a:t>
            </a:r>
            <a:endParaRPr sz="2800">
              <a:solidFill>
                <a:schemeClr val="dk1"/>
              </a:solidFill>
              <a:latin typeface="Times New Roman"/>
              <a:ea typeface="Times New Roman"/>
              <a:cs typeface="Times New Roman"/>
              <a:sym typeface="Times New Roman"/>
            </a:endParaRPr>
          </a:p>
          <a:p>
            <a:pPr indent="-406400" lvl="0" marL="457200" rtl="0" algn="l">
              <a:lnSpc>
                <a:spcPct val="150000"/>
              </a:lnSpc>
              <a:spcBef>
                <a:spcPts val="0"/>
              </a:spcBef>
              <a:spcAft>
                <a:spcPts val="0"/>
              </a:spcAft>
              <a:buClr>
                <a:schemeClr val="dk1"/>
              </a:buClr>
              <a:buSzPts val="2800"/>
              <a:buFont typeface="Times New Roman"/>
              <a:buChar char="●"/>
            </a:pPr>
            <a:r>
              <a:rPr lang="en-US" sz="2800">
                <a:solidFill>
                  <a:schemeClr val="dk1"/>
                </a:solidFill>
                <a:latin typeface="Times New Roman"/>
                <a:ea typeface="Times New Roman"/>
                <a:cs typeface="Times New Roman"/>
                <a:sym typeface="Times New Roman"/>
              </a:rPr>
              <a:t>Guilherme Vinícius Salvador Johnathan </a:t>
            </a:r>
            <a:endParaRPr sz="2800">
              <a:solidFill>
                <a:schemeClr val="dk1"/>
              </a:solidFill>
              <a:latin typeface="Times New Roman"/>
              <a:ea typeface="Times New Roman"/>
              <a:cs typeface="Times New Roman"/>
              <a:sym typeface="Times New Roman"/>
            </a:endParaRPr>
          </a:p>
          <a:p>
            <a:pPr indent="-406400" lvl="0" marL="457200" rtl="0" algn="l">
              <a:lnSpc>
                <a:spcPct val="150000"/>
              </a:lnSpc>
              <a:spcBef>
                <a:spcPts val="0"/>
              </a:spcBef>
              <a:spcAft>
                <a:spcPts val="0"/>
              </a:spcAft>
              <a:buClr>
                <a:schemeClr val="dk1"/>
              </a:buClr>
              <a:buSzPts val="2800"/>
              <a:buFont typeface="Times New Roman"/>
              <a:buChar char="●"/>
            </a:pPr>
            <a:r>
              <a:rPr lang="en-US" sz="2800">
                <a:solidFill>
                  <a:schemeClr val="dk1"/>
                </a:solidFill>
                <a:latin typeface="Times New Roman"/>
                <a:ea typeface="Times New Roman"/>
                <a:cs typeface="Times New Roman"/>
                <a:sym typeface="Times New Roman"/>
              </a:rPr>
              <a:t>Felipe Custódio Dos Santos Silva</a:t>
            </a:r>
            <a:endParaRPr sz="2800">
              <a:solidFill>
                <a:schemeClr val="dk1"/>
              </a:solidFill>
              <a:latin typeface="Times New Roman"/>
              <a:ea typeface="Times New Roman"/>
              <a:cs typeface="Times New Roman"/>
              <a:sym typeface="Times New Roman"/>
            </a:endParaRPr>
          </a:p>
        </p:txBody>
      </p:sp>
      <p:sp>
        <p:nvSpPr>
          <p:cNvPr id="206" name="Google Shape;206;g3dacd30d4ce_0_68"/>
          <p:cNvSpPr txBox="1"/>
          <p:nvPr/>
        </p:nvSpPr>
        <p:spPr>
          <a:xfrm>
            <a:off x="9008125" y="2295900"/>
            <a:ext cx="7892100" cy="5048700"/>
          </a:xfrm>
          <a:prstGeom prst="rect">
            <a:avLst/>
          </a:prstGeom>
          <a:noFill/>
          <a:ln>
            <a:noFill/>
          </a:ln>
        </p:spPr>
        <p:txBody>
          <a:bodyPr anchorCtr="0" anchor="t" bIns="45700" lIns="91425" spcFirstLastPara="1" rIns="91425" wrap="square" tIns="45700">
            <a:spAutoFit/>
          </a:bodyPr>
          <a:lstStyle/>
          <a:p>
            <a:pPr indent="-406400" lvl="0" marL="457200" rtl="0" algn="l">
              <a:lnSpc>
                <a:spcPct val="150000"/>
              </a:lnSpc>
              <a:spcBef>
                <a:spcPts val="0"/>
              </a:spcBef>
              <a:spcAft>
                <a:spcPts val="0"/>
              </a:spcAft>
              <a:buClr>
                <a:schemeClr val="dk1"/>
              </a:buClr>
              <a:buSzPts val="2800"/>
              <a:buFont typeface="Times New Roman"/>
              <a:buChar char="●"/>
            </a:pPr>
            <a:r>
              <a:rPr lang="en-US" sz="2800">
                <a:solidFill>
                  <a:schemeClr val="dk1"/>
                </a:solidFill>
                <a:latin typeface="Times New Roman"/>
                <a:ea typeface="Times New Roman"/>
                <a:cs typeface="Times New Roman"/>
                <a:sym typeface="Times New Roman"/>
              </a:rPr>
              <a:t>Luís Eduardo Da Silva Costa </a:t>
            </a:r>
            <a:endParaRPr sz="2800">
              <a:solidFill>
                <a:schemeClr val="dk1"/>
              </a:solidFill>
              <a:latin typeface="Times New Roman"/>
              <a:ea typeface="Times New Roman"/>
              <a:cs typeface="Times New Roman"/>
              <a:sym typeface="Times New Roman"/>
            </a:endParaRPr>
          </a:p>
          <a:p>
            <a:pPr indent="-406400" lvl="0" marL="457200" rtl="0" algn="l">
              <a:lnSpc>
                <a:spcPct val="150000"/>
              </a:lnSpc>
              <a:spcBef>
                <a:spcPts val="0"/>
              </a:spcBef>
              <a:spcAft>
                <a:spcPts val="0"/>
              </a:spcAft>
              <a:buClr>
                <a:schemeClr val="dk1"/>
              </a:buClr>
              <a:buSzPts val="2800"/>
              <a:buFont typeface="Times New Roman"/>
              <a:buChar char="●"/>
            </a:pPr>
            <a:r>
              <a:rPr lang="en-US" sz="2800">
                <a:solidFill>
                  <a:schemeClr val="dk1"/>
                </a:solidFill>
                <a:latin typeface="Times New Roman"/>
                <a:ea typeface="Times New Roman"/>
                <a:cs typeface="Times New Roman"/>
                <a:sym typeface="Times New Roman"/>
              </a:rPr>
              <a:t>Luís Fellipe Santos Da Silva </a:t>
            </a:r>
            <a:endParaRPr sz="2800">
              <a:solidFill>
                <a:schemeClr val="dk1"/>
              </a:solidFill>
              <a:latin typeface="Times New Roman"/>
              <a:ea typeface="Times New Roman"/>
              <a:cs typeface="Times New Roman"/>
              <a:sym typeface="Times New Roman"/>
            </a:endParaRPr>
          </a:p>
          <a:p>
            <a:pPr indent="-406400" lvl="0" marL="457200" rtl="0" algn="l">
              <a:lnSpc>
                <a:spcPct val="150000"/>
              </a:lnSpc>
              <a:spcBef>
                <a:spcPts val="0"/>
              </a:spcBef>
              <a:spcAft>
                <a:spcPts val="0"/>
              </a:spcAft>
              <a:buClr>
                <a:schemeClr val="dk1"/>
              </a:buClr>
              <a:buSzPts val="2800"/>
              <a:buFont typeface="Times New Roman"/>
              <a:buChar char="●"/>
            </a:pPr>
            <a:r>
              <a:rPr lang="en-US" sz="2800">
                <a:solidFill>
                  <a:schemeClr val="dk1"/>
                </a:solidFill>
                <a:latin typeface="Times New Roman"/>
                <a:ea typeface="Times New Roman"/>
                <a:cs typeface="Times New Roman"/>
                <a:sym typeface="Times New Roman"/>
              </a:rPr>
              <a:t>Marcos Vinicius De Oliveira Sales </a:t>
            </a:r>
            <a:endParaRPr sz="2800">
              <a:solidFill>
                <a:schemeClr val="dk1"/>
              </a:solidFill>
              <a:latin typeface="Times New Roman"/>
              <a:ea typeface="Times New Roman"/>
              <a:cs typeface="Times New Roman"/>
              <a:sym typeface="Times New Roman"/>
            </a:endParaRPr>
          </a:p>
          <a:p>
            <a:pPr indent="-406400" lvl="0" marL="457200" rtl="0" algn="l">
              <a:lnSpc>
                <a:spcPct val="150000"/>
              </a:lnSpc>
              <a:spcBef>
                <a:spcPts val="0"/>
              </a:spcBef>
              <a:spcAft>
                <a:spcPts val="0"/>
              </a:spcAft>
              <a:buClr>
                <a:schemeClr val="dk1"/>
              </a:buClr>
              <a:buSzPts val="2800"/>
              <a:buFont typeface="Times New Roman"/>
              <a:buChar char="●"/>
            </a:pPr>
            <a:r>
              <a:rPr lang="en-US" sz="2800">
                <a:solidFill>
                  <a:schemeClr val="dk1"/>
                </a:solidFill>
                <a:latin typeface="Times New Roman"/>
                <a:ea typeface="Times New Roman"/>
                <a:cs typeface="Times New Roman"/>
                <a:sym typeface="Times New Roman"/>
              </a:rPr>
              <a:t>Maria Eduarda Da Silva Lima </a:t>
            </a:r>
            <a:endParaRPr sz="2800">
              <a:solidFill>
                <a:schemeClr val="dk1"/>
              </a:solidFill>
              <a:latin typeface="Times New Roman"/>
              <a:ea typeface="Times New Roman"/>
              <a:cs typeface="Times New Roman"/>
              <a:sym typeface="Times New Roman"/>
            </a:endParaRPr>
          </a:p>
          <a:p>
            <a:pPr indent="-406400" lvl="0" marL="457200" rtl="0" algn="l">
              <a:lnSpc>
                <a:spcPct val="150000"/>
              </a:lnSpc>
              <a:spcBef>
                <a:spcPts val="0"/>
              </a:spcBef>
              <a:spcAft>
                <a:spcPts val="0"/>
              </a:spcAft>
              <a:buClr>
                <a:schemeClr val="dk1"/>
              </a:buClr>
              <a:buSzPts val="2800"/>
              <a:buFont typeface="Times New Roman"/>
              <a:buChar char="●"/>
            </a:pPr>
            <a:r>
              <a:rPr lang="en-US" sz="2800">
                <a:solidFill>
                  <a:schemeClr val="dk1"/>
                </a:solidFill>
                <a:latin typeface="Times New Roman"/>
                <a:ea typeface="Times New Roman"/>
                <a:cs typeface="Times New Roman"/>
                <a:sym typeface="Times New Roman"/>
              </a:rPr>
              <a:t>Melissa Rebeca Silva Santos Maria </a:t>
            </a:r>
            <a:endParaRPr sz="2800">
              <a:solidFill>
                <a:schemeClr val="dk1"/>
              </a:solidFill>
              <a:latin typeface="Times New Roman"/>
              <a:ea typeface="Times New Roman"/>
              <a:cs typeface="Times New Roman"/>
              <a:sym typeface="Times New Roman"/>
            </a:endParaRPr>
          </a:p>
          <a:p>
            <a:pPr indent="-406400" lvl="0" marL="457200" rtl="0" algn="l">
              <a:lnSpc>
                <a:spcPct val="150000"/>
              </a:lnSpc>
              <a:spcBef>
                <a:spcPts val="0"/>
              </a:spcBef>
              <a:spcAft>
                <a:spcPts val="0"/>
              </a:spcAft>
              <a:buClr>
                <a:schemeClr val="dk1"/>
              </a:buClr>
              <a:buSzPts val="2800"/>
              <a:buFont typeface="Times New Roman"/>
              <a:buChar char="●"/>
            </a:pPr>
            <a:r>
              <a:rPr lang="en-US" sz="2800">
                <a:solidFill>
                  <a:schemeClr val="dk1"/>
                </a:solidFill>
                <a:latin typeface="Times New Roman"/>
                <a:ea typeface="Times New Roman"/>
                <a:cs typeface="Times New Roman"/>
                <a:sym typeface="Times New Roman"/>
              </a:rPr>
              <a:t>Melque Wanderson Santos De Oliveira </a:t>
            </a:r>
            <a:endParaRPr sz="2800">
              <a:solidFill>
                <a:schemeClr val="dk1"/>
              </a:solidFill>
              <a:latin typeface="Times New Roman"/>
              <a:ea typeface="Times New Roman"/>
              <a:cs typeface="Times New Roman"/>
              <a:sym typeface="Times New Roman"/>
            </a:endParaRPr>
          </a:p>
          <a:p>
            <a:pPr indent="-406400" lvl="0" marL="457200" rtl="0" algn="l">
              <a:lnSpc>
                <a:spcPct val="150000"/>
              </a:lnSpc>
              <a:spcBef>
                <a:spcPts val="0"/>
              </a:spcBef>
              <a:spcAft>
                <a:spcPts val="0"/>
              </a:spcAft>
              <a:buClr>
                <a:schemeClr val="dk1"/>
              </a:buClr>
              <a:buSzPts val="2800"/>
              <a:buFont typeface="Times New Roman"/>
              <a:buChar char="●"/>
            </a:pPr>
            <a:r>
              <a:rPr lang="en-US" sz="2800">
                <a:solidFill>
                  <a:schemeClr val="dk1"/>
                </a:solidFill>
                <a:latin typeface="Times New Roman"/>
                <a:ea typeface="Times New Roman"/>
                <a:cs typeface="Times New Roman"/>
                <a:sym typeface="Times New Roman"/>
              </a:rPr>
              <a:t>Neilson Monteiro dos Santos</a:t>
            </a:r>
            <a:endParaRPr sz="2800">
              <a:solidFill>
                <a:schemeClr val="dk1"/>
              </a:solidFill>
              <a:latin typeface="Times New Roman"/>
              <a:ea typeface="Times New Roman"/>
              <a:cs typeface="Times New Roman"/>
              <a:sym typeface="Times New Roman"/>
            </a:endParaRPr>
          </a:p>
          <a:p>
            <a:pPr indent="-406400" lvl="0" marL="457200" rtl="0" algn="l">
              <a:lnSpc>
                <a:spcPct val="150000"/>
              </a:lnSpc>
              <a:spcBef>
                <a:spcPts val="0"/>
              </a:spcBef>
              <a:spcAft>
                <a:spcPts val="0"/>
              </a:spcAft>
              <a:buClr>
                <a:schemeClr val="dk1"/>
              </a:buClr>
              <a:buSzPts val="2800"/>
              <a:buFont typeface="Times New Roman"/>
              <a:buChar char="●"/>
            </a:pPr>
            <a:r>
              <a:rPr lang="en-US" sz="2800">
                <a:solidFill>
                  <a:schemeClr val="dk1"/>
                </a:solidFill>
                <a:latin typeface="Times New Roman"/>
                <a:ea typeface="Times New Roman"/>
                <a:cs typeface="Times New Roman"/>
                <a:sym typeface="Times New Roman"/>
              </a:rPr>
              <a:t>Péricles Henrique Dos Santos Silva</a:t>
            </a:r>
            <a:endParaRPr sz="2800">
              <a:solidFill>
                <a:schemeClr val="dk1"/>
              </a:solidFill>
              <a:latin typeface="Times New Roman"/>
              <a:ea typeface="Times New Roman"/>
              <a:cs typeface="Times New Roman"/>
              <a:sym typeface="Times New Roman"/>
            </a:endParaRPr>
          </a:p>
        </p:txBody>
      </p:sp>
      <p:sp>
        <p:nvSpPr>
          <p:cNvPr id="207" name="Google Shape;207;g3dacd30d4ce_0_68"/>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rgbClr val="0B4803"/>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208" name="Google Shape;208;g3dacd30d4ce_0_68"/>
          <p:cNvSpPr txBox="1"/>
          <p:nvPr/>
        </p:nvSpPr>
        <p:spPr>
          <a:xfrm>
            <a:off x="3471100" y="7968325"/>
            <a:ext cx="3324000" cy="631200"/>
          </a:xfrm>
          <a:prstGeom prst="rect">
            <a:avLst/>
          </a:prstGeom>
          <a:noFill/>
          <a:ln>
            <a:noFill/>
          </a:ln>
        </p:spPr>
        <p:txBody>
          <a:bodyPr anchorCtr="0" anchor="t" bIns="91425" lIns="91425" spcFirstLastPara="1" rIns="91425" wrap="square" tIns="91425">
            <a:spAutoFit/>
          </a:bodyPr>
          <a:lstStyle/>
          <a:p>
            <a:pPr indent="0" lvl="0" marL="12700" rtl="0" algn="l">
              <a:spcBef>
                <a:spcPts val="0"/>
              </a:spcBef>
              <a:spcAft>
                <a:spcPts val="0"/>
              </a:spcAft>
              <a:buNone/>
            </a:pPr>
            <a:r>
              <a:rPr b="1" lang="en-US" sz="2900">
                <a:solidFill>
                  <a:schemeClr val="dk1"/>
                </a:solidFill>
                <a:latin typeface="Times New Roman"/>
                <a:ea typeface="Times New Roman"/>
                <a:cs typeface="Times New Roman"/>
                <a:sym typeface="Times New Roman"/>
              </a:rPr>
              <a:t>Um oferecimento:</a:t>
            </a:r>
            <a:endParaRPr sz="1000">
              <a:solidFill>
                <a:schemeClr val="dk1"/>
              </a:solidFill>
              <a:latin typeface="Times New Roman"/>
              <a:ea typeface="Times New Roman"/>
              <a:cs typeface="Times New Roman"/>
              <a:sym typeface="Times New Roman"/>
            </a:endParaRPr>
          </a:p>
        </p:txBody>
      </p:sp>
      <p:pic>
        <p:nvPicPr>
          <p:cNvPr id="209" name="Google Shape;209;g3dacd30d4ce_0_68" title="IDENTIDADE VISUAL (1).png"/>
          <p:cNvPicPr preferRelativeResize="0"/>
          <p:nvPr/>
        </p:nvPicPr>
        <p:blipFill>
          <a:blip r:embed="rId3">
            <a:alphaModFix/>
          </a:blip>
          <a:stretch>
            <a:fillRect/>
          </a:stretch>
        </p:blipFill>
        <p:spPr>
          <a:xfrm>
            <a:off x="3471100" y="8578938"/>
            <a:ext cx="1708050" cy="1708050"/>
          </a:xfrm>
          <a:prstGeom prst="rect">
            <a:avLst/>
          </a:prstGeom>
          <a:noFill/>
          <a:ln>
            <a:noFill/>
          </a:ln>
        </p:spPr>
      </p:pic>
      <p:pic>
        <p:nvPicPr>
          <p:cNvPr id="210" name="Google Shape;210;g3dacd30d4ce_0_68" title="DIREITOS E OBRIGAÇÕES DO MEI 2026.png"/>
          <p:cNvPicPr preferRelativeResize="0"/>
          <p:nvPr/>
        </p:nvPicPr>
        <p:blipFill>
          <a:blip r:embed="rId4">
            <a:alphaModFix/>
          </a:blip>
          <a:stretch>
            <a:fillRect/>
          </a:stretch>
        </p:blipFill>
        <p:spPr>
          <a:xfrm>
            <a:off x="5263325" y="8599530"/>
            <a:ext cx="9553575" cy="16668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g3dacc2ae070_0_66"/>
          <p:cNvSpPr txBox="1"/>
          <p:nvPr/>
        </p:nvSpPr>
        <p:spPr>
          <a:xfrm>
            <a:off x="7256625" y="3864000"/>
            <a:ext cx="3356100" cy="708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US" sz="4000" u="none" cap="none" strike="noStrike">
                <a:solidFill>
                  <a:schemeClr val="dk1"/>
                </a:solidFill>
                <a:latin typeface="Times New Roman"/>
                <a:ea typeface="Times New Roman"/>
                <a:cs typeface="Times New Roman"/>
                <a:sym typeface="Times New Roman"/>
              </a:rPr>
              <a:t>TEMA </a:t>
            </a:r>
            <a:r>
              <a:rPr b="1" lang="en-US" sz="4000">
                <a:solidFill>
                  <a:schemeClr val="dk1"/>
                </a:solidFill>
                <a:latin typeface="Times New Roman"/>
                <a:ea typeface="Times New Roman"/>
                <a:cs typeface="Times New Roman"/>
                <a:sym typeface="Times New Roman"/>
              </a:rPr>
              <a:t>9</a:t>
            </a:r>
            <a:endParaRPr b="0" i="0" sz="4000" u="none" cap="none" strike="noStrike">
              <a:solidFill>
                <a:schemeClr val="dk1"/>
              </a:solidFill>
              <a:latin typeface="Times New Roman"/>
              <a:ea typeface="Times New Roman"/>
              <a:cs typeface="Times New Roman"/>
              <a:sym typeface="Times New Roman"/>
            </a:endParaRPr>
          </a:p>
        </p:txBody>
      </p:sp>
      <p:sp>
        <p:nvSpPr>
          <p:cNvPr id="216" name="Google Shape;216;g3dacc2ae070_0_66"/>
          <p:cNvSpPr txBox="1"/>
          <p:nvPr/>
        </p:nvSpPr>
        <p:spPr>
          <a:xfrm>
            <a:off x="4424225" y="4681800"/>
            <a:ext cx="8929800" cy="923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lang="en-US" sz="3600">
                <a:solidFill>
                  <a:schemeClr val="dk1"/>
                </a:solidFill>
                <a:latin typeface="Times New Roman"/>
                <a:ea typeface="Times New Roman"/>
                <a:cs typeface="Times New Roman"/>
                <a:sym typeface="Times New Roman"/>
              </a:rPr>
              <a:t>Como o MEI pode definir seu preço de venda</a:t>
            </a:r>
            <a:endParaRPr b="0" i="0" sz="1800" u="none" cap="none" strike="noStrike">
              <a:solidFill>
                <a:schemeClr val="dk1"/>
              </a:solidFill>
              <a:latin typeface="Calibri"/>
              <a:ea typeface="Calibri"/>
              <a:cs typeface="Calibri"/>
              <a:sym typeface="Calibri"/>
            </a:endParaRPr>
          </a:p>
        </p:txBody>
      </p:sp>
      <p:sp>
        <p:nvSpPr>
          <p:cNvPr id="217" name="Google Shape;217;g3dacc2ae070_0_66"/>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18" name="Google Shape;218;g3dacc2ae070_0_66" title="IDENTIDADE VISUAL (1).png"/>
          <p:cNvPicPr preferRelativeResize="0"/>
          <p:nvPr/>
        </p:nvPicPr>
        <p:blipFill>
          <a:blip r:embed="rId3">
            <a:alphaModFix/>
          </a:blip>
          <a:stretch>
            <a:fillRect/>
          </a:stretch>
        </p:blipFill>
        <p:spPr>
          <a:xfrm>
            <a:off x="3471100" y="8578938"/>
            <a:ext cx="1708050" cy="1708050"/>
          </a:xfrm>
          <a:prstGeom prst="rect">
            <a:avLst/>
          </a:prstGeom>
          <a:noFill/>
          <a:ln>
            <a:noFill/>
          </a:ln>
        </p:spPr>
      </p:pic>
      <p:pic>
        <p:nvPicPr>
          <p:cNvPr id="219" name="Google Shape;219;g3dacc2ae070_0_66" title="DIREITOS E OBRIGAÇÕES DO MEI 2026.png"/>
          <p:cNvPicPr preferRelativeResize="0"/>
          <p:nvPr/>
        </p:nvPicPr>
        <p:blipFill>
          <a:blip r:embed="rId4">
            <a:alphaModFix/>
          </a:blip>
          <a:stretch>
            <a:fillRect/>
          </a:stretch>
        </p:blipFill>
        <p:spPr>
          <a:xfrm>
            <a:off x="5263325" y="8599530"/>
            <a:ext cx="9553575" cy="16668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g3ee2c4dc7ba_1_0"/>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25" name="Google Shape;225;g3ee2c4dc7ba_1_0" title="IDENTIDADE VISUAL (1).png"/>
          <p:cNvPicPr preferRelativeResize="0"/>
          <p:nvPr/>
        </p:nvPicPr>
        <p:blipFill>
          <a:blip r:embed="rId3">
            <a:alphaModFix/>
          </a:blip>
          <a:stretch>
            <a:fillRect/>
          </a:stretch>
        </p:blipFill>
        <p:spPr>
          <a:xfrm>
            <a:off x="3471100" y="8578938"/>
            <a:ext cx="1708050" cy="1708050"/>
          </a:xfrm>
          <a:prstGeom prst="rect">
            <a:avLst/>
          </a:prstGeom>
          <a:noFill/>
          <a:ln>
            <a:noFill/>
          </a:ln>
        </p:spPr>
      </p:pic>
      <p:pic>
        <p:nvPicPr>
          <p:cNvPr id="226" name="Google Shape;226;g3ee2c4dc7ba_1_0" title="DIREITOS E OBRIGAÇÕES DO MEI 2026.png"/>
          <p:cNvPicPr preferRelativeResize="0"/>
          <p:nvPr/>
        </p:nvPicPr>
        <p:blipFill>
          <a:blip r:embed="rId4">
            <a:alphaModFix/>
          </a:blip>
          <a:stretch>
            <a:fillRect/>
          </a:stretch>
        </p:blipFill>
        <p:spPr>
          <a:xfrm>
            <a:off x="5263325" y="8599530"/>
            <a:ext cx="9553575" cy="1666875"/>
          </a:xfrm>
          <a:prstGeom prst="rect">
            <a:avLst/>
          </a:prstGeom>
          <a:noFill/>
          <a:ln>
            <a:noFill/>
          </a:ln>
        </p:spPr>
      </p:pic>
      <p:sp>
        <p:nvSpPr>
          <p:cNvPr id="227" name="Google Shape;227;g3ee2c4dc7ba_1_0"/>
          <p:cNvSpPr txBox="1"/>
          <p:nvPr/>
        </p:nvSpPr>
        <p:spPr>
          <a:xfrm>
            <a:off x="3800850" y="1174325"/>
            <a:ext cx="10686300" cy="815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4100">
                <a:solidFill>
                  <a:srgbClr val="0B4803"/>
                </a:solidFill>
                <a:latin typeface="Times New Roman"/>
                <a:ea typeface="Times New Roman"/>
                <a:cs typeface="Times New Roman"/>
                <a:sym typeface="Times New Roman"/>
              </a:rPr>
              <a:t>Por que a precificação correta é fundamental? </a:t>
            </a:r>
            <a:endParaRPr b="1" sz="4100">
              <a:solidFill>
                <a:srgbClr val="0B4803"/>
              </a:solidFill>
              <a:latin typeface="Times New Roman"/>
              <a:ea typeface="Times New Roman"/>
              <a:cs typeface="Times New Roman"/>
              <a:sym typeface="Times New Roman"/>
            </a:endParaRPr>
          </a:p>
        </p:txBody>
      </p:sp>
      <p:sp>
        <p:nvSpPr>
          <p:cNvPr id="228" name="Google Shape;228;g3ee2c4dc7ba_1_0"/>
          <p:cNvSpPr txBox="1"/>
          <p:nvPr/>
        </p:nvSpPr>
        <p:spPr>
          <a:xfrm>
            <a:off x="1889250" y="2527788"/>
            <a:ext cx="14509500" cy="55134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1200"/>
              </a:spcBef>
              <a:spcAft>
                <a:spcPts val="0"/>
              </a:spcAft>
              <a:buNone/>
            </a:pPr>
            <a:r>
              <a:rPr lang="en-US" sz="3100">
                <a:solidFill>
                  <a:srgbClr val="0B4803"/>
                </a:solidFill>
                <a:latin typeface="Times New Roman"/>
                <a:ea typeface="Times New Roman"/>
                <a:cs typeface="Times New Roman"/>
                <a:sym typeface="Times New Roman"/>
              </a:rPr>
              <a:t>A precificação inadequada é uma das principais causas de encerramento de pequenos negócios. Vender abaixo do custo gera prejuízo oculto; vender acima afasta clientes.</a:t>
            </a:r>
            <a:endParaRPr sz="3100">
              <a:solidFill>
                <a:srgbClr val="0B4803"/>
              </a:solidFill>
              <a:latin typeface="Times New Roman"/>
              <a:ea typeface="Times New Roman"/>
              <a:cs typeface="Times New Roman"/>
              <a:sym typeface="Times New Roman"/>
            </a:endParaRPr>
          </a:p>
          <a:p>
            <a:pPr indent="0" lvl="0" marL="0" rtl="0" algn="just">
              <a:lnSpc>
                <a:spcPct val="115000"/>
              </a:lnSpc>
              <a:spcBef>
                <a:spcPts val="1200"/>
              </a:spcBef>
              <a:spcAft>
                <a:spcPts val="0"/>
              </a:spcAft>
              <a:buNone/>
            </a:pPr>
            <a:r>
              <a:rPr lang="en-US" sz="3100">
                <a:solidFill>
                  <a:srgbClr val="0B4803"/>
                </a:solidFill>
                <a:latin typeface="Times New Roman"/>
                <a:ea typeface="Times New Roman"/>
                <a:cs typeface="Times New Roman"/>
                <a:sym typeface="Times New Roman"/>
              </a:rPr>
              <a:t>Segundo Martins (2018), o preço de venda deve ser suficiente para cobrir todos os custos e despesas do negócio, além de proporcionar uma margem de lucro compatível com a remuneração esperada pelo empresário.</a:t>
            </a:r>
            <a:endParaRPr sz="3100">
              <a:solidFill>
                <a:srgbClr val="0B4803"/>
              </a:solidFill>
              <a:latin typeface="Times New Roman"/>
              <a:ea typeface="Times New Roman"/>
              <a:cs typeface="Times New Roman"/>
              <a:sym typeface="Times New Roman"/>
            </a:endParaRPr>
          </a:p>
          <a:p>
            <a:pPr indent="0" lvl="0" marL="0" rtl="0" algn="l">
              <a:lnSpc>
                <a:spcPct val="115000"/>
              </a:lnSpc>
              <a:spcBef>
                <a:spcPts val="1200"/>
              </a:spcBef>
              <a:spcAft>
                <a:spcPts val="0"/>
              </a:spcAft>
              <a:buNone/>
            </a:pPr>
            <a:r>
              <a:rPr lang="en-US" sz="3100">
                <a:solidFill>
                  <a:srgbClr val="0B4803"/>
                </a:solidFill>
                <a:latin typeface="Times New Roman"/>
                <a:ea typeface="Times New Roman"/>
                <a:cs typeface="Times New Roman"/>
                <a:sym typeface="Times New Roman"/>
              </a:rPr>
              <a:t>Principais consequências de uma precificação errada:</a:t>
            </a:r>
            <a:endParaRPr sz="3100">
              <a:solidFill>
                <a:srgbClr val="0B4803"/>
              </a:solidFill>
              <a:latin typeface="Times New Roman"/>
              <a:ea typeface="Times New Roman"/>
              <a:cs typeface="Times New Roman"/>
              <a:sym typeface="Times New Roman"/>
            </a:endParaRPr>
          </a:p>
          <a:p>
            <a:pPr indent="-425450" lvl="0" marL="457200" rtl="0" algn="l">
              <a:lnSpc>
                <a:spcPct val="115000"/>
              </a:lnSpc>
              <a:spcBef>
                <a:spcPts val="1200"/>
              </a:spcBef>
              <a:spcAft>
                <a:spcPts val="0"/>
              </a:spcAft>
              <a:buClr>
                <a:srgbClr val="0B4803"/>
              </a:buClr>
              <a:buSzPts val="3100"/>
              <a:buFont typeface="Times New Roman"/>
              <a:buChar char="●"/>
            </a:pPr>
            <a:r>
              <a:rPr lang="en-US" sz="3100">
                <a:solidFill>
                  <a:srgbClr val="0B4803"/>
                </a:solidFill>
                <a:latin typeface="Times New Roman"/>
                <a:ea typeface="Times New Roman"/>
                <a:cs typeface="Times New Roman"/>
                <a:sym typeface="Times New Roman"/>
              </a:rPr>
              <a:t>Fluxo de caixa negativo</a:t>
            </a:r>
            <a:endParaRPr sz="3100">
              <a:solidFill>
                <a:srgbClr val="0B4803"/>
              </a:solidFill>
              <a:latin typeface="Times New Roman"/>
              <a:ea typeface="Times New Roman"/>
              <a:cs typeface="Times New Roman"/>
              <a:sym typeface="Times New Roman"/>
            </a:endParaRPr>
          </a:p>
          <a:p>
            <a:pPr indent="-425450" lvl="0" marL="457200" rtl="0" algn="l">
              <a:lnSpc>
                <a:spcPct val="115000"/>
              </a:lnSpc>
              <a:spcBef>
                <a:spcPts val="0"/>
              </a:spcBef>
              <a:spcAft>
                <a:spcPts val="0"/>
              </a:spcAft>
              <a:buClr>
                <a:srgbClr val="0B4803"/>
              </a:buClr>
              <a:buSzPts val="3100"/>
              <a:buFont typeface="Times New Roman"/>
              <a:buChar char="●"/>
            </a:pPr>
            <a:r>
              <a:rPr lang="en-US" sz="3100">
                <a:solidFill>
                  <a:srgbClr val="0B4803"/>
                </a:solidFill>
                <a:latin typeface="Times New Roman"/>
                <a:ea typeface="Times New Roman"/>
                <a:cs typeface="Times New Roman"/>
                <a:sym typeface="Times New Roman"/>
              </a:rPr>
              <a:t>Incapacidade de repor estoques</a:t>
            </a:r>
            <a:endParaRPr sz="3100">
              <a:solidFill>
                <a:srgbClr val="0B4803"/>
              </a:solidFill>
              <a:latin typeface="Times New Roman"/>
              <a:ea typeface="Times New Roman"/>
              <a:cs typeface="Times New Roman"/>
              <a:sym typeface="Times New Roman"/>
            </a:endParaRPr>
          </a:p>
          <a:p>
            <a:pPr indent="-425450" lvl="0" marL="457200" rtl="0" algn="l">
              <a:lnSpc>
                <a:spcPct val="115000"/>
              </a:lnSpc>
              <a:spcBef>
                <a:spcPts val="0"/>
              </a:spcBef>
              <a:spcAft>
                <a:spcPts val="0"/>
              </a:spcAft>
              <a:buClr>
                <a:srgbClr val="0B4803"/>
              </a:buClr>
              <a:buSzPts val="3100"/>
              <a:buFont typeface="Times New Roman"/>
              <a:buChar char="●"/>
            </a:pPr>
            <a:r>
              <a:rPr lang="en-US" sz="3100">
                <a:solidFill>
                  <a:srgbClr val="0B4803"/>
                </a:solidFill>
                <a:latin typeface="Times New Roman"/>
                <a:ea typeface="Times New Roman"/>
                <a:cs typeface="Times New Roman"/>
                <a:sym typeface="Times New Roman"/>
              </a:rPr>
              <a:t>Desmotivação e encerramento do negócio</a:t>
            </a:r>
            <a:endParaRPr sz="3100">
              <a:solidFill>
                <a:srgbClr val="0B4803"/>
              </a:solidFill>
              <a:latin typeface="Times New Roman"/>
              <a:ea typeface="Times New Roman"/>
              <a:cs typeface="Times New Roman"/>
              <a:sym typeface="Times New Roman"/>
            </a:endParaRPr>
          </a:p>
        </p:txBody>
      </p:sp>
      <p:sp>
        <p:nvSpPr>
          <p:cNvPr id="229" name="Google Shape;229;g3ee2c4dc7ba_1_0"/>
          <p:cNvSpPr txBox="1"/>
          <p:nvPr/>
        </p:nvSpPr>
        <p:spPr>
          <a:xfrm>
            <a:off x="-22850" y="9866200"/>
            <a:ext cx="3000000" cy="47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900">
                <a:solidFill>
                  <a:srgbClr val="0B4803"/>
                </a:solidFill>
                <a:latin typeface="Times New Roman"/>
                <a:ea typeface="Times New Roman"/>
                <a:cs typeface="Times New Roman"/>
                <a:sym typeface="Times New Roman"/>
              </a:rPr>
              <a:t>Fonte: Martins, 2018. </a:t>
            </a:r>
            <a:endParaRPr sz="1900">
              <a:solidFill>
                <a:srgbClr val="0B4803"/>
              </a:solidFill>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g3ee2c4dc7ba_1_14"/>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35" name="Google Shape;235;g3ee2c4dc7ba_1_14" title="IDENTIDADE VISUAL (1).png"/>
          <p:cNvPicPr preferRelativeResize="0"/>
          <p:nvPr/>
        </p:nvPicPr>
        <p:blipFill>
          <a:blip r:embed="rId3">
            <a:alphaModFix/>
          </a:blip>
          <a:stretch>
            <a:fillRect/>
          </a:stretch>
        </p:blipFill>
        <p:spPr>
          <a:xfrm>
            <a:off x="3471100" y="8578938"/>
            <a:ext cx="1708050" cy="1708050"/>
          </a:xfrm>
          <a:prstGeom prst="rect">
            <a:avLst/>
          </a:prstGeom>
          <a:noFill/>
          <a:ln>
            <a:noFill/>
          </a:ln>
        </p:spPr>
      </p:pic>
      <p:pic>
        <p:nvPicPr>
          <p:cNvPr id="236" name="Google Shape;236;g3ee2c4dc7ba_1_14" title="DIREITOS E OBRIGAÇÕES DO MEI 2026.png"/>
          <p:cNvPicPr preferRelativeResize="0"/>
          <p:nvPr/>
        </p:nvPicPr>
        <p:blipFill>
          <a:blip r:embed="rId4">
            <a:alphaModFix/>
          </a:blip>
          <a:stretch>
            <a:fillRect/>
          </a:stretch>
        </p:blipFill>
        <p:spPr>
          <a:xfrm>
            <a:off x="5263325" y="8599530"/>
            <a:ext cx="9553575" cy="1666875"/>
          </a:xfrm>
          <a:prstGeom prst="rect">
            <a:avLst/>
          </a:prstGeom>
          <a:noFill/>
          <a:ln>
            <a:noFill/>
          </a:ln>
        </p:spPr>
      </p:pic>
      <p:sp>
        <p:nvSpPr>
          <p:cNvPr id="237" name="Google Shape;237;g3ee2c4dc7ba_1_14"/>
          <p:cNvSpPr txBox="1"/>
          <p:nvPr/>
        </p:nvSpPr>
        <p:spPr>
          <a:xfrm>
            <a:off x="2055400" y="1174325"/>
            <a:ext cx="14383200" cy="815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4100">
                <a:solidFill>
                  <a:srgbClr val="0B4803"/>
                </a:solidFill>
                <a:latin typeface="Times New Roman"/>
                <a:ea typeface="Times New Roman"/>
                <a:cs typeface="Times New Roman"/>
                <a:sym typeface="Times New Roman"/>
              </a:rPr>
              <a:t>Conceitos Fundamentais: Gasto, Custo, Despesa e Investimento </a:t>
            </a:r>
            <a:endParaRPr b="1" sz="4100">
              <a:solidFill>
                <a:srgbClr val="0B4803"/>
              </a:solidFill>
              <a:latin typeface="Times New Roman"/>
              <a:ea typeface="Times New Roman"/>
              <a:cs typeface="Times New Roman"/>
              <a:sym typeface="Times New Roman"/>
            </a:endParaRPr>
          </a:p>
        </p:txBody>
      </p:sp>
      <p:sp>
        <p:nvSpPr>
          <p:cNvPr id="238" name="Google Shape;238;g3ee2c4dc7ba_1_14"/>
          <p:cNvSpPr txBox="1"/>
          <p:nvPr/>
        </p:nvSpPr>
        <p:spPr>
          <a:xfrm>
            <a:off x="1637250" y="2358300"/>
            <a:ext cx="15013500" cy="63756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1200"/>
              </a:spcBef>
              <a:spcAft>
                <a:spcPts val="0"/>
              </a:spcAft>
              <a:buNone/>
            </a:pPr>
            <a:r>
              <a:rPr lang="en-US" sz="2800">
                <a:solidFill>
                  <a:srgbClr val="0B4803"/>
                </a:solidFill>
                <a:latin typeface="Times New Roman"/>
                <a:ea typeface="Times New Roman"/>
                <a:cs typeface="Times New Roman"/>
                <a:sym typeface="Times New Roman"/>
              </a:rPr>
              <a:t>Para compreender a formação de preços, é necessário dominar a terminologia básica da Contabilidade de Custos:</a:t>
            </a:r>
            <a:endParaRPr sz="2800">
              <a:solidFill>
                <a:srgbClr val="0B4803"/>
              </a:solidFill>
              <a:latin typeface="Times New Roman"/>
              <a:ea typeface="Times New Roman"/>
              <a:cs typeface="Times New Roman"/>
              <a:sym typeface="Times New Roman"/>
            </a:endParaRPr>
          </a:p>
          <a:p>
            <a:pPr indent="-406400" lvl="0" marL="457200" rtl="0" algn="just">
              <a:lnSpc>
                <a:spcPct val="115000"/>
              </a:lnSpc>
              <a:spcBef>
                <a:spcPts val="1200"/>
              </a:spcBef>
              <a:spcAft>
                <a:spcPts val="0"/>
              </a:spcAft>
              <a:buClr>
                <a:srgbClr val="0B4803"/>
              </a:buClr>
              <a:buSzPts val="2800"/>
              <a:buChar char="●"/>
            </a:pPr>
            <a:r>
              <a:rPr b="1" lang="en-US" sz="2800">
                <a:solidFill>
                  <a:srgbClr val="0B4803"/>
                </a:solidFill>
                <a:latin typeface="Times New Roman"/>
                <a:ea typeface="Times New Roman"/>
                <a:cs typeface="Times New Roman"/>
                <a:sym typeface="Times New Roman"/>
              </a:rPr>
              <a:t>Gasto</a:t>
            </a:r>
            <a:r>
              <a:rPr lang="en-US" sz="2800">
                <a:solidFill>
                  <a:srgbClr val="0B4803"/>
                </a:solidFill>
                <a:latin typeface="Times New Roman"/>
                <a:ea typeface="Times New Roman"/>
                <a:cs typeface="Times New Roman"/>
                <a:sym typeface="Times New Roman"/>
              </a:rPr>
              <a:t>: termo genérico que representa qualquer sacrifício financeiro para obtenção de um bem ou serviço.</a:t>
            </a:r>
            <a:endParaRPr sz="2800">
              <a:solidFill>
                <a:srgbClr val="0B4803"/>
              </a:solidFill>
              <a:latin typeface="Times New Roman"/>
              <a:ea typeface="Times New Roman"/>
              <a:cs typeface="Times New Roman"/>
              <a:sym typeface="Times New Roman"/>
            </a:endParaRPr>
          </a:p>
          <a:p>
            <a:pPr indent="-406400" lvl="0" marL="457200" rtl="0" algn="just">
              <a:lnSpc>
                <a:spcPct val="115000"/>
              </a:lnSpc>
              <a:spcBef>
                <a:spcPts val="0"/>
              </a:spcBef>
              <a:spcAft>
                <a:spcPts val="0"/>
              </a:spcAft>
              <a:buClr>
                <a:srgbClr val="0B4803"/>
              </a:buClr>
              <a:buSzPts val="2800"/>
              <a:buChar char="●"/>
            </a:pPr>
            <a:r>
              <a:rPr b="1" lang="en-US" sz="2800">
                <a:solidFill>
                  <a:srgbClr val="0B4803"/>
                </a:solidFill>
                <a:latin typeface="Times New Roman"/>
                <a:ea typeface="Times New Roman"/>
                <a:cs typeface="Times New Roman"/>
                <a:sym typeface="Times New Roman"/>
              </a:rPr>
              <a:t>Custo</a:t>
            </a:r>
            <a:r>
              <a:rPr lang="en-US" sz="2800">
                <a:solidFill>
                  <a:srgbClr val="0B4803"/>
                </a:solidFill>
                <a:latin typeface="Times New Roman"/>
                <a:ea typeface="Times New Roman"/>
                <a:cs typeface="Times New Roman"/>
                <a:sym typeface="Times New Roman"/>
              </a:rPr>
              <a:t>: gasto relacionado diretamente à produção do bem ou à prestação do serviço (ex.: matéria-prima, embalagem, mão de obra da produção).</a:t>
            </a:r>
            <a:endParaRPr sz="2800">
              <a:solidFill>
                <a:srgbClr val="0B4803"/>
              </a:solidFill>
              <a:latin typeface="Times New Roman"/>
              <a:ea typeface="Times New Roman"/>
              <a:cs typeface="Times New Roman"/>
              <a:sym typeface="Times New Roman"/>
            </a:endParaRPr>
          </a:p>
          <a:p>
            <a:pPr indent="-406400" lvl="0" marL="457200" rtl="0" algn="just">
              <a:lnSpc>
                <a:spcPct val="115000"/>
              </a:lnSpc>
              <a:spcBef>
                <a:spcPts val="0"/>
              </a:spcBef>
              <a:spcAft>
                <a:spcPts val="0"/>
              </a:spcAft>
              <a:buClr>
                <a:srgbClr val="0B4803"/>
              </a:buClr>
              <a:buSzPts val="2800"/>
              <a:buChar char="●"/>
            </a:pPr>
            <a:r>
              <a:rPr b="1" lang="en-US" sz="2800">
                <a:solidFill>
                  <a:srgbClr val="0B4803"/>
                </a:solidFill>
                <a:latin typeface="Times New Roman"/>
                <a:ea typeface="Times New Roman"/>
                <a:cs typeface="Times New Roman"/>
                <a:sym typeface="Times New Roman"/>
              </a:rPr>
              <a:t>Despesa</a:t>
            </a:r>
            <a:r>
              <a:rPr lang="en-US" sz="2800">
                <a:solidFill>
                  <a:srgbClr val="0B4803"/>
                </a:solidFill>
                <a:latin typeface="Times New Roman"/>
                <a:ea typeface="Times New Roman"/>
                <a:cs typeface="Times New Roman"/>
                <a:sym typeface="Times New Roman"/>
              </a:rPr>
              <a:t>: gasto necessário para a manutenção da atividade da empresa, mas não ligado diretamente à produção (ex.: taxas bancárias, marketing, contador, aluguel do escritório administrativo).</a:t>
            </a:r>
            <a:endParaRPr sz="2800">
              <a:solidFill>
                <a:srgbClr val="0B4803"/>
              </a:solidFill>
              <a:latin typeface="Times New Roman"/>
              <a:ea typeface="Times New Roman"/>
              <a:cs typeface="Times New Roman"/>
              <a:sym typeface="Times New Roman"/>
            </a:endParaRPr>
          </a:p>
          <a:p>
            <a:pPr indent="-406400" lvl="0" marL="457200" rtl="0" algn="just">
              <a:lnSpc>
                <a:spcPct val="115000"/>
              </a:lnSpc>
              <a:spcBef>
                <a:spcPts val="0"/>
              </a:spcBef>
              <a:spcAft>
                <a:spcPts val="0"/>
              </a:spcAft>
              <a:buClr>
                <a:srgbClr val="0B4803"/>
              </a:buClr>
              <a:buSzPts val="2800"/>
              <a:buChar char="●"/>
            </a:pPr>
            <a:r>
              <a:rPr b="1" lang="en-US" sz="2800">
                <a:solidFill>
                  <a:srgbClr val="0B4803"/>
                </a:solidFill>
                <a:latin typeface="Times New Roman"/>
                <a:ea typeface="Times New Roman"/>
                <a:cs typeface="Times New Roman"/>
                <a:sym typeface="Times New Roman"/>
              </a:rPr>
              <a:t>Investimento</a:t>
            </a:r>
            <a:r>
              <a:rPr lang="en-US" sz="2800">
                <a:solidFill>
                  <a:srgbClr val="0B4803"/>
                </a:solidFill>
                <a:latin typeface="Times New Roman"/>
                <a:ea typeface="Times New Roman"/>
                <a:cs typeface="Times New Roman"/>
                <a:sym typeface="Times New Roman"/>
              </a:rPr>
              <a:t>: gasto que gera benefício em períodos futuros, sendo ativado (ex.: compra de uma máquina, ferramenta ou equipamento).</a:t>
            </a:r>
            <a:endParaRPr sz="2800">
              <a:solidFill>
                <a:srgbClr val="0B4803"/>
              </a:solidFill>
              <a:latin typeface="Times New Roman"/>
              <a:ea typeface="Times New Roman"/>
              <a:cs typeface="Times New Roman"/>
              <a:sym typeface="Times New Roman"/>
            </a:endParaRPr>
          </a:p>
          <a:p>
            <a:pPr indent="0" lvl="0" marL="0" rtl="0" algn="just">
              <a:lnSpc>
                <a:spcPct val="115000"/>
              </a:lnSpc>
              <a:spcBef>
                <a:spcPts val="1200"/>
              </a:spcBef>
              <a:spcAft>
                <a:spcPts val="1200"/>
              </a:spcAft>
              <a:buNone/>
            </a:pPr>
            <a:r>
              <a:rPr lang="en-US" sz="2800">
                <a:solidFill>
                  <a:srgbClr val="0B4803"/>
                </a:solidFill>
                <a:latin typeface="Times New Roman"/>
                <a:ea typeface="Times New Roman"/>
                <a:cs typeface="Times New Roman"/>
                <a:sym typeface="Times New Roman"/>
              </a:rPr>
              <a:t>A correta separação entre esses conceitos evita que o empreendedor esqueça de embutir algum gasto no preço final.</a:t>
            </a:r>
            <a:endParaRPr sz="2800">
              <a:solidFill>
                <a:srgbClr val="0B4803"/>
              </a:solidFill>
              <a:latin typeface="Times New Roman"/>
              <a:ea typeface="Times New Roman"/>
              <a:cs typeface="Times New Roman"/>
              <a:sym typeface="Times New Roman"/>
            </a:endParaRPr>
          </a:p>
        </p:txBody>
      </p:sp>
      <p:sp>
        <p:nvSpPr>
          <p:cNvPr id="239" name="Google Shape;239;g3ee2c4dc7ba_1_14"/>
          <p:cNvSpPr txBox="1"/>
          <p:nvPr/>
        </p:nvSpPr>
        <p:spPr>
          <a:xfrm>
            <a:off x="0" y="9866200"/>
            <a:ext cx="3800700" cy="47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900">
                <a:solidFill>
                  <a:srgbClr val="0B4803"/>
                </a:solidFill>
                <a:latin typeface="Times New Roman"/>
                <a:ea typeface="Times New Roman"/>
                <a:cs typeface="Times New Roman"/>
                <a:sym typeface="Times New Roman"/>
              </a:rPr>
              <a:t>Fonte: Martins, 2018. </a:t>
            </a:r>
            <a:endParaRPr sz="1900">
              <a:solidFill>
                <a:srgbClr val="0B4803"/>
              </a:solidFill>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g3ee2c4dc7ba_1_24"/>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45" name="Google Shape;245;g3ee2c4dc7ba_1_24" title="IDENTIDADE VISUAL (1).png"/>
          <p:cNvPicPr preferRelativeResize="0"/>
          <p:nvPr/>
        </p:nvPicPr>
        <p:blipFill>
          <a:blip r:embed="rId3">
            <a:alphaModFix/>
          </a:blip>
          <a:stretch>
            <a:fillRect/>
          </a:stretch>
        </p:blipFill>
        <p:spPr>
          <a:xfrm>
            <a:off x="3471100" y="8578938"/>
            <a:ext cx="1708050" cy="1708050"/>
          </a:xfrm>
          <a:prstGeom prst="rect">
            <a:avLst/>
          </a:prstGeom>
          <a:noFill/>
          <a:ln>
            <a:noFill/>
          </a:ln>
        </p:spPr>
      </p:pic>
      <p:pic>
        <p:nvPicPr>
          <p:cNvPr id="246" name="Google Shape;246;g3ee2c4dc7ba_1_24" title="DIREITOS E OBRIGAÇÕES DO MEI 2026.png"/>
          <p:cNvPicPr preferRelativeResize="0"/>
          <p:nvPr/>
        </p:nvPicPr>
        <p:blipFill>
          <a:blip r:embed="rId4">
            <a:alphaModFix/>
          </a:blip>
          <a:stretch>
            <a:fillRect/>
          </a:stretch>
        </p:blipFill>
        <p:spPr>
          <a:xfrm>
            <a:off x="5263325" y="8599530"/>
            <a:ext cx="9553575" cy="1666875"/>
          </a:xfrm>
          <a:prstGeom prst="rect">
            <a:avLst/>
          </a:prstGeom>
          <a:noFill/>
          <a:ln>
            <a:noFill/>
          </a:ln>
        </p:spPr>
      </p:pic>
      <p:sp>
        <p:nvSpPr>
          <p:cNvPr id="247" name="Google Shape;247;g3ee2c4dc7ba_1_24"/>
          <p:cNvSpPr txBox="1"/>
          <p:nvPr/>
        </p:nvSpPr>
        <p:spPr>
          <a:xfrm>
            <a:off x="4809900" y="1222713"/>
            <a:ext cx="8668200" cy="815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4100">
                <a:solidFill>
                  <a:srgbClr val="0B4803"/>
                </a:solidFill>
                <a:latin typeface="Times New Roman"/>
                <a:ea typeface="Times New Roman"/>
                <a:cs typeface="Times New Roman"/>
                <a:sym typeface="Times New Roman"/>
              </a:rPr>
              <a:t>Identificando os Custos do Negócio </a:t>
            </a:r>
            <a:endParaRPr b="1" sz="4100">
              <a:solidFill>
                <a:srgbClr val="0B4803"/>
              </a:solidFill>
              <a:latin typeface="Times New Roman"/>
              <a:ea typeface="Times New Roman"/>
              <a:cs typeface="Times New Roman"/>
              <a:sym typeface="Times New Roman"/>
            </a:endParaRPr>
          </a:p>
        </p:txBody>
      </p:sp>
      <p:sp>
        <p:nvSpPr>
          <p:cNvPr id="248" name="Google Shape;248;g3ee2c4dc7ba_1_24"/>
          <p:cNvSpPr txBox="1"/>
          <p:nvPr/>
        </p:nvSpPr>
        <p:spPr>
          <a:xfrm>
            <a:off x="2097075" y="2797025"/>
            <a:ext cx="6801300" cy="3183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US" sz="3300">
                <a:solidFill>
                  <a:srgbClr val="0B4803"/>
                </a:solidFill>
                <a:latin typeface="Times New Roman"/>
                <a:ea typeface="Times New Roman"/>
                <a:cs typeface="Times New Roman"/>
                <a:sym typeface="Times New Roman"/>
              </a:rPr>
              <a:t>Custos Variáveis</a:t>
            </a:r>
            <a:r>
              <a:rPr lang="en-US" sz="3300">
                <a:solidFill>
                  <a:srgbClr val="0B4803"/>
                </a:solidFill>
                <a:latin typeface="Times New Roman"/>
                <a:ea typeface="Times New Roman"/>
                <a:cs typeface="Times New Roman"/>
                <a:sym typeface="Times New Roman"/>
              </a:rPr>
              <a:t> (mudam conforme o volume produzido):</a:t>
            </a:r>
            <a:endParaRPr sz="3300">
              <a:solidFill>
                <a:srgbClr val="0B4803"/>
              </a:solidFill>
              <a:latin typeface="Times New Roman"/>
              <a:ea typeface="Times New Roman"/>
              <a:cs typeface="Times New Roman"/>
              <a:sym typeface="Times New Roman"/>
            </a:endParaRPr>
          </a:p>
          <a:p>
            <a:pPr indent="-438150" lvl="0" marL="457200" rtl="0" algn="l">
              <a:lnSpc>
                <a:spcPct val="115000"/>
              </a:lnSpc>
              <a:spcBef>
                <a:spcPts val="1200"/>
              </a:spcBef>
              <a:spcAft>
                <a:spcPts val="0"/>
              </a:spcAft>
              <a:buClr>
                <a:srgbClr val="0B4803"/>
              </a:buClr>
              <a:buSzPts val="3300"/>
              <a:buFont typeface="Times New Roman"/>
              <a:buChar char="●"/>
            </a:pPr>
            <a:r>
              <a:rPr lang="en-US" sz="3300">
                <a:solidFill>
                  <a:srgbClr val="0B4803"/>
                </a:solidFill>
                <a:latin typeface="Times New Roman"/>
                <a:ea typeface="Times New Roman"/>
                <a:cs typeface="Times New Roman"/>
                <a:sym typeface="Times New Roman"/>
              </a:rPr>
              <a:t>Materiais e insumos</a:t>
            </a:r>
            <a:endParaRPr sz="3300">
              <a:solidFill>
                <a:srgbClr val="0B4803"/>
              </a:solidFill>
              <a:latin typeface="Times New Roman"/>
              <a:ea typeface="Times New Roman"/>
              <a:cs typeface="Times New Roman"/>
              <a:sym typeface="Times New Roman"/>
            </a:endParaRPr>
          </a:p>
          <a:p>
            <a:pPr indent="-438150" lvl="0" marL="457200" rtl="0" algn="l">
              <a:lnSpc>
                <a:spcPct val="115000"/>
              </a:lnSpc>
              <a:spcBef>
                <a:spcPts val="0"/>
              </a:spcBef>
              <a:spcAft>
                <a:spcPts val="0"/>
              </a:spcAft>
              <a:buClr>
                <a:srgbClr val="0B4803"/>
              </a:buClr>
              <a:buSzPts val="3300"/>
              <a:buFont typeface="Times New Roman"/>
              <a:buChar char="●"/>
            </a:pPr>
            <a:r>
              <a:rPr lang="en-US" sz="3300">
                <a:solidFill>
                  <a:srgbClr val="0B4803"/>
                </a:solidFill>
                <a:latin typeface="Times New Roman"/>
                <a:ea typeface="Times New Roman"/>
                <a:cs typeface="Times New Roman"/>
                <a:sym typeface="Times New Roman"/>
              </a:rPr>
              <a:t>Comissões sobre vendas</a:t>
            </a:r>
            <a:endParaRPr sz="3300">
              <a:solidFill>
                <a:srgbClr val="0B4803"/>
              </a:solidFill>
              <a:latin typeface="Times New Roman"/>
              <a:ea typeface="Times New Roman"/>
              <a:cs typeface="Times New Roman"/>
              <a:sym typeface="Times New Roman"/>
            </a:endParaRPr>
          </a:p>
          <a:p>
            <a:pPr indent="-438150" lvl="0" marL="457200" rtl="0" algn="l">
              <a:lnSpc>
                <a:spcPct val="115000"/>
              </a:lnSpc>
              <a:spcBef>
                <a:spcPts val="0"/>
              </a:spcBef>
              <a:spcAft>
                <a:spcPts val="0"/>
              </a:spcAft>
              <a:buClr>
                <a:srgbClr val="0B4803"/>
              </a:buClr>
              <a:buSzPts val="3300"/>
              <a:buFont typeface="Times New Roman"/>
              <a:buChar char="●"/>
            </a:pPr>
            <a:r>
              <a:rPr lang="en-US" sz="3300">
                <a:solidFill>
                  <a:srgbClr val="0B4803"/>
                </a:solidFill>
                <a:latin typeface="Times New Roman"/>
                <a:ea typeface="Times New Roman"/>
                <a:cs typeface="Times New Roman"/>
                <a:sym typeface="Times New Roman"/>
              </a:rPr>
              <a:t>Frete e logística</a:t>
            </a:r>
            <a:endParaRPr sz="3300">
              <a:solidFill>
                <a:srgbClr val="0B4803"/>
              </a:solidFill>
              <a:latin typeface="Times New Roman"/>
              <a:ea typeface="Times New Roman"/>
              <a:cs typeface="Times New Roman"/>
              <a:sym typeface="Times New Roman"/>
            </a:endParaRPr>
          </a:p>
        </p:txBody>
      </p:sp>
      <p:sp>
        <p:nvSpPr>
          <p:cNvPr id="249" name="Google Shape;249;g3ee2c4dc7ba_1_24"/>
          <p:cNvSpPr txBox="1"/>
          <p:nvPr/>
        </p:nvSpPr>
        <p:spPr>
          <a:xfrm>
            <a:off x="0" y="9886800"/>
            <a:ext cx="3000000" cy="47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900">
                <a:solidFill>
                  <a:srgbClr val="0B4803"/>
                </a:solidFill>
                <a:latin typeface="Times New Roman"/>
                <a:ea typeface="Times New Roman"/>
                <a:cs typeface="Times New Roman"/>
                <a:sym typeface="Times New Roman"/>
              </a:rPr>
              <a:t>Fonte: Bruni; Famá, 2012. </a:t>
            </a:r>
            <a:endParaRPr sz="1900">
              <a:solidFill>
                <a:srgbClr val="0B4803"/>
              </a:solidFill>
              <a:latin typeface="Times New Roman"/>
              <a:ea typeface="Times New Roman"/>
              <a:cs typeface="Times New Roman"/>
              <a:sym typeface="Times New Roman"/>
            </a:endParaRPr>
          </a:p>
        </p:txBody>
      </p:sp>
      <p:sp>
        <p:nvSpPr>
          <p:cNvPr id="250" name="Google Shape;250;g3ee2c4dc7ba_1_24"/>
          <p:cNvSpPr txBox="1"/>
          <p:nvPr/>
        </p:nvSpPr>
        <p:spPr>
          <a:xfrm>
            <a:off x="9550200" y="2697750"/>
            <a:ext cx="7169700" cy="3767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US" sz="3300">
                <a:solidFill>
                  <a:srgbClr val="0B4803"/>
                </a:solidFill>
                <a:latin typeface="Times New Roman"/>
                <a:ea typeface="Times New Roman"/>
                <a:cs typeface="Times New Roman"/>
                <a:sym typeface="Times New Roman"/>
              </a:rPr>
              <a:t>Custos Fixos</a:t>
            </a:r>
            <a:r>
              <a:rPr lang="en-US" sz="3300">
                <a:solidFill>
                  <a:srgbClr val="0B4803"/>
                </a:solidFill>
                <a:latin typeface="Times New Roman"/>
                <a:ea typeface="Times New Roman"/>
                <a:cs typeface="Times New Roman"/>
                <a:sym typeface="Times New Roman"/>
              </a:rPr>
              <a:t> (não mudam com o volume produzido):</a:t>
            </a:r>
            <a:endParaRPr sz="3300">
              <a:solidFill>
                <a:srgbClr val="0B4803"/>
              </a:solidFill>
              <a:latin typeface="Times New Roman"/>
              <a:ea typeface="Times New Roman"/>
              <a:cs typeface="Times New Roman"/>
              <a:sym typeface="Times New Roman"/>
            </a:endParaRPr>
          </a:p>
          <a:p>
            <a:pPr indent="-438150" lvl="0" marL="457200" rtl="0" algn="l">
              <a:lnSpc>
                <a:spcPct val="115000"/>
              </a:lnSpc>
              <a:spcBef>
                <a:spcPts val="1200"/>
              </a:spcBef>
              <a:spcAft>
                <a:spcPts val="0"/>
              </a:spcAft>
              <a:buClr>
                <a:srgbClr val="0B4803"/>
              </a:buClr>
              <a:buSzPts val="3300"/>
              <a:buFont typeface="Times New Roman"/>
              <a:buChar char="●"/>
            </a:pPr>
            <a:r>
              <a:rPr lang="en-US" sz="3300">
                <a:solidFill>
                  <a:srgbClr val="0B4803"/>
                </a:solidFill>
                <a:latin typeface="Times New Roman"/>
                <a:ea typeface="Times New Roman"/>
                <a:cs typeface="Times New Roman"/>
                <a:sym typeface="Times New Roman"/>
              </a:rPr>
              <a:t>Aluguel</a:t>
            </a:r>
            <a:endParaRPr sz="3300">
              <a:solidFill>
                <a:srgbClr val="0B4803"/>
              </a:solidFill>
              <a:latin typeface="Times New Roman"/>
              <a:ea typeface="Times New Roman"/>
              <a:cs typeface="Times New Roman"/>
              <a:sym typeface="Times New Roman"/>
            </a:endParaRPr>
          </a:p>
          <a:p>
            <a:pPr indent="-438150" lvl="0" marL="457200" rtl="0" algn="l">
              <a:lnSpc>
                <a:spcPct val="115000"/>
              </a:lnSpc>
              <a:spcBef>
                <a:spcPts val="0"/>
              </a:spcBef>
              <a:spcAft>
                <a:spcPts val="0"/>
              </a:spcAft>
              <a:buClr>
                <a:srgbClr val="0B4803"/>
              </a:buClr>
              <a:buSzPts val="3300"/>
              <a:buFont typeface="Times New Roman"/>
              <a:buChar char="●"/>
            </a:pPr>
            <a:r>
              <a:rPr lang="en-US" sz="3300">
                <a:solidFill>
                  <a:srgbClr val="0B4803"/>
                </a:solidFill>
                <a:latin typeface="Times New Roman"/>
                <a:ea typeface="Times New Roman"/>
                <a:cs typeface="Times New Roman"/>
                <a:sym typeface="Times New Roman"/>
              </a:rPr>
              <a:t>Energia elétrica</a:t>
            </a:r>
            <a:endParaRPr sz="3300">
              <a:solidFill>
                <a:srgbClr val="0B4803"/>
              </a:solidFill>
              <a:latin typeface="Times New Roman"/>
              <a:ea typeface="Times New Roman"/>
              <a:cs typeface="Times New Roman"/>
              <a:sym typeface="Times New Roman"/>
            </a:endParaRPr>
          </a:p>
          <a:p>
            <a:pPr indent="-438150" lvl="0" marL="457200" rtl="0" algn="l">
              <a:lnSpc>
                <a:spcPct val="115000"/>
              </a:lnSpc>
              <a:spcBef>
                <a:spcPts val="0"/>
              </a:spcBef>
              <a:spcAft>
                <a:spcPts val="0"/>
              </a:spcAft>
              <a:buClr>
                <a:srgbClr val="0B4803"/>
              </a:buClr>
              <a:buSzPts val="3300"/>
              <a:buFont typeface="Times New Roman"/>
              <a:buChar char="●"/>
            </a:pPr>
            <a:r>
              <a:rPr lang="en-US" sz="3300">
                <a:solidFill>
                  <a:srgbClr val="0B4803"/>
                </a:solidFill>
                <a:latin typeface="Times New Roman"/>
                <a:ea typeface="Times New Roman"/>
                <a:cs typeface="Times New Roman"/>
                <a:sym typeface="Times New Roman"/>
              </a:rPr>
              <a:t>Telefone e internet</a:t>
            </a:r>
            <a:endParaRPr sz="3300">
              <a:solidFill>
                <a:srgbClr val="0B4803"/>
              </a:solidFill>
              <a:latin typeface="Times New Roman"/>
              <a:ea typeface="Times New Roman"/>
              <a:cs typeface="Times New Roman"/>
              <a:sym typeface="Times New Roman"/>
            </a:endParaRPr>
          </a:p>
          <a:p>
            <a:pPr indent="-438150" lvl="0" marL="457200" rtl="0" algn="l">
              <a:lnSpc>
                <a:spcPct val="115000"/>
              </a:lnSpc>
              <a:spcBef>
                <a:spcPts val="0"/>
              </a:spcBef>
              <a:spcAft>
                <a:spcPts val="0"/>
              </a:spcAft>
              <a:buClr>
                <a:srgbClr val="0B4803"/>
              </a:buClr>
              <a:buSzPts val="3300"/>
              <a:buFont typeface="Times New Roman"/>
              <a:buChar char="●"/>
            </a:pPr>
            <a:r>
              <a:rPr lang="en-US" sz="3300">
                <a:solidFill>
                  <a:srgbClr val="0B4803"/>
                </a:solidFill>
                <a:latin typeface="Times New Roman"/>
                <a:ea typeface="Times New Roman"/>
                <a:cs typeface="Times New Roman"/>
                <a:sym typeface="Times New Roman"/>
              </a:rPr>
              <a:t>Boleto DAS-MEI mensal</a:t>
            </a:r>
            <a:endParaRPr>
              <a:solidFill>
                <a:srgbClr val="0B4803"/>
              </a:solidFill>
              <a:latin typeface="Times New Roman"/>
              <a:ea typeface="Times New Roman"/>
              <a:cs typeface="Times New Roman"/>
              <a:sym typeface="Times New Roman"/>
            </a:endParaRPr>
          </a:p>
        </p:txBody>
      </p:sp>
      <p:sp>
        <p:nvSpPr>
          <p:cNvPr id="251" name="Google Shape;251;g3ee2c4dc7ba_1_24"/>
          <p:cNvSpPr txBox="1"/>
          <p:nvPr/>
        </p:nvSpPr>
        <p:spPr>
          <a:xfrm>
            <a:off x="2630400" y="6856075"/>
            <a:ext cx="13027200" cy="1860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b="1" lang="en-US" sz="3300">
                <a:solidFill>
                  <a:srgbClr val="0B4803"/>
                </a:solidFill>
                <a:latin typeface="Times New Roman"/>
                <a:ea typeface="Times New Roman"/>
                <a:cs typeface="Times New Roman"/>
                <a:sym typeface="Times New Roman"/>
              </a:rPr>
              <a:t>Pró-labore, o erro mais comum:</a:t>
            </a:r>
            <a:br>
              <a:rPr b="1" lang="en-US" sz="3300">
                <a:solidFill>
                  <a:srgbClr val="0B4803"/>
                </a:solidFill>
                <a:latin typeface="Times New Roman"/>
                <a:ea typeface="Times New Roman"/>
                <a:cs typeface="Times New Roman"/>
                <a:sym typeface="Times New Roman"/>
              </a:rPr>
            </a:br>
            <a:r>
              <a:rPr lang="en-US" sz="3300">
                <a:solidFill>
                  <a:srgbClr val="0B4803"/>
                </a:solidFill>
                <a:latin typeface="Times New Roman"/>
                <a:ea typeface="Times New Roman"/>
                <a:cs typeface="Times New Roman"/>
                <a:sym typeface="Times New Roman"/>
              </a:rPr>
              <a:t> A remuneração do próprio empreendedor deve ser tratada como custo. Não incluí-la significa trabalhar de graça sem perceber.</a:t>
            </a:r>
            <a:endParaRPr>
              <a:solidFill>
                <a:srgbClr val="0B4803"/>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g3ee2c4dc7ba_1_34"/>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57" name="Google Shape;257;g3ee2c4dc7ba_1_34" title="IDENTIDADE VISUAL (1).png"/>
          <p:cNvPicPr preferRelativeResize="0"/>
          <p:nvPr/>
        </p:nvPicPr>
        <p:blipFill>
          <a:blip r:embed="rId3">
            <a:alphaModFix/>
          </a:blip>
          <a:stretch>
            <a:fillRect/>
          </a:stretch>
        </p:blipFill>
        <p:spPr>
          <a:xfrm>
            <a:off x="3471100" y="8578938"/>
            <a:ext cx="1708050" cy="1708050"/>
          </a:xfrm>
          <a:prstGeom prst="rect">
            <a:avLst/>
          </a:prstGeom>
          <a:noFill/>
          <a:ln>
            <a:noFill/>
          </a:ln>
        </p:spPr>
      </p:pic>
      <p:pic>
        <p:nvPicPr>
          <p:cNvPr id="258" name="Google Shape;258;g3ee2c4dc7ba_1_34" title="DIREITOS E OBRIGAÇÕES DO MEI 2026.png"/>
          <p:cNvPicPr preferRelativeResize="0"/>
          <p:nvPr/>
        </p:nvPicPr>
        <p:blipFill>
          <a:blip r:embed="rId4">
            <a:alphaModFix/>
          </a:blip>
          <a:stretch>
            <a:fillRect/>
          </a:stretch>
        </p:blipFill>
        <p:spPr>
          <a:xfrm>
            <a:off x="5263325" y="8599530"/>
            <a:ext cx="9553575" cy="1666875"/>
          </a:xfrm>
          <a:prstGeom prst="rect">
            <a:avLst/>
          </a:prstGeom>
          <a:noFill/>
          <a:ln>
            <a:noFill/>
          </a:ln>
        </p:spPr>
      </p:pic>
      <p:sp>
        <p:nvSpPr>
          <p:cNvPr id="259" name="Google Shape;259;g3ee2c4dc7ba_1_34"/>
          <p:cNvSpPr txBox="1"/>
          <p:nvPr/>
        </p:nvSpPr>
        <p:spPr>
          <a:xfrm>
            <a:off x="4050738" y="1258525"/>
            <a:ext cx="10186500" cy="815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4100">
                <a:solidFill>
                  <a:srgbClr val="0B4803"/>
                </a:solidFill>
                <a:latin typeface="Times New Roman"/>
                <a:ea typeface="Times New Roman"/>
                <a:cs typeface="Times New Roman"/>
                <a:sym typeface="Times New Roman"/>
              </a:rPr>
              <a:t>Classificação dos Custos: Diretos e Indiretos </a:t>
            </a:r>
            <a:endParaRPr b="1" sz="4100">
              <a:solidFill>
                <a:srgbClr val="0B4803"/>
              </a:solidFill>
              <a:latin typeface="Times New Roman"/>
              <a:ea typeface="Times New Roman"/>
              <a:cs typeface="Times New Roman"/>
              <a:sym typeface="Times New Roman"/>
            </a:endParaRPr>
          </a:p>
        </p:txBody>
      </p:sp>
      <p:sp>
        <p:nvSpPr>
          <p:cNvPr id="260" name="Google Shape;260;g3ee2c4dc7ba_1_34"/>
          <p:cNvSpPr txBox="1"/>
          <p:nvPr/>
        </p:nvSpPr>
        <p:spPr>
          <a:xfrm>
            <a:off x="1605900" y="2577013"/>
            <a:ext cx="15076200" cy="5519700"/>
          </a:xfrm>
          <a:prstGeom prst="rect">
            <a:avLst/>
          </a:prstGeom>
          <a:noFill/>
          <a:ln>
            <a:noFill/>
          </a:ln>
        </p:spPr>
        <p:txBody>
          <a:bodyPr anchorCtr="0" anchor="t" bIns="91425" lIns="91425" spcFirstLastPara="1" rIns="91425" wrap="square" tIns="91425">
            <a:spAutoFit/>
          </a:bodyPr>
          <a:lstStyle/>
          <a:p>
            <a:pPr indent="-438150" lvl="0" marL="457200" rtl="0" algn="just">
              <a:lnSpc>
                <a:spcPct val="115000"/>
              </a:lnSpc>
              <a:spcBef>
                <a:spcPts val="1200"/>
              </a:spcBef>
              <a:spcAft>
                <a:spcPts val="0"/>
              </a:spcAft>
              <a:buClr>
                <a:srgbClr val="0B4803"/>
              </a:buClr>
              <a:buSzPts val="3300"/>
              <a:buChar char="●"/>
            </a:pPr>
            <a:r>
              <a:rPr b="1" lang="en-US" sz="3300">
                <a:solidFill>
                  <a:srgbClr val="0B4803"/>
                </a:solidFill>
                <a:latin typeface="Times New Roman"/>
                <a:ea typeface="Times New Roman"/>
                <a:cs typeface="Times New Roman"/>
                <a:sym typeface="Times New Roman"/>
              </a:rPr>
              <a:t>Custos Diretos</a:t>
            </a:r>
            <a:r>
              <a:rPr lang="en-US" sz="3300">
                <a:solidFill>
                  <a:srgbClr val="0B4803"/>
                </a:solidFill>
                <a:latin typeface="Times New Roman"/>
                <a:ea typeface="Times New Roman"/>
                <a:cs typeface="Times New Roman"/>
                <a:sym typeface="Times New Roman"/>
              </a:rPr>
              <a:t>: podem ser identificados e apropriados diretamente a um produto ou serviço específico, sem necessidade de rateio (ex.: quantidade exata de tecido usada em uma peça de roupa).</a:t>
            </a:r>
            <a:endParaRPr sz="3300">
              <a:solidFill>
                <a:srgbClr val="0B4803"/>
              </a:solidFill>
              <a:latin typeface="Times New Roman"/>
              <a:ea typeface="Times New Roman"/>
              <a:cs typeface="Times New Roman"/>
              <a:sym typeface="Times New Roman"/>
            </a:endParaRPr>
          </a:p>
          <a:p>
            <a:pPr indent="-438150" lvl="0" marL="457200" rtl="0" algn="just">
              <a:lnSpc>
                <a:spcPct val="115000"/>
              </a:lnSpc>
              <a:spcBef>
                <a:spcPts val="0"/>
              </a:spcBef>
              <a:spcAft>
                <a:spcPts val="0"/>
              </a:spcAft>
              <a:buClr>
                <a:srgbClr val="0B4803"/>
              </a:buClr>
              <a:buSzPts val="3300"/>
              <a:buChar char="●"/>
            </a:pPr>
            <a:r>
              <a:rPr b="1" lang="en-US" sz="3300">
                <a:solidFill>
                  <a:srgbClr val="0B4803"/>
                </a:solidFill>
                <a:latin typeface="Times New Roman"/>
                <a:ea typeface="Times New Roman"/>
                <a:cs typeface="Times New Roman"/>
                <a:sym typeface="Times New Roman"/>
              </a:rPr>
              <a:t>Custos Indiretos</a:t>
            </a:r>
            <a:r>
              <a:rPr lang="en-US" sz="3300">
                <a:solidFill>
                  <a:srgbClr val="0B4803"/>
                </a:solidFill>
                <a:latin typeface="Times New Roman"/>
                <a:ea typeface="Times New Roman"/>
                <a:cs typeface="Times New Roman"/>
                <a:sym typeface="Times New Roman"/>
              </a:rPr>
              <a:t>: não podem ser diretamente atribuídos a um único produto, pois beneficiam a produção como um todo, exigindo critérios de rateio (ex.: energia elétrica, aluguel do espaço produtivo, depreciação de equipamentos compartilhados).</a:t>
            </a:r>
            <a:endParaRPr sz="3300">
              <a:solidFill>
                <a:srgbClr val="0B4803"/>
              </a:solidFill>
              <a:latin typeface="Times New Roman"/>
              <a:ea typeface="Times New Roman"/>
              <a:cs typeface="Times New Roman"/>
              <a:sym typeface="Times New Roman"/>
            </a:endParaRPr>
          </a:p>
          <a:p>
            <a:pPr indent="0" lvl="0" marL="0" rtl="0" algn="just">
              <a:lnSpc>
                <a:spcPct val="115000"/>
              </a:lnSpc>
              <a:spcBef>
                <a:spcPts val="1200"/>
              </a:spcBef>
              <a:spcAft>
                <a:spcPts val="1200"/>
              </a:spcAft>
              <a:buNone/>
            </a:pPr>
            <a:r>
              <a:rPr lang="en-US" sz="3300">
                <a:solidFill>
                  <a:srgbClr val="0B4803"/>
                </a:solidFill>
                <a:latin typeface="Times New Roman"/>
                <a:ea typeface="Times New Roman"/>
                <a:cs typeface="Times New Roman"/>
                <a:sym typeface="Times New Roman"/>
              </a:rPr>
              <a:t>No caso do MEI, que muitas vezes produz poucos itens ou tipos de serviço, o rateio pode ser simplificado dividindo o custo indireto total pela quantidade de unidades produzidas ou pelo tempo dedicado a cada serviço.</a:t>
            </a:r>
            <a:endParaRPr sz="3300">
              <a:solidFill>
                <a:srgbClr val="0B4803"/>
              </a:solidFill>
              <a:latin typeface="Times New Roman"/>
              <a:ea typeface="Times New Roman"/>
              <a:cs typeface="Times New Roman"/>
              <a:sym typeface="Times New Roman"/>
            </a:endParaRPr>
          </a:p>
        </p:txBody>
      </p:sp>
      <p:sp>
        <p:nvSpPr>
          <p:cNvPr id="261" name="Google Shape;261;g3ee2c4dc7ba_1_34"/>
          <p:cNvSpPr txBox="1"/>
          <p:nvPr/>
        </p:nvSpPr>
        <p:spPr>
          <a:xfrm>
            <a:off x="0" y="9866200"/>
            <a:ext cx="3000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600">
                <a:solidFill>
                  <a:srgbClr val="0B4803"/>
                </a:solidFill>
                <a:latin typeface="Times New Roman"/>
                <a:ea typeface="Times New Roman"/>
                <a:cs typeface="Times New Roman"/>
                <a:sym typeface="Times New Roman"/>
              </a:rPr>
              <a:t>Fonte: Martins, 2018. </a:t>
            </a:r>
            <a:endParaRPr sz="1600">
              <a:solidFill>
                <a:srgbClr val="0B4803"/>
              </a:solidFill>
              <a:latin typeface="Times New Roman"/>
              <a:ea typeface="Times New Roman"/>
              <a:cs typeface="Times New Roman"/>
              <a:sym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g3ee2c4dc7ba_1_46"/>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67" name="Google Shape;267;g3ee2c4dc7ba_1_46" title="IDENTIDADE VISUAL (1).png"/>
          <p:cNvPicPr preferRelativeResize="0"/>
          <p:nvPr/>
        </p:nvPicPr>
        <p:blipFill>
          <a:blip r:embed="rId3">
            <a:alphaModFix/>
          </a:blip>
          <a:stretch>
            <a:fillRect/>
          </a:stretch>
        </p:blipFill>
        <p:spPr>
          <a:xfrm>
            <a:off x="3471100" y="8578938"/>
            <a:ext cx="1708050" cy="1708050"/>
          </a:xfrm>
          <a:prstGeom prst="rect">
            <a:avLst/>
          </a:prstGeom>
          <a:noFill/>
          <a:ln>
            <a:noFill/>
          </a:ln>
        </p:spPr>
      </p:pic>
      <p:pic>
        <p:nvPicPr>
          <p:cNvPr id="268" name="Google Shape;268;g3ee2c4dc7ba_1_46" title="DIREITOS E OBRIGAÇÕES DO MEI 2026.png"/>
          <p:cNvPicPr preferRelativeResize="0"/>
          <p:nvPr/>
        </p:nvPicPr>
        <p:blipFill>
          <a:blip r:embed="rId4">
            <a:alphaModFix/>
          </a:blip>
          <a:stretch>
            <a:fillRect/>
          </a:stretch>
        </p:blipFill>
        <p:spPr>
          <a:xfrm>
            <a:off x="5263325" y="8599530"/>
            <a:ext cx="9553575" cy="1666875"/>
          </a:xfrm>
          <a:prstGeom prst="rect">
            <a:avLst/>
          </a:prstGeom>
          <a:noFill/>
          <a:ln>
            <a:noFill/>
          </a:ln>
        </p:spPr>
      </p:pic>
      <p:sp>
        <p:nvSpPr>
          <p:cNvPr id="269" name="Google Shape;269;g3ee2c4dc7ba_1_46"/>
          <p:cNvSpPr txBox="1"/>
          <p:nvPr/>
        </p:nvSpPr>
        <p:spPr>
          <a:xfrm>
            <a:off x="3800850" y="988113"/>
            <a:ext cx="11266200" cy="815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4100">
                <a:solidFill>
                  <a:srgbClr val="0B4803"/>
                </a:solidFill>
                <a:latin typeface="Times New Roman"/>
                <a:ea typeface="Times New Roman"/>
                <a:cs typeface="Times New Roman"/>
                <a:sym typeface="Times New Roman"/>
              </a:rPr>
              <a:t>Estrutura Geral da Formação do Preço de Venda </a:t>
            </a:r>
            <a:endParaRPr b="1" sz="4100">
              <a:solidFill>
                <a:srgbClr val="0B4803"/>
              </a:solidFill>
              <a:latin typeface="Times New Roman"/>
              <a:ea typeface="Times New Roman"/>
              <a:cs typeface="Times New Roman"/>
              <a:sym typeface="Times New Roman"/>
            </a:endParaRPr>
          </a:p>
        </p:txBody>
      </p:sp>
      <p:sp>
        <p:nvSpPr>
          <p:cNvPr id="270" name="Google Shape;270;g3ee2c4dc7ba_1_46"/>
          <p:cNvSpPr txBox="1"/>
          <p:nvPr/>
        </p:nvSpPr>
        <p:spPr>
          <a:xfrm>
            <a:off x="1413875" y="2087625"/>
            <a:ext cx="15712200" cy="6841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Clr>
                <a:schemeClr val="hlink"/>
              </a:buClr>
              <a:buSzPts val="1100"/>
              <a:buFont typeface="Arial"/>
              <a:buNone/>
            </a:pPr>
            <a:r>
              <a:rPr lang="en-US" sz="3300">
                <a:solidFill>
                  <a:srgbClr val="0B4803"/>
                </a:solidFill>
                <a:latin typeface="Times New Roman"/>
                <a:ea typeface="Times New Roman"/>
                <a:cs typeface="Times New Roman"/>
                <a:sym typeface="Times New Roman"/>
              </a:rPr>
              <a:t>O preço de venda de um produto ou serviço deve ser suficiente para cobrir, cumulativamente:</a:t>
            </a:r>
            <a:endParaRPr sz="3300">
              <a:solidFill>
                <a:srgbClr val="0B4803"/>
              </a:solidFill>
              <a:latin typeface="Times New Roman"/>
              <a:ea typeface="Times New Roman"/>
              <a:cs typeface="Times New Roman"/>
              <a:sym typeface="Times New Roman"/>
            </a:endParaRPr>
          </a:p>
          <a:p>
            <a:pPr indent="-438150" lvl="0" marL="457200" rtl="0" algn="l">
              <a:lnSpc>
                <a:spcPct val="115000"/>
              </a:lnSpc>
              <a:spcBef>
                <a:spcPts val="1200"/>
              </a:spcBef>
              <a:spcAft>
                <a:spcPts val="0"/>
              </a:spcAft>
              <a:buClr>
                <a:srgbClr val="0B4803"/>
              </a:buClr>
              <a:buSzPts val="3300"/>
              <a:buFont typeface="Times New Roman"/>
              <a:buChar char="●"/>
            </a:pPr>
            <a:r>
              <a:rPr lang="en-US" sz="3300">
                <a:solidFill>
                  <a:srgbClr val="0B4803"/>
                </a:solidFill>
                <a:latin typeface="Times New Roman"/>
                <a:ea typeface="Times New Roman"/>
                <a:cs typeface="Times New Roman"/>
                <a:sym typeface="Times New Roman"/>
              </a:rPr>
              <a:t>Custos variáveis diretos (matéria-prima, insumos, embalagem);</a:t>
            </a:r>
            <a:endParaRPr sz="3300">
              <a:solidFill>
                <a:srgbClr val="0B4803"/>
              </a:solidFill>
              <a:latin typeface="Times New Roman"/>
              <a:ea typeface="Times New Roman"/>
              <a:cs typeface="Times New Roman"/>
              <a:sym typeface="Times New Roman"/>
            </a:endParaRPr>
          </a:p>
          <a:p>
            <a:pPr indent="-438150" lvl="0" marL="457200" rtl="0" algn="l">
              <a:lnSpc>
                <a:spcPct val="115000"/>
              </a:lnSpc>
              <a:spcBef>
                <a:spcPts val="0"/>
              </a:spcBef>
              <a:spcAft>
                <a:spcPts val="0"/>
              </a:spcAft>
              <a:buClr>
                <a:srgbClr val="0B4803"/>
              </a:buClr>
              <a:buSzPts val="3300"/>
              <a:buFont typeface="Times New Roman"/>
              <a:buChar char="●"/>
            </a:pPr>
            <a:r>
              <a:rPr lang="en-US" sz="3300">
                <a:solidFill>
                  <a:srgbClr val="0B4803"/>
                </a:solidFill>
                <a:latin typeface="Times New Roman"/>
                <a:ea typeface="Times New Roman"/>
                <a:cs typeface="Times New Roman"/>
                <a:sym typeface="Times New Roman"/>
              </a:rPr>
              <a:t>Custos fixos, devidamente rateados por unidade;</a:t>
            </a:r>
            <a:endParaRPr sz="3300">
              <a:solidFill>
                <a:srgbClr val="0B4803"/>
              </a:solidFill>
              <a:latin typeface="Times New Roman"/>
              <a:ea typeface="Times New Roman"/>
              <a:cs typeface="Times New Roman"/>
              <a:sym typeface="Times New Roman"/>
            </a:endParaRPr>
          </a:p>
          <a:p>
            <a:pPr indent="-438150" lvl="0" marL="457200" rtl="0" algn="l">
              <a:lnSpc>
                <a:spcPct val="115000"/>
              </a:lnSpc>
              <a:spcBef>
                <a:spcPts val="0"/>
              </a:spcBef>
              <a:spcAft>
                <a:spcPts val="0"/>
              </a:spcAft>
              <a:buClr>
                <a:srgbClr val="0B4803"/>
              </a:buClr>
              <a:buSzPts val="3300"/>
              <a:buFont typeface="Times New Roman"/>
              <a:buChar char="●"/>
            </a:pPr>
            <a:r>
              <a:rPr lang="en-US" sz="3300">
                <a:solidFill>
                  <a:srgbClr val="0B4803"/>
                </a:solidFill>
                <a:latin typeface="Times New Roman"/>
                <a:ea typeface="Times New Roman"/>
                <a:cs typeface="Times New Roman"/>
                <a:sym typeface="Times New Roman"/>
              </a:rPr>
              <a:t>Despesas variáveis (taxas de cartão, comissões, frete);</a:t>
            </a:r>
            <a:endParaRPr sz="3300">
              <a:solidFill>
                <a:srgbClr val="0B4803"/>
              </a:solidFill>
              <a:latin typeface="Times New Roman"/>
              <a:ea typeface="Times New Roman"/>
              <a:cs typeface="Times New Roman"/>
              <a:sym typeface="Times New Roman"/>
            </a:endParaRPr>
          </a:p>
          <a:p>
            <a:pPr indent="-438150" lvl="0" marL="457200" rtl="0" algn="l">
              <a:lnSpc>
                <a:spcPct val="115000"/>
              </a:lnSpc>
              <a:spcBef>
                <a:spcPts val="0"/>
              </a:spcBef>
              <a:spcAft>
                <a:spcPts val="0"/>
              </a:spcAft>
              <a:buClr>
                <a:srgbClr val="0B4803"/>
              </a:buClr>
              <a:buSzPts val="3300"/>
              <a:buFont typeface="Times New Roman"/>
              <a:buChar char="●"/>
            </a:pPr>
            <a:r>
              <a:rPr lang="en-US" sz="3300">
                <a:solidFill>
                  <a:srgbClr val="0B4803"/>
                </a:solidFill>
                <a:latin typeface="Times New Roman"/>
                <a:ea typeface="Times New Roman"/>
                <a:cs typeface="Times New Roman"/>
                <a:sym typeface="Times New Roman"/>
              </a:rPr>
              <a:t>Despesas fixas (aluguel, contador, internet), também rateadas;</a:t>
            </a:r>
            <a:endParaRPr sz="3300">
              <a:solidFill>
                <a:srgbClr val="0B4803"/>
              </a:solidFill>
              <a:latin typeface="Times New Roman"/>
              <a:ea typeface="Times New Roman"/>
              <a:cs typeface="Times New Roman"/>
              <a:sym typeface="Times New Roman"/>
            </a:endParaRPr>
          </a:p>
          <a:p>
            <a:pPr indent="-438150" lvl="0" marL="457200" rtl="0" algn="l">
              <a:lnSpc>
                <a:spcPct val="115000"/>
              </a:lnSpc>
              <a:spcBef>
                <a:spcPts val="0"/>
              </a:spcBef>
              <a:spcAft>
                <a:spcPts val="0"/>
              </a:spcAft>
              <a:buClr>
                <a:srgbClr val="0B4803"/>
              </a:buClr>
              <a:buSzPts val="3300"/>
              <a:buFont typeface="Times New Roman"/>
              <a:buChar char="●"/>
            </a:pPr>
            <a:r>
              <a:rPr lang="en-US" sz="3300">
                <a:solidFill>
                  <a:srgbClr val="0B4803"/>
                </a:solidFill>
                <a:latin typeface="Times New Roman"/>
                <a:ea typeface="Times New Roman"/>
                <a:cs typeface="Times New Roman"/>
                <a:sym typeface="Times New Roman"/>
              </a:rPr>
              <a:t>Tributos incidentes sobre a venda (no caso do MEI, o DAS deve ser diluído proporcionalmente);</a:t>
            </a:r>
            <a:endParaRPr sz="3300">
              <a:solidFill>
                <a:srgbClr val="0B4803"/>
              </a:solidFill>
              <a:latin typeface="Times New Roman"/>
              <a:ea typeface="Times New Roman"/>
              <a:cs typeface="Times New Roman"/>
              <a:sym typeface="Times New Roman"/>
            </a:endParaRPr>
          </a:p>
          <a:p>
            <a:pPr indent="-438150" lvl="0" marL="457200" rtl="0" algn="l">
              <a:lnSpc>
                <a:spcPct val="115000"/>
              </a:lnSpc>
              <a:spcBef>
                <a:spcPts val="0"/>
              </a:spcBef>
              <a:spcAft>
                <a:spcPts val="0"/>
              </a:spcAft>
              <a:buClr>
                <a:srgbClr val="0B4803"/>
              </a:buClr>
              <a:buSzPts val="3300"/>
              <a:buFont typeface="Times New Roman"/>
              <a:buChar char="●"/>
            </a:pPr>
            <a:r>
              <a:rPr lang="en-US" sz="3300">
                <a:solidFill>
                  <a:srgbClr val="0B4803"/>
                </a:solidFill>
                <a:latin typeface="Times New Roman"/>
                <a:ea typeface="Times New Roman"/>
                <a:cs typeface="Times New Roman"/>
                <a:sym typeface="Times New Roman"/>
              </a:rPr>
              <a:t>Margem de lucro desejada pelo empreendedor.</a:t>
            </a:r>
            <a:endParaRPr sz="3300">
              <a:solidFill>
                <a:srgbClr val="0B4803"/>
              </a:solidFill>
              <a:latin typeface="Times New Roman"/>
              <a:ea typeface="Times New Roman"/>
              <a:cs typeface="Times New Roman"/>
              <a:sym typeface="Times New Roman"/>
            </a:endParaRPr>
          </a:p>
          <a:p>
            <a:pPr indent="0" lvl="0" marL="0" rtl="0" algn="just">
              <a:lnSpc>
                <a:spcPct val="115000"/>
              </a:lnSpc>
              <a:spcBef>
                <a:spcPts val="1200"/>
              </a:spcBef>
              <a:spcAft>
                <a:spcPts val="1200"/>
              </a:spcAft>
              <a:buNone/>
            </a:pPr>
            <a:r>
              <a:rPr lang="en-US" sz="3300">
                <a:solidFill>
                  <a:srgbClr val="0B4803"/>
                </a:solidFill>
                <a:latin typeface="Times New Roman"/>
                <a:ea typeface="Times New Roman"/>
                <a:cs typeface="Times New Roman"/>
                <a:sym typeface="Times New Roman"/>
              </a:rPr>
              <a:t>A omissão de qualquer um desses elementos resulta em um preço subestimado, que compromete a saúde financeira do negócio.</a:t>
            </a:r>
            <a:endParaRPr sz="3300">
              <a:solidFill>
                <a:srgbClr val="0B4803"/>
              </a:solidFill>
              <a:latin typeface="Times New Roman"/>
              <a:ea typeface="Times New Roman"/>
              <a:cs typeface="Times New Roman"/>
              <a:sym typeface="Times New Roman"/>
            </a:endParaRPr>
          </a:p>
        </p:txBody>
      </p:sp>
      <p:sp>
        <p:nvSpPr>
          <p:cNvPr id="271" name="Google Shape;271;g3ee2c4dc7ba_1_46"/>
          <p:cNvSpPr txBox="1"/>
          <p:nvPr/>
        </p:nvSpPr>
        <p:spPr>
          <a:xfrm>
            <a:off x="0" y="9810000"/>
            <a:ext cx="30000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700">
                <a:solidFill>
                  <a:srgbClr val="0B4803"/>
                </a:solidFill>
                <a:latin typeface="Times New Roman"/>
                <a:ea typeface="Times New Roman"/>
                <a:cs typeface="Times New Roman"/>
                <a:sym typeface="Times New Roman"/>
              </a:rPr>
              <a:t>Fonte: Bruni; Famá, 2012. </a:t>
            </a:r>
            <a:endParaRPr sz="1700">
              <a:solidFill>
                <a:srgbClr val="0B4803"/>
              </a:solidFill>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B4803"/>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creator>Neivaldo</dc:creator>
</cp:coreProperties>
</file>