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55" r:id="rId6"/>
    <p:sldMasterId id="214748366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</p:sldIdLst>
  <p:sldSz cy="10287000" cx="18288000"/>
  <p:notesSz cx="6858000" cy="9144000"/>
  <p:embeddedFontLst>
    <p:embeddedFont>
      <p:font typeface="Open Sans ExtraBold"/>
      <p:bold r:id="rId44"/>
      <p:boldItalic r:id="rId45"/>
    </p:embeddedFont>
    <p:embeddedFont>
      <p:font typeface="Open Sans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50" roundtripDataSignature="AMtx7mjuvTeTHwSwRLosJ8MLIgXI/zIc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0E4D324-DE1D-4EC5-994D-72E6BC409560}">
  <a:tblStyle styleId="{E0E4D324-DE1D-4EC5-994D-72E6BC409560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2DC81CE2-378A-44F8-80C8-3E1D3B3C1EE8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font" Target="fonts/OpenSansExtraBold-bold.fntdata"/><Relationship Id="rId43" Type="http://schemas.openxmlformats.org/officeDocument/2006/relationships/slide" Target="slides/slide35.xml"/><Relationship Id="rId46" Type="http://schemas.openxmlformats.org/officeDocument/2006/relationships/font" Target="fonts/OpenSans-regular.fntdata"/><Relationship Id="rId45" Type="http://schemas.openxmlformats.org/officeDocument/2006/relationships/font" Target="fonts/OpenSansExtraBol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font" Target="fonts/OpenSans-italic.fntdata"/><Relationship Id="rId47" Type="http://schemas.openxmlformats.org/officeDocument/2006/relationships/font" Target="fonts/OpenSans-bold.fntdata"/><Relationship Id="rId49" Type="http://schemas.openxmlformats.org/officeDocument/2006/relationships/font" Target="fonts/OpenSans-bold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20" Type="http://schemas.openxmlformats.org/officeDocument/2006/relationships/slide" Target="slides/slide12.xml"/><Relationship Id="rId22" Type="http://schemas.openxmlformats.org/officeDocument/2006/relationships/slide" Target="slides/slide14.xml"/><Relationship Id="rId21" Type="http://schemas.openxmlformats.org/officeDocument/2006/relationships/slide" Target="slides/slide13.xml"/><Relationship Id="rId24" Type="http://schemas.openxmlformats.org/officeDocument/2006/relationships/slide" Target="slides/slide16.xml"/><Relationship Id="rId23" Type="http://schemas.openxmlformats.org/officeDocument/2006/relationships/slide" Target="slides/slide15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0" Type="http://customschemas.google.com/relationships/presentationmetadata" Target="metadata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dac4358691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50" lIns="58750" spcFirstLastPara="1" rIns="58750" wrap="square" tIns="587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r>
              <a:t/>
            </a:r>
            <a:endParaRPr/>
          </a:p>
        </p:txBody>
      </p:sp>
      <p:sp>
        <p:nvSpPr>
          <p:cNvPr id="210" name="Google Shape;210;g3dac4358691_0_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12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8" name="Google Shape;34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0" name="Google Shape;36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2" name="Google Shape;37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f0ed7178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3" name="Google Shape;393;g3f0ed71785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5" name="Google Shape;40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7" name="Google Shape;41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f0ed71785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9" name="Google Shape;429;g3f0ed717854_0_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0ed71785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1" name="Google Shape;441;g3f0ed717854_0_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3" name="Google Shape;453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5" name="Google Shape;465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21" name="Google Shape;2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1" name="Google Shape;481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0" name="Google Shape;500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1" name="Google Shape;51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3" name="Google Shape;523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5" name="Google Shape;535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7" name="Google Shape;547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f0ed717854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6" name="Google Shape;556;g3f0ed717854_0_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6" name="Google Shape;566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0" name="Google Shape;580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1" name="Google Shape;591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dacd724658_0_0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9375" lIns="58750" spcFirstLastPara="1" rIns="58750" wrap="square" tIns="29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r>
              <a:t/>
            </a:r>
            <a:endParaRPr/>
          </a:p>
        </p:txBody>
      </p:sp>
      <p:sp>
        <p:nvSpPr>
          <p:cNvPr id="262" name="Google Shape;262;g3dacd724658_0_0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81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2fd6ba81f89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3" name="Google Shape;603;g2fd6ba81f8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2fd6ba81f89_0_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3" name="Google Shape;613;g2fd6ba81f8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3" name="Google Shape;623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460a99c407_0_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3" name="Google Shape;633;g3460a99c40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f0ed717854_0_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g3f0ed71785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f0ed717854_0_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g3f0ed71785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dacc7a52bf_0_62:notes"/>
          <p:cNvSpPr txBox="1"/>
          <p:nvPr>
            <p:ph idx="1" type="body"/>
          </p:nvPr>
        </p:nvSpPr>
        <p:spPr>
          <a:xfrm>
            <a:off x="685800" y="4401256"/>
            <a:ext cx="5486400" cy="3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24975" lIns="49950" spcFirstLastPara="1" rIns="49950" wrap="square" tIns="249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r>
              <a:t/>
            </a:r>
            <a:endParaRPr/>
          </a:p>
        </p:txBody>
      </p:sp>
      <p:sp>
        <p:nvSpPr>
          <p:cNvPr id="273" name="Google Shape;273;g3dacc7a52bf_0_62:notes"/>
          <p:cNvSpPr/>
          <p:nvPr>
            <p:ph idx="2" type="sldImg"/>
          </p:nvPr>
        </p:nvSpPr>
        <p:spPr>
          <a:xfrm>
            <a:off x="2271713" y="1143000"/>
            <a:ext cx="23145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69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2" name="Google Shape;28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3" name="Google Shape;29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5" name="Google Shape;305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5" name="Google Shape;31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7" name="Google Shape;33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9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49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9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18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4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9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9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9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9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8"/>
          <p:cNvSpPr txBox="1"/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8"/>
          <p:cNvSpPr txBox="1"/>
          <p:nvPr>
            <p:ph idx="1" type="body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58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58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58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bg>
      <p:bgPr>
        <a:solidFill>
          <a:schemeClr val="lt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3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3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53"/>
          <p:cNvSpPr txBox="1"/>
          <p:nvPr>
            <p:ph type="ctrTitle"/>
          </p:nvPr>
        </p:nvSpPr>
        <p:spPr>
          <a:xfrm>
            <a:off x="898213" y="415686"/>
            <a:ext cx="16491572" cy="11995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53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53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3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53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9"/>
          <p:cNvSpPr txBox="1"/>
          <p:nvPr>
            <p:ph type="ctrTitle"/>
          </p:nvPr>
        </p:nvSpPr>
        <p:spPr>
          <a:xfrm>
            <a:off x="2286000" y="1683545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67"/>
              <a:buFont typeface="Calibri"/>
              <a:buNone/>
              <a:defRPr sz="10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59"/>
          <p:cNvSpPr txBox="1"/>
          <p:nvPr>
            <p:ph idx="1" type="subTitle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67"/>
              <a:buNone/>
              <a:defRPr sz="4267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None/>
              <a:defRPr sz="3556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9pPr>
          </a:lstStyle>
          <a:p/>
        </p:txBody>
      </p:sp>
      <p:sp>
        <p:nvSpPr>
          <p:cNvPr id="104" name="Google Shape;104;p59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59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59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1"/>
          <p:cNvSpPr txBox="1"/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61"/>
          <p:cNvSpPr txBox="1"/>
          <p:nvPr>
            <p:ph idx="1" type="body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p61"/>
          <p:cNvSpPr txBox="1"/>
          <p:nvPr>
            <p:ph idx="2" type="body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61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61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 txBox="1"/>
          <p:nvPr>
            <p:ph type="title"/>
          </p:nvPr>
        </p:nvSpPr>
        <p:spPr>
          <a:xfrm>
            <a:off x="1259682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62"/>
          <p:cNvSpPr txBox="1"/>
          <p:nvPr>
            <p:ph idx="1" type="body"/>
          </p:nvPr>
        </p:nvSpPr>
        <p:spPr>
          <a:xfrm>
            <a:off x="1259683" y="2521745"/>
            <a:ext cx="7736681" cy="12358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67"/>
              <a:buNone/>
              <a:defRPr b="1" sz="4267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None/>
              <a:defRPr b="1" sz="3556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9pPr>
          </a:lstStyle>
          <a:p/>
        </p:txBody>
      </p:sp>
      <p:sp>
        <p:nvSpPr>
          <p:cNvPr id="117" name="Google Shape;117;p62"/>
          <p:cNvSpPr txBox="1"/>
          <p:nvPr>
            <p:ph idx="2" type="body"/>
          </p:nvPr>
        </p:nvSpPr>
        <p:spPr>
          <a:xfrm>
            <a:off x="1259683" y="3757613"/>
            <a:ext cx="7736681" cy="552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 txBox="1"/>
          <p:nvPr>
            <p:ph idx="3" type="body"/>
          </p:nvPr>
        </p:nvSpPr>
        <p:spPr>
          <a:xfrm>
            <a:off x="9258300" y="2521745"/>
            <a:ext cx="7774782" cy="12358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267"/>
              <a:buNone/>
              <a:defRPr b="1" sz="4267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None/>
              <a:defRPr b="1" sz="3556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b="1" sz="2844"/>
            </a:lvl9pPr>
          </a:lstStyle>
          <a:p/>
        </p:txBody>
      </p:sp>
      <p:sp>
        <p:nvSpPr>
          <p:cNvPr id="119" name="Google Shape;119;p62"/>
          <p:cNvSpPr txBox="1"/>
          <p:nvPr>
            <p:ph idx="4" type="body"/>
          </p:nvPr>
        </p:nvSpPr>
        <p:spPr>
          <a:xfrm>
            <a:off x="9258300" y="3757613"/>
            <a:ext cx="7774782" cy="552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62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62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62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3"/>
          <p:cNvSpPr txBox="1"/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63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63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63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4"/>
          <p:cNvSpPr txBox="1"/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89"/>
              <a:buFont typeface="Calibri"/>
              <a:buNone/>
              <a:defRPr sz="568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64"/>
          <p:cNvSpPr txBox="1"/>
          <p:nvPr>
            <p:ph idx="1" type="body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9852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689"/>
              <a:buChar char="•"/>
              <a:defRPr sz="5689"/>
            </a:lvl1pPr>
            <a:lvl2pPr indent="-544703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978"/>
              <a:buChar char="•"/>
              <a:defRPr sz="4978"/>
            </a:lvl2pPr>
            <a:lvl3pPr indent="-4995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3pPr>
            <a:lvl4pPr indent="-454406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4pPr>
            <a:lvl5pPr indent="-454406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5pPr>
            <a:lvl6pPr indent="-454406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6pPr>
            <a:lvl7pPr indent="-454406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7pPr>
            <a:lvl8pPr indent="-454406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8pPr>
            <a:lvl9pPr indent="-454406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556"/>
              <a:buChar char="•"/>
              <a:defRPr sz="3556"/>
            </a:lvl9pPr>
          </a:lstStyle>
          <a:p/>
        </p:txBody>
      </p:sp>
      <p:sp>
        <p:nvSpPr>
          <p:cNvPr id="131" name="Google Shape;131;p64"/>
          <p:cNvSpPr txBox="1"/>
          <p:nvPr>
            <p:ph idx="2" type="body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89"/>
              <a:buNone/>
              <a:defRPr sz="2489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9pPr>
          </a:lstStyle>
          <a:p/>
        </p:txBody>
      </p:sp>
      <p:sp>
        <p:nvSpPr>
          <p:cNvPr id="132" name="Google Shape;132;p64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64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64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5"/>
          <p:cNvSpPr txBox="1"/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89"/>
              <a:buFont typeface="Calibri"/>
              <a:buNone/>
              <a:defRPr sz="5689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65"/>
          <p:cNvSpPr/>
          <p:nvPr>
            <p:ph idx="2" type="pic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</p:sp>
      <p:sp>
        <p:nvSpPr>
          <p:cNvPr id="138" name="Google Shape;138;p65"/>
          <p:cNvSpPr txBox="1"/>
          <p:nvPr>
            <p:ph idx="1" type="body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44"/>
              <a:buNone/>
              <a:defRPr sz="2844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89"/>
              <a:buNone/>
              <a:defRPr sz="2489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78"/>
              <a:buNone/>
              <a:defRPr sz="1778"/>
            </a:lvl9pPr>
          </a:lstStyle>
          <a:p/>
        </p:txBody>
      </p:sp>
      <p:sp>
        <p:nvSpPr>
          <p:cNvPr id="139" name="Google Shape;139;p65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65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65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6"/>
          <p:cNvSpPr txBox="1"/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66"/>
          <p:cNvSpPr txBox="1"/>
          <p:nvPr>
            <p:ph idx="1" type="body"/>
          </p:nvPr>
        </p:nvSpPr>
        <p:spPr>
          <a:xfrm rot="5400000">
            <a:off x="5880497" y="-1884758"/>
            <a:ext cx="6527007" cy="15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66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66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66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7"/>
          <p:cNvSpPr txBox="1"/>
          <p:nvPr>
            <p:ph type="title"/>
          </p:nvPr>
        </p:nvSpPr>
        <p:spPr>
          <a:xfrm rot="5400000">
            <a:off x="10700147" y="2934892"/>
            <a:ext cx="8717757" cy="3943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 rot="5400000">
            <a:off x="2699146" y="-894158"/>
            <a:ext cx="8717757" cy="1160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67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67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4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" name="Google Shape;25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4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Google Shape;28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4"/>
          <p:cNvSpPr txBox="1"/>
          <p:nvPr>
            <p:ph type="ctrTitle"/>
          </p:nvPr>
        </p:nvSpPr>
        <p:spPr>
          <a:xfrm>
            <a:off x="898213" y="415686"/>
            <a:ext cx="16491572" cy="11995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4"/>
          <p:cNvSpPr txBox="1"/>
          <p:nvPr>
            <p:ph idx="1" type="subTitle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4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4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4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 type="obj">
  <p:cSld name="OBJECT">
    <p:bg>
      <p:bgPr>
        <a:solidFill>
          <a:schemeClr val="lt1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ac4358691_0_86"/>
          <p:cNvSpPr/>
          <p:nvPr/>
        </p:nvSpPr>
        <p:spPr>
          <a:xfrm>
            <a:off x="0" y="0"/>
            <a:ext cx="18288000" cy="9721215"/>
          </a:xfrm>
          <a:custGeom>
            <a:rect b="b" l="l" r="r" t="t"/>
            <a:pathLst>
              <a:path extrusionOk="0" h="9721215" w="18288000">
                <a:moveTo>
                  <a:pt x="0" y="9720639"/>
                </a:moveTo>
                <a:lnTo>
                  <a:pt x="18287998" y="9720639"/>
                </a:lnTo>
                <a:lnTo>
                  <a:pt x="18287998" y="0"/>
                </a:lnTo>
                <a:lnTo>
                  <a:pt x="0" y="0"/>
                </a:lnTo>
                <a:lnTo>
                  <a:pt x="0" y="972063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3dac4358691_0_86"/>
          <p:cNvSpPr/>
          <p:nvPr/>
        </p:nvSpPr>
        <p:spPr>
          <a:xfrm>
            <a:off x="0" y="9720639"/>
            <a:ext cx="18288000" cy="566420"/>
          </a:xfrm>
          <a:custGeom>
            <a:rect b="b" l="l" r="r" t="t"/>
            <a:pathLst>
              <a:path extrusionOk="0" h="566420" w="18288000">
                <a:moveTo>
                  <a:pt x="18287998" y="566360"/>
                </a:moveTo>
                <a:lnTo>
                  <a:pt x="0" y="56636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6360"/>
                </a:lnTo>
                <a:close/>
              </a:path>
            </a:pathLst>
          </a:custGeom>
          <a:solidFill>
            <a:srgbClr val="C1FF7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g3dac4358691_0_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908915" y="7071874"/>
            <a:ext cx="1152524" cy="2190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3dac4358691_0_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96341" y="7846655"/>
            <a:ext cx="2114549" cy="140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g3dac4358691_0_86"/>
          <p:cNvSpPr/>
          <p:nvPr/>
        </p:nvSpPr>
        <p:spPr>
          <a:xfrm>
            <a:off x="17062145" y="8233792"/>
            <a:ext cx="171450" cy="236220"/>
          </a:xfrm>
          <a:custGeom>
            <a:rect b="b" l="l" r="r" t="t"/>
            <a:pathLst>
              <a:path extrusionOk="0" h="236220" w="171450">
                <a:moveTo>
                  <a:pt x="170928" y="235678"/>
                </a:moveTo>
                <a:lnTo>
                  <a:pt x="0" y="235678"/>
                </a:lnTo>
                <a:lnTo>
                  <a:pt x="85464" y="0"/>
                </a:lnTo>
                <a:lnTo>
                  <a:pt x="170928" y="23567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g3dac4358691_0_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6043" y="2404268"/>
            <a:ext cx="7934323" cy="390524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g3dac4358691_0_86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g3dac4358691_0_8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g3dac4358691_0_8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3dac4358691_0_8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dac4358691_0_97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dac4358691_0_97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dac4358691_0_97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dac4358691_0_97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g3dac4358691_0_97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3dac4358691_0_9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g3dac4358691_0_9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g3dac4358691_0_9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dac4358691_0_106"/>
          <p:cNvSpPr/>
          <p:nvPr/>
        </p:nvSpPr>
        <p:spPr>
          <a:xfrm>
            <a:off x="0" y="1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3" name="Google Shape;183;g3dac4358691_0_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653768" y="5024430"/>
            <a:ext cx="2181224" cy="411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g3dac4358691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9383" y="6127005"/>
            <a:ext cx="3248024" cy="216217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g3dac4358691_0_106"/>
          <p:cNvSpPr/>
          <p:nvPr/>
        </p:nvSpPr>
        <p:spPr>
          <a:xfrm>
            <a:off x="9308298" y="6721064"/>
            <a:ext cx="262890" cy="361950"/>
          </a:xfrm>
          <a:custGeom>
            <a:rect b="b" l="l" r="r" t="t"/>
            <a:pathLst>
              <a:path extrusionOk="0" h="361950" w="262890">
                <a:moveTo>
                  <a:pt x="262289" y="361646"/>
                </a:moveTo>
                <a:lnTo>
                  <a:pt x="0" y="361646"/>
                </a:lnTo>
                <a:lnTo>
                  <a:pt x="131144" y="0"/>
                </a:lnTo>
                <a:lnTo>
                  <a:pt x="262289" y="3616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g3dac4358691_0_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46999" y="5974828"/>
            <a:ext cx="4714874" cy="231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g3dac4358691_0_106"/>
          <p:cNvSpPr txBox="1"/>
          <p:nvPr>
            <p:ph type="ctrTitle"/>
          </p:nvPr>
        </p:nvSpPr>
        <p:spPr>
          <a:xfrm>
            <a:off x="898213" y="415686"/>
            <a:ext cx="16491600" cy="11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g3dac4358691_0_106"/>
          <p:cNvSpPr txBox="1"/>
          <p:nvPr>
            <p:ph idx="1" type="subTitle"/>
          </p:nvPr>
        </p:nvSpPr>
        <p:spPr>
          <a:xfrm>
            <a:off x="2743200" y="5760720"/>
            <a:ext cx="12801600" cy="25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g3dac4358691_0_106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g3dac4358691_0_106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g3dac4358691_0_106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dac4358691_0_117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g3dac4358691_0_117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g3dac4358691_0_117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dac4358691_0_12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g3dac4358691_0_121"/>
          <p:cNvSpPr txBox="1"/>
          <p:nvPr>
            <p:ph idx="1" type="body"/>
          </p:nvPr>
        </p:nvSpPr>
        <p:spPr>
          <a:xfrm>
            <a:off x="91440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3dac4358691_0_121"/>
          <p:cNvSpPr txBox="1"/>
          <p:nvPr>
            <p:ph idx="2" type="body"/>
          </p:nvPr>
        </p:nvSpPr>
        <p:spPr>
          <a:xfrm>
            <a:off x="9418320" y="2366010"/>
            <a:ext cx="79554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g3dac4358691_0_12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g3dac4358691_0_12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g3dac4358691_0_12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dac4358691_0_12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g3dac4358691_0_12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" name="Google Shape;206;g3dac4358691_0_12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g3dac4358691_0_12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5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55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55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55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5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5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5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55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6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6"/>
          <p:cNvSpPr txBox="1"/>
          <p:nvPr>
            <p:ph idx="1" type="body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56"/>
          <p:cNvSpPr txBox="1"/>
          <p:nvPr>
            <p:ph idx="2" type="body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6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6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6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7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7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7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OBJECT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d88fc395ff_0_108"/>
          <p:cNvSpPr txBox="1"/>
          <p:nvPr>
            <p:ph type="title"/>
          </p:nvPr>
        </p:nvSpPr>
        <p:spPr>
          <a:xfrm>
            <a:off x="293299" y="4111022"/>
            <a:ext cx="17701800" cy="32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g3d88fc395ff_0_108"/>
          <p:cNvSpPr txBox="1"/>
          <p:nvPr>
            <p:ph idx="11" type="ftr"/>
          </p:nvPr>
        </p:nvSpPr>
        <p:spPr>
          <a:xfrm>
            <a:off x="6217920" y="9566910"/>
            <a:ext cx="5852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g3d88fc395ff_0_108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g3d88fc395ff_0_108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 showMasterSp="0">
  <p:cSld name="Title and Content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1"/>
          <p:cNvSpPr/>
          <p:nvPr/>
        </p:nvSpPr>
        <p:spPr>
          <a:xfrm>
            <a:off x="6190396" y="790575"/>
            <a:ext cx="1510665" cy="76200"/>
          </a:xfrm>
          <a:custGeom>
            <a:rect b="b" l="l" r="r" t="t"/>
            <a:pathLst>
              <a:path extrusionOk="0" h="76200" w="1510665">
                <a:moveTo>
                  <a:pt x="1510216" y="76199"/>
                </a:moveTo>
                <a:lnTo>
                  <a:pt x="0" y="76199"/>
                </a:lnTo>
                <a:lnTo>
                  <a:pt x="0" y="0"/>
                </a:lnTo>
                <a:lnTo>
                  <a:pt x="1510216" y="0"/>
                </a:lnTo>
                <a:lnTo>
                  <a:pt x="1510216" y="76199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51"/>
          <p:cNvSpPr/>
          <p:nvPr/>
        </p:nvSpPr>
        <p:spPr>
          <a:xfrm>
            <a:off x="7913941" y="790587"/>
            <a:ext cx="6938009" cy="76200"/>
          </a:xfrm>
          <a:custGeom>
            <a:rect b="b" l="l" r="r" t="t"/>
            <a:pathLst>
              <a:path extrusionOk="0" h="76200" w="6938009">
                <a:moveTo>
                  <a:pt x="6937654" y="0"/>
                </a:moveTo>
                <a:lnTo>
                  <a:pt x="5005857" y="0"/>
                </a:lnTo>
                <a:lnTo>
                  <a:pt x="0" y="0"/>
                </a:lnTo>
                <a:lnTo>
                  <a:pt x="0" y="76200"/>
                </a:lnTo>
                <a:lnTo>
                  <a:pt x="5005857" y="76200"/>
                </a:lnTo>
                <a:lnTo>
                  <a:pt x="6937654" y="76200"/>
                </a:lnTo>
                <a:lnTo>
                  <a:pt x="6937654" y="0"/>
                </a:lnTo>
                <a:close/>
              </a:path>
            </a:pathLst>
          </a:custGeom>
          <a:solidFill>
            <a:srgbClr val="242625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51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92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1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1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1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1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2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2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52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0"/>
          <p:cNvSpPr txBox="1"/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667"/>
              <a:buFont typeface="Calibri"/>
              <a:buNone/>
              <a:defRPr sz="10667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0"/>
          <p:cNvSpPr txBox="1"/>
          <p:nvPr>
            <p:ph idx="1" type="body"/>
          </p:nvPr>
        </p:nvSpPr>
        <p:spPr>
          <a:xfrm>
            <a:off x="1247775" y="6884195"/>
            <a:ext cx="15773400" cy="2250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4267"/>
              <a:buNone/>
              <a:defRPr sz="4267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3556"/>
              <a:buNone/>
              <a:defRPr sz="3556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 sz="32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844"/>
              <a:buNone/>
              <a:defRPr sz="2844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60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0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0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8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48"/>
          <p:cNvSpPr txBox="1"/>
          <p:nvPr>
            <p:ph type="title"/>
          </p:nvPr>
        </p:nvSpPr>
        <p:spPr>
          <a:xfrm>
            <a:off x="3787551" y="252476"/>
            <a:ext cx="10712896" cy="1427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8"/>
          <p:cNvSpPr txBox="1"/>
          <p:nvPr>
            <p:ph idx="1" type="body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8"/>
          <p:cNvSpPr txBox="1"/>
          <p:nvPr>
            <p:ph idx="11" type="ft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8"/>
          <p:cNvSpPr txBox="1"/>
          <p:nvPr>
            <p:ph idx="10" type="dt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48"/>
          <p:cNvSpPr txBox="1"/>
          <p:nvPr>
            <p:ph idx="12" type="sldNum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0"/>
          <p:cNvSpPr txBox="1"/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50"/>
          <p:cNvSpPr txBox="1"/>
          <p:nvPr>
            <p:ph idx="1" type="body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50"/>
          <p:cNvSpPr txBox="1"/>
          <p:nvPr>
            <p:ph idx="10" type="dt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50"/>
          <p:cNvSpPr txBox="1"/>
          <p:nvPr>
            <p:ph idx="11" type="ftr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50"/>
          <p:cNvSpPr txBox="1"/>
          <p:nvPr>
            <p:ph idx="12" type="sldNum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  <a:defRPr b="0" i="0" sz="21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dac4358691_0_79"/>
          <p:cNvSpPr/>
          <p:nvPr/>
        </p:nvSpPr>
        <p:spPr>
          <a:xfrm>
            <a:off x="0" y="3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3dac4358691_0_79"/>
          <p:cNvSpPr txBox="1"/>
          <p:nvPr>
            <p:ph type="title"/>
          </p:nvPr>
        </p:nvSpPr>
        <p:spPr>
          <a:xfrm>
            <a:off x="3787551" y="252476"/>
            <a:ext cx="10713000" cy="14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92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g3dac4358691_0_79"/>
          <p:cNvSpPr txBox="1"/>
          <p:nvPr>
            <p:ph idx="1" type="body"/>
          </p:nvPr>
        </p:nvSpPr>
        <p:spPr>
          <a:xfrm>
            <a:off x="914400" y="2366010"/>
            <a:ext cx="16459200" cy="67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8" name="Google Shape;158;g3dac4358691_0_79"/>
          <p:cNvSpPr txBox="1"/>
          <p:nvPr>
            <p:ph idx="11" type="ftr"/>
          </p:nvPr>
        </p:nvSpPr>
        <p:spPr>
          <a:xfrm>
            <a:off x="6217920" y="9566910"/>
            <a:ext cx="5852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9" name="Google Shape;159;g3dac4358691_0_79"/>
          <p:cNvSpPr txBox="1"/>
          <p:nvPr>
            <p:ph idx="10" type="dt"/>
          </p:nvPr>
        </p:nvSpPr>
        <p:spPr>
          <a:xfrm>
            <a:off x="914400" y="9566910"/>
            <a:ext cx="42063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g3dac4358691_0_79"/>
          <p:cNvSpPr txBox="1"/>
          <p:nvPr>
            <p:ph idx="12" type="sldNum"/>
          </p:nvPr>
        </p:nvSpPr>
        <p:spPr>
          <a:xfrm>
            <a:off x="13167361" y="9566910"/>
            <a:ext cx="42063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4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20.png"/><Relationship Id="rId5" Type="http://schemas.openxmlformats.org/officeDocument/2006/relationships/image" Target="../media/image18.jpg"/><Relationship Id="rId6" Type="http://schemas.openxmlformats.org/officeDocument/2006/relationships/image" Target="../media/image19.png"/><Relationship Id="rId7" Type="http://schemas.openxmlformats.org/officeDocument/2006/relationships/image" Target="../media/image7.png"/><Relationship Id="rId8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7" Type="http://schemas.openxmlformats.org/officeDocument/2006/relationships/image" Target="../media/image7.png"/><Relationship Id="rId8" Type="http://schemas.openxmlformats.org/officeDocument/2006/relationships/image" Target="../media/image1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Relationship Id="rId4" Type="http://schemas.openxmlformats.org/officeDocument/2006/relationships/image" Target="../media/image26.jpg"/><Relationship Id="rId5" Type="http://schemas.openxmlformats.org/officeDocument/2006/relationships/image" Target="../media/image7.png"/><Relationship Id="rId6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dac4358691_0_69"/>
          <p:cNvSpPr/>
          <p:nvPr/>
        </p:nvSpPr>
        <p:spPr>
          <a:xfrm>
            <a:off x="0" y="3"/>
            <a:ext cx="18333720" cy="9745518"/>
          </a:xfrm>
          <a:custGeom>
            <a:rect b="b" l="l" r="r" t="t"/>
            <a:pathLst>
              <a:path extrusionOk="0" h="9721215" w="18288000">
                <a:moveTo>
                  <a:pt x="0" y="9720635"/>
                </a:moveTo>
                <a:lnTo>
                  <a:pt x="18287998" y="9720635"/>
                </a:lnTo>
                <a:lnTo>
                  <a:pt x="18287998" y="0"/>
                </a:lnTo>
                <a:lnTo>
                  <a:pt x="0" y="0"/>
                </a:lnTo>
                <a:lnTo>
                  <a:pt x="0" y="9720635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g3dac4358691_0_69"/>
          <p:cNvSpPr/>
          <p:nvPr/>
        </p:nvSpPr>
        <p:spPr>
          <a:xfrm>
            <a:off x="0" y="10282518"/>
            <a:ext cx="18333720" cy="5092"/>
          </a:xfrm>
          <a:custGeom>
            <a:rect b="b" l="l" r="r" t="t"/>
            <a:pathLst>
              <a:path extrusionOk="0" h="5079" w="18288000">
                <a:moveTo>
                  <a:pt x="0" y="4483"/>
                </a:moveTo>
                <a:lnTo>
                  <a:pt x="18287998" y="4483"/>
                </a:lnTo>
                <a:lnTo>
                  <a:pt x="18287998" y="0"/>
                </a:lnTo>
                <a:lnTo>
                  <a:pt x="0" y="0"/>
                </a:lnTo>
                <a:lnTo>
                  <a:pt x="0" y="4483"/>
                </a:ln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Google Shape;214;g3dac4358691_0_69"/>
          <p:cNvSpPr/>
          <p:nvPr/>
        </p:nvSpPr>
        <p:spPr>
          <a:xfrm>
            <a:off x="0" y="9720638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Google Shape;215;g3dac4358691_0_69"/>
          <p:cNvSpPr txBox="1"/>
          <p:nvPr>
            <p:ph type="title"/>
          </p:nvPr>
        </p:nvSpPr>
        <p:spPr>
          <a:xfrm>
            <a:off x="1532677" y="1332517"/>
            <a:ext cx="15701100" cy="31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25">
            <a:spAutoFit/>
          </a:bodyPr>
          <a:lstStyle/>
          <a:p>
            <a:pPr indent="0" lvl="0" marL="25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  <a:t>PROJETO DE EXTENSÃO</a:t>
            </a:r>
            <a:br>
              <a:rPr lang="en-US" sz="101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0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16" name="Google Shape;216;g3dac4358691_0_69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213" y="7708205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g3dac4358691_0_69"/>
          <p:cNvSpPr txBox="1"/>
          <p:nvPr/>
        </p:nvSpPr>
        <p:spPr>
          <a:xfrm>
            <a:off x="0" y="9043546"/>
            <a:ext cx="14794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Coordenação: Profa. Dra. Elyrouse Cavalcante de Oliveira Bellini - UFAL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g3dac4358691_0_69" title="IDENTIDADE VISUAL (1).png"/>
          <p:cNvPicPr preferRelativeResize="0"/>
          <p:nvPr/>
        </p:nvPicPr>
        <p:blipFill rotWithShape="1">
          <a:blip r:embed="rId4">
            <a:alphaModFix/>
          </a:blip>
          <a:srcRect b="17662" l="0" r="0" t="17901"/>
          <a:stretch/>
        </p:blipFill>
        <p:spPr>
          <a:xfrm>
            <a:off x="5700019" y="2924381"/>
            <a:ext cx="6887965" cy="4438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"/>
          <p:cNvSpPr/>
          <p:nvPr/>
        </p:nvSpPr>
        <p:spPr>
          <a:xfrm>
            <a:off x="2070975" y="2637150"/>
            <a:ext cx="14581800" cy="51519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9"/>
          <p:cNvSpPr txBox="1"/>
          <p:nvPr/>
        </p:nvSpPr>
        <p:spPr>
          <a:xfrm>
            <a:off x="2376525" y="3138400"/>
            <a:ext cx="146748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3694" lvl="1" marL="54960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•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Evitar perdas de estoque;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3694" lvl="1" marL="54960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•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Análise das quantidades vendidas; 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3696" lvl="1" marL="54960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•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Maior poder de negociação;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3696" lvl="1" marL="54960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•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Precificar melhor os produtos;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03696" lvl="1" marL="54960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•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Permite a criação de estratégias de venda.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2" name="Google Shape;35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1992" y="1138659"/>
            <a:ext cx="951934" cy="951934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9"/>
          <p:cNvSpPr txBox="1"/>
          <p:nvPr/>
        </p:nvSpPr>
        <p:spPr>
          <a:xfrm>
            <a:off x="5288800" y="9406600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Bling, 2022.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4" name="Google Shape;354;p9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9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9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7" name="Google Shape;357;p9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Benefícios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"/>
          <p:cNvSpPr/>
          <p:nvPr/>
        </p:nvSpPr>
        <p:spPr>
          <a:xfrm>
            <a:off x="1175600" y="2770375"/>
            <a:ext cx="16119000" cy="51639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 txBox="1"/>
          <p:nvPr/>
        </p:nvSpPr>
        <p:spPr>
          <a:xfrm>
            <a:off x="10064831" y="6648844"/>
            <a:ext cx="569700" cy="2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27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10"/>
          <p:cNvSpPr txBox="1"/>
          <p:nvPr/>
        </p:nvSpPr>
        <p:spPr>
          <a:xfrm>
            <a:off x="1442900" y="3140425"/>
            <a:ext cx="15584400" cy="25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44780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entendimento de Beulke e Bertó (2001), o acompanhamento de entradas e saídas de estoque, é de grande importância pois a falta desse controle pode acarretar: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144780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144780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desperdício de produtos;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14478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Falta de produtos, pois não se sabe a quantidade para repor em tempo hábil;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14478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Aumento dos custos, devido ao maior gasto para m</a:t>
            </a: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</a:t>
            </a: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ter o estoque.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5" name="Google Shape;365;p1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10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8" name="Google Shape;368;p10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Consequências de um Controle Ineficiente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9" name="Google Shape;369;p10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Somei, 2020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11"/>
          <p:cNvGrpSpPr/>
          <p:nvPr/>
        </p:nvGrpSpPr>
        <p:grpSpPr>
          <a:xfrm>
            <a:off x="839397" y="2694757"/>
            <a:ext cx="10707300" cy="5884178"/>
            <a:chOff x="0" y="117862"/>
            <a:chExt cx="10707300" cy="5884178"/>
          </a:xfrm>
        </p:grpSpPr>
        <p:sp>
          <p:nvSpPr>
            <p:cNvPr id="375" name="Google Shape;375;p11"/>
            <p:cNvSpPr/>
            <p:nvPr/>
          </p:nvSpPr>
          <p:spPr>
            <a:xfrm>
              <a:off x="0" y="117862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11"/>
            <p:cNvSpPr txBox="1"/>
            <p:nvPr/>
          </p:nvSpPr>
          <p:spPr>
            <a:xfrm>
              <a:off x="54298" y="172160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Otimização do espaço físico do estoque;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0" y="1310807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11"/>
            <p:cNvSpPr txBox="1"/>
            <p:nvPr/>
          </p:nvSpPr>
          <p:spPr>
            <a:xfrm>
              <a:off x="54298" y="1365105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Redução de desperdícios e prejuízos;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0" y="2503751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11"/>
            <p:cNvSpPr txBox="1"/>
            <p:nvPr/>
          </p:nvSpPr>
          <p:spPr>
            <a:xfrm>
              <a:off x="54298" y="2558049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2800" u="none" cap="none" strike="noStrike">
                  <a:solidFill>
                    <a:srgbClr val="0B4803"/>
                  </a:solidFill>
                  <a:latin typeface="Calibri"/>
                  <a:ea typeface="Calibri"/>
                  <a:cs typeface="Calibri"/>
                  <a:sym typeface="Calibri"/>
                </a:rPr>
                <a:t>Eficiência na gestão de produção;</a:t>
              </a:r>
              <a:endParaRPr i="0" sz="2800" u="none" cap="none" strike="noStrike">
                <a:solidFill>
                  <a:srgbClr val="0B480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0" y="3696696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11"/>
            <p:cNvSpPr txBox="1"/>
            <p:nvPr/>
          </p:nvSpPr>
          <p:spPr>
            <a:xfrm>
              <a:off x="54298" y="3723832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2800" u="none" cap="none" strike="noStrike">
                  <a:solidFill>
                    <a:srgbClr val="0B4803"/>
                  </a:solidFill>
                  <a:latin typeface="Calibri"/>
                  <a:ea typeface="Calibri"/>
                  <a:cs typeface="Calibri"/>
                  <a:sym typeface="Calibri"/>
                </a:rPr>
                <a:t>Otimização de custos;</a:t>
              </a:r>
              <a:endParaRPr i="0" sz="2800" u="none" cap="none" strike="noStrike">
                <a:solidFill>
                  <a:srgbClr val="0B480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1"/>
            <p:cNvSpPr/>
            <p:nvPr/>
          </p:nvSpPr>
          <p:spPr>
            <a:xfrm>
              <a:off x="0" y="4889640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 txBox="1"/>
            <p:nvPr/>
          </p:nvSpPr>
          <p:spPr>
            <a:xfrm>
              <a:off x="54298" y="4943938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2800" u="none" cap="none" strike="noStrike">
                  <a:solidFill>
                    <a:srgbClr val="0B4803"/>
                  </a:solidFill>
                  <a:latin typeface="Calibri"/>
                  <a:ea typeface="Calibri"/>
                  <a:cs typeface="Calibri"/>
                  <a:sym typeface="Calibri"/>
                </a:rPr>
                <a:t>Organização de compras.</a:t>
              </a:r>
              <a:endParaRPr i="0" sz="2800" u="none" cap="none" strike="noStrike">
                <a:solidFill>
                  <a:srgbClr val="0B480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5" name="Google Shape;385;p11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11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8" name="Google Shape;388;p11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Execução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89" name="Google Shape;38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52951" y="1513973"/>
            <a:ext cx="5231974" cy="5231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824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390" name="Google Shape;390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77925" y="5419525"/>
            <a:ext cx="2343250" cy="23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f0ed717854_0_0"/>
          <p:cNvSpPr/>
          <p:nvPr/>
        </p:nvSpPr>
        <p:spPr>
          <a:xfrm>
            <a:off x="2640750" y="2688445"/>
            <a:ext cx="12696300" cy="37860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g3f0ed717854_0_0"/>
          <p:cNvSpPr txBox="1"/>
          <p:nvPr/>
        </p:nvSpPr>
        <p:spPr>
          <a:xfrm>
            <a:off x="3400800" y="2949988"/>
            <a:ext cx="11486400" cy="37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PEPS: Primeiro que entra, primeiro que sai</a:t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 primeiros produtos que chegam no estoque devem ir embora primeiro, e os que chegarem depois devem sair por último. Desta forma, os produtos seguirão uma ordem lógica sistemática, garantido a redução de prejuízos, causados por perdas de produtos.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Google Shape;397;g3f0ed717854_0_0"/>
          <p:cNvSpPr/>
          <p:nvPr/>
        </p:nvSpPr>
        <p:spPr>
          <a:xfrm>
            <a:off x="3379550" y="2789700"/>
            <a:ext cx="2059500" cy="80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CFFC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8" name="Google Shape;398;g3f0ed717854_0_0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3f0ed717854_0_0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3f0ed717854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1" name="Google Shape;401;g3f0ed717854_0_0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Execução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2" name="Google Shape;402;g3f0ed717854_0_0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Hiper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2023.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3"/>
          <p:cNvSpPr/>
          <p:nvPr/>
        </p:nvSpPr>
        <p:spPr>
          <a:xfrm>
            <a:off x="9456475" y="2514450"/>
            <a:ext cx="8035200" cy="36123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3"/>
          <p:cNvSpPr/>
          <p:nvPr/>
        </p:nvSpPr>
        <p:spPr>
          <a:xfrm>
            <a:off x="1370625" y="2367175"/>
            <a:ext cx="6126000" cy="6088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3"/>
          <p:cNvSpPr txBox="1"/>
          <p:nvPr/>
        </p:nvSpPr>
        <p:spPr>
          <a:xfrm>
            <a:off x="1924650" y="2514450"/>
            <a:ext cx="5294700" cy="57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910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1ª compra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Quantidade: 50 unidades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Preço unitário: R$ 40,00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Preço total: R$ 2.000,00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2ª compra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Quantidade: 60 unidades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Preço unitário: R$ 50,00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423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Preço total: R$ 3.000,00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0" name="Google Shape;410;p13"/>
          <p:cNvSpPr txBox="1"/>
          <p:nvPr/>
        </p:nvSpPr>
        <p:spPr>
          <a:xfrm>
            <a:off x="9939925" y="3258451"/>
            <a:ext cx="7068300" cy="21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Após isso, foram vendidas 40 bolsas. Segundo a metodologia dotada através do PEPS, das peças que restaram no estoque, 10 terão o custo de R$ 40,00 e 60 de R$ 50,00.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11" name="Google Shape;411;p13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13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1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4" name="Google Shape;414;p13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Exemplo: Loja de Bolsas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2"/>
          <p:cNvSpPr/>
          <p:nvPr/>
        </p:nvSpPr>
        <p:spPr>
          <a:xfrm>
            <a:off x="2640750" y="2688452"/>
            <a:ext cx="12696300" cy="4894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2"/>
          <p:cNvSpPr txBox="1"/>
          <p:nvPr/>
        </p:nvSpPr>
        <p:spPr>
          <a:xfrm>
            <a:off x="3400800" y="2949988"/>
            <a:ext cx="11486400" cy="48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UEPS: Último que entra, primeiro que sai</a:t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Porém, a legislação brasileira não permite seu uso para fins contábeis¹. A razão desta proibição é que se a mercadoria sempre vendida for mais recente (que custa mais), o estoque final será composto apenas pelas unidades mais antigas (e mais baratas), de modo que o cálculo do imposto não poderá avaliar o valor real vendido da mercadoria, apresentado um lucro maior e menor no estoque final.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1" name="Google Shape;421;p12"/>
          <p:cNvSpPr/>
          <p:nvPr/>
        </p:nvSpPr>
        <p:spPr>
          <a:xfrm>
            <a:off x="3379550" y="2789700"/>
            <a:ext cx="2059500" cy="80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CFFC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2" name="Google Shape;422;p12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12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1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5" name="Google Shape;425;p12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Execução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6" name="Google Shape;426;p12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Hiper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2023.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f0ed717854_0_11"/>
          <p:cNvSpPr/>
          <p:nvPr/>
        </p:nvSpPr>
        <p:spPr>
          <a:xfrm>
            <a:off x="2640750" y="2688450"/>
            <a:ext cx="12696300" cy="40476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g3f0ed717854_0_11"/>
          <p:cNvSpPr txBox="1"/>
          <p:nvPr/>
        </p:nvSpPr>
        <p:spPr>
          <a:xfrm>
            <a:off x="3400800" y="2949988"/>
            <a:ext cx="11486400" cy="37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UEPS: Último que entra, primeiro que sai</a:t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Partindo do mesmo exemplo anterior, e trazendo para a metodologia do UEPS. Nesse caso, as segundas unidades, compradas por R$ 50,00 (custo unitário), serão as primeiras vendidas. Assim, no estoque, 20 delas terão o custo de R$50,00, e 50 bolsas de R$40,00.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3" name="Google Shape;433;g3f0ed717854_0_11"/>
          <p:cNvSpPr/>
          <p:nvPr/>
        </p:nvSpPr>
        <p:spPr>
          <a:xfrm>
            <a:off x="3379550" y="2789700"/>
            <a:ext cx="2059500" cy="80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CFFC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4" name="Google Shape;434;g3f0ed717854_0_11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3f0ed717854_0_11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g3f0ed717854_0_1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7" name="Google Shape;437;g3f0ed717854_0_11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Execução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8" name="Google Shape;438;g3f0ed717854_0_11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Hiper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2023.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f0ed717854_0_22"/>
          <p:cNvSpPr/>
          <p:nvPr/>
        </p:nvSpPr>
        <p:spPr>
          <a:xfrm>
            <a:off x="2640750" y="2688450"/>
            <a:ext cx="12696300" cy="43401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g3f0ed717854_0_22"/>
          <p:cNvSpPr txBox="1"/>
          <p:nvPr/>
        </p:nvSpPr>
        <p:spPr>
          <a:xfrm>
            <a:off x="3400800" y="2949988"/>
            <a:ext cx="11486400" cy="43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b="1"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Média Ponderada Móvel (MPM)</a:t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97"/>
              <a:buFont typeface="Arial"/>
              <a:buNone/>
            </a:pPr>
            <a:r>
              <a:rPr lang="en-US" sz="3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Nesse modelo, deve-se somar o valor dos produtos já em estoque e os novos produtos dividindo pelo total de mercadorias. Portanto, com ele, o estoque é monitorado de maneira permanente, e a cada compra de mercadoria o cálculo de custos é refeito. Partindo do mesmo exemplo, todas as bolsas no início teriam custo unitário de R$ 45,45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5" name="Google Shape;445;g3f0ed717854_0_22"/>
          <p:cNvSpPr/>
          <p:nvPr/>
        </p:nvSpPr>
        <p:spPr>
          <a:xfrm>
            <a:off x="3379550" y="2789700"/>
            <a:ext cx="2059500" cy="80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CFFCE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g3f0ed717854_0_22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" name="Google Shape;447;g3f0ed717854_0_22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g3f0ed717854_0_2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9" name="Google Shape;449;g3f0ed717854_0_22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Formas de Execução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0" name="Google Shape;450;g3f0ed717854_0_22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Hiper, 2023.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"/>
          <p:cNvSpPr/>
          <p:nvPr/>
        </p:nvSpPr>
        <p:spPr>
          <a:xfrm>
            <a:off x="5938575" y="1979450"/>
            <a:ext cx="10914600" cy="52764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8"/>
          <p:cNvSpPr txBox="1"/>
          <p:nvPr/>
        </p:nvSpPr>
        <p:spPr>
          <a:xfrm>
            <a:off x="6280425" y="2688150"/>
            <a:ext cx="101775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02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Registrar toda a movimentação de entradas e saídas;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Implantar a prática de fazer periodicamente o inventário físico;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Definir estoque mínimo;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Escolher as parcerias com os fornecedores certos.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7" name="Google Shape;457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44925"/>
            <a:ext cx="5335550" cy="69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18"/>
          <p:cNvSpPr txBox="1"/>
          <p:nvPr/>
        </p:nvSpPr>
        <p:spPr>
          <a:xfrm>
            <a:off x="5081725" y="9502450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Sebrae, 2022.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9" name="Google Shape;459;p1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18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2" name="Google Shape;462;p18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Passo a Passo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00571" y="6312151"/>
            <a:ext cx="838126" cy="83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57913" y="6494459"/>
            <a:ext cx="2378586" cy="237858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3"/>
          <p:cNvSpPr txBox="1"/>
          <p:nvPr/>
        </p:nvSpPr>
        <p:spPr>
          <a:xfrm>
            <a:off x="639300" y="2816077"/>
            <a:ext cx="4271700" cy="6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Manual</a:t>
            </a:r>
            <a:endParaRPr b="1"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0" name="Google Shape;470;p23"/>
          <p:cNvSpPr txBox="1"/>
          <p:nvPr/>
        </p:nvSpPr>
        <p:spPr>
          <a:xfrm>
            <a:off x="5782800" y="2818750"/>
            <a:ext cx="4242600" cy="66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Sistemas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1" name="Google Shape;471;p23"/>
          <p:cNvSpPr txBox="1"/>
          <p:nvPr/>
        </p:nvSpPr>
        <p:spPr>
          <a:xfrm>
            <a:off x="10897250" y="2876875"/>
            <a:ext cx="4202700" cy="66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/>
              <a:buNone/>
            </a:pPr>
            <a:r>
              <a:rPr b="1"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Planilhas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72" name="Google Shape;47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838" y="4200450"/>
            <a:ext cx="5394960" cy="4398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92926" y="4749112"/>
            <a:ext cx="5422392" cy="384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856351" y="4474788"/>
            <a:ext cx="5129783" cy="4398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3" title="DIREITOS E OBRIGAÇÕES DO MEI 202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23" title="IDENTIDADE VISUAL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77" name="Google Shape;477;p2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8" name="Google Shape;478;p23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Tipos de Controle de 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"/>
          <p:cNvSpPr txBox="1"/>
          <p:nvPr>
            <p:ph type="title"/>
          </p:nvPr>
        </p:nvSpPr>
        <p:spPr>
          <a:xfrm>
            <a:off x="6177701" y="0"/>
            <a:ext cx="11047200" cy="9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0" lang="en-US" sz="6200">
                <a:solidFill>
                  <a:srgbClr val="242625"/>
                </a:solidFill>
                <a:latin typeface="Trebuchet MS"/>
                <a:ea typeface="Trebuchet MS"/>
                <a:cs typeface="Trebuchet MS"/>
                <a:sym typeface="Trebuchet MS"/>
              </a:rPr>
              <a:t>Em que iremos te ajudar?</a:t>
            </a:r>
            <a:endParaRPr sz="62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4" name="Google Shape;224;p2"/>
          <p:cNvSpPr txBox="1"/>
          <p:nvPr/>
        </p:nvSpPr>
        <p:spPr>
          <a:xfrm>
            <a:off x="6177696" y="1763339"/>
            <a:ext cx="2061900" cy="10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8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Contribuições do  MEI para a  sociedade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5" name="Google Shape;225;p2"/>
          <p:cNvGrpSpPr/>
          <p:nvPr/>
        </p:nvGrpSpPr>
        <p:grpSpPr>
          <a:xfrm>
            <a:off x="0" y="826691"/>
            <a:ext cx="5479396" cy="8417050"/>
            <a:chOff x="0" y="826691"/>
            <a:chExt cx="5479396" cy="8417050"/>
          </a:xfrm>
        </p:grpSpPr>
        <p:pic>
          <p:nvPicPr>
            <p:cNvPr id="226" name="Google Shape;226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0" y="826691"/>
              <a:ext cx="5479396" cy="8417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2"/>
            <p:cNvSpPr/>
            <p:nvPr/>
          </p:nvSpPr>
          <p:spPr>
            <a:xfrm>
              <a:off x="303390" y="2637585"/>
              <a:ext cx="231775" cy="2025650"/>
            </a:xfrm>
            <a:custGeom>
              <a:rect b="b" l="l" r="r" t="t"/>
              <a:pathLst>
                <a:path extrusionOk="0" h="2025650" w="231775">
                  <a:moveTo>
                    <a:pt x="135154" y="231479"/>
                  </a:moveTo>
                  <a:lnTo>
                    <a:pt x="96539" y="231479"/>
                  </a:lnTo>
                  <a:lnTo>
                    <a:pt x="96539" y="0"/>
                  </a:lnTo>
                  <a:lnTo>
                    <a:pt x="135154" y="0"/>
                  </a:lnTo>
                  <a:lnTo>
                    <a:pt x="135154" y="231479"/>
                  </a:lnTo>
                  <a:close/>
                </a:path>
                <a:path extrusionOk="0" h="2025650" w="231775">
                  <a:moveTo>
                    <a:pt x="115847" y="2025448"/>
                  </a:moveTo>
                  <a:lnTo>
                    <a:pt x="71137" y="2016406"/>
                  </a:lnTo>
                  <a:lnTo>
                    <a:pt x="34271" y="1991691"/>
                  </a:lnTo>
                  <a:lnTo>
                    <a:pt x="9231" y="1954919"/>
                  </a:lnTo>
                  <a:lnTo>
                    <a:pt x="0" y="1909708"/>
                  </a:lnTo>
                  <a:lnTo>
                    <a:pt x="38615" y="1909708"/>
                  </a:lnTo>
                  <a:lnTo>
                    <a:pt x="44709" y="1939668"/>
                  </a:lnTo>
                  <a:lnTo>
                    <a:pt x="61302" y="1964202"/>
                  </a:lnTo>
                  <a:lnTo>
                    <a:pt x="85859" y="1980780"/>
                  </a:lnTo>
                  <a:lnTo>
                    <a:pt x="115847" y="1986868"/>
                  </a:lnTo>
                  <a:lnTo>
                    <a:pt x="201149" y="1986868"/>
                  </a:lnTo>
                  <a:lnTo>
                    <a:pt x="197905" y="1991691"/>
                  </a:lnTo>
                  <a:lnTo>
                    <a:pt x="161099" y="2016406"/>
                  </a:lnTo>
                  <a:lnTo>
                    <a:pt x="115847" y="2025448"/>
                  </a:lnTo>
                  <a:close/>
                </a:path>
                <a:path extrusionOk="0" h="2025650" w="231775">
                  <a:moveTo>
                    <a:pt x="201149" y="1986868"/>
                  </a:moveTo>
                  <a:lnTo>
                    <a:pt x="115847" y="1986868"/>
                  </a:lnTo>
                  <a:lnTo>
                    <a:pt x="145834" y="1980780"/>
                  </a:lnTo>
                  <a:lnTo>
                    <a:pt x="170391" y="1964202"/>
                  </a:lnTo>
                  <a:lnTo>
                    <a:pt x="186984" y="1939668"/>
                  </a:lnTo>
                  <a:lnTo>
                    <a:pt x="193078" y="1909708"/>
                  </a:lnTo>
                  <a:lnTo>
                    <a:pt x="231694" y="1909708"/>
                  </a:lnTo>
                  <a:lnTo>
                    <a:pt x="222643" y="1954919"/>
                  </a:lnTo>
                  <a:lnTo>
                    <a:pt x="201149" y="1986868"/>
                  </a:lnTo>
                  <a:close/>
                </a:path>
              </a:pathLst>
            </a:custGeom>
            <a:solidFill>
              <a:srgbClr val="2ED47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" name="Google Shape;228;p2"/>
          <p:cNvSpPr txBox="1"/>
          <p:nvPr/>
        </p:nvSpPr>
        <p:spPr>
          <a:xfrm>
            <a:off x="8916955" y="1767832"/>
            <a:ext cx="2287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Direitos e  Obrigações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"/>
          <p:cNvSpPr txBox="1"/>
          <p:nvPr/>
        </p:nvSpPr>
        <p:spPr>
          <a:xfrm>
            <a:off x="11659558" y="1232005"/>
            <a:ext cx="972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"/>
          <p:cNvSpPr txBox="1"/>
          <p:nvPr/>
        </p:nvSpPr>
        <p:spPr>
          <a:xfrm>
            <a:off x="11659558" y="1748254"/>
            <a:ext cx="2509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legalizar o seu 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"/>
          <p:cNvSpPr/>
          <p:nvPr/>
        </p:nvSpPr>
        <p:spPr>
          <a:xfrm>
            <a:off x="16108453" y="1"/>
            <a:ext cx="2179955" cy="1256665"/>
          </a:xfrm>
          <a:custGeom>
            <a:rect b="b" l="l" r="r" t="t"/>
            <a:pathLst>
              <a:path extrusionOk="0" h="1256665" w="2179955">
                <a:moveTo>
                  <a:pt x="1429801" y="1256484"/>
                </a:moveTo>
                <a:lnTo>
                  <a:pt x="1381223" y="1255682"/>
                </a:lnTo>
                <a:lnTo>
                  <a:pt x="1333070" y="1253292"/>
                </a:lnTo>
                <a:lnTo>
                  <a:pt x="1285345" y="1249340"/>
                </a:lnTo>
                <a:lnTo>
                  <a:pt x="1238072" y="1243850"/>
                </a:lnTo>
                <a:lnTo>
                  <a:pt x="1191277" y="1236848"/>
                </a:lnTo>
                <a:lnTo>
                  <a:pt x="1144984" y="1228360"/>
                </a:lnTo>
                <a:lnTo>
                  <a:pt x="1099220" y="1218409"/>
                </a:lnTo>
                <a:lnTo>
                  <a:pt x="1054009" y="1207023"/>
                </a:lnTo>
                <a:lnTo>
                  <a:pt x="1009376" y="1194225"/>
                </a:lnTo>
                <a:lnTo>
                  <a:pt x="965347" y="1180042"/>
                </a:lnTo>
                <a:lnTo>
                  <a:pt x="921948" y="1164498"/>
                </a:lnTo>
                <a:lnTo>
                  <a:pt x="879202" y="1147618"/>
                </a:lnTo>
                <a:lnTo>
                  <a:pt x="837136" y="1129428"/>
                </a:lnTo>
                <a:lnTo>
                  <a:pt x="795775" y="1109953"/>
                </a:lnTo>
                <a:lnTo>
                  <a:pt x="755144" y="1089219"/>
                </a:lnTo>
                <a:lnTo>
                  <a:pt x="715267" y="1067250"/>
                </a:lnTo>
                <a:lnTo>
                  <a:pt x="676172" y="1044071"/>
                </a:lnTo>
                <a:lnTo>
                  <a:pt x="637881" y="1019709"/>
                </a:lnTo>
                <a:lnTo>
                  <a:pt x="600422" y="994188"/>
                </a:lnTo>
                <a:lnTo>
                  <a:pt x="563819" y="967533"/>
                </a:lnTo>
                <a:lnTo>
                  <a:pt x="528097" y="939770"/>
                </a:lnTo>
                <a:lnTo>
                  <a:pt x="493281" y="910923"/>
                </a:lnTo>
                <a:lnTo>
                  <a:pt x="459398" y="881019"/>
                </a:lnTo>
                <a:lnTo>
                  <a:pt x="426471" y="850082"/>
                </a:lnTo>
                <a:lnTo>
                  <a:pt x="394527" y="818138"/>
                </a:lnTo>
                <a:lnTo>
                  <a:pt x="363590" y="785211"/>
                </a:lnTo>
                <a:lnTo>
                  <a:pt x="333686" y="751327"/>
                </a:lnTo>
                <a:lnTo>
                  <a:pt x="304839" y="716512"/>
                </a:lnTo>
                <a:lnTo>
                  <a:pt x="277076" y="680790"/>
                </a:lnTo>
                <a:lnTo>
                  <a:pt x="250421" y="644187"/>
                </a:lnTo>
                <a:lnTo>
                  <a:pt x="224900" y="606727"/>
                </a:lnTo>
                <a:lnTo>
                  <a:pt x="200537" y="568437"/>
                </a:lnTo>
                <a:lnTo>
                  <a:pt x="177359" y="529341"/>
                </a:lnTo>
                <a:lnTo>
                  <a:pt x="155390" y="489465"/>
                </a:lnTo>
                <a:lnTo>
                  <a:pt x="134655" y="448834"/>
                </a:lnTo>
                <a:lnTo>
                  <a:pt x="115181" y="407473"/>
                </a:lnTo>
                <a:lnTo>
                  <a:pt x="96991" y="365407"/>
                </a:lnTo>
                <a:lnTo>
                  <a:pt x="80111" y="322661"/>
                </a:lnTo>
                <a:lnTo>
                  <a:pt x="64567" y="279261"/>
                </a:lnTo>
                <a:lnTo>
                  <a:pt x="50383" y="235233"/>
                </a:lnTo>
                <a:lnTo>
                  <a:pt x="37586" y="190600"/>
                </a:lnTo>
                <a:lnTo>
                  <a:pt x="26199" y="145389"/>
                </a:lnTo>
                <a:lnTo>
                  <a:pt x="16249" y="99625"/>
                </a:lnTo>
                <a:lnTo>
                  <a:pt x="7760" y="53332"/>
                </a:lnTo>
                <a:lnTo>
                  <a:pt x="759" y="6537"/>
                </a:lnTo>
                <a:lnTo>
                  <a:pt x="0" y="0"/>
                </a:lnTo>
                <a:lnTo>
                  <a:pt x="2179544" y="0"/>
                </a:lnTo>
                <a:lnTo>
                  <a:pt x="2179544" y="1046348"/>
                </a:lnTo>
                <a:lnTo>
                  <a:pt x="2144288" y="1067250"/>
                </a:lnTo>
                <a:lnTo>
                  <a:pt x="2104412" y="1089219"/>
                </a:lnTo>
                <a:lnTo>
                  <a:pt x="2063780" y="1109953"/>
                </a:lnTo>
                <a:lnTo>
                  <a:pt x="2022419" y="1129428"/>
                </a:lnTo>
                <a:lnTo>
                  <a:pt x="1980353" y="1147618"/>
                </a:lnTo>
                <a:lnTo>
                  <a:pt x="1937607" y="1164498"/>
                </a:lnTo>
                <a:lnTo>
                  <a:pt x="1894208" y="1180042"/>
                </a:lnTo>
                <a:lnTo>
                  <a:pt x="1850179" y="1194225"/>
                </a:lnTo>
                <a:lnTo>
                  <a:pt x="1805547" y="1207023"/>
                </a:lnTo>
                <a:lnTo>
                  <a:pt x="1760335" y="1218409"/>
                </a:lnTo>
                <a:lnTo>
                  <a:pt x="1714571" y="1228360"/>
                </a:lnTo>
                <a:lnTo>
                  <a:pt x="1668279" y="1236848"/>
                </a:lnTo>
                <a:lnTo>
                  <a:pt x="1621483" y="1243850"/>
                </a:lnTo>
                <a:lnTo>
                  <a:pt x="1574210" y="1249340"/>
                </a:lnTo>
                <a:lnTo>
                  <a:pt x="1526485" y="1253292"/>
                </a:lnTo>
                <a:lnTo>
                  <a:pt x="1478332" y="1255682"/>
                </a:lnTo>
                <a:lnTo>
                  <a:pt x="1429801" y="1256484"/>
                </a:lnTo>
                <a:close/>
              </a:path>
            </a:pathLst>
          </a:custGeom>
          <a:solidFill>
            <a:srgbClr val="242625">
              <a:alpha val="1176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"/>
          <p:cNvSpPr txBox="1"/>
          <p:nvPr/>
        </p:nvSpPr>
        <p:spPr>
          <a:xfrm>
            <a:off x="6177696" y="1251582"/>
            <a:ext cx="9269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"/>
          <p:cNvSpPr txBox="1"/>
          <p:nvPr/>
        </p:nvSpPr>
        <p:spPr>
          <a:xfrm>
            <a:off x="14470163" y="1767832"/>
            <a:ext cx="2426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Obrigações  Acessórias e Fiscais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"/>
          <p:cNvSpPr txBox="1"/>
          <p:nvPr/>
        </p:nvSpPr>
        <p:spPr>
          <a:xfrm>
            <a:off x="6177696" y="3132720"/>
            <a:ext cx="969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"/>
          <p:cNvSpPr txBox="1"/>
          <p:nvPr/>
        </p:nvSpPr>
        <p:spPr>
          <a:xfrm>
            <a:off x="8916955" y="3144864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"/>
          <p:cNvSpPr txBox="1"/>
          <p:nvPr/>
        </p:nvSpPr>
        <p:spPr>
          <a:xfrm>
            <a:off x="8916955" y="3661114"/>
            <a:ext cx="2042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encerrar a  Atividade do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"/>
          <p:cNvSpPr txBox="1"/>
          <p:nvPr/>
        </p:nvSpPr>
        <p:spPr>
          <a:xfrm>
            <a:off x="11659558" y="3113141"/>
            <a:ext cx="9570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"/>
          <p:cNvSpPr txBox="1"/>
          <p:nvPr/>
        </p:nvSpPr>
        <p:spPr>
          <a:xfrm>
            <a:off x="11659558" y="3629391"/>
            <a:ext cx="21951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Análise e Controle  do Fluxo de Caixa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"/>
          <p:cNvSpPr txBox="1"/>
          <p:nvPr/>
        </p:nvSpPr>
        <p:spPr>
          <a:xfrm>
            <a:off x="14402161" y="3164443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8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"/>
          <p:cNvSpPr txBox="1"/>
          <p:nvPr/>
        </p:nvSpPr>
        <p:spPr>
          <a:xfrm>
            <a:off x="14402161" y="3680692"/>
            <a:ext cx="2464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Controle de Estoque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"/>
          <p:cNvSpPr txBox="1"/>
          <p:nvPr/>
        </p:nvSpPr>
        <p:spPr>
          <a:xfrm>
            <a:off x="6177696" y="3652737"/>
            <a:ext cx="2464500" cy="21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Liquidação de  Pendências  Tributárias e  Desenquadramento  MEI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62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9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2"/>
          <p:cNvSpPr txBox="1"/>
          <p:nvPr/>
        </p:nvSpPr>
        <p:spPr>
          <a:xfrm>
            <a:off x="6177696" y="6039552"/>
            <a:ext cx="22563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o MEI pode  definir o seu preço  de Venda?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"/>
          <p:cNvSpPr txBox="1"/>
          <p:nvPr/>
        </p:nvSpPr>
        <p:spPr>
          <a:xfrm>
            <a:off x="8916955" y="5523302"/>
            <a:ext cx="10974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10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"/>
          <p:cNvSpPr txBox="1"/>
          <p:nvPr/>
        </p:nvSpPr>
        <p:spPr>
          <a:xfrm>
            <a:off x="8916955" y="6039552"/>
            <a:ext cx="23490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Declaração do IRPF  para o MEI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"/>
          <p:cNvSpPr txBox="1"/>
          <p:nvPr/>
        </p:nvSpPr>
        <p:spPr>
          <a:xfrm>
            <a:off x="11659558" y="5491580"/>
            <a:ext cx="1045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11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"/>
          <p:cNvSpPr txBox="1"/>
          <p:nvPr/>
        </p:nvSpPr>
        <p:spPr>
          <a:xfrm>
            <a:off x="14402161" y="554288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"/>
          <p:cNvSpPr txBox="1"/>
          <p:nvPr/>
        </p:nvSpPr>
        <p:spPr>
          <a:xfrm>
            <a:off x="14402161" y="6059130"/>
            <a:ext cx="24657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Previdência para o  MEI (Incluindo  previdência privada)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"/>
          <p:cNvSpPr txBox="1"/>
          <p:nvPr/>
        </p:nvSpPr>
        <p:spPr>
          <a:xfrm>
            <a:off x="6177696" y="7885214"/>
            <a:ext cx="10902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13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2"/>
          <p:cNvSpPr txBox="1"/>
          <p:nvPr/>
        </p:nvSpPr>
        <p:spPr>
          <a:xfrm>
            <a:off x="6177696" y="8401463"/>
            <a:ext cx="2178600" cy="13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Como atingir seu  público alvo para  expandir o seu  empreendimento?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"/>
          <p:cNvSpPr txBox="1"/>
          <p:nvPr/>
        </p:nvSpPr>
        <p:spPr>
          <a:xfrm>
            <a:off x="8916955" y="7897358"/>
            <a:ext cx="10947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2"/>
          <p:cNvSpPr txBox="1"/>
          <p:nvPr/>
        </p:nvSpPr>
        <p:spPr>
          <a:xfrm>
            <a:off x="8916955" y="8413608"/>
            <a:ext cx="23508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2"/>
          <p:cNvSpPr txBox="1"/>
          <p:nvPr/>
        </p:nvSpPr>
        <p:spPr>
          <a:xfrm>
            <a:off x="11659558" y="6011599"/>
            <a:ext cx="2475900" cy="18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5080" rtl="0" algn="l">
              <a:lnSpc>
                <a:spcPct val="118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0" i="0" lang="en-US" sz="18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Meios de  recebimento e  financiamento para	o  MEI (Incluindo linhas  de Crédito)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49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15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2"/>
          <p:cNvSpPr txBox="1"/>
          <p:nvPr/>
        </p:nvSpPr>
        <p:spPr>
          <a:xfrm>
            <a:off x="11659558" y="8381886"/>
            <a:ext cx="2350800" cy="1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Empreendedorismo  feminino e para a  Terceira Idade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"/>
          <p:cNvSpPr txBox="1"/>
          <p:nvPr/>
        </p:nvSpPr>
        <p:spPr>
          <a:xfrm>
            <a:off x="8916938" y="1130200"/>
            <a:ext cx="30000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2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"/>
          <p:cNvSpPr txBox="1"/>
          <p:nvPr/>
        </p:nvSpPr>
        <p:spPr>
          <a:xfrm>
            <a:off x="14457355" y="1251577"/>
            <a:ext cx="9729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4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"/>
          <p:cNvSpPr txBox="1"/>
          <p:nvPr/>
        </p:nvSpPr>
        <p:spPr>
          <a:xfrm>
            <a:off x="15092736" y="74880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16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"/>
          <p:cNvSpPr txBox="1"/>
          <p:nvPr/>
        </p:nvSpPr>
        <p:spPr>
          <a:xfrm>
            <a:off x="14507952" y="8008521"/>
            <a:ext cx="34665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Importação e exportação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"/>
          <p:cNvSpPr txBox="1"/>
          <p:nvPr/>
        </p:nvSpPr>
        <p:spPr>
          <a:xfrm>
            <a:off x="15141699" y="8883631"/>
            <a:ext cx="1083300" cy="3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TEMA 17</a:t>
            </a:r>
            <a:endParaRPr b="0" i="0" sz="1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"/>
          <p:cNvSpPr txBox="1"/>
          <p:nvPr/>
        </p:nvSpPr>
        <p:spPr>
          <a:xfrm>
            <a:off x="14617677" y="9243746"/>
            <a:ext cx="34665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5080" rtl="0" algn="l">
              <a:lnSpc>
                <a:spcPct val="1165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50"/>
              <a:buFont typeface="Arial"/>
              <a:buNone/>
            </a:pPr>
            <a:r>
              <a:rPr b="0" i="0" lang="en-US" sz="1950" u="none" cap="none" strike="noStrike">
                <a:solidFill>
                  <a:srgbClr val="242625"/>
                </a:solidFill>
                <a:latin typeface="Arial"/>
                <a:ea typeface="Arial"/>
                <a:cs typeface="Arial"/>
                <a:sym typeface="Arial"/>
              </a:rPr>
              <a:t>Licitação  para MEIs</a:t>
            </a:r>
            <a:endParaRPr b="0" i="0" sz="19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24"/>
          <p:cNvGrpSpPr/>
          <p:nvPr/>
        </p:nvGrpSpPr>
        <p:grpSpPr>
          <a:xfrm>
            <a:off x="890325" y="2694750"/>
            <a:ext cx="14732174" cy="5884178"/>
            <a:chOff x="0" y="117862"/>
            <a:chExt cx="10707300" cy="5884178"/>
          </a:xfrm>
        </p:grpSpPr>
        <p:sp>
          <p:nvSpPr>
            <p:cNvPr id="484" name="Google Shape;484;p24"/>
            <p:cNvSpPr/>
            <p:nvPr/>
          </p:nvSpPr>
          <p:spPr>
            <a:xfrm>
              <a:off x="0" y="117862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4"/>
            <p:cNvSpPr txBox="1"/>
            <p:nvPr/>
          </p:nvSpPr>
          <p:spPr>
            <a:xfrm>
              <a:off x="54298" y="172160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Gerenciamento do catálogo de produtos;</a:t>
              </a:r>
              <a:endParaRPr b="1"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0" y="1310807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4"/>
            <p:cNvSpPr txBox="1"/>
            <p:nvPr/>
          </p:nvSpPr>
          <p:spPr>
            <a:xfrm>
              <a:off x="54298" y="1365105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Sincronização do estoque aos canais de venda;</a:t>
              </a:r>
              <a:endParaRPr b="1"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0" y="2503751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4"/>
            <p:cNvSpPr txBox="1"/>
            <p:nvPr/>
          </p:nvSpPr>
          <p:spPr>
            <a:xfrm>
              <a:off x="54298" y="2558049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Automatização dos lançamentos de estoque através das notas fiscais de compra e venda;</a:t>
              </a:r>
              <a:endParaRPr b="1"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0" y="3696696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4"/>
            <p:cNvSpPr txBox="1"/>
            <p:nvPr/>
          </p:nvSpPr>
          <p:spPr>
            <a:xfrm>
              <a:off x="54298" y="3723832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i="0" lang="en-US" sz="28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Controle do estoque de kits e variações de produtos de forma simples;</a:t>
              </a:r>
              <a:endParaRPr i="0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92" name="Google Shape;492;p24"/>
            <p:cNvSpPr/>
            <p:nvPr/>
          </p:nvSpPr>
          <p:spPr>
            <a:xfrm>
              <a:off x="0" y="4889640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4"/>
            <p:cNvSpPr txBox="1"/>
            <p:nvPr/>
          </p:nvSpPr>
          <p:spPr>
            <a:xfrm>
              <a:off x="54298" y="4943938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b="1"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Integração de setores.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94" name="Google Shape;494;p2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2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7" name="Google Shape;497;p24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Recursos de um Bom Sistema de Controle de 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Google Shape;50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47673" y="8371349"/>
            <a:ext cx="2721204" cy="27212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03" name="Google Shape;503;p25"/>
          <p:cNvGraphicFramePr/>
          <p:nvPr/>
        </p:nvGraphicFramePr>
        <p:xfrm>
          <a:off x="1474600" y="1931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{E0E4D324-DE1D-4EC5-994D-72E6BC409560}</a:tableStyleId>
              </a:tblPr>
              <a:tblGrid>
                <a:gridCol w="1998300"/>
                <a:gridCol w="1998300"/>
                <a:gridCol w="1998300"/>
                <a:gridCol w="1998300"/>
                <a:gridCol w="1998300"/>
                <a:gridCol w="1998300"/>
                <a:gridCol w="1998300"/>
                <a:gridCol w="1998300"/>
              </a:tblGrid>
              <a:tr h="537275">
                <a:tc gridSpan="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Relatório de </a:t>
                      </a:r>
                      <a:r>
                        <a:rPr b="1" lang="en-US" sz="3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</a:t>
                      </a: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nventário</a:t>
                      </a:r>
                      <a:endParaRPr b="1" sz="3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1038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Código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Descrição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anterior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Entrada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Saída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final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04" name="Google Shape;504;p25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25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06" name="Google Shape;506;p2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7" name="Google Shape;507;p25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8" name="Google Shape;508;p25"/>
          <p:cNvSpPr txBox="1"/>
          <p:nvPr/>
        </p:nvSpPr>
        <p:spPr>
          <a:xfrm>
            <a:off x="328300" y="8371350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Elaboração própria.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6"/>
          <p:cNvSpPr/>
          <p:nvPr/>
        </p:nvSpPr>
        <p:spPr>
          <a:xfrm>
            <a:off x="139650" y="2104450"/>
            <a:ext cx="2868000" cy="39639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4" name="Google Shape;51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1902" y="8514874"/>
            <a:ext cx="2721204" cy="27212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15" name="Google Shape;515;p26"/>
          <p:cNvGraphicFramePr/>
          <p:nvPr/>
        </p:nvGraphicFramePr>
        <p:xfrm>
          <a:off x="3465200" y="249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{E0E4D324-DE1D-4EC5-994D-72E6BC409560}</a:tableStyleId>
              </a:tblPr>
              <a:tblGrid>
                <a:gridCol w="1749475"/>
                <a:gridCol w="1749475"/>
                <a:gridCol w="1749475"/>
                <a:gridCol w="1749475"/>
                <a:gridCol w="1749475"/>
                <a:gridCol w="1749475"/>
                <a:gridCol w="1749475"/>
                <a:gridCol w="1749475"/>
              </a:tblGrid>
              <a:tr h="491175">
                <a:tc gridSpan="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Relatório de </a:t>
                      </a:r>
                      <a:r>
                        <a:rPr b="1" lang="en-US" sz="3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</a:t>
                      </a: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nventário</a:t>
                      </a:r>
                      <a:endParaRPr b="1" sz="3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94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Código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Descrição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anterior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Entrada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Saída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final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581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Boné azul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16" name="Google Shape;516;p26"/>
          <p:cNvSpPr txBox="1"/>
          <p:nvPr/>
        </p:nvSpPr>
        <p:spPr>
          <a:xfrm>
            <a:off x="290600" y="2150400"/>
            <a:ext cx="2721300" cy="56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Crie um código para o produto, adicione a descrição de sua preferência, e, caso exista, o saldo anterior do produto.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26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6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0" name="Google Shape;520;p26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"/>
          <p:cNvSpPr/>
          <p:nvPr/>
        </p:nvSpPr>
        <p:spPr>
          <a:xfrm>
            <a:off x="236325" y="2217250"/>
            <a:ext cx="2852100" cy="52044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6" name="Google Shape;52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1902" y="8514874"/>
            <a:ext cx="2721204" cy="27212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27" name="Google Shape;527;p27"/>
          <p:cNvGraphicFramePr/>
          <p:nvPr/>
        </p:nvGraphicFramePr>
        <p:xfrm>
          <a:off x="3465200" y="2498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{E0E4D324-DE1D-4EC5-994D-72E6BC409560}</a:tableStyleId>
              </a:tblPr>
              <a:tblGrid>
                <a:gridCol w="1749475"/>
                <a:gridCol w="1749475"/>
                <a:gridCol w="1749475"/>
                <a:gridCol w="1749475"/>
                <a:gridCol w="1749475"/>
                <a:gridCol w="1749475"/>
                <a:gridCol w="1749475"/>
                <a:gridCol w="1749475"/>
              </a:tblGrid>
              <a:tr h="491175">
                <a:tc gridSpan="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Relatório de </a:t>
                      </a:r>
                      <a:r>
                        <a:rPr b="1" lang="en-US" sz="3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</a:t>
                      </a: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nventário</a:t>
                      </a:r>
                      <a:endParaRPr b="1" sz="3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9490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Código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Descrição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anterior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Entrada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Saída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final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685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Boné azul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01/02/23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2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28" name="Google Shape;528;p27"/>
          <p:cNvSpPr txBox="1"/>
          <p:nvPr/>
        </p:nvSpPr>
        <p:spPr>
          <a:xfrm>
            <a:off x="290600" y="2150400"/>
            <a:ext cx="2721300" cy="56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Adicione a data de aquisição daquele produto e a quantidade comprada. Automaticamente a planilha irá fazer o somatório do saldo.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9" name="Google Shape;529;p2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27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2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2" name="Google Shape;532;p27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28"/>
          <p:cNvSpPr/>
          <p:nvPr/>
        </p:nvSpPr>
        <p:spPr>
          <a:xfrm>
            <a:off x="223850" y="2120575"/>
            <a:ext cx="3109800" cy="44955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8" name="Google Shape;538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331902" y="8514874"/>
            <a:ext cx="2721204" cy="272120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39" name="Google Shape;539;p28"/>
          <p:cNvGraphicFramePr/>
          <p:nvPr/>
        </p:nvGraphicFramePr>
        <p:xfrm>
          <a:off x="3754348" y="250722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{E0E4D324-DE1D-4EC5-994D-72E6BC409560}</a:tableStyleId>
              </a:tblPr>
              <a:tblGrid>
                <a:gridCol w="1713325"/>
                <a:gridCol w="1713325"/>
                <a:gridCol w="1713325"/>
                <a:gridCol w="1713325"/>
                <a:gridCol w="1713325"/>
                <a:gridCol w="1713325"/>
                <a:gridCol w="1713325"/>
                <a:gridCol w="1713325"/>
              </a:tblGrid>
              <a:tr h="505675">
                <a:tc gridSpan="8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30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Relatório de inventário</a:t>
                      </a:r>
                      <a:endParaRPr b="1" sz="30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</a:tr>
              <a:tr h="1017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Código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Descrição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anterior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Entrada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de Saída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Quantidade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b="1"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Saldo final</a:t>
                      </a:r>
                      <a:endParaRPr b="1"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EAD3"/>
                    </a:solidFill>
                  </a:tcPr>
                </a:tc>
              </a:tr>
              <a:tr h="6243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9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Boné azul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01/02/23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05/02/23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rPr lang="en-US" sz="25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</a:t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2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000"/>
                        <a:buFont typeface="Arial"/>
                        <a:buNone/>
                      </a:pPr>
                      <a:r>
                        <a:t/>
                      </a:r>
                      <a:endParaRPr sz="25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19050" marB="19050" marR="28575" marL="2857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540" name="Google Shape;540;p28"/>
          <p:cNvSpPr txBox="1"/>
          <p:nvPr/>
        </p:nvSpPr>
        <p:spPr>
          <a:xfrm>
            <a:off x="290600" y="2150400"/>
            <a:ext cx="3057284" cy="56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Adicione a data de venda daquele produto e a quantidade vendida. Automaticamente a planilha irá fazer o somatório do saldo.</a:t>
            </a:r>
            <a:endParaRPr b="1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1" name="Google Shape;541;p28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28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4" name="Google Shape;544;p28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Planilha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8"/>
          <p:cNvSpPr txBox="1"/>
          <p:nvPr/>
        </p:nvSpPr>
        <p:spPr>
          <a:xfrm>
            <a:off x="13536725" y="3739475"/>
            <a:ext cx="4492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OPÇÕES</a:t>
            </a:r>
            <a:endParaRPr b="1" sz="4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</a:t>
            </a: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MERCADO</a:t>
            </a:r>
            <a:endParaRPr b="1" sz="4000">
              <a:solidFill>
                <a:schemeClr val="accent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</a:t>
            </a:r>
            <a:r>
              <a:rPr b="1" lang="en-US" sz="4000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TECNOLOGIA</a:t>
            </a:r>
            <a:endParaRPr b="1" i="0" sz="4000" u="none" cap="none" strike="noStrike">
              <a:solidFill>
                <a:schemeClr val="accent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50" name="Google Shape;550;p38"/>
          <p:cNvGraphicFramePr/>
          <p:nvPr/>
        </p:nvGraphicFramePr>
        <p:xfrm>
          <a:off x="407333" y="704076"/>
          <a:ext cx="3000000" cy="3000000"/>
        </p:xfrm>
        <a:graphic>
          <a:graphicData uri="http://schemas.openxmlformats.org/drawingml/2006/table">
            <a:tbl>
              <a:tblPr bandCol="1" bandRow="1">
                <a:noFill/>
                <a:tableStyleId>{2DC81CE2-378A-44F8-80C8-3E1D3B3C1EE8}</a:tableStyleId>
              </a:tblPr>
              <a:tblGrid>
                <a:gridCol w="1871075"/>
                <a:gridCol w="2701675"/>
                <a:gridCol w="4568525"/>
                <a:gridCol w="3851375"/>
              </a:tblGrid>
              <a:tr h="720875">
                <a:tc>
                  <a:txBody>
                    <a:bodyPr/>
                    <a:lstStyle/>
                    <a:p>
                      <a:pPr indent="15239" lvl="0" marL="104775" marR="8255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EMPRESA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16510" lvl="0" marL="276860" marR="2667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MEIOS DE </a:t>
                      </a:r>
                      <a:r>
                        <a:rPr b="1" lang="en-US" sz="1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ACESSO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26289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SERVIÇOS PRESTADOS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476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VALORES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</a:tr>
              <a:tr h="624350">
                <a:tc rowSpan="2"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Kyte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0" marR="19240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Aplicativo e Web (Celular e Tablet)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7335" marR="26289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PLANO GRÁTIS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03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Gratuito apenas por aplicativo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  <a:tr h="2324450">
                <a:tc vMerge="1"/>
                <a:tc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kyte.com.br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250" lvl="0" marL="481330" marR="18034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Ponto de vendas online disponibilizado pelo site;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250" lvl="0" marL="481330" marR="461644" rtl="0" algn="l">
                        <a:lnSpc>
                          <a:spcPct val="11583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Disponibilização de catálogo;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458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estoque;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250" lvl="0" marL="481330" marR="666750" rtl="0" algn="l">
                        <a:lnSpc>
                          <a:spcPct val="115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Recibos digitais customizados;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Cadastro de Clientes.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035" marR="1714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Existem planos que oferecem mais serviços com valores que variam entre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5400" marR="17145" rtl="0" algn="ctr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R$ 39,90 e R$ 89,90.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  <a:tr h="2172825">
                <a:tc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Nex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FF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0" marR="23495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Software e Aplicativo (Computador, Celular e Tablet)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nextar.com.br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FF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53467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PLANO GRÁTIS: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vendas;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100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estoque;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250" lvl="0" marL="481330" marR="292735" rtl="0" algn="l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Cadastro de clientes, produtos e fornecedores;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Catálogo online;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100000"/>
                        </a:lnSpc>
                        <a:spcBef>
                          <a:spcPts val="17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Aplicativo de vendas.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FFCE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03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Gratuito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6035" marR="1714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Existem planos que oferecem mais serviços com valores que variam entre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4130" marR="17145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R$ 89,00 e R$ 169,00.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CFFCE"/>
                    </a:solidFill>
                  </a:tcPr>
                </a:tc>
              </a:tr>
              <a:tr h="624350">
                <a:tc rowSpan="2"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SmartPOS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0" marR="10731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Aplicativo e Web (Celular e Android)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7335" marR="26289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PLANO GRÁTIS: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03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Gratuito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  <a:tr h="1292900">
                <a:tc vMerge="1"/>
                <a:tc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smartpos.net.br/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-349250" lvl="0" marL="481330" marR="2286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Cadastro de produtos e clientes;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vendas;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Catálogo online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035" marR="1714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Existem planos que oferecem mais serviços com valores que variam entre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25400" marR="17145" rtl="0" algn="ctr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R$ 29,90 e R$ 79,50.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</a:tbl>
          </a:graphicData>
        </a:graphic>
      </p:graphicFrame>
      <p:pic>
        <p:nvPicPr>
          <p:cNvPr id="551" name="Google Shape;551;p38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8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3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3f0ed717854_0_33"/>
          <p:cNvSpPr txBox="1"/>
          <p:nvPr/>
        </p:nvSpPr>
        <p:spPr>
          <a:xfrm>
            <a:off x="13536725" y="3739475"/>
            <a:ext cx="44928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OPÇÕES</a:t>
            </a:r>
            <a:endParaRPr b="1" sz="4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 </a:t>
            </a: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MERCADO</a:t>
            </a:r>
            <a:endParaRPr b="1" sz="4000">
              <a:solidFill>
                <a:schemeClr val="accent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50"/>
              <a:buFont typeface="Arial"/>
              <a:buNone/>
            </a:pP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</a:t>
            </a:r>
            <a:r>
              <a:rPr b="1" lang="en-US" sz="4000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4000" u="none" cap="none" strike="noStrike">
                <a:solidFill>
                  <a:schemeClr val="accent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TECNOLOGIA</a:t>
            </a:r>
            <a:endParaRPr b="1" i="0" sz="4000" u="none" cap="none" strike="noStrike">
              <a:solidFill>
                <a:schemeClr val="accent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59" name="Google Shape;559;g3f0ed717854_0_33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g3f0ed717854_0_33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g3f0ed717854_0_3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62" name="Google Shape;562;g3f0ed717854_0_33"/>
          <p:cNvGraphicFramePr/>
          <p:nvPr/>
        </p:nvGraphicFramePr>
        <p:xfrm>
          <a:off x="788363" y="697613"/>
          <a:ext cx="3000000" cy="3000000"/>
        </p:xfrm>
        <a:graphic>
          <a:graphicData uri="http://schemas.openxmlformats.org/drawingml/2006/table">
            <a:tbl>
              <a:tblPr bandCol="1" bandRow="1">
                <a:noFill/>
                <a:tableStyleId>{2DC81CE2-378A-44F8-80C8-3E1D3B3C1EE8}</a:tableStyleId>
              </a:tblPr>
              <a:tblGrid>
                <a:gridCol w="1777900"/>
                <a:gridCol w="2567125"/>
                <a:gridCol w="4341000"/>
                <a:gridCol w="3659500"/>
              </a:tblGrid>
              <a:tr h="1002025">
                <a:tc>
                  <a:txBody>
                    <a:bodyPr/>
                    <a:lstStyle/>
                    <a:p>
                      <a:pPr indent="15239" lvl="0" marL="104775" marR="8255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EMPRESA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16510" lvl="0" marL="276860" marR="26670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MEIOS DE ACESSO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26289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SERVIÇOS PRESTADOS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476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VALORES</a:t>
                      </a:r>
                      <a:endParaRPr b="1"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C46"/>
                    </a:solidFill>
                  </a:tcPr>
                </a:tc>
              </a:tr>
              <a:tr h="3078300">
                <a:tc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Contestoque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0" marR="10731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Aplicativo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-349250" lvl="0" marL="481330" marR="2286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Cadastro de produtos;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vendas;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Leitura de código de barras;notificação de produtos vencidos.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03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Gratuito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  <a:tr h="2811900">
                <a:tc>
                  <a:txBody>
                    <a:bodyPr/>
                    <a:lstStyle/>
                    <a:p>
                      <a:pPr indent="0" lvl="0" marL="2540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Vendas Mobile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18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5400" marR="107315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Aplicativo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-349250" lvl="0" marL="481330" marR="22860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Cadastro de produtos, fornecedores e clientes;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Controle de vendas;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-349885" lvl="0" marL="481330" marR="0" rtl="0" algn="l">
                        <a:lnSpc>
                          <a:spcPct val="954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Times New Roman"/>
                        <a:buChar char="●"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Relatórios de vendas.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26035" marR="17145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Gratuito</a:t>
                      </a:r>
                      <a:endParaRPr sz="1900" u="none" cap="none" strike="noStrik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4FFEF"/>
                    </a:solidFill>
                  </a:tcPr>
                </a:tc>
              </a:tr>
            </a:tbl>
          </a:graphicData>
        </a:graphic>
      </p:graphicFrame>
      <p:sp>
        <p:nvSpPr>
          <p:cNvPr id="563" name="Google Shape;563;g3f0ed717854_0_33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Elaboração própria</a:t>
            </a: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60150" y="-2885572"/>
            <a:ext cx="5212846" cy="5212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96202" y="1280004"/>
            <a:ext cx="981076" cy="981076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40"/>
          <p:cNvSpPr txBox="1"/>
          <p:nvPr/>
        </p:nvSpPr>
        <p:spPr>
          <a:xfrm>
            <a:off x="191400" y="1466850"/>
            <a:ext cx="17905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i="0" sz="1700" u="none" cap="none" strike="noStrike">
              <a:solidFill>
                <a:srgbClr val="171616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pic>
        <p:nvPicPr>
          <p:cNvPr id="571" name="Google Shape;57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92087" y="2367175"/>
            <a:ext cx="5462324" cy="6254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5100" y="2327275"/>
            <a:ext cx="2641925" cy="772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02154" y="4005817"/>
            <a:ext cx="6955776" cy="319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40" title="DIREITOS E OBRIGAÇÕES DO MEI 202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40" title="IDENTIDADE VISUAL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4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7" name="Google Shape;577;p40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Kyte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1"/>
          <p:cNvSpPr/>
          <p:nvPr/>
        </p:nvSpPr>
        <p:spPr>
          <a:xfrm>
            <a:off x="8500725" y="2525350"/>
            <a:ext cx="8893500" cy="26181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3" name="Google Shape;58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0625" y="1870800"/>
            <a:ext cx="7130100" cy="6631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41"/>
          <p:cNvSpPr txBox="1"/>
          <p:nvPr/>
        </p:nvSpPr>
        <p:spPr>
          <a:xfrm>
            <a:off x="9137925" y="2693050"/>
            <a:ext cx="8474400" cy="21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55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de produtos;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vendas;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Leitura de código de barras;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lang="en-US" sz="3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otificação de produtos vencidos.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85" name="Google Shape;585;p41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41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8" name="Google Shape;588;p41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42"/>
          <p:cNvSpPr/>
          <p:nvPr/>
        </p:nvSpPr>
        <p:spPr>
          <a:xfrm>
            <a:off x="7304875" y="1860250"/>
            <a:ext cx="9687000" cy="1981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42"/>
          <p:cNvSpPr txBox="1"/>
          <p:nvPr/>
        </p:nvSpPr>
        <p:spPr>
          <a:xfrm>
            <a:off x="8481300" y="2065900"/>
            <a:ext cx="92493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064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Cadastro de produtos, fornecedores e clientes;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vendas;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Relatórios de vendas.</a:t>
            </a:r>
            <a:endParaRPr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5" name="Google Shape;59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05558" y="3896863"/>
            <a:ext cx="6144318" cy="464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0626" y="1089701"/>
            <a:ext cx="6144325" cy="7509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42" title="DIREITOS E OBRIGAÇÕES DO MEI 2026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42" title="IDENTIDADE VISUAL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4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0" name="Google Shape;600;p42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Vendas Mobile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dacd724658_0_0"/>
          <p:cNvSpPr txBox="1"/>
          <p:nvPr/>
        </p:nvSpPr>
        <p:spPr>
          <a:xfrm>
            <a:off x="1638300" y="2295900"/>
            <a:ext cx="72009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Ângelo Antonio Pereira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Cassiane Kely Melo Da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Dicla Jemima Correia Lisboa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Edcleide Amorim Alves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Fabiano Firmo De Almeida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Guilherme Alencar Medeiros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Islane Eduarda Alves Da Silva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José Rafael Da Silva Carnaúba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Laís Santos Santana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5" name="Google Shape;265;g3dacd724658_0_0"/>
          <p:cNvSpPr txBox="1"/>
          <p:nvPr/>
        </p:nvSpPr>
        <p:spPr>
          <a:xfrm>
            <a:off x="9008125" y="2295900"/>
            <a:ext cx="7892100" cy="56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Laura De Barros Souza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Louise Dos Santos Teixeira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Luciana Daline Araújo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Maria Vitória Torres Medeiros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Mellina Maria De Araújo Marques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Neilson Monteiro dos Santos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Raul Carvalho De Santana 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064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●"/>
            </a:pPr>
            <a:r>
              <a:rPr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Yasmim Alves Da Silva</a:t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6" name="Google Shape;266;g3dacd724658_0_0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7" name="Google Shape;267;g3dacd724658_0_0"/>
          <p:cNvSpPr txBox="1"/>
          <p:nvPr/>
        </p:nvSpPr>
        <p:spPr>
          <a:xfrm>
            <a:off x="3471100" y="7968325"/>
            <a:ext cx="3324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27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Um oferecimento:</a:t>
            </a: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8" name="Google Shape;268;g3dacd724658_0_0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3dacd724658_0_0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3dacd724658_0_0"/>
          <p:cNvSpPr txBox="1"/>
          <p:nvPr/>
        </p:nvSpPr>
        <p:spPr>
          <a:xfrm>
            <a:off x="1638300" y="1313275"/>
            <a:ext cx="150114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Discentes</a:t>
            </a:r>
            <a:endParaRPr b="1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2fd6ba81f89_0_24"/>
          <p:cNvSpPr/>
          <p:nvPr/>
        </p:nvSpPr>
        <p:spPr>
          <a:xfrm>
            <a:off x="2294625" y="3009500"/>
            <a:ext cx="13679700" cy="4787700"/>
          </a:xfrm>
          <a:prstGeom prst="flowChartAlternateProcess">
            <a:avLst/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914400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00FF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Evitar falhas e erros humanos;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Menos problemas de comunicação;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Alta produtividade e eficiência;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Segurança;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Dados e informações precisas e em tempo real;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914400" marR="262255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mes New Roman"/>
              <a:buChar char="❖"/>
            </a:pPr>
            <a:r>
              <a:rPr b="0" i="0" lang="en-US" sz="3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Entre muitas outras.</a:t>
            </a:r>
            <a:endParaRPr b="0" i="0" sz="3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6" name="Google Shape;606;g2fd6ba81f89_0_2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g2fd6ba81f89_0_2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Google Shape;608;g2fd6ba81f89_0_2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9" name="Google Shape;609;g2fd6ba81f89_0_24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Inteligência Artificial no Controle de 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0" name="Google Shape;610;g2fd6ba81f89_0_24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CPCON, 2024.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2fd6ba81f89_0_18"/>
          <p:cNvSpPr txBox="1"/>
          <p:nvPr>
            <p:ph type="title"/>
          </p:nvPr>
        </p:nvSpPr>
        <p:spPr>
          <a:xfrm>
            <a:off x="1247775" y="2564349"/>
            <a:ext cx="15773400" cy="127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t/>
            </a:r>
            <a:endParaRPr sz="7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74228"/>
              <a:buNone/>
            </a:pPr>
            <a:r>
              <a:t/>
            </a:r>
            <a:endParaRPr sz="15967"/>
          </a:p>
        </p:txBody>
      </p:sp>
      <p:sp>
        <p:nvSpPr>
          <p:cNvPr id="616" name="Google Shape;616;g2fd6ba81f89_0_18"/>
          <p:cNvSpPr/>
          <p:nvPr/>
        </p:nvSpPr>
        <p:spPr>
          <a:xfrm>
            <a:off x="1631325" y="3038575"/>
            <a:ext cx="15006300" cy="3717600"/>
          </a:xfrm>
          <a:prstGeom prst="flowChartAlternateProcess">
            <a:avLst/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contexto do controle de estoque, o RFID permite uma gestão mais eficaz e precisa dos produtos em armazéns ou lojas. A capacidade de leitura e transmissão de dados sem a necessidade de contato visual direto com as etiquetas proporciona um controle de estoque mais rápido, reduzindo a possibilidade de erros humanos.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17" name="Google Shape;617;g2fd6ba81f89_0_18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g2fd6ba81f89_0_18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g2fd6ba81f89_0_1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0" name="Google Shape;620;g2fd6ba81f89_0_18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Uso de RFID no Controle de 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3"/>
          <p:cNvSpPr/>
          <p:nvPr/>
        </p:nvSpPr>
        <p:spPr>
          <a:xfrm>
            <a:off x="1640850" y="2455075"/>
            <a:ext cx="15006300" cy="4674600"/>
          </a:xfrm>
          <a:prstGeom prst="flowChartAlternateProcess">
            <a:avLst/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6565" lvl="0" marL="75565" marR="262255" rtl="0" algn="just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43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6" name="Google Shape;626;p43"/>
          <p:cNvSpPr txBox="1"/>
          <p:nvPr/>
        </p:nvSpPr>
        <p:spPr>
          <a:xfrm>
            <a:off x="2381375" y="2638800"/>
            <a:ext cx="13695000" cy="544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457200" lvl="0" marL="0" marR="0" rtl="0" algn="just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Visando atender o objetivo deste estudo, foi demonstrado os benefícios que um controle de estoque eficaz pode trazer para o negócio dos microempreendedores, garantindo assim um diferencial no mercado daquele que faz uso dessa estratégia, e, consequentemente, um melhor resultado para a empresa.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marR="0" rtl="0" algn="just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57200" lvl="0" marL="0" marR="0" rtl="0" algn="just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Essa otimização no negócio acarreta um ótimo desempenho da organização, o que faz com que o empreendedor seja capaz de tomar melhores decisões para o caminho e futuro da empresa.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just">
              <a:lnSpc>
                <a:spcPct val="119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7"/>
              <a:buFont typeface="Arial"/>
              <a:buNone/>
            </a:pPr>
            <a:r>
              <a:t/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27" name="Google Shape;627;p43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43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29" name="Google Shape;629;p43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0" name="Google Shape;630;p43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Considerações Finais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460a99c407_0_8"/>
          <p:cNvSpPr txBox="1"/>
          <p:nvPr>
            <p:ph idx="1" type="body"/>
          </p:nvPr>
        </p:nvSpPr>
        <p:spPr>
          <a:xfrm>
            <a:off x="1233525" y="2136550"/>
            <a:ext cx="16604700" cy="5660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Beulke, R.; Bertó, D. J. Estrutura e análise de custos. 1. ed. São Paulo: Saraiva, 2001. Borges, C. T.; Campos, S. M.;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Bling. Controle de estoque para MEI: guia básico com passo a passo. Blog Bling, [s. l.], 2022. Disponível em: https://blog.bling.com.br/controle-de-estoque/. Acesso em: 26 fev.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Borges, C. E. Implantação de um sistema para o controle de estoques em uma gráfica/editora de uma universidade. Revista Eletrônica Produção &amp; Engenharia, [s. l.], v. 3, n. 1, p. 236-247, jul./dez. 2010. Disponível em: http://www.repositorio.ufop.br/bitstream/123456789/8811/1/ARTIGO_Implanta%C3%A7%C3%A3oSistemaControle.pdf. Acesso em: 26 fev.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CPCON, 2024. 4 Tendências do Controle de Estoque em 2024. In: Controle de Estoque. [S. l.]: Blog Grupo CPCON, 2024. Disponível em: https://www.grupocpcon.com/tendencias-do-controle-de-estoque-em-2024/. Acesso em: 28 out. 2024.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CPC. CPC 16: Estoques. Brasília: CPC, 2009. Disponível em: https://www.cpc.org.br/CPC/Documentos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-emitidos/Pronunciamentos/Pronunciamento?Id=47. Acesso em: 22 fev.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6" name="Google Shape;636;g3460a99c407_0_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7" name="Google Shape;637;g3460a99c407_0_8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3f0ed717854_0_55"/>
          <p:cNvSpPr txBox="1"/>
          <p:nvPr>
            <p:ph idx="1" type="body"/>
          </p:nvPr>
        </p:nvSpPr>
        <p:spPr>
          <a:xfrm>
            <a:off x="1233525" y="2136550"/>
            <a:ext cx="15361500" cy="4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Freitas, A. K. O. et al. Os benefícios da utilização de indicadores logísticos de avaliação e controle de estoque para melhorar os resultados econômicos e financeiros de uma empresa do comércio de autopeças. Revista Observatorio de la Economía Latinoamericana, [s. l.], 2019. Acesso em: 04 mar.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Kyte. Kyte Tecnologia de Software: Página Inicial. [S. l.], c2023. Disponível em: https://www.kyte.com.br/. Acesso em: 28 fev.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Lacerda, W. B.. A importância do controle financeiro para os MEIS: Um estudo para verificar o uso das ferramentas contábeis nos MEI - Microempreendedores Individuais da SERRA, ES. Revista espaço acadêmico, [s. l.], 2017.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Lima; R.; Silva. TR Como se dá a aplicação de RFID como solução para centros de distribuição. [S. l.: s. n.], 2022.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Hiper. Métodos de controle de estoque: PEPS, UEPS e MPM. Blog Hiper, [s. l.], 2023. Disponível em: https://hiper.com.br/blog/peps-e-ueps/. Acesso em: 28 out. 2024.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3" name="Google Shape;643;g3f0ed717854_0_5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4" name="Google Shape;644;g3f0ed717854_0_55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g3f0ed717854_0_61"/>
          <p:cNvSpPr txBox="1"/>
          <p:nvPr>
            <p:ph idx="1" type="body"/>
          </p:nvPr>
        </p:nvSpPr>
        <p:spPr>
          <a:xfrm>
            <a:off x="1233525" y="2136550"/>
            <a:ext cx="15361500" cy="40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Neves, B. S. Aplicação da metodologia de análise e solução de problemas - MASP na gestão de estoque de um microempreendedor individual do ramo alimentício. 2024. Trabalho de Conclusão de Curso (Graduação em Administração) – Centro Acadêmico do Agreste, Universidade Federal de Pernambuco, Caruaru, 2024. Disponível em: https://repositorio.ufpe.br/handle/123456789/55864. Acesso em: [Inserir data de acesso].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Nex. Nextar Tecnologia de Software: Página Inicial. [S. l.], 2001. Disponível em: https://www.nextar.com.br/. Acesso em: 28 fev. 2023.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t/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8255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en-US" sz="3025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Somei. Controle de estoque para MEI? Tudo sobre o que é, como fazer e a importância da prática. Somei, [s. l.], 2020. Disponível em: https://www.somei.com.vc/blog/gestao/controle-de-estoque-para-mei. Acesso em: 26 fev. 2023. </a:t>
            </a:r>
            <a:endParaRPr sz="3025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0" name="Google Shape;650;g3f0ed717854_0_61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1" name="Google Shape;651;g3f0ed717854_0_61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Referências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dacc7a52bf_0_62"/>
          <p:cNvSpPr txBox="1"/>
          <p:nvPr/>
        </p:nvSpPr>
        <p:spPr>
          <a:xfrm>
            <a:off x="7256625" y="3864000"/>
            <a:ext cx="335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TEMA </a:t>
            </a:r>
            <a:r>
              <a:rPr b="1" lang="en-US" sz="4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b="0" i="0" sz="4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g3dacc7a52bf_0_62"/>
          <p:cNvSpPr txBox="1"/>
          <p:nvPr/>
        </p:nvSpPr>
        <p:spPr>
          <a:xfrm>
            <a:off x="5185575" y="4681800"/>
            <a:ext cx="74982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Estoque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g3dacc7a52bf_0_62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8" name="Google Shape;278;g3dacc7a52bf_0_62" title="IDENTIDADE VISU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100" y="8578938"/>
            <a:ext cx="1708050" cy="17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3dacc7a52bf_0_62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"/>
          <p:cNvSpPr/>
          <p:nvPr/>
        </p:nvSpPr>
        <p:spPr>
          <a:xfrm>
            <a:off x="1341075" y="4185275"/>
            <a:ext cx="14161800" cy="3742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4"/>
          <p:cNvSpPr/>
          <p:nvPr/>
        </p:nvSpPr>
        <p:spPr>
          <a:xfrm>
            <a:off x="1370625" y="2529300"/>
            <a:ext cx="14161800" cy="13920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4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</a:t>
            </a: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 é Controle de Estoque</a:t>
            </a:r>
            <a:r>
              <a:rPr b="1" i="0" lang="en-US" sz="4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7" name="Google Shape;287;p4"/>
          <p:cNvSpPr txBox="1"/>
          <p:nvPr/>
        </p:nvSpPr>
        <p:spPr>
          <a:xfrm>
            <a:off x="1820775" y="2691450"/>
            <a:ext cx="13202400" cy="50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estoque é um processo de gestão da entrada e saída de produtos da empresa, de modo a garantir a disponibilidade de mercadorias e evitar desperdícios.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Fazem parte desse trabalho o inventário, a gestão de compras, o armazenamento, a expedição e o cálculo do giro de estoque, entre outras funções</a:t>
            </a: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75565" marR="142875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controle de estoque serve para garantir a disponibilidade dos produtos necessários e equilibrar as compras e vendas da empresa. Com uma gestão adequada, você sempre sabe quais itens possui em estoque e quando é o momento certo de fazer novos pedidos aos fornecedores.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8" name="Google Shape;288;p4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4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"/>
          <p:cNvSpPr/>
          <p:nvPr/>
        </p:nvSpPr>
        <p:spPr>
          <a:xfrm>
            <a:off x="1709025" y="3717050"/>
            <a:ext cx="15359700" cy="1708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5"/>
          <p:cNvSpPr txBox="1"/>
          <p:nvPr/>
        </p:nvSpPr>
        <p:spPr>
          <a:xfrm>
            <a:off x="1973817" y="6627278"/>
            <a:ext cx="569693" cy="263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80"/>
              <a:buFont typeface="Arial"/>
              <a:buNone/>
            </a:pPr>
            <a:r>
              <a:rPr b="1" i="0" lang="en-US" sz="158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5"/>
          <p:cNvSpPr txBox="1"/>
          <p:nvPr/>
        </p:nvSpPr>
        <p:spPr>
          <a:xfrm>
            <a:off x="10064831" y="6648844"/>
            <a:ext cx="569693" cy="2628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27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1" i="0" lang="en-US" sz="155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"/>
          <p:cNvSpPr txBox="1"/>
          <p:nvPr/>
        </p:nvSpPr>
        <p:spPr>
          <a:xfrm>
            <a:off x="1709025" y="3878275"/>
            <a:ext cx="15359700" cy="31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6565" lvl="0" marL="75565" marR="144780" rtl="0" algn="ctr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a empresa possui um produto em excesso e este produto está “parado”, ou seja, sem vender, sem ter a rotatividade esperada, significa que este dinheiro está “imobilizado”.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9" name="Google Shape;299;p5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5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5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2" name="Google Shape;302;p5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 de Estoque e Capital de Giro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"/>
          <p:cNvSpPr/>
          <p:nvPr/>
        </p:nvSpPr>
        <p:spPr>
          <a:xfrm>
            <a:off x="1367850" y="2974550"/>
            <a:ext cx="15548700" cy="26442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6"/>
          <p:cNvSpPr txBox="1"/>
          <p:nvPr/>
        </p:nvSpPr>
        <p:spPr>
          <a:xfrm>
            <a:off x="1462350" y="3297575"/>
            <a:ext cx="15359700" cy="414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6565" lvl="0" marL="75565" marR="144780" rtl="0" algn="ctr">
              <a:lnSpc>
                <a:spcPct val="150000"/>
              </a:lnSpc>
              <a:spcBef>
                <a:spcPts val="5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Enquanto o comércio está preocupado em entregar um produto final ao consumidor, uma empresa de serviços tem como objetivo entregar experiências e soluções, o que importa para o ramo de prestação de serviços é o conhecimento na prática e a capacidade técnica.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9" name="Google Shape;309;p6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6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6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2" name="Google Shape;312;p6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Comércio x Prestação de Serviços 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2951" y="1513973"/>
            <a:ext cx="5231974" cy="5231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8235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pic>
      <p:pic>
        <p:nvPicPr>
          <p:cNvPr id="318" name="Google Shape;3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77925" y="5419525"/>
            <a:ext cx="2343250" cy="23432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" name="Google Shape;319;p7"/>
          <p:cNvGrpSpPr/>
          <p:nvPr/>
        </p:nvGrpSpPr>
        <p:grpSpPr>
          <a:xfrm>
            <a:off x="1370622" y="2244219"/>
            <a:ext cx="10707300" cy="5884178"/>
            <a:chOff x="0" y="117862"/>
            <a:chExt cx="10707300" cy="5884178"/>
          </a:xfrm>
        </p:grpSpPr>
        <p:sp>
          <p:nvSpPr>
            <p:cNvPr id="320" name="Google Shape;320;p7"/>
            <p:cNvSpPr/>
            <p:nvPr/>
          </p:nvSpPr>
          <p:spPr>
            <a:xfrm>
              <a:off x="0" y="117862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7"/>
            <p:cNvSpPr txBox="1"/>
            <p:nvPr/>
          </p:nvSpPr>
          <p:spPr>
            <a:xfrm>
              <a:off x="54298" y="172160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29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Organização interna;</a:t>
              </a:r>
              <a:endParaRPr i="0" sz="29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0" y="1310807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7"/>
            <p:cNvSpPr txBox="1"/>
            <p:nvPr/>
          </p:nvSpPr>
          <p:spPr>
            <a:xfrm>
              <a:off x="54298" y="1365105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Conhecer o cliente;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2503751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7"/>
            <p:cNvSpPr txBox="1"/>
            <p:nvPr/>
          </p:nvSpPr>
          <p:spPr>
            <a:xfrm>
              <a:off x="54298" y="2558062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Acompanhar o fluxo de vendas;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0" y="3696696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7"/>
            <p:cNvSpPr txBox="1"/>
            <p:nvPr/>
          </p:nvSpPr>
          <p:spPr>
            <a:xfrm>
              <a:off x="54298" y="3723832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Saber em quais produtos investir;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0" y="4889640"/>
              <a:ext cx="10707300" cy="11124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2700">
              <a:solidFill>
                <a:srgbClr val="659C4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7"/>
            <p:cNvSpPr txBox="1"/>
            <p:nvPr/>
          </p:nvSpPr>
          <p:spPr>
            <a:xfrm>
              <a:off x="54298" y="4943938"/>
              <a:ext cx="10598700" cy="100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10667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i="0" lang="en-US" sz="3000" u="none" cap="none" strike="noStrike">
                  <a:solidFill>
                    <a:srgbClr val="0B4803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Fazer ações de vendas certeiras.</a:t>
              </a:r>
              <a:endParaRPr i="0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30" name="Google Shape;330;p7" title="DIREITOS E OBRIGAÇÕES DO MEI 202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7" title="IDENTIDADE VISUAL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7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3" name="Google Shape;333;p7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Pontos a conhecer para ter um controle de estoque eficiente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4" name="Google Shape;334;p7"/>
          <p:cNvSpPr txBox="1"/>
          <p:nvPr/>
        </p:nvSpPr>
        <p:spPr>
          <a:xfrm>
            <a:off x="446525" y="8314550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Bling, 2022.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"/>
          <p:cNvSpPr/>
          <p:nvPr/>
        </p:nvSpPr>
        <p:spPr>
          <a:xfrm>
            <a:off x="1370625" y="2571725"/>
            <a:ext cx="14976600" cy="4371300"/>
          </a:xfrm>
          <a:prstGeom prst="roundRect">
            <a:avLst>
              <a:gd fmla="val 16667" name="adj"/>
            </a:avLst>
          </a:prstGeom>
          <a:solidFill>
            <a:srgbClr val="C1FF7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8"/>
          <p:cNvSpPr txBox="1"/>
          <p:nvPr/>
        </p:nvSpPr>
        <p:spPr>
          <a:xfrm>
            <a:off x="1731475" y="2694200"/>
            <a:ext cx="14157300" cy="34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1447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controle de estoque é uma ferramenta fundamental para qualquer empresa independente do seu tamanho.</a:t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1447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1447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Duas definições ajudam a entender essa importância: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1447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marR="144780" rtl="0" algn="just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estoque é o seu dinheiro em forma de itens;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marR="1447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4803"/>
              </a:buClr>
              <a:buSzPts val="3000"/>
              <a:buFont typeface="Times New Roman"/>
              <a:buChar char="●"/>
            </a:pPr>
            <a:r>
              <a:rPr i="0" lang="en-US" sz="30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controle de estoque irá permitir que se faça uma “lista de dispensa” para comprar apenas o que é necessário.</a:t>
            </a:r>
            <a:endParaRPr i="0" sz="3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1" name="Google Shape;341;p8" title="DIREITOS E OBRIGAÇÕES DO MEI 202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3325" y="8599530"/>
            <a:ext cx="9553575" cy="166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8" title="IDENTIDADE VISUAL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55275" y="8578925"/>
            <a:ext cx="1708050" cy="1708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8"/>
          <p:cNvSpPr/>
          <p:nvPr/>
        </p:nvSpPr>
        <p:spPr>
          <a:xfrm>
            <a:off x="-22862" y="-12"/>
            <a:ext cx="18333720" cy="563380"/>
          </a:xfrm>
          <a:custGeom>
            <a:rect b="b" l="l" r="r" t="t"/>
            <a:pathLst>
              <a:path extrusionOk="0" h="561975" w="18288000">
                <a:moveTo>
                  <a:pt x="18287998" y="561880"/>
                </a:moveTo>
                <a:lnTo>
                  <a:pt x="0" y="561880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561880"/>
                </a:lnTo>
                <a:close/>
              </a:path>
            </a:pathLst>
          </a:custGeom>
          <a:solidFill>
            <a:srgbClr val="0B48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4" name="Google Shape;344;p8"/>
          <p:cNvSpPr txBox="1"/>
          <p:nvPr/>
        </p:nvSpPr>
        <p:spPr>
          <a:xfrm>
            <a:off x="1370625" y="1157463"/>
            <a:ext cx="1508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55"/>
              <a:buFont typeface="Arial"/>
              <a:buNone/>
            </a:pPr>
            <a:r>
              <a:rPr b="1" lang="en-US" sz="40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Importância do Controle de Estoque</a:t>
            </a:r>
            <a:endParaRPr b="1" i="0" sz="40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5" name="Google Shape;345;p8"/>
          <p:cNvSpPr txBox="1"/>
          <p:nvPr/>
        </p:nvSpPr>
        <p:spPr>
          <a:xfrm>
            <a:off x="501250" y="7931525"/>
            <a:ext cx="63078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Fonte: </a:t>
            </a:r>
            <a:r>
              <a:rPr lang="en-US" sz="2800">
                <a:solidFill>
                  <a:srgbClr val="0B480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Controle, 2022.</a:t>
            </a:r>
            <a:endParaRPr b="0" i="0" sz="2800" u="none" cap="none" strike="noStrike">
              <a:solidFill>
                <a:srgbClr val="0B480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B4803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Neivaldo</dc:creator>
</cp:coreProperties>
</file>