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21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24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11.xml"/>
  <Override ContentType="application/vnd.openxmlformats-officedocument.presentationml.slide+xml" PartName="/ppt/slides/slide22.xml"/>
  <Override ContentType="application/vnd.openxmlformats-officedocument.presentationml.slide+xml" PartName="/ppt/slides/slide1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3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48" r:id="rId4"/>
    <p:sldMasterId id="2147483665" r:id="rId5"/>
  </p:sldMasterIdLst>
  <p:notesMasterIdLst>
    <p:notesMasterId r:id="rId6"/>
  </p:notes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</p:sldIdLst>
  <p:sldSz cy="6858000" cx="12192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GoogleSlidesCustomDataVersion2">
      <go:slidesCustomData xmlns:go="http://customooxmlschemas.google.com/" r:id="rId31" roundtripDataSignature="AMtx7mhMhXZpbYcrf1S/z2yR+DSjrX9VXA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69EDF27B-FF46-4074-8EB6-191E8D9C95ED}">
  <a:tblStyle styleId="{69EDF27B-FF46-4074-8EB6-191E8D9C95ED}" styleName="Table_0">
    <a:wholeTbl>
      <a:tcTxStyle>
        <a:font>
          <a:latin typeface="Arial"/>
          <a:ea typeface="Arial"/>
          <a:cs typeface="Arial"/>
        </a:font>
        <a:srgbClr val="000000"/>
      </a:tcTxStyle>
    </a:wholeTbl>
    <a:band1H>
      <a:tcTxStyle/>
    </a:band1H>
    <a:band2H>
      <a:tcTxStyle/>
    </a:band2H>
    <a:band1V>
      <a:tcTxStyle/>
    </a:band1V>
    <a:band2V>
      <a:tcTxStyle/>
    </a:band2V>
    <a:lastCol>
      <a:tcTxStyle/>
    </a:lastCol>
    <a:firstCol>
      <a:tcTxStyle/>
    </a:firstCol>
    <a:lastRow>
      <a:tcTxStyle/>
    </a:lastRow>
    <a:seCell>
      <a:tcTxStyle/>
    </a:seCell>
    <a:swCell>
      <a:tcTxStyle/>
    </a:swCell>
    <a:firstRow>
      <a:tcTxStyle/>
    </a:firstRow>
    <a:neCell>
      <a:tcTxStyle/>
    </a:neCell>
    <a:nwCell>
      <a:tcTxStyle/>
    </a:nwCell>
  </a:tblStyle>
</a:tblStyleLst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4.xml"/><Relationship Id="rId22" Type="http://schemas.openxmlformats.org/officeDocument/2006/relationships/slide" Target="slides/slide16.xml"/><Relationship Id="rId21" Type="http://schemas.openxmlformats.org/officeDocument/2006/relationships/slide" Target="slides/slide15.xml"/><Relationship Id="rId24" Type="http://schemas.openxmlformats.org/officeDocument/2006/relationships/slide" Target="slides/slide18.xml"/><Relationship Id="rId23" Type="http://schemas.openxmlformats.org/officeDocument/2006/relationships/slide" Target="slides/slide17.xml"/><Relationship Id="rId1" Type="http://schemas.openxmlformats.org/officeDocument/2006/relationships/theme" Target="theme/theme3.xml"/><Relationship Id="rId2" Type="http://schemas.openxmlformats.org/officeDocument/2006/relationships/presProps" Target="presProps.xml"/><Relationship Id="rId3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3.xml"/><Relationship Id="rId26" Type="http://schemas.openxmlformats.org/officeDocument/2006/relationships/slide" Target="slides/slide20.xml"/><Relationship Id="rId25" Type="http://schemas.openxmlformats.org/officeDocument/2006/relationships/slide" Target="slides/slide19.xml"/><Relationship Id="rId28" Type="http://schemas.openxmlformats.org/officeDocument/2006/relationships/slide" Target="slides/slide22.xml"/><Relationship Id="rId27" Type="http://schemas.openxmlformats.org/officeDocument/2006/relationships/slide" Target="slides/slide21.xml"/><Relationship Id="rId5" Type="http://schemas.openxmlformats.org/officeDocument/2006/relationships/slideMaster" Target="slideMasters/slideMaster2.xml"/><Relationship Id="rId6" Type="http://schemas.openxmlformats.org/officeDocument/2006/relationships/notesMaster" Target="notesMasters/notesMaster1.xml"/><Relationship Id="rId29" Type="http://schemas.openxmlformats.org/officeDocument/2006/relationships/slide" Target="slides/slide23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31" Type="http://customschemas.google.com/relationships/presentationmetadata" Target="metadata"/><Relationship Id="rId30" Type="http://schemas.openxmlformats.org/officeDocument/2006/relationships/slide" Target="slides/slide24.xml"/><Relationship Id="rId11" Type="http://schemas.openxmlformats.org/officeDocument/2006/relationships/slide" Target="slides/slide5.xml"/><Relationship Id="rId10" Type="http://schemas.openxmlformats.org/officeDocument/2006/relationships/slide" Target="slides/slide4.xml"/><Relationship Id="rId13" Type="http://schemas.openxmlformats.org/officeDocument/2006/relationships/slide" Target="slides/slide7.xml"/><Relationship Id="rId12" Type="http://schemas.openxmlformats.org/officeDocument/2006/relationships/slide" Target="slides/slide6.xml"/><Relationship Id="rId15" Type="http://schemas.openxmlformats.org/officeDocument/2006/relationships/slide" Target="slides/slide9.xml"/><Relationship Id="rId14" Type="http://schemas.openxmlformats.org/officeDocument/2006/relationships/slide" Target="slides/slide8.xml"/><Relationship Id="rId17" Type="http://schemas.openxmlformats.org/officeDocument/2006/relationships/slide" Target="slides/slide11.xml"/><Relationship Id="rId16" Type="http://schemas.openxmlformats.org/officeDocument/2006/relationships/slide" Target="slides/slide10.xml"/><Relationship Id="rId19" Type="http://schemas.openxmlformats.org/officeDocument/2006/relationships/slide" Target="slides/slide13.xml"/><Relationship Id="rId18" Type="http://schemas.openxmlformats.org/officeDocument/2006/relationships/slide" Target="slides/slide12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9845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9845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9845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9845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9845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9845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9845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9845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Google Shape;172;g3dac3c04fa1_0_6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58750" lIns="58750" spcFirstLastPara="1" rIns="58750" wrap="square" tIns="5875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</a:pPr>
            <a:r>
              <a:t/>
            </a:r>
            <a:endParaRPr/>
          </a:p>
        </p:txBody>
      </p:sp>
      <p:sp>
        <p:nvSpPr>
          <p:cNvPr id="173" name="Google Shape;173;g3dac3c04fa1_0_64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12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03" name="Shape 3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4" name="Google Shape;304;g3e8c7145efe_0_29:notes"/>
          <p:cNvSpPr txBox="1"/>
          <p:nvPr>
            <p:ph idx="1" type="body"/>
          </p:nvPr>
        </p:nvSpPr>
        <p:spPr>
          <a:xfrm>
            <a:off x="685800" y="4401256"/>
            <a:ext cx="5486400" cy="3599700"/>
          </a:xfrm>
          <a:prstGeom prst="rect">
            <a:avLst/>
          </a:prstGeom>
          <a:noFill/>
          <a:ln>
            <a:noFill/>
          </a:ln>
        </p:spPr>
        <p:txBody>
          <a:bodyPr anchorCtr="0" anchor="t" bIns="24975" lIns="49950" spcFirstLastPara="1" rIns="49950" wrap="square" tIns="2497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None/>
            </a:pPr>
            <a:r>
              <a:t/>
            </a:r>
            <a:endParaRPr/>
          </a:p>
        </p:txBody>
      </p:sp>
      <p:sp>
        <p:nvSpPr>
          <p:cNvPr id="305" name="Google Shape;305;g3e8c7145efe_0_29:notes"/>
          <p:cNvSpPr/>
          <p:nvPr>
            <p:ph idx="2" type="sldImg"/>
          </p:nvPr>
        </p:nvSpPr>
        <p:spPr>
          <a:xfrm>
            <a:off x="2271713" y="1143000"/>
            <a:ext cx="23145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695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13" name="Shape 3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4" name="Google Shape;314;g3e8c7145efe_0_171:notes"/>
          <p:cNvSpPr txBox="1"/>
          <p:nvPr>
            <p:ph idx="1" type="body"/>
          </p:nvPr>
        </p:nvSpPr>
        <p:spPr>
          <a:xfrm>
            <a:off x="685800" y="4401256"/>
            <a:ext cx="5486400" cy="3599700"/>
          </a:xfrm>
          <a:prstGeom prst="rect">
            <a:avLst/>
          </a:prstGeom>
          <a:noFill/>
          <a:ln>
            <a:noFill/>
          </a:ln>
        </p:spPr>
        <p:txBody>
          <a:bodyPr anchorCtr="0" anchor="t" bIns="24975" lIns="49950" spcFirstLastPara="1" rIns="49950" wrap="square" tIns="2497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None/>
            </a:pPr>
            <a:r>
              <a:t/>
            </a:r>
            <a:endParaRPr/>
          </a:p>
        </p:txBody>
      </p:sp>
      <p:sp>
        <p:nvSpPr>
          <p:cNvPr id="315" name="Google Shape;315;g3e8c7145efe_0_171:notes"/>
          <p:cNvSpPr/>
          <p:nvPr>
            <p:ph idx="2" type="sldImg"/>
          </p:nvPr>
        </p:nvSpPr>
        <p:spPr>
          <a:xfrm>
            <a:off x="2271713" y="1143000"/>
            <a:ext cx="23145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695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23" name="Shape 3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4" name="Google Shape;324;g3e8c7145efe_0_183:notes"/>
          <p:cNvSpPr txBox="1"/>
          <p:nvPr>
            <p:ph idx="1" type="body"/>
          </p:nvPr>
        </p:nvSpPr>
        <p:spPr>
          <a:xfrm>
            <a:off x="685800" y="4401256"/>
            <a:ext cx="5486400" cy="3599700"/>
          </a:xfrm>
          <a:prstGeom prst="rect">
            <a:avLst/>
          </a:prstGeom>
          <a:noFill/>
          <a:ln>
            <a:noFill/>
          </a:ln>
        </p:spPr>
        <p:txBody>
          <a:bodyPr anchorCtr="0" anchor="t" bIns="24975" lIns="49950" spcFirstLastPara="1" rIns="49950" wrap="square" tIns="2497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None/>
            </a:pPr>
            <a:r>
              <a:t/>
            </a:r>
            <a:endParaRPr/>
          </a:p>
        </p:txBody>
      </p:sp>
      <p:sp>
        <p:nvSpPr>
          <p:cNvPr id="325" name="Google Shape;325;g3e8c7145efe_0_183:notes"/>
          <p:cNvSpPr/>
          <p:nvPr>
            <p:ph idx="2" type="sldImg"/>
          </p:nvPr>
        </p:nvSpPr>
        <p:spPr>
          <a:xfrm>
            <a:off x="2271713" y="1143000"/>
            <a:ext cx="23145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695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34" name="Shape 3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5" name="Google Shape;335;g3e5e2728896_2_2:notes"/>
          <p:cNvSpPr txBox="1"/>
          <p:nvPr>
            <p:ph idx="1" type="body"/>
          </p:nvPr>
        </p:nvSpPr>
        <p:spPr>
          <a:xfrm>
            <a:off x="685800" y="4401256"/>
            <a:ext cx="5486400" cy="3599700"/>
          </a:xfrm>
          <a:prstGeom prst="rect">
            <a:avLst/>
          </a:prstGeom>
          <a:noFill/>
          <a:ln>
            <a:noFill/>
          </a:ln>
        </p:spPr>
        <p:txBody>
          <a:bodyPr anchorCtr="0" anchor="t" bIns="24975" lIns="49950" spcFirstLastPara="1" rIns="49950" wrap="square" tIns="2497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None/>
            </a:pPr>
            <a:r>
              <a:t/>
            </a:r>
            <a:endParaRPr/>
          </a:p>
        </p:txBody>
      </p:sp>
      <p:sp>
        <p:nvSpPr>
          <p:cNvPr id="336" name="Google Shape;336;g3e5e2728896_2_2:notes"/>
          <p:cNvSpPr/>
          <p:nvPr>
            <p:ph idx="2" type="sldImg"/>
          </p:nvPr>
        </p:nvSpPr>
        <p:spPr>
          <a:xfrm>
            <a:off x="2271713" y="1143000"/>
            <a:ext cx="23145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695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44" name="Shape 3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5" name="Google Shape;345;g3e5e2728896_2_29:notes"/>
          <p:cNvSpPr txBox="1"/>
          <p:nvPr>
            <p:ph idx="1" type="body"/>
          </p:nvPr>
        </p:nvSpPr>
        <p:spPr>
          <a:xfrm>
            <a:off x="685800" y="4401256"/>
            <a:ext cx="5486400" cy="3599700"/>
          </a:xfrm>
          <a:prstGeom prst="rect">
            <a:avLst/>
          </a:prstGeom>
          <a:noFill/>
          <a:ln>
            <a:noFill/>
          </a:ln>
        </p:spPr>
        <p:txBody>
          <a:bodyPr anchorCtr="0" anchor="t" bIns="24975" lIns="49950" spcFirstLastPara="1" rIns="49950" wrap="square" tIns="2497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None/>
            </a:pPr>
            <a:r>
              <a:t/>
            </a:r>
            <a:endParaRPr/>
          </a:p>
        </p:txBody>
      </p:sp>
      <p:sp>
        <p:nvSpPr>
          <p:cNvPr id="346" name="Google Shape;346;g3e5e2728896_2_29:notes"/>
          <p:cNvSpPr/>
          <p:nvPr>
            <p:ph idx="2" type="sldImg"/>
          </p:nvPr>
        </p:nvSpPr>
        <p:spPr>
          <a:xfrm>
            <a:off x="2271713" y="1143000"/>
            <a:ext cx="23145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695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54" name="Shape 3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5" name="Google Shape;355;g3e8c7145efe_0_48:notes"/>
          <p:cNvSpPr txBox="1"/>
          <p:nvPr>
            <p:ph idx="1" type="body"/>
          </p:nvPr>
        </p:nvSpPr>
        <p:spPr>
          <a:xfrm>
            <a:off x="685800" y="4401256"/>
            <a:ext cx="5486400" cy="3599700"/>
          </a:xfrm>
          <a:prstGeom prst="rect">
            <a:avLst/>
          </a:prstGeom>
          <a:noFill/>
          <a:ln>
            <a:noFill/>
          </a:ln>
        </p:spPr>
        <p:txBody>
          <a:bodyPr anchorCtr="0" anchor="t" bIns="24975" lIns="49950" spcFirstLastPara="1" rIns="49950" wrap="square" tIns="2497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None/>
            </a:pPr>
            <a:r>
              <a:t/>
            </a:r>
            <a:endParaRPr/>
          </a:p>
        </p:txBody>
      </p:sp>
      <p:sp>
        <p:nvSpPr>
          <p:cNvPr id="356" name="Google Shape;356;g3e8c7145efe_0_48:notes"/>
          <p:cNvSpPr/>
          <p:nvPr>
            <p:ph idx="2" type="sldImg"/>
          </p:nvPr>
        </p:nvSpPr>
        <p:spPr>
          <a:xfrm>
            <a:off x="2271713" y="1143000"/>
            <a:ext cx="23145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695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64" name="Shape 3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5" name="Google Shape;365;g3e8c7145efe_0_60:notes"/>
          <p:cNvSpPr txBox="1"/>
          <p:nvPr>
            <p:ph idx="1" type="body"/>
          </p:nvPr>
        </p:nvSpPr>
        <p:spPr>
          <a:xfrm>
            <a:off x="685800" y="4401256"/>
            <a:ext cx="5486400" cy="3599700"/>
          </a:xfrm>
          <a:prstGeom prst="rect">
            <a:avLst/>
          </a:prstGeom>
          <a:noFill/>
          <a:ln>
            <a:noFill/>
          </a:ln>
        </p:spPr>
        <p:txBody>
          <a:bodyPr anchorCtr="0" anchor="t" bIns="24975" lIns="49950" spcFirstLastPara="1" rIns="49950" wrap="square" tIns="2497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None/>
            </a:pPr>
            <a:r>
              <a:t/>
            </a:r>
            <a:endParaRPr/>
          </a:p>
        </p:txBody>
      </p:sp>
      <p:sp>
        <p:nvSpPr>
          <p:cNvPr id="366" name="Google Shape;366;g3e8c7145efe_0_60:notes"/>
          <p:cNvSpPr/>
          <p:nvPr>
            <p:ph idx="2" type="sldImg"/>
          </p:nvPr>
        </p:nvSpPr>
        <p:spPr>
          <a:xfrm>
            <a:off x="2271713" y="1143000"/>
            <a:ext cx="23145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695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74" name="Shape 3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5" name="Google Shape;375;g3e8c7145efe_0_72:notes"/>
          <p:cNvSpPr txBox="1"/>
          <p:nvPr>
            <p:ph idx="1" type="body"/>
          </p:nvPr>
        </p:nvSpPr>
        <p:spPr>
          <a:xfrm>
            <a:off x="685800" y="4401256"/>
            <a:ext cx="5486400" cy="3599700"/>
          </a:xfrm>
          <a:prstGeom prst="rect">
            <a:avLst/>
          </a:prstGeom>
          <a:noFill/>
          <a:ln>
            <a:noFill/>
          </a:ln>
        </p:spPr>
        <p:txBody>
          <a:bodyPr anchorCtr="0" anchor="t" bIns="24975" lIns="49950" spcFirstLastPara="1" rIns="49950" wrap="square" tIns="2497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None/>
            </a:pPr>
            <a:r>
              <a:t/>
            </a:r>
            <a:endParaRPr/>
          </a:p>
        </p:txBody>
      </p:sp>
      <p:sp>
        <p:nvSpPr>
          <p:cNvPr id="376" name="Google Shape;376;g3e8c7145efe_0_72:notes"/>
          <p:cNvSpPr/>
          <p:nvPr>
            <p:ph idx="2" type="sldImg"/>
          </p:nvPr>
        </p:nvSpPr>
        <p:spPr>
          <a:xfrm>
            <a:off x="2271713" y="1143000"/>
            <a:ext cx="23145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695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83" name="Shape 3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4" name="Google Shape;384;g3e4d8f82099_0_52:notes"/>
          <p:cNvSpPr txBox="1"/>
          <p:nvPr>
            <p:ph idx="1" type="body"/>
          </p:nvPr>
        </p:nvSpPr>
        <p:spPr>
          <a:xfrm>
            <a:off x="685800" y="4401256"/>
            <a:ext cx="5486400" cy="3599700"/>
          </a:xfrm>
          <a:prstGeom prst="rect">
            <a:avLst/>
          </a:prstGeom>
          <a:noFill/>
          <a:ln>
            <a:noFill/>
          </a:ln>
        </p:spPr>
        <p:txBody>
          <a:bodyPr anchorCtr="0" anchor="t" bIns="24975" lIns="49950" spcFirstLastPara="1" rIns="49950" wrap="square" tIns="2497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None/>
            </a:pPr>
            <a:r>
              <a:t/>
            </a:r>
            <a:endParaRPr/>
          </a:p>
        </p:txBody>
      </p:sp>
      <p:sp>
        <p:nvSpPr>
          <p:cNvPr id="385" name="Google Shape;385;g3e4d8f82099_0_52:notes"/>
          <p:cNvSpPr/>
          <p:nvPr>
            <p:ph idx="2" type="sldImg"/>
          </p:nvPr>
        </p:nvSpPr>
        <p:spPr>
          <a:xfrm>
            <a:off x="2271713" y="1143000"/>
            <a:ext cx="23145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695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93" name="Shape 3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4" name="Google Shape;394;g3e8c7145efe_0_107:notes"/>
          <p:cNvSpPr txBox="1"/>
          <p:nvPr>
            <p:ph idx="1" type="body"/>
          </p:nvPr>
        </p:nvSpPr>
        <p:spPr>
          <a:xfrm>
            <a:off x="685800" y="4401256"/>
            <a:ext cx="5486400" cy="3599700"/>
          </a:xfrm>
          <a:prstGeom prst="rect">
            <a:avLst/>
          </a:prstGeom>
          <a:noFill/>
          <a:ln>
            <a:noFill/>
          </a:ln>
        </p:spPr>
        <p:txBody>
          <a:bodyPr anchorCtr="0" anchor="t" bIns="24975" lIns="49950" spcFirstLastPara="1" rIns="49950" wrap="square" tIns="2497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None/>
            </a:pPr>
            <a:r>
              <a:t/>
            </a:r>
            <a:endParaRPr/>
          </a:p>
        </p:txBody>
      </p:sp>
      <p:sp>
        <p:nvSpPr>
          <p:cNvPr id="395" name="Google Shape;395;g3e8c7145efe_0_107:notes"/>
          <p:cNvSpPr/>
          <p:nvPr>
            <p:ph idx="2" type="sldImg"/>
          </p:nvPr>
        </p:nvSpPr>
        <p:spPr>
          <a:xfrm>
            <a:off x="2271713" y="1143000"/>
            <a:ext cx="23145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695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2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p2:notes"/>
          <p:cNvSpPr txBox="1"/>
          <p:nvPr>
            <p:ph idx="1" type="body"/>
          </p:nvPr>
        </p:nvSpPr>
        <p:spPr>
          <a:xfrm>
            <a:off x="685800" y="4401256"/>
            <a:ext cx="5486400" cy="3599700"/>
          </a:xfrm>
          <a:prstGeom prst="rect">
            <a:avLst/>
          </a:prstGeom>
          <a:noFill/>
          <a:ln>
            <a:noFill/>
          </a:ln>
        </p:spPr>
        <p:txBody>
          <a:bodyPr anchorCtr="0" anchor="t" bIns="24975" lIns="49950" spcFirstLastPara="1" rIns="49950" wrap="square" tIns="2497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None/>
            </a:pPr>
            <a:r>
              <a:t/>
            </a:r>
            <a:endParaRPr/>
          </a:p>
        </p:txBody>
      </p:sp>
      <p:sp>
        <p:nvSpPr>
          <p:cNvPr id="184" name="Google Shape;184;p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03" name="Shape 4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4" name="Google Shape;404;g3e8c7145efe_0_84:notes"/>
          <p:cNvSpPr txBox="1"/>
          <p:nvPr>
            <p:ph idx="1" type="body"/>
          </p:nvPr>
        </p:nvSpPr>
        <p:spPr>
          <a:xfrm>
            <a:off x="685800" y="4401256"/>
            <a:ext cx="5486400" cy="3599700"/>
          </a:xfrm>
          <a:prstGeom prst="rect">
            <a:avLst/>
          </a:prstGeom>
          <a:noFill/>
          <a:ln>
            <a:noFill/>
          </a:ln>
        </p:spPr>
        <p:txBody>
          <a:bodyPr anchorCtr="0" anchor="t" bIns="24975" lIns="49950" spcFirstLastPara="1" rIns="49950" wrap="square" tIns="2497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None/>
            </a:pPr>
            <a:r>
              <a:t/>
            </a:r>
            <a:endParaRPr/>
          </a:p>
        </p:txBody>
      </p:sp>
      <p:sp>
        <p:nvSpPr>
          <p:cNvPr id="405" name="Google Shape;405;g3e8c7145efe_0_84:notes"/>
          <p:cNvSpPr/>
          <p:nvPr>
            <p:ph idx="2" type="sldImg"/>
          </p:nvPr>
        </p:nvSpPr>
        <p:spPr>
          <a:xfrm>
            <a:off x="2271713" y="1143000"/>
            <a:ext cx="23145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695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13" name="Shape 4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4" name="Google Shape;414;g3e8c7145efe_0_96:notes"/>
          <p:cNvSpPr txBox="1"/>
          <p:nvPr>
            <p:ph idx="1" type="body"/>
          </p:nvPr>
        </p:nvSpPr>
        <p:spPr>
          <a:xfrm>
            <a:off x="685800" y="4401256"/>
            <a:ext cx="5486400" cy="3599700"/>
          </a:xfrm>
          <a:prstGeom prst="rect">
            <a:avLst/>
          </a:prstGeom>
          <a:noFill/>
          <a:ln>
            <a:noFill/>
          </a:ln>
        </p:spPr>
        <p:txBody>
          <a:bodyPr anchorCtr="0" anchor="t" bIns="24975" lIns="49950" spcFirstLastPara="1" rIns="49950" wrap="square" tIns="2497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None/>
            </a:pPr>
            <a:r>
              <a:t/>
            </a:r>
            <a:endParaRPr/>
          </a:p>
        </p:txBody>
      </p:sp>
      <p:sp>
        <p:nvSpPr>
          <p:cNvPr id="415" name="Google Shape;415;g3e8c7145efe_0_96:notes"/>
          <p:cNvSpPr/>
          <p:nvPr>
            <p:ph idx="2" type="sldImg"/>
          </p:nvPr>
        </p:nvSpPr>
        <p:spPr>
          <a:xfrm>
            <a:off x="2271713" y="1143000"/>
            <a:ext cx="23145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695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23" name="Shape 4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4" name="Google Shape;424;g3e5e2728896_2_225:notes"/>
          <p:cNvSpPr txBox="1"/>
          <p:nvPr>
            <p:ph idx="1" type="body"/>
          </p:nvPr>
        </p:nvSpPr>
        <p:spPr>
          <a:xfrm>
            <a:off x="685800" y="4401256"/>
            <a:ext cx="5486400" cy="3599700"/>
          </a:xfrm>
          <a:prstGeom prst="rect">
            <a:avLst/>
          </a:prstGeom>
          <a:noFill/>
          <a:ln>
            <a:noFill/>
          </a:ln>
        </p:spPr>
        <p:txBody>
          <a:bodyPr anchorCtr="0" anchor="t" bIns="29375" lIns="58750" spcFirstLastPara="1" rIns="58750" wrap="square" tIns="2937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</a:pPr>
            <a:r>
              <a:t/>
            </a:r>
            <a:endParaRPr/>
          </a:p>
        </p:txBody>
      </p:sp>
      <p:sp>
        <p:nvSpPr>
          <p:cNvPr id="425" name="Google Shape;425;g3e5e2728896_2_225:notes"/>
          <p:cNvSpPr/>
          <p:nvPr>
            <p:ph idx="2" type="sldImg"/>
          </p:nvPr>
        </p:nvSpPr>
        <p:spPr>
          <a:xfrm>
            <a:off x="2271713" y="1143000"/>
            <a:ext cx="23145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817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33" name="Shape 4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4" name="Google Shape;434;g3e8c7145efe_0_133:notes"/>
          <p:cNvSpPr txBox="1"/>
          <p:nvPr>
            <p:ph idx="1" type="body"/>
          </p:nvPr>
        </p:nvSpPr>
        <p:spPr>
          <a:xfrm>
            <a:off x="685800" y="4401256"/>
            <a:ext cx="5486400" cy="3599700"/>
          </a:xfrm>
          <a:prstGeom prst="rect">
            <a:avLst/>
          </a:prstGeom>
          <a:noFill/>
          <a:ln>
            <a:noFill/>
          </a:ln>
        </p:spPr>
        <p:txBody>
          <a:bodyPr anchorCtr="0" anchor="t" bIns="29375" lIns="58750" spcFirstLastPara="1" rIns="58750" wrap="square" tIns="2937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</a:pPr>
            <a:r>
              <a:t/>
            </a:r>
            <a:endParaRPr/>
          </a:p>
        </p:txBody>
      </p:sp>
      <p:sp>
        <p:nvSpPr>
          <p:cNvPr id="435" name="Google Shape;435;g3e8c7145efe_0_133:notes"/>
          <p:cNvSpPr/>
          <p:nvPr>
            <p:ph idx="2" type="sldImg"/>
          </p:nvPr>
        </p:nvSpPr>
        <p:spPr>
          <a:xfrm>
            <a:off x="2271713" y="1143000"/>
            <a:ext cx="23145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817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42" name="Shape 4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3" name="Google Shape;443;g3e8c7145efe_0_148:notes"/>
          <p:cNvSpPr txBox="1"/>
          <p:nvPr>
            <p:ph idx="1" type="body"/>
          </p:nvPr>
        </p:nvSpPr>
        <p:spPr>
          <a:xfrm>
            <a:off x="685800" y="4401256"/>
            <a:ext cx="5486400" cy="3599700"/>
          </a:xfrm>
          <a:prstGeom prst="rect">
            <a:avLst/>
          </a:prstGeom>
          <a:noFill/>
          <a:ln>
            <a:noFill/>
          </a:ln>
        </p:spPr>
        <p:txBody>
          <a:bodyPr anchorCtr="0" anchor="t" bIns="29375" lIns="58750" spcFirstLastPara="1" rIns="58750" wrap="square" tIns="2937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</a:pPr>
            <a:r>
              <a:t/>
            </a:r>
            <a:endParaRPr/>
          </a:p>
        </p:txBody>
      </p:sp>
      <p:sp>
        <p:nvSpPr>
          <p:cNvPr id="444" name="Google Shape;444;g3e8c7145efe_0_148:notes"/>
          <p:cNvSpPr/>
          <p:nvPr>
            <p:ph idx="2" type="sldImg"/>
          </p:nvPr>
        </p:nvSpPr>
        <p:spPr>
          <a:xfrm>
            <a:off x="2271713" y="1143000"/>
            <a:ext cx="23145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817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9" name="Shape 2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" name="Google Shape;230;g3dacb17d049_0_64:notes"/>
          <p:cNvSpPr txBox="1"/>
          <p:nvPr>
            <p:ph idx="1" type="body"/>
          </p:nvPr>
        </p:nvSpPr>
        <p:spPr>
          <a:xfrm>
            <a:off x="685800" y="4401256"/>
            <a:ext cx="5486400" cy="3599700"/>
          </a:xfrm>
          <a:prstGeom prst="rect">
            <a:avLst/>
          </a:prstGeom>
          <a:noFill/>
          <a:ln>
            <a:noFill/>
          </a:ln>
        </p:spPr>
        <p:txBody>
          <a:bodyPr anchorCtr="0" anchor="t" bIns="29375" lIns="58750" spcFirstLastPara="1" rIns="58750" wrap="square" tIns="2937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</a:pPr>
            <a:r>
              <a:t/>
            </a:r>
            <a:endParaRPr/>
          </a:p>
        </p:txBody>
      </p:sp>
      <p:sp>
        <p:nvSpPr>
          <p:cNvPr id="231" name="Google Shape;231;g3dacb17d049_0_64:notes"/>
          <p:cNvSpPr/>
          <p:nvPr>
            <p:ph idx="2" type="sldImg"/>
          </p:nvPr>
        </p:nvSpPr>
        <p:spPr>
          <a:xfrm>
            <a:off x="2271713" y="1143000"/>
            <a:ext cx="23145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817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0" name="Shape 2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" name="Google Shape;241;g3dacb17d049_1_62:notes"/>
          <p:cNvSpPr txBox="1"/>
          <p:nvPr>
            <p:ph idx="1" type="body"/>
          </p:nvPr>
        </p:nvSpPr>
        <p:spPr>
          <a:xfrm>
            <a:off x="685800" y="4401256"/>
            <a:ext cx="5486400" cy="3599700"/>
          </a:xfrm>
          <a:prstGeom prst="rect">
            <a:avLst/>
          </a:prstGeom>
          <a:noFill/>
          <a:ln>
            <a:noFill/>
          </a:ln>
        </p:spPr>
        <p:txBody>
          <a:bodyPr anchorCtr="0" anchor="t" bIns="24975" lIns="49950" spcFirstLastPara="1" rIns="49950" wrap="square" tIns="2497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None/>
            </a:pPr>
            <a:r>
              <a:t/>
            </a:r>
            <a:endParaRPr/>
          </a:p>
        </p:txBody>
      </p:sp>
      <p:sp>
        <p:nvSpPr>
          <p:cNvPr id="242" name="Google Shape;242;g3dacb17d049_1_62:notes"/>
          <p:cNvSpPr/>
          <p:nvPr>
            <p:ph idx="2" type="sldImg"/>
          </p:nvPr>
        </p:nvSpPr>
        <p:spPr>
          <a:xfrm>
            <a:off x="2271713" y="1143000"/>
            <a:ext cx="23145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695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9" name="Shape 2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0" name="Google Shape;250;g3e4d8f82099_0_0:notes"/>
          <p:cNvSpPr txBox="1"/>
          <p:nvPr>
            <p:ph idx="1" type="body"/>
          </p:nvPr>
        </p:nvSpPr>
        <p:spPr>
          <a:xfrm>
            <a:off x="685800" y="4401256"/>
            <a:ext cx="5486400" cy="3599700"/>
          </a:xfrm>
          <a:prstGeom prst="rect">
            <a:avLst/>
          </a:prstGeom>
          <a:noFill/>
          <a:ln>
            <a:noFill/>
          </a:ln>
        </p:spPr>
        <p:txBody>
          <a:bodyPr anchorCtr="0" anchor="t" bIns="24975" lIns="49950" spcFirstLastPara="1" rIns="49950" wrap="square" tIns="2497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None/>
            </a:pPr>
            <a:r>
              <a:t/>
            </a:r>
            <a:endParaRPr/>
          </a:p>
        </p:txBody>
      </p:sp>
      <p:sp>
        <p:nvSpPr>
          <p:cNvPr id="251" name="Google Shape;251;g3e4d8f82099_0_0:notes"/>
          <p:cNvSpPr/>
          <p:nvPr>
            <p:ph idx="2" type="sldImg"/>
          </p:nvPr>
        </p:nvSpPr>
        <p:spPr>
          <a:xfrm>
            <a:off x="2271713" y="1143000"/>
            <a:ext cx="23145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695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0" name="Shape 2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1" name="Google Shape;261;g3e4d8f82099_0_19:notes"/>
          <p:cNvSpPr txBox="1"/>
          <p:nvPr>
            <p:ph idx="1" type="body"/>
          </p:nvPr>
        </p:nvSpPr>
        <p:spPr>
          <a:xfrm>
            <a:off x="685800" y="4401256"/>
            <a:ext cx="5486400" cy="3599700"/>
          </a:xfrm>
          <a:prstGeom prst="rect">
            <a:avLst/>
          </a:prstGeom>
          <a:noFill/>
          <a:ln>
            <a:noFill/>
          </a:ln>
        </p:spPr>
        <p:txBody>
          <a:bodyPr anchorCtr="0" anchor="t" bIns="24975" lIns="49950" spcFirstLastPara="1" rIns="49950" wrap="square" tIns="2497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None/>
            </a:pPr>
            <a:r>
              <a:t/>
            </a:r>
            <a:endParaRPr/>
          </a:p>
        </p:txBody>
      </p:sp>
      <p:sp>
        <p:nvSpPr>
          <p:cNvPr id="262" name="Google Shape;262;g3e4d8f82099_0_19:notes"/>
          <p:cNvSpPr/>
          <p:nvPr>
            <p:ph idx="2" type="sldImg"/>
          </p:nvPr>
        </p:nvSpPr>
        <p:spPr>
          <a:xfrm>
            <a:off x="2271713" y="1143000"/>
            <a:ext cx="23145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695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1" name="Shape 2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2" name="Google Shape;272;g3e4d8f82099_0_30:notes"/>
          <p:cNvSpPr txBox="1"/>
          <p:nvPr>
            <p:ph idx="1" type="body"/>
          </p:nvPr>
        </p:nvSpPr>
        <p:spPr>
          <a:xfrm>
            <a:off x="685800" y="4401256"/>
            <a:ext cx="5486400" cy="3599700"/>
          </a:xfrm>
          <a:prstGeom prst="rect">
            <a:avLst/>
          </a:prstGeom>
          <a:noFill/>
          <a:ln>
            <a:noFill/>
          </a:ln>
        </p:spPr>
        <p:txBody>
          <a:bodyPr anchorCtr="0" anchor="t" bIns="24975" lIns="49950" spcFirstLastPara="1" rIns="49950" wrap="square" tIns="2497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None/>
            </a:pPr>
            <a:r>
              <a:t/>
            </a:r>
            <a:endParaRPr/>
          </a:p>
        </p:txBody>
      </p:sp>
      <p:sp>
        <p:nvSpPr>
          <p:cNvPr id="273" name="Google Shape;273;g3e4d8f82099_0_30:notes"/>
          <p:cNvSpPr/>
          <p:nvPr>
            <p:ph idx="2" type="sldImg"/>
          </p:nvPr>
        </p:nvSpPr>
        <p:spPr>
          <a:xfrm>
            <a:off x="2271713" y="1143000"/>
            <a:ext cx="23145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695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2" name="Shape 2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3" name="Google Shape;283;g3e8c7145efe_0_3:notes"/>
          <p:cNvSpPr txBox="1"/>
          <p:nvPr>
            <p:ph idx="1" type="body"/>
          </p:nvPr>
        </p:nvSpPr>
        <p:spPr>
          <a:xfrm>
            <a:off x="685800" y="4401256"/>
            <a:ext cx="5486400" cy="3599700"/>
          </a:xfrm>
          <a:prstGeom prst="rect">
            <a:avLst/>
          </a:prstGeom>
          <a:noFill/>
          <a:ln>
            <a:noFill/>
          </a:ln>
        </p:spPr>
        <p:txBody>
          <a:bodyPr anchorCtr="0" anchor="t" bIns="24975" lIns="49950" spcFirstLastPara="1" rIns="49950" wrap="square" tIns="2497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None/>
            </a:pPr>
            <a:r>
              <a:t/>
            </a:r>
            <a:endParaRPr/>
          </a:p>
        </p:txBody>
      </p:sp>
      <p:sp>
        <p:nvSpPr>
          <p:cNvPr id="284" name="Google Shape;284;g3e8c7145efe_0_3:notes"/>
          <p:cNvSpPr/>
          <p:nvPr>
            <p:ph idx="2" type="sldImg"/>
          </p:nvPr>
        </p:nvSpPr>
        <p:spPr>
          <a:xfrm>
            <a:off x="2271713" y="1143000"/>
            <a:ext cx="23145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695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3" name="Shape 2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4" name="Google Shape;294;g3e4d8f82099_0_41:notes"/>
          <p:cNvSpPr txBox="1"/>
          <p:nvPr>
            <p:ph idx="1" type="body"/>
          </p:nvPr>
        </p:nvSpPr>
        <p:spPr>
          <a:xfrm>
            <a:off x="685800" y="4401256"/>
            <a:ext cx="5486400" cy="3599700"/>
          </a:xfrm>
          <a:prstGeom prst="rect">
            <a:avLst/>
          </a:prstGeom>
          <a:noFill/>
          <a:ln>
            <a:noFill/>
          </a:ln>
        </p:spPr>
        <p:txBody>
          <a:bodyPr anchorCtr="0" anchor="t" bIns="24975" lIns="49950" spcFirstLastPara="1" rIns="49950" wrap="square" tIns="2497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None/>
            </a:pPr>
            <a:r>
              <a:t/>
            </a:r>
            <a:endParaRPr/>
          </a:p>
        </p:txBody>
      </p:sp>
      <p:sp>
        <p:nvSpPr>
          <p:cNvPr id="295" name="Google Shape;295;g3e4d8f82099_0_41:notes"/>
          <p:cNvSpPr/>
          <p:nvPr>
            <p:ph idx="2" type="sldImg"/>
          </p:nvPr>
        </p:nvSpPr>
        <p:spPr>
          <a:xfrm>
            <a:off x="2271713" y="1143000"/>
            <a:ext cx="23145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695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3.png"/><Relationship Id="rId4" Type="http://schemas.openxmlformats.org/officeDocument/2006/relationships/image" Target="../media/image4.jpg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Relationship Id="rId3" Type="http://schemas.openxmlformats.org/officeDocument/2006/relationships/image" Target="../media/image3.png"/><Relationship Id="rId4" Type="http://schemas.openxmlformats.org/officeDocument/2006/relationships/image" Target="../media/image4.jpg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Relationship Id="rId3" Type="http://schemas.openxmlformats.org/officeDocument/2006/relationships/image" Target="../media/image3.png"/><Relationship Id="rId4" Type="http://schemas.openxmlformats.org/officeDocument/2006/relationships/image" Target="../media/image2.jpg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3.png"/><Relationship Id="rId4" Type="http://schemas.openxmlformats.org/officeDocument/2006/relationships/image" Target="../media/image2.jpg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showMasterSp="0" type="obj">
  <p:cSld name="OBJECT">
    <p:bg>
      <p:bgPr>
        <a:solidFill>
          <a:schemeClr val="lt1"/>
        </a:solidFill>
      </p:bgPr>
    </p:bg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29"/>
          <p:cNvSpPr/>
          <p:nvPr/>
        </p:nvSpPr>
        <p:spPr>
          <a:xfrm>
            <a:off x="0" y="0"/>
            <a:ext cx="12192000" cy="6480810"/>
          </a:xfrm>
          <a:custGeom>
            <a:rect b="b" l="l" r="r" t="t"/>
            <a:pathLst>
              <a:path extrusionOk="0" h="9721215" w="18288000">
                <a:moveTo>
                  <a:pt x="0" y="9720639"/>
                </a:moveTo>
                <a:lnTo>
                  <a:pt x="18287998" y="9720639"/>
                </a:lnTo>
                <a:lnTo>
                  <a:pt x="18287998" y="0"/>
                </a:lnTo>
                <a:lnTo>
                  <a:pt x="0" y="0"/>
                </a:lnTo>
                <a:lnTo>
                  <a:pt x="0" y="9720639"/>
                </a:lnTo>
                <a:close/>
              </a:path>
            </a:pathLst>
          </a:custGeom>
          <a:solidFill>
            <a:srgbClr val="FAFAFA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t/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" name="Google Shape;13;p29"/>
          <p:cNvSpPr/>
          <p:nvPr/>
        </p:nvSpPr>
        <p:spPr>
          <a:xfrm>
            <a:off x="0" y="6480426"/>
            <a:ext cx="12192000" cy="377613"/>
          </a:xfrm>
          <a:custGeom>
            <a:rect b="b" l="l" r="r" t="t"/>
            <a:pathLst>
              <a:path extrusionOk="0" h="566420" w="18288000">
                <a:moveTo>
                  <a:pt x="18287998" y="566360"/>
                </a:moveTo>
                <a:lnTo>
                  <a:pt x="0" y="566360"/>
                </a:lnTo>
                <a:lnTo>
                  <a:pt x="0" y="0"/>
                </a:lnTo>
                <a:lnTo>
                  <a:pt x="18287998" y="0"/>
                </a:lnTo>
                <a:lnTo>
                  <a:pt x="18287998" y="566360"/>
                </a:lnTo>
                <a:close/>
              </a:path>
            </a:pathLst>
          </a:custGeom>
          <a:solidFill>
            <a:srgbClr val="C1FF72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t/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4" name="Google Shape;14;p2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9272610" y="4714583"/>
            <a:ext cx="768349" cy="1460499"/>
          </a:xfrm>
          <a:prstGeom prst="rect">
            <a:avLst/>
          </a:prstGeom>
          <a:noFill/>
          <a:ln>
            <a:noFill/>
          </a:ln>
        </p:spPr>
      </p:pic>
      <p:pic>
        <p:nvPicPr>
          <p:cNvPr id="15" name="Google Shape;15;p2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0597561" y="5231104"/>
            <a:ext cx="1409699" cy="939799"/>
          </a:xfrm>
          <a:prstGeom prst="rect">
            <a:avLst/>
          </a:prstGeom>
          <a:noFill/>
          <a:ln>
            <a:noFill/>
          </a:ln>
        </p:spPr>
      </p:pic>
      <p:sp>
        <p:nvSpPr>
          <p:cNvPr id="16" name="Google Shape;16;p29"/>
          <p:cNvSpPr/>
          <p:nvPr/>
        </p:nvSpPr>
        <p:spPr>
          <a:xfrm>
            <a:off x="11374763" y="5489195"/>
            <a:ext cx="114300" cy="157480"/>
          </a:xfrm>
          <a:custGeom>
            <a:rect b="b" l="l" r="r" t="t"/>
            <a:pathLst>
              <a:path extrusionOk="0" h="236220" w="171450">
                <a:moveTo>
                  <a:pt x="170928" y="235678"/>
                </a:moveTo>
                <a:lnTo>
                  <a:pt x="0" y="235678"/>
                </a:lnTo>
                <a:lnTo>
                  <a:pt x="85464" y="0"/>
                </a:lnTo>
                <a:lnTo>
                  <a:pt x="170928" y="235678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t/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7" name="Google Shape;17;p29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450696" y="1602846"/>
            <a:ext cx="5289549" cy="2603499"/>
          </a:xfrm>
          <a:prstGeom prst="rect">
            <a:avLst/>
          </a:prstGeom>
          <a:noFill/>
          <a:ln>
            <a:noFill/>
          </a:ln>
        </p:spPr>
      </p:pic>
      <p:sp>
        <p:nvSpPr>
          <p:cNvPr id="18" name="Google Shape;18;p29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134"/>
              <a:buFont typeface="Trebuchet MS"/>
              <a:buNone/>
              <a:defRPr b="1" i="0" sz="6134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" name="Google Shape;19;p29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" name="Google Shape;20;p29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1" name="Google Shape;21;p29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ação" type="twoTxTwoObj">
  <p:cSld name="TWO_OBJECTS_WITH_TEXT">
    <p:spTree>
      <p:nvGrpSpPr>
        <p:cNvPr id="72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38"/>
          <p:cNvSpPr txBox="1"/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4" name="Google Shape;74;p38"/>
          <p:cNvSpPr txBox="1"/>
          <p:nvPr>
            <p:ph idx="1" type="body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75" name="Google Shape;75;p38"/>
          <p:cNvSpPr txBox="1"/>
          <p:nvPr>
            <p:ph idx="2" type="body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6" name="Google Shape;76;p38"/>
          <p:cNvSpPr txBox="1"/>
          <p:nvPr>
            <p:ph idx="3" type="body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77" name="Google Shape;77;p38"/>
          <p:cNvSpPr txBox="1"/>
          <p:nvPr>
            <p:ph idx="4" type="body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8" name="Google Shape;78;p38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9" name="Google Shape;79;p38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0" name="Google Shape;80;p38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omente Título" type="titleOnly">
  <p:cSld name="TITLE_ONLY">
    <p:spTree>
      <p:nvGrpSpPr>
        <p:cNvPr id="8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p39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3" name="Google Shape;83;p39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4" name="Google Shape;84;p39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5" name="Google Shape;85;p39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údo com Legenda" type="objTx">
  <p:cSld name="OBJECT_WITH_CAPTION_TEXT">
    <p:spTree>
      <p:nvGrpSpPr>
        <p:cNvPr id="86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40"/>
          <p:cNvSpPr txBox="1"/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8" name="Google Shape;88;p40"/>
          <p:cNvSpPr txBox="1"/>
          <p:nvPr>
            <p:ph idx="1" type="body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89" name="Google Shape;89;p40"/>
          <p:cNvSpPr txBox="1"/>
          <p:nvPr>
            <p:ph idx="2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90" name="Google Shape;90;p40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1" name="Google Shape;91;p40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2" name="Google Shape;92;p40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agem com Legenda" type="picTx">
  <p:cSld name="PICTURE_WITH_CAPTION_TEXT">
    <p:spTree>
      <p:nvGrpSpPr>
        <p:cNvPr id="93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41"/>
          <p:cNvSpPr txBox="1"/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5" name="Google Shape;95;p41"/>
          <p:cNvSpPr/>
          <p:nvPr>
            <p:ph idx="2" type="pic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96" name="Google Shape;96;p41"/>
          <p:cNvSpPr txBox="1"/>
          <p:nvPr>
            <p:ph idx="1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97" name="Google Shape;97;p41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8" name="Google Shape;98;p41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9" name="Google Shape;99;p41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ítulo e Texto Vertical" type="vertTx">
  <p:cSld name="VERTICAL_TEXT">
    <p:spTree>
      <p:nvGrpSpPr>
        <p:cNvPr id="100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42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2" name="Google Shape;102;p42"/>
          <p:cNvSpPr txBox="1"/>
          <p:nvPr>
            <p:ph idx="1" type="body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3" name="Google Shape;103;p42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4" name="Google Shape;104;p42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5" name="Google Shape;105;p42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exto e Título Vertical" type="vertTitleAndTx">
  <p:cSld name="VERTICAL_TITLE_AND_VERTICAL_TEXT">
    <p:spTree>
      <p:nvGrpSpPr>
        <p:cNvPr id="106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43"/>
          <p:cNvSpPr txBox="1"/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8" name="Google Shape;108;p43"/>
          <p:cNvSpPr txBox="1"/>
          <p:nvPr>
            <p:ph idx="1" type="body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9" name="Google Shape;109;p43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0" name="Google Shape;110;p43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1" name="Google Shape;111;p43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 1">
  <p:cSld name="OBJECT_1">
    <p:spTree>
      <p:nvGrpSpPr>
        <p:cNvPr id="112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g3d88e822604_0_108"/>
          <p:cNvSpPr txBox="1"/>
          <p:nvPr>
            <p:ph type="title"/>
          </p:nvPr>
        </p:nvSpPr>
        <p:spPr>
          <a:xfrm>
            <a:off x="195533" y="2740681"/>
            <a:ext cx="11801100" cy="2188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b="1" i="0" sz="61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9pPr>
          </a:lstStyle>
          <a:p/>
        </p:txBody>
      </p:sp>
      <p:sp>
        <p:nvSpPr>
          <p:cNvPr id="114" name="Google Shape;114;g3d88e822604_0_108"/>
          <p:cNvSpPr txBox="1"/>
          <p:nvPr>
            <p:ph idx="11" type="ftr"/>
          </p:nvPr>
        </p:nvSpPr>
        <p:spPr>
          <a:xfrm>
            <a:off x="4145280" y="6377940"/>
            <a:ext cx="3901500" cy="342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>
                <a:solidFill>
                  <a:srgbClr val="888888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9pPr>
          </a:lstStyle>
          <a:p/>
        </p:txBody>
      </p:sp>
      <p:sp>
        <p:nvSpPr>
          <p:cNvPr id="115" name="Google Shape;115;g3d88e822604_0_108"/>
          <p:cNvSpPr txBox="1"/>
          <p:nvPr>
            <p:ph idx="10" type="dt"/>
          </p:nvPr>
        </p:nvSpPr>
        <p:spPr>
          <a:xfrm>
            <a:off x="609600" y="6377940"/>
            <a:ext cx="2804100" cy="342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>
                <a:solidFill>
                  <a:srgbClr val="888888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9pPr>
          </a:lstStyle>
          <a:p/>
        </p:txBody>
      </p:sp>
      <p:sp>
        <p:nvSpPr>
          <p:cNvPr id="116" name="Google Shape;116;g3d88e822604_0_108"/>
          <p:cNvSpPr txBox="1"/>
          <p:nvPr>
            <p:ph idx="12" type="sldNum"/>
          </p:nvPr>
        </p:nvSpPr>
        <p:spPr>
          <a:xfrm>
            <a:off x="8778241" y="6377940"/>
            <a:ext cx="2804100" cy="184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showMasterSp="0" type="obj">
  <p:cSld name="OBJECT">
    <p:bg>
      <p:bgPr>
        <a:solidFill>
          <a:schemeClr val="lt1"/>
        </a:solidFill>
      </p:bgPr>
    </p:bg>
    <p:spTree>
      <p:nvGrpSpPr>
        <p:cNvPr id="124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g3e5e2728896_2_240"/>
          <p:cNvSpPr/>
          <p:nvPr/>
        </p:nvSpPr>
        <p:spPr>
          <a:xfrm>
            <a:off x="0" y="0"/>
            <a:ext cx="12207240" cy="6488911"/>
          </a:xfrm>
          <a:custGeom>
            <a:rect b="b" l="l" r="r" t="t"/>
            <a:pathLst>
              <a:path extrusionOk="0" h="9721215" w="18288000">
                <a:moveTo>
                  <a:pt x="0" y="9720639"/>
                </a:moveTo>
                <a:lnTo>
                  <a:pt x="18287998" y="9720639"/>
                </a:lnTo>
                <a:lnTo>
                  <a:pt x="18287998" y="0"/>
                </a:lnTo>
                <a:lnTo>
                  <a:pt x="0" y="0"/>
                </a:lnTo>
                <a:lnTo>
                  <a:pt x="0" y="9720639"/>
                </a:lnTo>
                <a:close/>
              </a:path>
            </a:pathLst>
          </a:custGeom>
          <a:solidFill>
            <a:srgbClr val="FAFAFA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t/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6" name="Google Shape;126;g3e5e2728896_2_240"/>
          <p:cNvSpPr/>
          <p:nvPr/>
        </p:nvSpPr>
        <p:spPr>
          <a:xfrm>
            <a:off x="0" y="6480426"/>
            <a:ext cx="12207240" cy="378085"/>
          </a:xfrm>
          <a:custGeom>
            <a:rect b="b" l="l" r="r" t="t"/>
            <a:pathLst>
              <a:path extrusionOk="0" h="566420" w="18288000">
                <a:moveTo>
                  <a:pt x="18287998" y="566360"/>
                </a:moveTo>
                <a:lnTo>
                  <a:pt x="0" y="566360"/>
                </a:lnTo>
                <a:lnTo>
                  <a:pt x="0" y="0"/>
                </a:lnTo>
                <a:lnTo>
                  <a:pt x="18287998" y="0"/>
                </a:lnTo>
                <a:lnTo>
                  <a:pt x="18287998" y="566360"/>
                </a:lnTo>
                <a:close/>
              </a:path>
            </a:pathLst>
          </a:custGeom>
          <a:solidFill>
            <a:srgbClr val="C1FF72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t/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27" name="Google Shape;127;g3e5e2728896_2_24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9272610" y="4714583"/>
            <a:ext cx="768349" cy="1460499"/>
          </a:xfrm>
          <a:prstGeom prst="rect">
            <a:avLst/>
          </a:prstGeom>
          <a:noFill/>
          <a:ln>
            <a:noFill/>
          </a:ln>
        </p:spPr>
      </p:pic>
      <p:pic>
        <p:nvPicPr>
          <p:cNvPr id="128" name="Google Shape;128;g3e5e2728896_2_24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0597561" y="5231103"/>
            <a:ext cx="1409699" cy="939799"/>
          </a:xfrm>
          <a:prstGeom prst="rect">
            <a:avLst/>
          </a:prstGeom>
          <a:noFill/>
          <a:ln>
            <a:noFill/>
          </a:ln>
        </p:spPr>
      </p:pic>
      <p:sp>
        <p:nvSpPr>
          <p:cNvPr id="129" name="Google Shape;129;g3e5e2728896_2_240"/>
          <p:cNvSpPr/>
          <p:nvPr/>
        </p:nvSpPr>
        <p:spPr>
          <a:xfrm>
            <a:off x="11374763" y="5489195"/>
            <a:ext cx="114443" cy="157677"/>
          </a:xfrm>
          <a:custGeom>
            <a:rect b="b" l="l" r="r" t="t"/>
            <a:pathLst>
              <a:path extrusionOk="0" h="236220" w="171450">
                <a:moveTo>
                  <a:pt x="170928" y="235678"/>
                </a:moveTo>
                <a:lnTo>
                  <a:pt x="0" y="235678"/>
                </a:lnTo>
                <a:lnTo>
                  <a:pt x="85464" y="0"/>
                </a:lnTo>
                <a:lnTo>
                  <a:pt x="170928" y="235678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t/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30" name="Google Shape;130;g3e5e2728896_2_240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450695" y="1602845"/>
            <a:ext cx="5289549" cy="260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31" name="Google Shape;131;g3e5e2728896_2_240"/>
          <p:cNvSpPr txBox="1"/>
          <p:nvPr>
            <p:ph type="title"/>
          </p:nvPr>
        </p:nvSpPr>
        <p:spPr>
          <a:xfrm>
            <a:off x="2525034" y="168317"/>
            <a:ext cx="7142100" cy="951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b="1" i="0" sz="61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9pPr>
          </a:lstStyle>
          <a:p/>
        </p:txBody>
      </p:sp>
      <p:sp>
        <p:nvSpPr>
          <p:cNvPr id="132" name="Google Shape;132;g3e5e2728896_2_240"/>
          <p:cNvSpPr txBox="1"/>
          <p:nvPr>
            <p:ph idx="11" type="ftr"/>
          </p:nvPr>
        </p:nvSpPr>
        <p:spPr>
          <a:xfrm>
            <a:off x="4145280" y="6377940"/>
            <a:ext cx="3901500" cy="342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>
                <a:solidFill>
                  <a:srgbClr val="888888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9pPr>
          </a:lstStyle>
          <a:p/>
        </p:txBody>
      </p:sp>
      <p:sp>
        <p:nvSpPr>
          <p:cNvPr id="133" name="Google Shape;133;g3e5e2728896_2_240"/>
          <p:cNvSpPr txBox="1"/>
          <p:nvPr>
            <p:ph idx="10" type="dt"/>
          </p:nvPr>
        </p:nvSpPr>
        <p:spPr>
          <a:xfrm>
            <a:off x="609600" y="6377940"/>
            <a:ext cx="2804100" cy="342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>
                <a:solidFill>
                  <a:srgbClr val="888888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9pPr>
          </a:lstStyle>
          <a:p/>
        </p:txBody>
      </p:sp>
      <p:sp>
        <p:nvSpPr>
          <p:cNvPr id="134" name="Google Shape;134;g3e5e2728896_2_240"/>
          <p:cNvSpPr txBox="1"/>
          <p:nvPr>
            <p:ph idx="12" type="sldNum"/>
          </p:nvPr>
        </p:nvSpPr>
        <p:spPr>
          <a:xfrm>
            <a:off x="8778241" y="6377940"/>
            <a:ext cx="2804100" cy="184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showMasterSp="0">
  <p:cSld name="Title and Content">
    <p:bg>
      <p:bgPr>
        <a:solidFill>
          <a:schemeClr val="lt1"/>
        </a:solidFill>
      </p:bgPr>
    </p:bg>
    <p:spTree>
      <p:nvGrpSpPr>
        <p:cNvPr id="135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g3e5e2728896_2_251"/>
          <p:cNvSpPr/>
          <p:nvPr/>
        </p:nvSpPr>
        <p:spPr>
          <a:xfrm>
            <a:off x="0" y="0"/>
            <a:ext cx="12207240" cy="6866573"/>
          </a:xfrm>
          <a:custGeom>
            <a:rect b="b" l="l" r="r" t="t"/>
            <a:pathLst>
              <a:path extrusionOk="0" h="10287000" w="18288000">
                <a:moveTo>
                  <a:pt x="18287998" y="10286999"/>
                </a:moveTo>
                <a:lnTo>
                  <a:pt x="0" y="10286999"/>
                </a:lnTo>
                <a:lnTo>
                  <a:pt x="0" y="0"/>
                </a:lnTo>
                <a:lnTo>
                  <a:pt x="18287998" y="0"/>
                </a:lnTo>
                <a:lnTo>
                  <a:pt x="18287998" y="10286999"/>
                </a:lnTo>
                <a:close/>
              </a:path>
            </a:pathLst>
          </a:custGeom>
          <a:solidFill>
            <a:srgbClr val="FAFAFA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t/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7" name="Google Shape;137;g3e5e2728896_2_251"/>
          <p:cNvSpPr/>
          <p:nvPr/>
        </p:nvSpPr>
        <p:spPr>
          <a:xfrm>
            <a:off x="4126931" y="527050"/>
            <a:ext cx="1008369" cy="50864"/>
          </a:xfrm>
          <a:custGeom>
            <a:rect b="b" l="l" r="r" t="t"/>
            <a:pathLst>
              <a:path extrusionOk="0" h="76200" w="1510665">
                <a:moveTo>
                  <a:pt x="1510216" y="76199"/>
                </a:moveTo>
                <a:lnTo>
                  <a:pt x="0" y="76199"/>
                </a:lnTo>
                <a:lnTo>
                  <a:pt x="0" y="0"/>
                </a:lnTo>
                <a:lnTo>
                  <a:pt x="1510216" y="0"/>
                </a:lnTo>
                <a:lnTo>
                  <a:pt x="1510216" y="76199"/>
                </a:lnTo>
                <a:close/>
              </a:path>
            </a:pathLst>
          </a:custGeom>
          <a:solidFill>
            <a:srgbClr val="242625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t/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8" name="Google Shape;138;g3e5e2728896_2_251"/>
          <p:cNvSpPr/>
          <p:nvPr/>
        </p:nvSpPr>
        <p:spPr>
          <a:xfrm>
            <a:off x="5275961" y="527058"/>
            <a:ext cx="4631121" cy="50864"/>
          </a:xfrm>
          <a:custGeom>
            <a:rect b="b" l="l" r="r" t="t"/>
            <a:pathLst>
              <a:path extrusionOk="0" h="76200" w="6938009">
                <a:moveTo>
                  <a:pt x="6937654" y="0"/>
                </a:moveTo>
                <a:lnTo>
                  <a:pt x="5005857" y="0"/>
                </a:lnTo>
                <a:lnTo>
                  <a:pt x="0" y="0"/>
                </a:lnTo>
                <a:lnTo>
                  <a:pt x="0" y="76200"/>
                </a:lnTo>
                <a:lnTo>
                  <a:pt x="5005857" y="76200"/>
                </a:lnTo>
                <a:lnTo>
                  <a:pt x="6937654" y="76200"/>
                </a:lnTo>
                <a:lnTo>
                  <a:pt x="6937654" y="0"/>
                </a:lnTo>
                <a:close/>
              </a:path>
            </a:pathLst>
          </a:custGeom>
          <a:solidFill>
            <a:srgbClr val="242625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t/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9" name="Google Shape;139;g3e5e2728896_2_251"/>
          <p:cNvSpPr txBox="1"/>
          <p:nvPr>
            <p:ph type="title"/>
          </p:nvPr>
        </p:nvSpPr>
        <p:spPr>
          <a:xfrm>
            <a:off x="2525034" y="168317"/>
            <a:ext cx="7142100" cy="951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b="1" i="0" sz="61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9pPr>
          </a:lstStyle>
          <a:p/>
        </p:txBody>
      </p:sp>
      <p:sp>
        <p:nvSpPr>
          <p:cNvPr id="140" name="Google Shape;140;g3e5e2728896_2_251"/>
          <p:cNvSpPr txBox="1"/>
          <p:nvPr>
            <p:ph idx="1" type="body"/>
          </p:nvPr>
        </p:nvSpPr>
        <p:spPr>
          <a:xfrm>
            <a:off x="609600" y="1577340"/>
            <a:ext cx="10972800" cy="4526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1pPr>
            <a:lvl2pPr indent="-2286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2pPr>
            <a:lvl3pPr indent="-2286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3pPr>
            <a:lvl4pPr indent="-2286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4pPr>
            <a:lvl5pPr indent="-2286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5pPr>
            <a:lvl6pPr indent="-2286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6pPr>
            <a:lvl7pPr indent="-2286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7pPr>
            <a:lvl8pPr indent="-2286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8pPr>
            <a:lvl9pPr indent="-2286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9pPr>
          </a:lstStyle>
          <a:p/>
        </p:txBody>
      </p:sp>
      <p:sp>
        <p:nvSpPr>
          <p:cNvPr id="141" name="Google Shape;141;g3e5e2728896_2_251"/>
          <p:cNvSpPr txBox="1"/>
          <p:nvPr>
            <p:ph idx="11" type="ftr"/>
          </p:nvPr>
        </p:nvSpPr>
        <p:spPr>
          <a:xfrm>
            <a:off x="4145280" y="6377940"/>
            <a:ext cx="3901500" cy="342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>
                <a:solidFill>
                  <a:srgbClr val="888888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9pPr>
          </a:lstStyle>
          <a:p/>
        </p:txBody>
      </p:sp>
      <p:sp>
        <p:nvSpPr>
          <p:cNvPr id="142" name="Google Shape;142;g3e5e2728896_2_251"/>
          <p:cNvSpPr txBox="1"/>
          <p:nvPr>
            <p:ph idx="10" type="dt"/>
          </p:nvPr>
        </p:nvSpPr>
        <p:spPr>
          <a:xfrm>
            <a:off x="609600" y="6377940"/>
            <a:ext cx="2804100" cy="342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>
                <a:solidFill>
                  <a:srgbClr val="888888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9pPr>
          </a:lstStyle>
          <a:p/>
        </p:txBody>
      </p:sp>
      <p:sp>
        <p:nvSpPr>
          <p:cNvPr id="143" name="Google Shape;143;g3e5e2728896_2_251"/>
          <p:cNvSpPr txBox="1"/>
          <p:nvPr>
            <p:ph idx="12" type="sldNum"/>
          </p:nvPr>
        </p:nvSpPr>
        <p:spPr>
          <a:xfrm>
            <a:off x="8778241" y="6377940"/>
            <a:ext cx="2804100" cy="184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showMasterSp="0">
  <p:cSld name="Title Slide">
    <p:bg>
      <p:bgPr>
        <a:solidFill>
          <a:schemeClr val="lt1"/>
        </a:solidFill>
      </p:bgPr>
    </p:bg>
    <p:spTree>
      <p:nvGrpSpPr>
        <p:cNvPr id="144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Google Shape;145;g3e5e2728896_2_260"/>
          <p:cNvSpPr/>
          <p:nvPr/>
        </p:nvSpPr>
        <p:spPr>
          <a:xfrm>
            <a:off x="0" y="1"/>
            <a:ext cx="12207240" cy="6866573"/>
          </a:xfrm>
          <a:custGeom>
            <a:rect b="b" l="l" r="r" t="t"/>
            <a:pathLst>
              <a:path extrusionOk="0" h="10287000" w="18288000">
                <a:moveTo>
                  <a:pt x="18287998" y="10286999"/>
                </a:moveTo>
                <a:lnTo>
                  <a:pt x="0" y="10286999"/>
                </a:lnTo>
                <a:lnTo>
                  <a:pt x="0" y="0"/>
                </a:lnTo>
                <a:lnTo>
                  <a:pt x="18287998" y="0"/>
                </a:lnTo>
                <a:lnTo>
                  <a:pt x="18287998" y="10286999"/>
                </a:lnTo>
                <a:close/>
              </a:path>
            </a:pathLst>
          </a:custGeom>
          <a:solidFill>
            <a:srgbClr val="FAFAFA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t/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46" name="Google Shape;146;g3e5e2728896_2_26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769179" y="3349620"/>
            <a:ext cx="1454150" cy="2743199"/>
          </a:xfrm>
          <a:prstGeom prst="rect">
            <a:avLst/>
          </a:prstGeom>
          <a:noFill/>
          <a:ln>
            <a:noFill/>
          </a:ln>
        </p:spPr>
      </p:pic>
      <p:pic>
        <p:nvPicPr>
          <p:cNvPr id="147" name="Google Shape;147;g3e5e2728896_2_26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012922" y="4084670"/>
            <a:ext cx="2165349" cy="1441449"/>
          </a:xfrm>
          <a:prstGeom prst="rect">
            <a:avLst/>
          </a:prstGeom>
          <a:noFill/>
          <a:ln>
            <a:noFill/>
          </a:ln>
        </p:spPr>
      </p:pic>
      <p:sp>
        <p:nvSpPr>
          <p:cNvPr id="148" name="Google Shape;148;g3e5e2728896_2_260"/>
          <p:cNvSpPr/>
          <p:nvPr/>
        </p:nvSpPr>
        <p:spPr>
          <a:xfrm>
            <a:off x="6205532" y="4480709"/>
            <a:ext cx="175479" cy="241602"/>
          </a:xfrm>
          <a:custGeom>
            <a:rect b="b" l="l" r="r" t="t"/>
            <a:pathLst>
              <a:path extrusionOk="0" h="361950" w="262890">
                <a:moveTo>
                  <a:pt x="262289" y="361646"/>
                </a:moveTo>
                <a:lnTo>
                  <a:pt x="0" y="361646"/>
                </a:lnTo>
                <a:lnTo>
                  <a:pt x="131144" y="0"/>
                </a:lnTo>
                <a:lnTo>
                  <a:pt x="262289" y="361646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t/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49" name="Google Shape;149;g3e5e2728896_2_260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8364666" y="3983219"/>
            <a:ext cx="3143249" cy="1543049"/>
          </a:xfrm>
          <a:prstGeom prst="rect">
            <a:avLst/>
          </a:prstGeom>
          <a:noFill/>
          <a:ln>
            <a:noFill/>
          </a:ln>
        </p:spPr>
      </p:pic>
      <p:sp>
        <p:nvSpPr>
          <p:cNvPr id="150" name="Google Shape;150;g3e5e2728896_2_260"/>
          <p:cNvSpPr txBox="1"/>
          <p:nvPr>
            <p:ph type="ctrTitle"/>
          </p:nvPr>
        </p:nvSpPr>
        <p:spPr>
          <a:xfrm>
            <a:off x="598809" y="277124"/>
            <a:ext cx="10994400" cy="799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b="0" i="0">
                <a:solidFill>
                  <a:schemeClr val="dk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9pPr>
          </a:lstStyle>
          <a:p/>
        </p:txBody>
      </p:sp>
      <p:sp>
        <p:nvSpPr>
          <p:cNvPr id="151" name="Google Shape;151;g3e5e2728896_2_260"/>
          <p:cNvSpPr txBox="1"/>
          <p:nvPr>
            <p:ph idx="1" type="subTitle"/>
          </p:nvPr>
        </p:nvSpPr>
        <p:spPr>
          <a:xfrm>
            <a:off x="1828800" y="3840480"/>
            <a:ext cx="8534400" cy="1714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9pPr>
          </a:lstStyle>
          <a:p/>
        </p:txBody>
      </p:sp>
      <p:sp>
        <p:nvSpPr>
          <p:cNvPr id="152" name="Google Shape;152;g3e5e2728896_2_260"/>
          <p:cNvSpPr txBox="1"/>
          <p:nvPr>
            <p:ph idx="11" type="ftr"/>
          </p:nvPr>
        </p:nvSpPr>
        <p:spPr>
          <a:xfrm>
            <a:off x="4145280" y="6377940"/>
            <a:ext cx="3901500" cy="342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>
                <a:solidFill>
                  <a:srgbClr val="888888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9pPr>
          </a:lstStyle>
          <a:p/>
        </p:txBody>
      </p:sp>
      <p:sp>
        <p:nvSpPr>
          <p:cNvPr id="153" name="Google Shape;153;g3e5e2728896_2_260"/>
          <p:cNvSpPr txBox="1"/>
          <p:nvPr>
            <p:ph idx="10" type="dt"/>
          </p:nvPr>
        </p:nvSpPr>
        <p:spPr>
          <a:xfrm>
            <a:off x="609600" y="6377940"/>
            <a:ext cx="2804100" cy="342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>
                <a:solidFill>
                  <a:srgbClr val="888888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9pPr>
          </a:lstStyle>
          <a:p/>
        </p:txBody>
      </p:sp>
      <p:sp>
        <p:nvSpPr>
          <p:cNvPr id="154" name="Google Shape;154;g3e5e2728896_2_260"/>
          <p:cNvSpPr txBox="1"/>
          <p:nvPr>
            <p:ph idx="12" type="sldNum"/>
          </p:nvPr>
        </p:nvSpPr>
        <p:spPr>
          <a:xfrm>
            <a:off x="8778241" y="6377940"/>
            <a:ext cx="2804100" cy="184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>
  <p:cSld name="Title and Content">
    <p:spTree>
      <p:nvGrpSpPr>
        <p:cNvPr id="22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23;p30"/>
          <p:cNvSpPr txBox="1"/>
          <p:nvPr>
            <p:ph type="title"/>
          </p:nvPr>
        </p:nvSpPr>
        <p:spPr>
          <a:xfrm>
            <a:off x="195533" y="2740681"/>
            <a:ext cx="11801100" cy="2188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b="1" i="0" sz="61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9pPr>
          </a:lstStyle>
          <a:p/>
        </p:txBody>
      </p:sp>
      <p:sp>
        <p:nvSpPr>
          <p:cNvPr id="24" name="Google Shape;24;p30"/>
          <p:cNvSpPr txBox="1"/>
          <p:nvPr>
            <p:ph idx="1" type="body"/>
          </p:nvPr>
        </p:nvSpPr>
        <p:spPr>
          <a:xfrm>
            <a:off x="677333" y="2437075"/>
            <a:ext cx="10837500" cy="3747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b="0" i="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2pPr>
            <a:lvl3pPr indent="-2286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3pPr>
            <a:lvl4pPr indent="-2286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4pPr>
            <a:lvl5pPr indent="-2286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5pPr>
            <a:lvl6pPr indent="-2286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6pPr>
            <a:lvl7pPr indent="-2286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7pPr>
            <a:lvl8pPr indent="-2286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8pPr>
            <a:lvl9pPr indent="-2286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9pPr>
          </a:lstStyle>
          <a:p/>
        </p:txBody>
      </p:sp>
      <p:sp>
        <p:nvSpPr>
          <p:cNvPr id="25" name="Google Shape;25;p30"/>
          <p:cNvSpPr txBox="1"/>
          <p:nvPr>
            <p:ph idx="11" type="ftr"/>
          </p:nvPr>
        </p:nvSpPr>
        <p:spPr>
          <a:xfrm>
            <a:off x="4145280" y="6377940"/>
            <a:ext cx="3901500" cy="342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>
                <a:solidFill>
                  <a:srgbClr val="888888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9pPr>
          </a:lstStyle>
          <a:p/>
        </p:txBody>
      </p:sp>
      <p:sp>
        <p:nvSpPr>
          <p:cNvPr id="26" name="Google Shape;26;p30"/>
          <p:cNvSpPr txBox="1"/>
          <p:nvPr>
            <p:ph idx="10" type="dt"/>
          </p:nvPr>
        </p:nvSpPr>
        <p:spPr>
          <a:xfrm>
            <a:off x="609600" y="6377940"/>
            <a:ext cx="2804100" cy="342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>
                <a:solidFill>
                  <a:srgbClr val="888888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9pPr>
          </a:lstStyle>
          <a:p/>
        </p:txBody>
      </p:sp>
      <p:sp>
        <p:nvSpPr>
          <p:cNvPr id="27" name="Google Shape;27;p30"/>
          <p:cNvSpPr txBox="1"/>
          <p:nvPr>
            <p:ph idx="12" type="sldNum"/>
          </p:nvPr>
        </p:nvSpPr>
        <p:spPr>
          <a:xfrm>
            <a:off x="8778241" y="6377940"/>
            <a:ext cx="2804100" cy="184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>
  <p:cSld name="Blank">
    <p:spTree>
      <p:nvGrpSpPr>
        <p:cNvPr id="155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g3e5e2728896_2_271"/>
          <p:cNvSpPr txBox="1"/>
          <p:nvPr>
            <p:ph idx="11" type="ftr"/>
          </p:nvPr>
        </p:nvSpPr>
        <p:spPr>
          <a:xfrm>
            <a:off x="4145280" y="6377940"/>
            <a:ext cx="3901500" cy="342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>
                <a:solidFill>
                  <a:srgbClr val="888888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9pPr>
          </a:lstStyle>
          <a:p/>
        </p:txBody>
      </p:sp>
      <p:sp>
        <p:nvSpPr>
          <p:cNvPr id="157" name="Google Shape;157;g3e5e2728896_2_271"/>
          <p:cNvSpPr txBox="1"/>
          <p:nvPr>
            <p:ph idx="10" type="dt"/>
          </p:nvPr>
        </p:nvSpPr>
        <p:spPr>
          <a:xfrm>
            <a:off x="609600" y="6377940"/>
            <a:ext cx="2804100" cy="342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>
                <a:solidFill>
                  <a:srgbClr val="888888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9pPr>
          </a:lstStyle>
          <a:p/>
        </p:txBody>
      </p:sp>
      <p:sp>
        <p:nvSpPr>
          <p:cNvPr id="158" name="Google Shape;158;g3e5e2728896_2_271"/>
          <p:cNvSpPr txBox="1"/>
          <p:nvPr>
            <p:ph idx="12" type="sldNum"/>
          </p:nvPr>
        </p:nvSpPr>
        <p:spPr>
          <a:xfrm>
            <a:off x="8778241" y="6377940"/>
            <a:ext cx="2804100" cy="184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>
  <p:cSld name="Two Content">
    <p:spTree>
      <p:nvGrpSpPr>
        <p:cNvPr id="159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Google Shape;160;g3e5e2728896_2_275"/>
          <p:cNvSpPr txBox="1"/>
          <p:nvPr>
            <p:ph type="title"/>
          </p:nvPr>
        </p:nvSpPr>
        <p:spPr>
          <a:xfrm>
            <a:off x="2525034" y="168317"/>
            <a:ext cx="7142100" cy="951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b="1" i="0" sz="61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9pPr>
          </a:lstStyle>
          <a:p/>
        </p:txBody>
      </p:sp>
      <p:sp>
        <p:nvSpPr>
          <p:cNvPr id="161" name="Google Shape;161;g3e5e2728896_2_275"/>
          <p:cNvSpPr txBox="1"/>
          <p:nvPr>
            <p:ph idx="1" type="body"/>
          </p:nvPr>
        </p:nvSpPr>
        <p:spPr>
          <a:xfrm>
            <a:off x="609600" y="1577340"/>
            <a:ext cx="5303700" cy="4526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1pPr>
            <a:lvl2pPr indent="-2286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2pPr>
            <a:lvl3pPr indent="-2286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3pPr>
            <a:lvl4pPr indent="-2286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4pPr>
            <a:lvl5pPr indent="-2286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5pPr>
            <a:lvl6pPr indent="-2286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6pPr>
            <a:lvl7pPr indent="-2286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7pPr>
            <a:lvl8pPr indent="-2286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8pPr>
            <a:lvl9pPr indent="-2286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9pPr>
          </a:lstStyle>
          <a:p/>
        </p:txBody>
      </p:sp>
      <p:sp>
        <p:nvSpPr>
          <p:cNvPr id="162" name="Google Shape;162;g3e5e2728896_2_275"/>
          <p:cNvSpPr txBox="1"/>
          <p:nvPr>
            <p:ph idx="2" type="body"/>
          </p:nvPr>
        </p:nvSpPr>
        <p:spPr>
          <a:xfrm>
            <a:off x="6278880" y="1577340"/>
            <a:ext cx="5303700" cy="4526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1pPr>
            <a:lvl2pPr indent="-2286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2pPr>
            <a:lvl3pPr indent="-2286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3pPr>
            <a:lvl4pPr indent="-2286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4pPr>
            <a:lvl5pPr indent="-2286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5pPr>
            <a:lvl6pPr indent="-2286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6pPr>
            <a:lvl7pPr indent="-2286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7pPr>
            <a:lvl8pPr indent="-2286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8pPr>
            <a:lvl9pPr indent="-2286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9pPr>
          </a:lstStyle>
          <a:p/>
        </p:txBody>
      </p:sp>
      <p:sp>
        <p:nvSpPr>
          <p:cNvPr id="163" name="Google Shape;163;g3e5e2728896_2_275"/>
          <p:cNvSpPr txBox="1"/>
          <p:nvPr>
            <p:ph idx="11" type="ftr"/>
          </p:nvPr>
        </p:nvSpPr>
        <p:spPr>
          <a:xfrm>
            <a:off x="4145280" y="6377940"/>
            <a:ext cx="3901500" cy="342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>
                <a:solidFill>
                  <a:srgbClr val="888888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9pPr>
          </a:lstStyle>
          <a:p/>
        </p:txBody>
      </p:sp>
      <p:sp>
        <p:nvSpPr>
          <p:cNvPr id="164" name="Google Shape;164;g3e5e2728896_2_275"/>
          <p:cNvSpPr txBox="1"/>
          <p:nvPr>
            <p:ph idx="10" type="dt"/>
          </p:nvPr>
        </p:nvSpPr>
        <p:spPr>
          <a:xfrm>
            <a:off x="609600" y="6377940"/>
            <a:ext cx="2804100" cy="342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>
                <a:solidFill>
                  <a:srgbClr val="888888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9pPr>
          </a:lstStyle>
          <a:p/>
        </p:txBody>
      </p:sp>
      <p:sp>
        <p:nvSpPr>
          <p:cNvPr id="165" name="Google Shape;165;g3e5e2728896_2_275"/>
          <p:cNvSpPr txBox="1"/>
          <p:nvPr>
            <p:ph idx="12" type="sldNum"/>
          </p:nvPr>
        </p:nvSpPr>
        <p:spPr>
          <a:xfrm>
            <a:off x="8778241" y="6377940"/>
            <a:ext cx="2804100" cy="184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 1">
  <p:cSld name="OBJECT_1">
    <p:spTree>
      <p:nvGrpSpPr>
        <p:cNvPr id="166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g3e5e2728896_2_282"/>
          <p:cNvSpPr txBox="1"/>
          <p:nvPr>
            <p:ph type="title"/>
          </p:nvPr>
        </p:nvSpPr>
        <p:spPr>
          <a:xfrm>
            <a:off x="195533" y="2740681"/>
            <a:ext cx="11801100" cy="2188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b="1" i="0" sz="61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9pPr>
          </a:lstStyle>
          <a:p/>
        </p:txBody>
      </p:sp>
      <p:sp>
        <p:nvSpPr>
          <p:cNvPr id="168" name="Google Shape;168;g3e5e2728896_2_282"/>
          <p:cNvSpPr txBox="1"/>
          <p:nvPr>
            <p:ph idx="11" type="ftr"/>
          </p:nvPr>
        </p:nvSpPr>
        <p:spPr>
          <a:xfrm>
            <a:off x="4145280" y="6377940"/>
            <a:ext cx="3901500" cy="342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>
                <a:solidFill>
                  <a:srgbClr val="888888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9pPr>
          </a:lstStyle>
          <a:p/>
        </p:txBody>
      </p:sp>
      <p:sp>
        <p:nvSpPr>
          <p:cNvPr id="169" name="Google Shape;169;g3e5e2728896_2_282"/>
          <p:cNvSpPr txBox="1"/>
          <p:nvPr>
            <p:ph idx="10" type="dt"/>
          </p:nvPr>
        </p:nvSpPr>
        <p:spPr>
          <a:xfrm>
            <a:off x="609600" y="6377940"/>
            <a:ext cx="2804100" cy="342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>
                <a:solidFill>
                  <a:srgbClr val="888888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9pPr>
          </a:lstStyle>
          <a:p/>
        </p:txBody>
      </p:sp>
      <p:sp>
        <p:nvSpPr>
          <p:cNvPr id="170" name="Google Shape;170;g3e5e2728896_2_282"/>
          <p:cNvSpPr txBox="1"/>
          <p:nvPr>
            <p:ph idx="12" type="sldNum"/>
          </p:nvPr>
        </p:nvSpPr>
        <p:spPr>
          <a:xfrm>
            <a:off x="8778241" y="6377940"/>
            <a:ext cx="2804100" cy="184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showMasterSp="0">
  <p:cSld name="Title Slide">
    <p:bg>
      <p:bgPr>
        <a:solidFill>
          <a:schemeClr val="lt1"/>
        </a:solidFill>
      </p:bgPr>
    </p:bg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31"/>
          <p:cNvSpPr/>
          <p:nvPr/>
        </p:nvSpPr>
        <p:spPr>
          <a:xfrm>
            <a:off x="0" y="1"/>
            <a:ext cx="12192000" cy="6858000"/>
          </a:xfrm>
          <a:custGeom>
            <a:rect b="b" l="l" r="r" t="t"/>
            <a:pathLst>
              <a:path extrusionOk="0" h="10287000" w="18288000">
                <a:moveTo>
                  <a:pt x="18287998" y="10286999"/>
                </a:moveTo>
                <a:lnTo>
                  <a:pt x="0" y="10286999"/>
                </a:lnTo>
                <a:lnTo>
                  <a:pt x="0" y="0"/>
                </a:lnTo>
                <a:lnTo>
                  <a:pt x="18287998" y="0"/>
                </a:lnTo>
                <a:lnTo>
                  <a:pt x="18287998" y="10286999"/>
                </a:lnTo>
                <a:close/>
              </a:path>
            </a:pathLst>
          </a:custGeom>
          <a:solidFill>
            <a:srgbClr val="FAFAFA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t/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0" name="Google Shape;30;p3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769179" y="3349621"/>
            <a:ext cx="1454149" cy="2743199"/>
          </a:xfrm>
          <a:prstGeom prst="rect">
            <a:avLst/>
          </a:prstGeom>
          <a:noFill/>
          <a:ln>
            <a:noFill/>
          </a:ln>
        </p:spPr>
      </p:pic>
      <p:pic>
        <p:nvPicPr>
          <p:cNvPr id="31" name="Google Shape;31;p3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012922" y="4084670"/>
            <a:ext cx="2165349" cy="1441449"/>
          </a:xfrm>
          <a:prstGeom prst="rect">
            <a:avLst/>
          </a:prstGeom>
          <a:noFill/>
          <a:ln>
            <a:noFill/>
          </a:ln>
        </p:spPr>
      </p:pic>
      <p:sp>
        <p:nvSpPr>
          <p:cNvPr id="32" name="Google Shape;32;p31"/>
          <p:cNvSpPr/>
          <p:nvPr/>
        </p:nvSpPr>
        <p:spPr>
          <a:xfrm>
            <a:off x="6205532" y="4480709"/>
            <a:ext cx="175260" cy="241300"/>
          </a:xfrm>
          <a:custGeom>
            <a:rect b="b" l="l" r="r" t="t"/>
            <a:pathLst>
              <a:path extrusionOk="0" h="361950" w="262890">
                <a:moveTo>
                  <a:pt x="262289" y="361646"/>
                </a:moveTo>
                <a:lnTo>
                  <a:pt x="0" y="361646"/>
                </a:lnTo>
                <a:lnTo>
                  <a:pt x="131144" y="0"/>
                </a:lnTo>
                <a:lnTo>
                  <a:pt x="262289" y="361646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t/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3" name="Google Shape;33;p3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8364666" y="3983219"/>
            <a:ext cx="3143249" cy="1543049"/>
          </a:xfrm>
          <a:prstGeom prst="rect">
            <a:avLst/>
          </a:prstGeom>
          <a:noFill/>
          <a:ln>
            <a:noFill/>
          </a:ln>
        </p:spPr>
      </p:pic>
      <p:sp>
        <p:nvSpPr>
          <p:cNvPr id="34" name="Google Shape;34;p31"/>
          <p:cNvSpPr txBox="1"/>
          <p:nvPr>
            <p:ph type="ctrTitle"/>
          </p:nvPr>
        </p:nvSpPr>
        <p:spPr>
          <a:xfrm>
            <a:off x="598809" y="372263"/>
            <a:ext cx="10994381" cy="60939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>
                <a:solidFill>
                  <a:schemeClr val="dk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" name="Google Shape;35;p31"/>
          <p:cNvSpPr txBox="1"/>
          <p:nvPr>
            <p:ph idx="1" type="subTitle"/>
          </p:nvPr>
        </p:nvSpPr>
        <p:spPr>
          <a:xfrm>
            <a:off x="1828800" y="3840480"/>
            <a:ext cx="8534400" cy="38779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/>
            </a:lvl1pPr>
            <a:lvl2pPr lvl="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lvl="2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lvl="3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lvl="4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lvl="5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lvl="6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lvl="7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lvl="8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6" name="Google Shape;36;p31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7" name="Google Shape;37;p31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" name="Google Shape;38;p31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>
  <p:cSld name="Blank">
    <p:spTree>
      <p:nvGrpSpPr>
        <p:cNvPr id="39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Google Shape;40;p32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1" name="Google Shape;41;p32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2" name="Google Shape;42;p32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lide de Título" type="title">
  <p:cSld name="TITLE">
    <p:spTree>
      <p:nvGrpSpPr>
        <p:cNvPr id="43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44;p33"/>
          <p:cNvSpPr txBox="1"/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5" name="Google Shape;45;p33"/>
          <p:cNvSpPr txBox="1"/>
          <p:nvPr>
            <p:ph idx="1" type="subTitle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46" name="Google Shape;46;p33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7" name="Google Shape;47;p33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8" name="Google Shape;48;p33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Em Branco" type="blank">
  <p:cSld name="BLANK">
    <p:spTree>
      <p:nvGrpSpPr>
        <p:cNvPr id="49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34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1" name="Google Shape;51;p34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" name="Google Shape;52;p34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ítulo e Conteúdo">
  <p:cSld name="Título e Conteúdo"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35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5" name="Google Shape;55;p35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6" name="Google Shape;56;p35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7" name="Google Shape;57;p35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8" name="Google Shape;58;p35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beçalho da Seção" type="secHead">
  <p:cSld name="SECTION_HEADER">
    <p:spTree>
      <p:nvGrpSpPr>
        <p:cNvPr id="59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36"/>
          <p:cNvSpPr txBox="1"/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1" name="Google Shape;61;p36"/>
          <p:cNvSpPr txBox="1"/>
          <p:nvPr>
            <p:ph idx="1" type="body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62" name="Google Shape;62;p36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3" name="Google Shape;63;p36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4" name="Google Shape;64;p36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uas Partes de Conteúdo" type="twoObj">
  <p:cSld name="TWO_OBJECTS"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37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37"/>
          <p:cNvSpPr txBox="1"/>
          <p:nvPr>
            <p:ph idx="1" type="body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8" name="Google Shape;68;p37"/>
          <p:cNvSpPr txBox="1"/>
          <p:nvPr>
            <p:ph idx="2" type="body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9" name="Google Shape;69;p37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37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1" name="Google Shape;71;p37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5" Type="http://schemas.openxmlformats.org/officeDocument/2006/relationships/slideLayout" Target="../slideLayouts/slideLayout15.xml"/><Relationship Id="rId14" Type="http://schemas.openxmlformats.org/officeDocument/2006/relationships/slideLayout" Target="../slideLayouts/slideLayout14.xml"/><Relationship Id="rId17" Type="http://schemas.openxmlformats.org/officeDocument/2006/relationships/theme" Target="../theme/theme3.xml"/><Relationship Id="rId16" Type="http://schemas.openxmlformats.org/officeDocument/2006/relationships/slideLayout" Target="../slideLayouts/slideLayout16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_rels/slideMaster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7.xml"/><Relationship Id="rId2" Type="http://schemas.openxmlformats.org/officeDocument/2006/relationships/slideLayout" Target="../slideLayouts/slideLayout18.xml"/><Relationship Id="rId3" Type="http://schemas.openxmlformats.org/officeDocument/2006/relationships/slideLayout" Target="../slideLayouts/slideLayout19.xml"/><Relationship Id="rId4" Type="http://schemas.openxmlformats.org/officeDocument/2006/relationships/slideLayout" Target="../slideLayouts/slideLayout20.xml"/><Relationship Id="rId5" Type="http://schemas.openxmlformats.org/officeDocument/2006/relationships/slideLayout" Target="../slideLayouts/slideLayout21.xml"/><Relationship Id="rId6" Type="http://schemas.openxmlformats.org/officeDocument/2006/relationships/slideLayout" Target="../slideLayouts/slideLayout22.xml"/><Relationship Id="rId7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28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7" name="Google Shape;7;p28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p28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9" name="Google Shape;9;p28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0" name="Google Shape;10;p28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117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g3e5e2728896_2_233"/>
          <p:cNvSpPr/>
          <p:nvPr/>
        </p:nvSpPr>
        <p:spPr>
          <a:xfrm>
            <a:off x="0" y="2"/>
            <a:ext cx="12207240" cy="6866573"/>
          </a:xfrm>
          <a:custGeom>
            <a:rect b="b" l="l" r="r" t="t"/>
            <a:pathLst>
              <a:path extrusionOk="0" h="10287000" w="18288000">
                <a:moveTo>
                  <a:pt x="18287998" y="10286999"/>
                </a:moveTo>
                <a:lnTo>
                  <a:pt x="0" y="10286999"/>
                </a:lnTo>
                <a:lnTo>
                  <a:pt x="0" y="0"/>
                </a:lnTo>
                <a:lnTo>
                  <a:pt x="18287998" y="0"/>
                </a:lnTo>
                <a:lnTo>
                  <a:pt x="18287998" y="10286999"/>
                </a:lnTo>
                <a:close/>
              </a:path>
            </a:pathLst>
          </a:custGeom>
          <a:solidFill>
            <a:srgbClr val="FAFAFA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t/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9" name="Google Shape;119;g3e5e2728896_2_233"/>
          <p:cNvSpPr txBox="1"/>
          <p:nvPr>
            <p:ph type="title"/>
          </p:nvPr>
        </p:nvSpPr>
        <p:spPr>
          <a:xfrm>
            <a:off x="2525034" y="168317"/>
            <a:ext cx="7142100" cy="951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1" i="0" sz="6100" u="none" cap="none" strike="noStrik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lvl="1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20" name="Google Shape;120;g3e5e2728896_2_233"/>
          <p:cNvSpPr txBox="1"/>
          <p:nvPr>
            <p:ph idx="1" type="body"/>
          </p:nvPr>
        </p:nvSpPr>
        <p:spPr>
          <a:xfrm>
            <a:off x="609600" y="1577340"/>
            <a:ext cx="10972800" cy="4526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-228600" lvl="0" marL="45720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21" name="Google Shape;121;g3e5e2728896_2_233"/>
          <p:cNvSpPr txBox="1"/>
          <p:nvPr>
            <p:ph idx="11" type="ftr"/>
          </p:nvPr>
        </p:nvSpPr>
        <p:spPr>
          <a:xfrm>
            <a:off x="4145280" y="6377940"/>
            <a:ext cx="3901500" cy="342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22" name="Google Shape;122;g3e5e2728896_2_233"/>
          <p:cNvSpPr txBox="1"/>
          <p:nvPr>
            <p:ph idx="10" type="dt"/>
          </p:nvPr>
        </p:nvSpPr>
        <p:spPr>
          <a:xfrm>
            <a:off x="609600" y="6377940"/>
            <a:ext cx="2804100" cy="342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23" name="Google Shape;123;g3e5e2728896_2_233"/>
          <p:cNvSpPr txBox="1"/>
          <p:nvPr>
            <p:ph idx="12" type="sldNum"/>
          </p:nvPr>
        </p:nvSpPr>
        <p:spPr>
          <a:xfrm>
            <a:off x="8778241" y="6377940"/>
            <a:ext cx="2804100" cy="184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66" r:id="rId1"/>
    <p:sldLayoutId id="2147483667" r:id="rId2"/>
    <p:sldLayoutId id="2147483668" r:id="rId3"/>
    <p:sldLayoutId id="2147483669" r:id="rId4"/>
    <p:sldLayoutId id="2147483670" r:id="rId5"/>
    <p:sldLayoutId id="2147483671" r:id="rId6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2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0.png"/><Relationship Id="rId4" Type="http://schemas.openxmlformats.org/officeDocument/2006/relationships/image" Target="../media/image15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0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15.png"/><Relationship Id="rId4" Type="http://schemas.openxmlformats.org/officeDocument/2006/relationships/image" Target="../media/image10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0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15.png"/><Relationship Id="rId4" Type="http://schemas.openxmlformats.org/officeDocument/2006/relationships/image" Target="../media/image10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0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15.png"/><Relationship Id="rId4" Type="http://schemas.openxmlformats.org/officeDocument/2006/relationships/image" Target="../media/image10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0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15.png"/><Relationship Id="rId4" Type="http://schemas.openxmlformats.org/officeDocument/2006/relationships/image" Target="../media/image10.pn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0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15.png"/><Relationship Id="rId4" Type="http://schemas.openxmlformats.org/officeDocument/2006/relationships/image" Target="../media/image10.pn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0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15.png"/><Relationship Id="rId4" Type="http://schemas.openxmlformats.org/officeDocument/2006/relationships/image" Target="../media/image10.pn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0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15.png"/><Relationship Id="rId4" Type="http://schemas.openxmlformats.org/officeDocument/2006/relationships/image" Target="../media/image10.pn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0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15.png"/><Relationship Id="rId4" Type="http://schemas.openxmlformats.org/officeDocument/2006/relationships/image" Target="../media/image10.png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0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15.png"/><Relationship Id="rId4" Type="http://schemas.openxmlformats.org/officeDocument/2006/relationships/image" Target="../media/image10.png"/><Relationship Id="rId5" Type="http://schemas.openxmlformats.org/officeDocument/2006/relationships/image" Target="../media/image14.png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0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15.png"/><Relationship Id="rId4" Type="http://schemas.openxmlformats.org/officeDocument/2006/relationships/image" Target="../media/image10.png"/><Relationship Id="rId5" Type="http://schemas.openxmlformats.org/officeDocument/2006/relationships/image" Target="../media/image13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8.png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0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15.png"/><Relationship Id="rId4" Type="http://schemas.openxmlformats.org/officeDocument/2006/relationships/image" Target="../media/image10.png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0.xml"/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15.png"/><Relationship Id="rId4" Type="http://schemas.openxmlformats.org/officeDocument/2006/relationships/image" Target="../media/image10.png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0.xml"/><Relationship Id="rId2" Type="http://schemas.openxmlformats.org/officeDocument/2006/relationships/notesSlide" Target="../notesSlides/notesSlide22.xml"/><Relationship Id="rId3" Type="http://schemas.openxmlformats.org/officeDocument/2006/relationships/image" Target="../media/image15.png"/><Relationship Id="rId4" Type="http://schemas.openxmlformats.org/officeDocument/2006/relationships/image" Target="../media/image10.png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0.xml"/><Relationship Id="rId2" Type="http://schemas.openxmlformats.org/officeDocument/2006/relationships/notesSlide" Target="../notesSlides/notesSlide23.xml"/><Relationship Id="rId3" Type="http://schemas.openxmlformats.org/officeDocument/2006/relationships/image" Target="../media/image15.png"/><Relationship Id="rId4" Type="http://schemas.openxmlformats.org/officeDocument/2006/relationships/image" Target="../media/image10.png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0.xml"/><Relationship Id="rId2" Type="http://schemas.openxmlformats.org/officeDocument/2006/relationships/notesSlide" Target="../notesSlides/notesSlide24.xml"/><Relationship Id="rId3" Type="http://schemas.openxmlformats.org/officeDocument/2006/relationships/image" Target="../media/image15.png"/><Relationship Id="rId4" Type="http://schemas.openxmlformats.org/officeDocument/2006/relationships/image" Target="../media/image10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0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5.png"/><Relationship Id="rId4" Type="http://schemas.openxmlformats.org/officeDocument/2006/relationships/image" Target="../media/image10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0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5.png"/><Relationship Id="rId4" Type="http://schemas.openxmlformats.org/officeDocument/2006/relationships/image" Target="../media/image10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0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5.png"/><Relationship Id="rId4" Type="http://schemas.openxmlformats.org/officeDocument/2006/relationships/image" Target="../media/image10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0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5.png"/><Relationship Id="rId4" Type="http://schemas.openxmlformats.org/officeDocument/2006/relationships/image" Target="../media/image10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0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5.png"/><Relationship Id="rId4" Type="http://schemas.openxmlformats.org/officeDocument/2006/relationships/image" Target="../media/image10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0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5.png"/><Relationship Id="rId4" Type="http://schemas.openxmlformats.org/officeDocument/2006/relationships/image" Target="../media/image10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0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15.png"/><Relationship Id="rId4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Sp="0">
  <p:cSld>
    <p:spTree>
      <p:nvGrpSpPr>
        <p:cNvPr id="174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Google Shape;175;g3dac3c04fa1_0_64"/>
          <p:cNvSpPr/>
          <p:nvPr/>
        </p:nvSpPr>
        <p:spPr>
          <a:xfrm>
            <a:off x="0" y="2"/>
            <a:ext cx="12207240" cy="6488911"/>
          </a:xfrm>
          <a:custGeom>
            <a:rect b="b" l="l" r="r" t="t"/>
            <a:pathLst>
              <a:path extrusionOk="0" h="9721215" w="18288000">
                <a:moveTo>
                  <a:pt x="0" y="9720635"/>
                </a:moveTo>
                <a:lnTo>
                  <a:pt x="18287998" y="9720635"/>
                </a:lnTo>
                <a:lnTo>
                  <a:pt x="18287998" y="0"/>
                </a:lnTo>
                <a:lnTo>
                  <a:pt x="0" y="0"/>
                </a:lnTo>
                <a:lnTo>
                  <a:pt x="0" y="9720635"/>
                </a:lnTo>
                <a:close/>
              </a:path>
            </a:pathLst>
          </a:custGeom>
          <a:solidFill>
            <a:srgbClr val="FAFAFA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t/>
            </a:r>
            <a:endParaRPr b="0" i="0" sz="12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76" name="Google Shape;176;g3dac3c04fa1_0_64"/>
          <p:cNvSpPr/>
          <p:nvPr/>
        </p:nvSpPr>
        <p:spPr>
          <a:xfrm>
            <a:off x="0" y="6855012"/>
            <a:ext cx="12207240" cy="3390"/>
          </a:xfrm>
          <a:custGeom>
            <a:rect b="b" l="l" r="r" t="t"/>
            <a:pathLst>
              <a:path extrusionOk="0" h="5079" w="18288000">
                <a:moveTo>
                  <a:pt x="0" y="4483"/>
                </a:moveTo>
                <a:lnTo>
                  <a:pt x="18287998" y="4483"/>
                </a:lnTo>
                <a:lnTo>
                  <a:pt x="18287998" y="0"/>
                </a:lnTo>
                <a:lnTo>
                  <a:pt x="0" y="0"/>
                </a:lnTo>
                <a:lnTo>
                  <a:pt x="0" y="4483"/>
                </a:lnTo>
                <a:close/>
              </a:path>
            </a:pathLst>
          </a:custGeom>
          <a:solidFill>
            <a:srgbClr val="FAFAFA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t/>
            </a:r>
            <a:endParaRPr b="0" i="0" sz="12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77" name="Google Shape;177;g3dac3c04fa1_0_64"/>
          <p:cNvSpPr/>
          <p:nvPr/>
        </p:nvSpPr>
        <p:spPr>
          <a:xfrm>
            <a:off x="0" y="6480425"/>
            <a:ext cx="12207240" cy="375118"/>
          </a:xfrm>
          <a:custGeom>
            <a:rect b="b" l="l" r="r" t="t"/>
            <a:pathLst>
              <a:path extrusionOk="0" h="561975" w="18288000">
                <a:moveTo>
                  <a:pt x="18287998" y="561880"/>
                </a:moveTo>
                <a:lnTo>
                  <a:pt x="0" y="561880"/>
                </a:lnTo>
                <a:lnTo>
                  <a:pt x="0" y="0"/>
                </a:lnTo>
                <a:lnTo>
                  <a:pt x="18287998" y="0"/>
                </a:lnTo>
                <a:lnTo>
                  <a:pt x="18287998" y="561880"/>
                </a:lnTo>
                <a:close/>
              </a:path>
            </a:pathLst>
          </a:custGeom>
          <a:solidFill>
            <a:srgbClr val="0B4803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t/>
            </a:r>
            <a:endParaRPr b="0" i="0" sz="12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78" name="Google Shape;178;g3dac3c04fa1_0_64"/>
          <p:cNvSpPr txBox="1"/>
          <p:nvPr>
            <p:ph type="title"/>
          </p:nvPr>
        </p:nvSpPr>
        <p:spPr>
          <a:xfrm>
            <a:off x="1021785" y="888345"/>
            <a:ext cx="10467300" cy="2071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8475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</a:pPr>
            <a:r>
              <a:rPr lang="pt-BR" sz="6700">
                <a:latin typeface="Times New Roman"/>
                <a:ea typeface="Times New Roman"/>
                <a:cs typeface="Times New Roman"/>
                <a:sym typeface="Times New Roman"/>
              </a:rPr>
              <a:t>PROJETO DE EXTENSÃO</a:t>
            </a:r>
            <a:br>
              <a:rPr lang="pt-BR" sz="6700">
                <a:latin typeface="Times New Roman"/>
                <a:ea typeface="Times New Roman"/>
                <a:cs typeface="Times New Roman"/>
                <a:sym typeface="Times New Roman"/>
              </a:rPr>
            </a:br>
            <a:endParaRPr sz="670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179" name="Google Shape;179;g3dac3c04fa1_0_64" title="DIREITOS E OBRIGAÇÕES DO MEI 2026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911475" y="5138803"/>
            <a:ext cx="6369050" cy="1111250"/>
          </a:xfrm>
          <a:prstGeom prst="rect">
            <a:avLst/>
          </a:prstGeom>
          <a:noFill/>
          <a:ln>
            <a:noFill/>
          </a:ln>
        </p:spPr>
      </p:pic>
      <p:sp>
        <p:nvSpPr>
          <p:cNvPr id="180" name="Google Shape;180;g3dac3c04fa1_0_64"/>
          <p:cNvSpPr txBox="1"/>
          <p:nvPr/>
        </p:nvSpPr>
        <p:spPr>
          <a:xfrm>
            <a:off x="0" y="6029030"/>
            <a:ext cx="9863100" cy="446400"/>
          </a:xfrm>
          <a:prstGeom prst="rect">
            <a:avLst/>
          </a:prstGeom>
          <a:noFill/>
          <a:ln>
            <a:noFill/>
          </a:ln>
        </p:spPr>
        <p:txBody>
          <a:bodyPr anchorCtr="0" anchor="t" bIns="60950" lIns="60950" spcFirstLastPara="1" rIns="60950" wrap="square" tIns="60950">
            <a:spAutoFit/>
          </a:bodyPr>
          <a:lstStyle/>
          <a:p>
            <a:pPr indent="0" lvl="0" marL="127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r>
              <a:rPr b="1" i="0" lang="pt-BR" sz="2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Coordenação: Profa. Dra. Elyrouse Cavalcante de Oliveira Bellini - UFAL</a:t>
            </a:r>
            <a:endParaRPr b="0" i="0" sz="9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81" name="Google Shape;181;g3dac3c04fa1_0_64" title="IDENTIDADE VISUAL (1).png"/>
          <p:cNvPicPr preferRelativeResize="0"/>
          <p:nvPr/>
        </p:nvPicPr>
        <p:blipFill rotWithShape="1">
          <a:blip r:embed="rId4">
            <a:alphaModFix/>
          </a:blip>
          <a:srcRect b="17662" l="0" r="0" t="17901"/>
          <a:stretch/>
        </p:blipFill>
        <p:spPr>
          <a:xfrm>
            <a:off x="3800013" y="1949588"/>
            <a:ext cx="4591975" cy="29588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06" name="Shape 3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" name="Google Shape;307;g3e8c7145efe_0_29"/>
          <p:cNvSpPr/>
          <p:nvPr/>
        </p:nvSpPr>
        <p:spPr>
          <a:xfrm>
            <a:off x="-15242" y="-8"/>
            <a:ext cx="12207240" cy="375118"/>
          </a:xfrm>
          <a:custGeom>
            <a:rect b="b" l="l" r="r" t="t"/>
            <a:pathLst>
              <a:path extrusionOk="0" h="561975" w="18288000">
                <a:moveTo>
                  <a:pt x="18287998" y="561880"/>
                </a:moveTo>
                <a:lnTo>
                  <a:pt x="0" y="561880"/>
                </a:lnTo>
                <a:lnTo>
                  <a:pt x="0" y="0"/>
                </a:lnTo>
                <a:lnTo>
                  <a:pt x="18287998" y="0"/>
                </a:lnTo>
                <a:lnTo>
                  <a:pt x="18287998" y="56188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t/>
            </a:r>
            <a:endParaRPr b="0" i="0" sz="12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308" name="Google Shape;308;g3e8c7145efe_0_29" title="IDENTIDADE VISUAL (1)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314067" y="5719292"/>
            <a:ext cx="1138700" cy="1138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09" name="Google Shape;309;g3e8c7145efe_0_29" title="DIREITOS E OBRIGAÇÕES DO MEI 2026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508883" y="5733020"/>
            <a:ext cx="6369050" cy="1111250"/>
          </a:xfrm>
          <a:prstGeom prst="rect">
            <a:avLst/>
          </a:prstGeom>
          <a:noFill/>
          <a:ln>
            <a:noFill/>
          </a:ln>
        </p:spPr>
      </p:pic>
      <p:sp>
        <p:nvSpPr>
          <p:cNvPr id="310" name="Google Shape;310;g3e8c7145efe_0_29"/>
          <p:cNvSpPr txBox="1"/>
          <p:nvPr/>
        </p:nvSpPr>
        <p:spPr>
          <a:xfrm>
            <a:off x="1349675" y="610300"/>
            <a:ext cx="9879900" cy="1446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 sz="41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Obrigação legal: Relatório Mensal de Receitas Brutas </a:t>
            </a:r>
            <a:endParaRPr b="1" sz="41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311" name="Google Shape;311;g3e8c7145efe_0_29"/>
          <p:cNvSpPr txBox="1"/>
          <p:nvPr/>
        </p:nvSpPr>
        <p:spPr>
          <a:xfrm>
            <a:off x="741150" y="2163525"/>
            <a:ext cx="10709700" cy="3093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406400" lvl="0" marL="457200" rtl="0" algn="just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rgbClr val="0B4803"/>
              </a:buClr>
              <a:buSzPts val="2800"/>
              <a:buFont typeface="Times New Roman"/>
              <a:buChar char="➢"/>
            </a:pPr>
            <a:r>
              <a:rPr lang="pt-BR" sz="2800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Todo MEI é obrigado por lei a preencher mensalmente o Relatório de Receitas Brutas. Ele não precisa ser entregue a nenhum órgão, mas deve ser guardado por 5 anos e apresentado à Receita Federal se solicitado. O prazo é até o dia 20 do mês seguinte. O modelo oficial está no aplicativo Meu MEI Digital, disponível gratuitamente no Gov.br. </a:t>
            </a:r>
            <a:endParaRPr sz="2800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312" name="Google Shape;312;g3e8c7145efe_0_29"/>
          <p:cNvSpPr txBox="1"/>
          <p:nvPr/>
        </p:nvSpPr>
        <p:spPr>
          <a:xfrm>
            <a:off x="-15250" y="6444075"/>
            <a:ext cx="30000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t-BR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Fonte: Brasil, 2024.</a:t>
            </a:r>
            <a:endParaRPr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16" name="Shape 3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" name="Google Shape;317;g3e8c7145efe_0_171"/>
          <p:cNvSpPr/>
          <p:nvPr/>
        </p:nvSpPr>
        <p:spPr>
          <a:xfrm>
            <a:off x="-15242" y="-8"/>
            <a:ext cx="12207240" cy="375118"/>
          </a:xfrm>
          <a:custGeom>
            <a:rect b="b" l="l" r="r" t="t"/>
            <a:pathLst>
              <a:path extrusionOk="0" h="561975" w="18288000">
                <a:moveTo>
                  <a:pt x="18287998" y="561880"/>
                </a:moveTo>
                <a:lnTo>
                  <a:pt x="0" y="561880"/>
                </a:lnTo>
                <a:lnTo>
                  <a:pt x="0" y="0"/>
                </a:lnTo>
                <a:lnTo>
                  <a:pt x="18287998" y="0"/>
                </a:lnTo>
                <a:lnTo>
                  <a:pt x="18287998" y="56188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t/>
            </a:r>
            <a:endParaRPr b="0" i="0" sz="12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318" name="Google Shape;318;g3e8c7145efe_0_171" title="IDENTIDADE VISUAL (1)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314067" y="5719292"/>
            <a:ext cx="1138700" cy="1138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19" name="Google Shape;319;g3e8c7145efe_0_171" title="DIREITOS E OBRIGAÇÕES DO MEI 2026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508883" y="5733020"/>
            <a:ext cx="6369050" cy="1111250"/>
          </a:xfrm>
          <a:prstGeom prst="rect">
            <a:avLst/>
          </a:prstGeom>
          <a:noFill/>
          <a:ln>
            <a:noFill/>
          </a:ln>
        </p:spPr>
      </p:pic>
      <p:sp>
        <p:nvSpPr>
          <p:cNvPr id="320" name="Google Shape;320;g3e8c7145efe_0_171"/>
          <p:cNvSpPr txBox="1"/>
          <p:nvPr/>
        </p:nvSpPr>
        <p:spPr>
          <a:xfrm>
            <a:off x="4353900" y="735550"/>
            <a:ext cx="3681600" cy="815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 sz="41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Como registrar </a:t>
            </a:r>
            <a:endParaRPr b="1" sz="41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321" name="Google Shape;321;g3e8c7145efe_0_171"/>
          <p:cNvSpPr txBox="1"/>
          <p:nvPr/>
        </p:nvSpPr>
        <p:spPr>
          <a:xfrm>
            <a:off x="733525" y="1739450"/>
            <a:ext cx="10709700" cy="3590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438150" lvl="0" marL="457200" rtl="0" algn="just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rgbClr val="0B4803"/>
              </a:buClr>
              <a:buSzPts val="3300"/>
              <a:buFont typeface="Times New Roman"/>
              <a:buChar char="➢"/>
            </a:pPr>
            <a:r>
              <a:rPr lang="pt-BR" sz="3300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Anote cada movimentação na data em que o dinheiro efetivamente entrou ou saiu, não na data da venda. Para cada lançamento, registre: data, descrição, valor e se é entrada ou saída. Mantenha o saldo atualizado. Faça isso todo dia ou, no mínimo, toda semana. Controle mensal chega tarde demais. </a:t>
            </a:r>
            <a:endParaRPr sz="3300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322" name="Google Shape;322;g3e8c7145efe_0_171"/>
          <p:cNvSpPr txBox="1"/>
          <p:nvPr/>
        </p:nvSpPr>
        <p:spPr>
          <a:xfrm>
            <a:off x="0" y="6444075"/>
            <a:ext cx="21168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t-BR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Fonte: Frezatti, 1997. </a:t>
            </a:r>
            <a:endParaRPr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26" name="Shape 3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" name="Google Shape;327;g3e8c7145efe_0_183"/>
          <p:cNvSpPr/>
          <p:nvPr/>
        </p:nvSpPr>
        <p:spPr>
          <a:xfrm>
            <a:off x="-15242" y="-8"/>
            <a:ext cx="12207240" cy="375118"/>
          </a:xfrm>
          <a:custGeom>
            <a:rect b="b" l="l" r="r" t="t"/>
            <a:pathLst>
              <a:path extrusionOk="0" h="561975" w="18288000">
                <a:moveTo>
                  <a:pt x="18287998" y="561880"/>
                </a:moveTo>
                <a:lnTo>
                  <a:pt x="0" y="561880"/>
                </a:lnTo>
                <a:lnTo>
                  <a:pt x="0" y="0"/>
                </a:lnTo>
                <a:lnTo>
                  <a:pt x="18287998" y="0"/>
                </a:lnTo>
                <a:lnTo>
                  <a:pt x="18287998" y="56188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t/>
            </a:r>
            <a:endParaRPr b="0" i="0" sz="12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328" name="Google Shape;328;g3e8c7145efe_0_183" title="IDENTIDADE VISUAL (1)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314067" y="5719292"/>
            <a:ext cx="1138700" cy="1138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29" name="Google Shape;329;g3e8c7145efe_0_183" title="DIREITOS E OBRIGAÇÕES DO MEI 2026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508883" y="5733020"/>
            <a:ext cx="6369050" cy="1111250"/>
          </a:xfrm>
          <a:prstGeom prst="rect">
            <a:avLst/>
          </a:prstGeom>
          <a:noFill/>
          <a:ln>
            <a:noFill/>
          </a:ln>
        </p:spPr>
      </p:pic>
      <p:sp>
        <p:nvSpPr>
          <p:cNvPr id="330" name="Google Shape;330;g3e8c7145efe_0_183"/>
          <p:cNvSpPr txBox="1"/>
          <p:nvPr/>
        </p:nvSpPr>
        <p:spPr>
          <a:xfrm>
            <a:off x="4385225" y="479588"/>
            <a:ext cx="3681600" cy="815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 sz="41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Como registrar </a:t>
            </a:r>
            <a:endParaRPr b="1" sz="41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331" name="Google Shape;331;g3e8c7145efe_0_183"/>
          <p:cNvSpPr txBox="1"/>
          <p:nvPr/>
        </p:nvSpPr>
        <p:spPr>
          <a:xfrm>
            <a:off x="-15250" y="6457800"/>
            <a:ext cx="30000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t-BR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Fonte: Sebrae, 2023.</a:t>
            </a:r>
            <a:endParaRPr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graphicFrame>
        <p:nvGraphicFramePr>
          <p:cNvPr id="332" name="Google Shape;332;g3e8c7145efe_0_183"/>
          <p:cNvGraphicFramePr/>
          <p:nvPr/>
        </p:nvGraphicFramePr>
        <p:xfrm>
          <a:off x="1266875" y="2651088"/>
          <a:ext cx="3000000" cy="3000000"/>
        </p:xfrm>
        <a:graphic>
          <a:graphicData uri="http://schemas.openxmlformats.org/drawingml/2006/table">
            <a:tbl>
              <a:tblPr>
                <a:noFill/>
                <a:tableStyleId>{69EDF27B-FF46-4074-8EB6-191E8D9C95ED}</a:tableStyleId>
              </a:tblPr>
              <a:tblGrid>
                <a:gridCol w="1192475"/>
                <a:gridCol w="3873625"/>
                <a:gridCol w="1537600"/>
                <a:gridCol w="1448925"/>
                <a:gridCol w="1448925"/>
              </a:tblGrid>
              <a:tr h="343375"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pt-BR" sz="1100"/>
                        <a:t>Data</a:t>
                      </a:r>
                      <a:endParaRPr b="1" sz="1100"/>
                    </a:p>
                  </a:txBody>
                  <a:tcPr marT="91425" marB="91425" marR="91425" marL="9142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pt-BR" sz="1100"/>
                        <a:t>Descrição</a:t>
                      </a:r>
                      <a:endParaRPr b="1" sz="1100"/>
                    </a:p>
                  </a:txBody>
                  <a:tcPr marT="91425" marB="91425" marR="91425" marL="9142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pt-BR" sz="1100"/>
                        <a:t>Tipo</a:t>
                      </a:r>
                      <a:endParaRPr b="1" sz="1100"/>
                    </a:p>
                  </a:txBody>
                  <a:tcPr marT="91425" marB="91425" marR="91425" marL="9142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pt-BR" sz="1100"/>
                        <a:t>Valor</a:t>
                      </a:r>
                      <a:endParaRPr b="1" sz="1100"/>
                    </a:p>
                  </a:txBody>
                  <a:tcPr marT="91425" marB="91425" marR="91425" marL="9142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pt-BR" sz="1100"/>
                        <a:t>Saldo</a:t>
                      </a:r>
                      <a:endParaRPr b="1" sz="1100"/>
                    </a:p>
                  </a:txBody>
                  <a:tcPr marT="91425" marB="91425" marR="91425" marL="9142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609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/>
                        <a:t>Seg</a:t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/>
                        <a:t>Saldo inicial</a:t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/>
                        <a:t>—</a:t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/>
                        <a:t>—</a:t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/>
                        <a:t>R$ 200</a:t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609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/>
                        <a:t>Seg</a:t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/>
                        <a:t>Serviço cliente A</a:t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/>
                        <a:t>Entrada</a:t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/>
                        <a:t>R$ 450</a:t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/>
                        <a:t>R$ 650</a:t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609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/>
                        <a:t>Ter</a:t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/>
                        <a:t>Compra de material</a:t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/>
                        <a:t>Saída</a:t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/>
                        <a:t>R$ 190</a:t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/>
                        <a:t>R$ 460</a:t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609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/>
                        <a:t>Qua</a:t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/>
                        <a:t>Venda de produto</a:t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/>
                        <a:t>Entrada</a:t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/>
                        <a:t>R$ 320</a:t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/>
                        <a:t>R$ 780</a:t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609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/>
                        <a:t>Qui</a:t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/>
                        <a:t>Transporte</a:t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/>
                        <a:t>Saída</a:t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/>
                        <a:t>R$ 80</a:t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/>
                        <a:t>R$ 700</a:t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609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/>
                        <a:t>Sex</a:t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/>
                        <a:t>Serviço cliente B</a:t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/>
                        <a:t>Entrada</a:t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/>
                        <a:t>R$ 280</a:t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/>
                        <a:t>R$ 980</a:t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609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/>
                        <a:t>Sex</a:t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/>
                        <a:t>DAS rateio semanal</a:t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/>
                        <a:t>Saída</a:t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/>
                        <a:t>R$ 25</a:t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/>
                        <a:t>R$ 955</a:t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sp>
        <p:nvSpPr>
          <p:cNvPr id="333" name="Google Shape;333;g3e8c7145efe_0_183"/>
          <p:cNvSpPr txBox="1"/>
          <p:nvPr/>
        </p:nvSpPr>
        <p:spPr>
          <a:xfrm>
            <a:off x="480000" y="1106100"/>
            <a:ext cx="11232000" cy="1545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just">
              <a:lnSpc>
                <a:spcPct val="100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lang="pt-BR" sz="2000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 tabela abaixo mostra como registrar uma semana real. Começamos com R$ 200 em caixa. Ao longo da semana, entraram R$ 1.010 em serviços e vendas. Saíram R$ 295 em material, transporte e DAS. O saldo final foi de R$ 955, uma geração líquida de R$ 755 no período. Com esse registro, você sabe exatamente quanto tem disponível e se o ritmo da semana é suficiente para cobrir todos os custos do mês.</a:t>
            </a:r>
            <a:endParaRPr sz="2000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37" name="Shape 3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8" name="Google Shape;338;g3e5e2728896_2_2"/>
          <p:cNvSpPr/>
          <p:nvPr/>
        </p:nvSpPr>
        <p:spPr>
          <a:xfrm>
            <a:off x="-15242" y="-8"/>
            <a:ext cx="12207240" cy="375118"/>
          </a:xfrm>
          <a:custGeom>
            <a:rect b="b" l="l" r="r" t="t"/>
            <a:pathLst>
              <a:path extrusionOk="0" h="561975" w="18288000">
                <a:moveTo>
                  <a:pt x="18287998" y="561880"/>
                </a:moveTo>
                <a:lnTo>
                  <a:pt x="0" y="561880"/>
                </a:lnTo>
                <a:lnTo>
                  <a:pt x="0" y="0"/>
                </a:lnTo>
                <a:lnTo>
                  <a:pt x="18287998" y="0"/>
                </a:lnTo>
                <a:lnTo>
                  <a:pt x="18287998" y="56188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t/>
            </a:r>
            <a:endParaRPr b="0" i="0" sz="12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339" name="Google Shape;339;g3e5e2728896_2_2" title="IDENTIDADE VISUAL (1)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314067" y="5719292"/>
            <a:ext cx="1138700" cy="1138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40" name="Google Shape;340;g3e5e2728896_2_2" title="DIREITOS E OBRIGAÇÕES DO MEI 2026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508883" y="5733020"/>
            <a:ext cx="6369050" cy="1111250"/>
          </a:xfrm>
          <a:prstGeom prst="rect">
            <a:avLst/>
          </a:prstGeom>
          <a:noFill/>
          <a:ln>
            <a:noFill/>
          </a:ln>
        </p:spPr>
      </p:pic>
      <p:sp>
        <p:nvSpPr>
          <p:cNvPr id="341" name="Google Shape;341;g3e5e2728896_2_2"/>
          <p:cNvSpPr txBox="1"/>
          <p:nvPr/>
        </p:nvSpPr>
        <p:spPr>
          <a:xfrm>
            <a:off x="3226200" y="630100"/>
            <a:ext cx="5739600" cy="815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 sz="41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O que é capital de giro ?</a:t>
            </a:r>
            <a:endParaRPr b="1" sz="41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342" name="Google Shape;342;g3e5e2728896_2_2"/>
          <p:cNvSpPr txBox="1"/>
          <p:nvPr/>
        </p:nvSpPr>
        <p:spPr>
          <a:xfrm>
            <a:off x="0" y="6474975"/>
            <a:ext cx="34437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68834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Fontes: Assaf Neto; Silva, 2012.</a:t>
            </a:r>
            <a:endParaRPr sz="1200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343" name="Google Shape;343;g3e5e2728896_2_2"/>
          <p:cNvSpPr txBox="1"/>
          <p:nvPr/>
        </p:nvSpPr>
        <p:spPr>
          <a:xfrm>
            <a:off x="710850" y="1634200"/>
            <a:ext cx="10770300" cy="4085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406400" lvl="0" marL="457200" rtl="0" algn="just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Times New Roman"/>
              <a:buChar char="➢"/>
            </a:pPr>
            <a:r>
              <a:rPr lang="pt-BR" sz="28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Capital de giro é o dinheiro que mantém o negócio funcionando no dia a dia, enquanto as contas vencem, mas os recebimentos ainda não chegaram. Se você compra material hoje, presta o serviço amanhã e recebe em 15 dias, precisa de capital de giro para cobrir esse intervalo sem travar.</a:t>
            </a:r>
            <a:endParaRPr sz="28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406400" lvl="1" marL="91440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Times New Roman"/>
              <a:buChar char="○"/>
            </a:pPr>
            <a:r>
              <a:rPr b="1" lang="pt-BR" sz="28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Como calcular de forma simples:</a:t>
            </a:r>
            <a:r>
              <a:rPr lang="pt-BR" sz="28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some todos os seus custos fixos e variáveis de um mês. Esse é o valor mínimo que precisa estar disponível para você operar sem aperto.</a:t>
            </a:r>
            <a:endParaRPr sz="28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47" name="Shape 3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" name="Google Shape;348;g3e5e2728896_2_29"/>
          <p:cNvSpPr/>
          <p:nvPr/>
        </p:nvSpPr>
        <p:spPr>
          <a:xfrm>
            <a:off x="-15242" y="-8"/>
            <a:ext cx="12207240" cy="375118"/>
          </a:xfrm>
          <a:custGeom>
            <a:rect b="b" l="l" r="r" t="t"/>
            <a:pathLst>
              <a:path extrusionOk="0" h="561975" w="18288000">
                <a:moveTo>
                  <a:pt x="18287998" y="561880"/>
                </a:moveTo>
                <a:lnTo>
                  <a:pt x="0" y="561880"/>
                </a:lnTo>
                <a:lnTo>
                  <a:pt x="0" y="0"/>
                </a:lnTo>
                <a:lnTo>
                  <a:pt x="18287998" y="0"/>
                </a:lnTo>
                <a:lnTo>
                  <a:pt x="18287998" y="56188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t/>
            </a:r>
            <a:endParaRPr b="0" i="0" sz="12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349" name="Google Shape;349;g3e5e2728896_2_29" title="IDENTIDADE VISUAL (1)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314067" y="5719292"/>
            <a:ext cx="1138700" cy="1138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50" name="Google Shape;350;g3e5e2728896_2_29" title="DIREITOS E OBRIGAÇÕES DO MEI 2026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508883" y="5733020"/>
            <a:ext cx="6369050" cy="1111250"/>
          </a:xfrm>
          <a:prstGeom prst="rect">
            <a:avLst/>
          </a:prstGeom>
          <a:noFill/>
          <a:ln>
            <a:noFill/>
          </a:ln>
        </p:spPr>
      </p:pic>
      <p:sp>
        <p:nvSpPr>
          <p:cNvPr id="351" name="Google Shape;351;g3e5e2728896_2_29"/>
          <p:cNvSpPr txBox="1"/>
          <p:nvPr/>
        </p:nvSpPr>
        <p:spPr>
          <a:xfrm>
            <a:off x="0" y="6474975"/>
            <a:ext cx="37767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68834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200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Fontes: </a:t>
            </a:r>
            <a:r>
              <a:rPr lang="pt-BR" sz="1200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Assaf Neto</a:t>
            </a:r>
            <a:r>
              <a:rPr lang="pt-BR" sz="1200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; Silva, 2012.</a:t>
            </a:r>
            <a:endParaRPr sz="1200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352" name="Google Shape;352;g3e5e2728896_2_29"/>
          <p:cNvSpPr txBox="1"/>
          <p:nvPr/>
        </p:nvSpPr>
        <p:spPr>
          <a:xfrm>
            <a:off x="804500" y="1742200"/>
            <a:ext cx="10113300" cy="3201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406400" lvl="0" marL="45720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Times New Roman"/>
              <a:buChar char="➢"/>
            </a:pPr>
            <a:r>
              <a:rPr lang="pt-BR" sz="28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Fique atento se você está pagando fornecedores com atraso, usando cheque especial para cobrir despesas do mês, ou sentindo que o dinheiro some mesmo quando as vendas estão boas. Esses são sinais de que o capital de giro está comprometido e que o negócio está se financiando com dívida sem perceber. </a:t>
            </a:r>
            <a:endParaRPr sz="28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353" name="Google Shape;353;g3e5e2728896_2_29"/>
          <p:cNvSpPr txBox="1"/>
          <p:nvPr/>
        </p:nvSpPr>
        <p:spPr>
          <a:xfrm>
            <a:off x="2038600" y="714225"/>
            <a:ext cx="7907100" cy="815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 sz="41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Sinais de alerta no capital de giro </a:t>
            </a:r>
            <a:endParaRPr b="1" sz="41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57" name="Shape 3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" name="Google Shape;358;g3e8c7145efe_0_48"/>
          <p:cNvSpPr/>
          <p:nvPr/>
        </p:nvSpPr>
        <p:spPr>
          <a:xfrm>
            <a:off x="-15242" y="-8"/>
            <a:ext cx="12207240" cy="375118"/>
          </a:xfrm>
          <a:custGeom>
            <a:rect b="b" l="l" r="r" t="t"/>
            <a:pathLst>
              <a:path extrusionOk="0" h="561975" w="18288000">
                <a:moveTo>
                  <a:pt x="18287998" y="561880"/>
                </a:moveTo>
                <a:lnTo>
                  <a:pt x="0" y="561880"/>
                </a:lnTo>
                <a:lnTo>
                  <a:pt x="0" y="0"/>
                </a:lnTo>
                <a:lnTo>
                  <a:pt x="18287998" y="0"/>
                </a:lnTo>
                <a:lnTo>
                  <a:pt x="18287998" y="56188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t/>
            </a:r>
            <a:endParaRPr b="0" i="0" sz="12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359" name="Google Shape;359;g3e8c7145efe_0_48" title="IDENTIDADE VISUAL (1)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314067" y="5719292"/>
            <a:ext cx="1138700" cy="1138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60" name="Google Shape;360;g3e8c7145efe_0_48" title="DIREITOS E OBRIGAÇÕES DO MEI 2026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508883" y="5733020"/>
            <a:ext cx="6369050" cy="1111250"/>
          </a:xfrm>
          <a:prstGeom prst="rect">
            <a:avLst/>
          </a:prstGeom>
          <a:noFill/>
          <a:ln>
            <a:noFill/>
          </a:ln>
        </p:spPr>
      </p:pic>
      <p:sp>
        <p:nvSpPr>
          <p:cNvPr id="361" name="Google Shape;361;g3e8c7145efe_0_48"/>
          <p:cNvSpPr txBox="1"/>
          <p:nvPr/>
        </p:nvSpPr>
        <p:spPr>
          <a:xfrm>
            <a:off x="0" y="6488700"/>
            <a:ext cx="29427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68834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200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Fonte: Assaf  Neto, 2022.</a:t>
            </a:r>
            <a:endParaRPr sz="1200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362" name="Google Shape;362;g3e8c7145efe_0_48"/>
          <p:cNvSpPr txBox="1"/>
          <p:nvPr/>
        </p:nvSpPr>
        <p:spPr>
          <a:xfrm>
            <a:off x="864300" y="1726600"/>
            <a:ext cx="10412400" cy="3717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400050" lvl="0" marL="45720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Times New Roman"/>
              <a:buChar char="➢"/>
            </a:pPr>
            <a:r>
              <a:rPr b="1" lang="pt-BR" sz="27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Receba mais rápido:</a:t>
            </a:r>
            <a:r>
              <a:rPr lang="pt-BR" sz="27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negocie pagamento à vista ou antecipado sempre que possível. </a:t>
            </a:r>
            <a:endParaRPr sz="27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400050" lvl="0" marL="45720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Times New Roman"/>
              <a:buChar char="➢"/>
            </a:pPr>
            <a:r>
              <a:rPr b="1" lang="pt-BR" sz="27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Pague mais devagar:</a:t>
            </a:r>
            <a:r>
              <a:rPr lang="pt-BR" sz="27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negocie prazos maiores com fornecedores.</a:t>
            </a:r>
            <a:endParaRPr sz="27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400050" lvl="0" marL="45720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Times New Roman"/>
              <a:buChar char="➢"/>
            </a:pPr>
            <a:r>
              <a:rPr b="1" lang="pt-BR" sz="27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Evite parcelar compras com juros: </a:t>
            </a:r>
            <a:r>
              <a:rPr lang="pt-BR" sz="27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o custo corrói o caixa mês a mês. </a:t>
            </a:r>
            <a:endParaRPr sz="27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400050" lvl="0" marL="45720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Times New Roman"/>
              <a:buChar char="➢"/>
            </a:pPr>
            <a:r>
              <a:rPr b="1" lang="pt-BR" sz="27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Mantenha capital de giro e reserva de emergência separados:</a:t>
            </a:r>
            <a:r>
              <a:rPr lang="pt-BR" sz="27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são finalidades diferentes e não devem se misturar. </a:t>
            </a:r>
            <a:endParaRPr sz="27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363" name="Google Shape;363;g3e8c7145efe_0_48"/>
          <p:cNvSpPr txBox="1"/>
          <p:nvPr/>
        </p:nvSpPr>
        <p:spPr>
          <a:xfrm>
            <a:off x="2854800" y="698575"/>
            <a:ext cx="6482400" cy="738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 sz="36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Como proteger o capital de giro </a:t>
            </a:r>
            <a:endParaRPr b="1" sz="36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67" name="Shape 3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" name="Google Shape;368;g3e8c7145efe_0_60"/>
          <p:cNvSpPr/>
          <p:nvPr/>
        </p:nvSpPr>
        <p:spPr>
          <a:xfrm>
            <a:off x="-15242" y="-8"/>
            <a:ext cx="12207240" cy="375118"/>
          </a:xfrm>
          <a:custGeom>
            <a:rect b="b" l="l" r="r" t="t"/>
            <a:pathLst>
              <a:path extrusionOk="0" h="561975" w="18288000">
                <a:moveTo>
                  <a:pt x="18287998" y="561880"/>
                </a:moveTo>
                <a:lnTo>
                  <a:pt x="0" y="561880"/>
                </a:lnTo>
                <a:lnTo>
                  <a:pt x="0" y="0"/>
                </a:lnTo>
                <a:lnTo>
                  <a:pt x="18287998" y="0"/>
                </a:lnTo>
                <a:lnTo>
                  <a:pt x="18287998" y="56188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t/>
            </a:r>
            <a:endParaRPr b="0" i="0" sz="12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369" name="Google Shape;369;g3e8c7145efe_0_60" title="IDENTIDADE VISUAL (1)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314067" y="5719292"/>
            <a:ext cx="1138700" cy="1138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70" name="Google Shape;370;g3e8c7145efe_0_60" title="DIREITOS E OBRIGAÇÕES DO MEI 2026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508883" y="5733020"/>
            <a:ext cx="6369050" cy="1111250"/>
          </a:xfrm>
          <a:prstGeom prst="rect">
            <a:avLst/>
          </a:prstGeom>
          <a:noFill/>
          <a:ln>
            <a:noFill/>
          </a:ln>
        </p:spPr>
      </p:pic>
      <p:sp>
        <p:nvSpPr>
          <p:cNvPr id="371" name="Google Shape;371;g3e8c7145efe_0_60"/>
          <p:cNvSpPr txBox="1"/>
          <p:nvPr/>
        </p:nvSpPr>
        <p:spPr>
          <a:xfrm>
            <a:off x="-15250" y="6488700"/>
            <a:ext cx="32244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68834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200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Fonte: Padoveze, 2010. </a:t>
            </a:r>
            <a:endParaRPr sz="1200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372" name="Google Shape;372;g3e8c7145efe_0_60"/>
          <p:cNvSpPr txBox="1"/>
          <p:nvPr/>
        </p:nvSpPr>
        <p:spPr>
          <a:xfrm>
            <a:off x="961075" y="1683938"/>
            <a:ext cx="10113300" cy="3848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406400" lvl="0" marL="45720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Times New Roman"/>
              <a:buChar char="➢"/>
            </a:pPr>
            <a:r>
              <a:rPr lang="pt-BR" sz="28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Registrar é o primeiro passo. O valor real está em ler o que os dados mostram. Veja em quais meses entram mais e em quais saem mais, e guarde nos bons para aguentar os fracos. Some as saídas por categoria: pequenos gastos recorrentes costumam pesar mais do que parecem. Acompanhe a tendência: o negócio está melhorando, estabilizando ou piorando mês a mês? </a:t>
            </a:r>
            <a:endParaRPr sz="28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373" name="Google Shape;373;g3e8c7145efe_0_60"/>
          <p:cNvSpPr txBox="1"/>
          <p:nvPr/>
        </p:nvSpPr>
        <p:spPr>
          <a:xfrm>
            <a:off x="3466950" y="667250"/>
            <a:ext cx="5258100" cy="815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 sz="41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Como analisar o fluxo </a:t>
            </a:r>
            <a:endParaRPr b="1" sz="41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77" name="Shape 3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" name="Google Shape;378;g3e8c7145efe_0_72"/>
          <p:cNvSpPr/>
          <p:nvPr/>
        </p:nvSpPr>
        <p:spPr>
          <a:xfrm>
            <a:off x="-15242" y="-8"/>
            <a:ext cx="12207240" cy="375118"/>
          </a:xfrm>
          <a:custGeom>
            <a:rect b="b" l="l" r="r" t="t"/>
            <a:pathLst>
              <a:path extrusionOk="0" h="561975" w="18288000">
                <a:moveTo>
                  <a:pt x="18287998" y="561880"/>
                </a:moveTo>
                <a:lnTo>
                  <a:pt x="0" y="561880"/>
                </a:lnTo>
                <a:lnTo>
                  <a:pt x="0" y="0"/>
                </a:lnTo>
                <a:lnTo>
                  <a:pt x="18287998" y="0"/>
                </a:lnTo>
                <a:lnTo>
                  <a:pt x="18287998" y="56188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t/>
            </a:r>
            <a:endParaRPr b="0" i="0" sz="12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379" name="Google Shape;379;g3e8c7145efe_0_72" title="IDENTIDADE VISUAL (1)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314067" y="5719292"/>
            <a:ext cx="1138700" cy="1138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80" name="Google Shape;380;g3e8c7145efe_0_72" title="DIREITOS E OBRIGAÇÕES DO MEI 2026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508883" y="5733020"/>
            <a:ext cx="6369050" cy="1111250"/>
          </a:xfrm>
          <a:prstGeom prst="rect">
            <a:avLst/>
          </a:prstGeom>
          <a:noFill/>
          <a:ln>
            <a:noFill/>
          </a:ln>
        </p:spPr>
      </p:pic>
      <p:sp>
        <p:nvSpPr>
          <p:cNvPr id="381" name="Google Shape;381;g3e8c7145efe_0_72"/>
          <p:cNvSpPr txBox="1"/>
          <p:nvPr/>
        </p:nvSpPr>
        <p:spPr>
          <a:xfrm>
            <a:off x="1039350" y="1610275"/>
            <a:ext cx="10425000" cy="3995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45720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b="1" lang="pt-BR" sz="28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Comece pelo mais simples e evolua conforme a necessidade.</a:t>
            </a:r>
            <a:endParaRPr b="1" sz="28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93700" lvl="0" marL="45720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Times New Roman"/>
              <a:buChar char="➢"/>
            </a:pPr>
            <a:r>
              <a:rPr lang="pt-BR" sz="26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Caderno: funciona, cria o hábito, custo zero. Bom ponto de partida. </a:t>
            </a:r>
            <a:endParaRPr sz="26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937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Times New Roman"/>
              <a:buChar char="➢"/>
            </a:pPr>
            <a:r>
              <a:rPr lang="pt-BR" sz="26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Planilha (Google Planilhas ou Excel): colunas de data, descrição, entrada, saída e saldo. O Sebrae oferece modelo gratuito em sebrae.com.br. </a:t>
            </a:r>
            <a:endParaRPr sz="26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937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Times New Roman"/>
              <a:buChar char="➢"/>
            </a:pPr>
            <a:r>
              <a:rPr lang="pt-BR" sz="26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Aplicativo Meu MEI Digital (Gov.br): oficial, gratuito, já inclui o Relatório Mensal de Receitas Brutas. </a:t>
            </a:r>
            <a:endParaRPr sz="26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937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Times New Roman"/>
              <a:buChar char="➢"/>
            </a:pPr>
            <a:r>
              <a:rPr lang="pt-BR" sz="26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Outros apps (Organizze, Granatum, Conta Azul MEI): para quem tem mais volume de transações ou precisa emitir nota fiscal integrada.</a:t>
            </a:r>
            <a:endParaRPr sz="26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382" name="Google Shape;382;g3e8c7145efe_0_72"/>
          <p:cNvSpPr txBox="1"/>
          <p:nvPr/>
        </p:nvSpPr>
        <p:spPr>
          <a:xfrm>
            <a:off x="2832750" y="698550"/>
            <a:ext cx="6526500" cy="815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 sz="4100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Ferramentas para registrar</a:t>
            </a:r>
            <a:r>
              <a:rPr lang="pt-BR" sz="4100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endParaRPr b="1" sz="4100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86" name="Shape 3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7" name="Google Shape;387;g3e4d8f82099_0_52"/>
          <p:cNvSpPr/>
          <p:nvPr/>
        </p:nvSpPr>
        <p:spPr>
          <a:xfrm>
            <a:off x="-15242" y="-8"/>
            <a:ext cx="12207240" cy="375118"/>
          </a:xfrm>
          <a:custGeom>
            <a:rect b="b" l="l" r="r" t="t"/>
            <a:pathLst>
              <a:path extrusionOk="0" h="561975" w="18288000">
                <a:moveTo>
                  <a:pt x="18287998" y="561880"/>
                </a:moveTo>
                <a:lnTo>
                  <a:pt x="0" y="561880"/>
                </a:lnTo>
                <a:lnTo>
                  <a:pt x="0" y="0"/>
                </a:lnTo>
                <a:lnTo>
                  <a:pt x="18287998" y="0"/>
                </a:lnTo>
                <a:lnTo>
                  <a:pt x="18287998" y="56188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t/>
            </a:r>
            <a:endParaRPr b="0" i="0" sz="12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388" name="Google Shape;388;g3e4d8f82099_0_52" title="IDENTIDADE VISUAL (1)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314067" y="5719292"/>
            <a:ext cx="1138700" cy="1138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89" name="Google Shape;389;g3e4d8f82099_0_52" title="DIREITOS E OBRIGAÇÕES DO MEI 2026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508883" y="5733020"/>
            <a:ext cx="6369050" cy="1111250"/>
          </a:xfrm>
          <a:prstGeom prst="rect">
            <a:avLst/>
          </a:prstGeom>
          <a:noFill/>
          <a:ln>
            <a:noFill/>
          </a:ln>
        </p:spPr>
      </p:pic>
      <p:sp>
        <p:nvSpPr>
          <p:cNvPr id="390" name="Google Shape;390;g3e4d8f82099_0_52"/>
          <p:cNvSpPr txBox="1"/>
          <p:nvPr/>
        </p:nvSpPr>
        <p:spPr>
          <a:xfrm>
            <a:off x="0" y="6457800"/>
            <a:ext cx="19443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t-BR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Fonte: Sebrae, 2023.</a:t>
            </a:r>
            <a:endParaRPr sz="1200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391" name="Google Shape;391;g3e4d8f82099_0_52" title="Captura de tela 2026-06-01 091624.pn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675050" y="1465725"/>
            <a:ext cx="8841912" cy="4101166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392" name="Google Shape;392;g3e4d8f82099_0_52"/>
          <p:cNvSpPr txBox="1"/>
          <p:nvPr/>
        </p:nvSpPr>
        <p:spPr>
          <a:xfrm>
            <a:off x="2890800" y="512550"/>
            <a:ext cx="6579300" cy="815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 sz="4100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Ferramentas para registrar</a:t>
            </a:r>
            <a:r>
              <a:rPr lang="pt-BR" sz="4100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endParaRPr b="1" sz="4100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96" name="Shape 3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7" name="Google Shape;397;g3e8c7145efe_0_107"/>
          <p:cNvSpPr/>
          <p:nvPr/>
        </p:nvSpPr>
        <p:spPr>
          <a:xfrm>
            <a:off x="-15242" y="-8"/>
            <a:ext cx="12207240" cy="375118"/>
          </a:xfrm>
          <a:custGeom>
            <a:rect b="b" l="l" r="r" t="t"/>
            <a:pathLst>
              <a:path extrusionOk="0" h="561975" w="18288000">
                <a:moveTo>
                  <a:pt x="18287998" y="561880"/>
                </a:moveTo>
                <a:lnTo>
                  <a:pt x="0" y="561880"/>
                </a:lnTo>
                <a:lnTo>
                  <a:pt x="0" y="0"/>
                </a:lnTo>
                <a:lnTo>
                  <a:pt x="18287998" y="0"/>
                </a:lnTo>
                <a:lnTo>
                  <a:pt x="18287998" y="56188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t/>
            </a:r>
            <a:endParaRPr b="0" i="0" sz="12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398" name="Google Shape;398;g3e8c7145efe_0_107" title="IDENTIDADE VISUAL (1)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314067" y="5719292"/>
            <a:ext cx="1138700" cy="1138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99" name="Google Shape;399;g3e8c7145efe_0_107" title="DIREITOS E OBRIGAÇÕES DO MEI 2026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508883" y="5733020"/>
            <a:ext cx="6369050" cy="1111250"/>
          </a:xfrm>
          <a:prstGeom prst="rect">
            <a:avLst/>
          </a:prstGeom>
          <a:noFill/>
          <a:ln>
            <a:noFill/>
          </a:ln>
        </p:spPr>
      </p:pic>
      <p:sp>
        <p:nvSpPr>
          <p:cNvPr id="400" name="Google Shape;400;g3e8c7145efe_0_107"/>
          <p:cNvSpPr txBox="1"/>
          <p:nvPr/>
        </p:nvSpPr>
        <p:spPr>
          <a:xfrm>
            <a:off x="0" y="6397850"/>
            <a:ext cx="20805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t-BR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Fonte: Brasil, 2024.</a:t>
            </a:r>
            <a:endParaRPr sz="1200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401" name="Google Shape;401;g3e8c7145efe_0_107" title="Captura de tela 2026-06-05 174209.pn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2080425" y="1415450"/>
            <a:ext cx="8031150" cy="4431075"/>
          </a:xfrm>
          <a:prstGeom prst="rect">
            <a:avLst/>
          </a:prstGeom>
          <a:noFill/>
          <a:ln cap="flat" cmpd="sng" w="9525">
            <a:solidFill>
              <a:srgbClr val="0B4803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402" name="Google Shape;402;g3e8c7145efe_0_107"/>
          <p:cNvSpPr txBox="1"/>
          <p:nvPr/>
        </p:nvSpPr>
        <p:spPr>
          <a:xfrm>
            <a:off x="2911500" y="375100"/>
            <a:ext cx="6369000" cy="815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 sz="4100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Ferramentas para registrar</a:t>
            </a:r>
            <a:r>
              <a:rPr lang="pt-BR" sz="4100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endParaRPr b="1" sz="4100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5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Google Shape;186;p2"/>
          <p:cNvSpPr txBox="1"/>
          <p:nvPr>
            <p:ph type="title"/>
          </p:nvPr>
        </p:nvSpPr>
        <p:spPr>
          <a:xfrm>
            <a:off x="4118467" y="0"/>
            <a:ext cx="7364700" cy="641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015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</a:pPr>
            <a:r>
              <a:rPr b="0" lang="pt-BR" sz="4100">
                <a:solidFill>
                  <a:srgbClr val="242625"/>
                </a:solidFill>
                <a:latin typeface="Trebuchet MS"/>
                <a:ea typeface="Trebuchet MS"/>
                <a:cs typeface="Trebuchet MS"/>
                <a:sym typeface="Trebuchet MS"/>
              </a:rPr>
              <a:t>Em que iremos te ajudar?</a:t>
            </a:r>
            <a:endParaRPr sz="4100"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187" name="Google Shape;187;p2"/>
          <p:cNvSpPr txBox="1"/>
          <p:nvPr/>
        </p:nvSpPr>
        <p:spPr>
          <a:xfrm>
            <a:off x="4118464" y="1175559"/>
            <a:ext cx="1374600" cy="682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7625">
            <a:spAutoFit/>
          </a:bodyPr>
          <a:lstStyle/>
          <a:p>
            <a:pPr indent="0" lvl="0" marL="12700" marR="0" rtl="0" algn="l">
              <a:lnSpc>
                <a:spcPct val="1186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b="0" i="0" lang="pt-BR" sz="1300" u="none" cap="none" strike="noStrike">
                <a:solidFill>
                  <a:srgbClr val="242625"/>
                </a:solidFill>
                <a:latin typeface="Arial"/>
                <a:ea typeface="Arial"/>
                <a:cs typeface="Arial"/>
                <a:sym typeface="Arial"/>
              </a:rPr>
              <a:t>Contribuições do  MEI para a  sociedade</a:t>
            </a:r>
            <a:endParaRPr b="0" i="0" sz="13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88" name="Google Shape;188;p2"/>
          <p:cNvGrpSpPr/>
          <p:nvPr/>
        </p:nvGrpSpPr>
        <p:grpSpPr>
          <a:xfrm>
            <a:off x="0" y="312291"/>
            <a:ext cx="3653113" cy="5850691"/>
            <a:chOff x="0" y="826691"/>
            <a:chExt cx="5479396" cy="8417050"/>
          </a:xfrm>
        </p:grpSpPr>
        <p:pic>
          <p:nvPicPr>
            <p:cNvPr id="189" name="Google Shape;189;p2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0" y="826691"/>
              <a:ext cx="5479396" cy="841705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90" name="Google Shape;190;p2"/>
            <p:cNvSpPr/>
            <p:nvPr/>
          </p:nvSpPr>
          <p:spPr>
            <a:xfrm>
              <a:off x="303390" y="2637585"/>
              <a:ext cx="231775" cy="2025650"/>
            </a:xfrm>
            <a:custGeom>
              <a:rect b="b" l="l" r="r" t="t"/>
              <a:pathLst>
                <a:path extrusionOk="0" h="2025650" w="231775">
                  <a:moveTo>
                    <a:pt x="135154" y="231479"/>
                  </a:moveTo>
                  <a:lnTo>
                    <a:pt x="96539" y="231479"/>
                  </a:lnTo>
                  <a:lnTo>
                    <a:pt x="96539" y="0"/>
                  </a:lnTo>
                  <a:lnTo>
                    <a:pt x="135154" y="0"/>
                  </a:lnTo>
                  <a:lnTo>
                    <a:pt x="135154" y="231479"/>
                  </a:lnTo>
                  <a:close/>
                </a:path>
                <a:path extrusionOk="0" h="2025650" w="231775">
                  <a:moveTo>
                    <a:pt x="115847" y="2025448"/>
                  </a:moveTo>
                  <a:lnTo>
                    <a:pt x="71137" y="2016406"/>
                  </a:lnTo>
                  <a:lnTo>
                    <a:pt x="34271" y="1991691"/>
                  </a:lnTo>
                  <a:lnTo>
                    <a:pt x="9231" y="1954919"/>
                  </a:lnTo>
                  <a:lnTo>
                    <a:pt x="0" y="1909708"/>
                  </a:lnTo>
                  <a:lnTo>
                    <a:pt x="38615" y="1909708"/>
                  </a:lnTo>
                  <a:lnTo>
                    <a:pt x="44709" y="1939668"/>
                  </a:lnTo>
                  <a:lnTo>
                    <a:pt x="61302" y="1964202"/>
                  </a:lnTo>
                  <a:lnTo>
                    <a:pt x="85859" y="1980780"/>
                  </a:lnTo>
                  <a:lnTo>
                    <a:pt x="115847" y="1986868"/>
                  </a:lnTo>
                  <a:lnTo>
                    <a:pt x="201149" y="1986868"/>
                  </a:lnTo>
                  <a:lnTo>
                    <a:pt x="197905" y="1991691"/>
                  </a:lnTo>
                  <a:lnTo>
                    <a:pt x="161099" y="2016406"/>
                  </a:lnTo>
                  <a:lnTo>
                    <a:pt x="115847" y="2025448"/>
                  </a:lnTo>
                  <a:close/>
                </a:path>
                <a:path extrusionOk="0" h="2025650" w="231775">
                  <a:moveTo>
                    <a:pt x="201149" y="1986868"/>
                  </a:moveTo>
                  <a:lnTo>
                    <a:pt x="115847" y="1986868"/>
                  </a:lnTo>
                  <a:lnTo>
                    <a:pt x="145834" y="1980780"/>
                  </a:lnTo>
                  <a:lnTo>
                    <a:pt x="170391" y="1964202"/>
                  </a:lnTo>
                  <a:lnTo>
                    <a:pt x="186984" y="1939668"/>
                  </a:lnTo>
                  <a:lnTo>
                    <a:pt x="193078" y="1909708"/>
                  </a:lnTo>
                  <a:lnTo>
                    <a:pt x="231694" y="1909708"/>
                  </a:lnTo>
                  <a:lnTo>
                    <a:pt x="222643" y="1954919"/>
                  </a:lnTo>
                  <a:lnTo>
                    <a:pt x="201149" y="1986868"/>
                  </a:lnTo>
                  <a:close/>
                </a:path>
              </a:pathLst>
            </a:custGeom>
            <a:solidFill>
              <a:srgbClr val="2ED47B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/>
                <a:buNone/>
              </a:pPr>
              <a:r>
                <a:t/>
              </a:r>
              <a:endPara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91" name="Google Shape;191;p2"/>
          <p:cNvSpPr txBox="1"/>
          <p:nvPr/>
        </p:nvSpPr>
        <p:spPr>
          <a:xfrm>
            <a:off x="5944637" y="1178555"/>
            <a:ext cx="1525200" cy="441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7625">
            <a:spAutoFit/>
          </a:bodyPr>
          <a:lstStyle/>
          <a:p>
            <a:pPr indent="0" lvl="0" marL="12700" marR="0" rtl="0" algn="l">
              <a:lnSpc>
                <a:spcPct val="116599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b="0" i="0" lang="pt-BR" sz="1300" u="none" cap="none" strike="noStrike">
                <a:solidFill>
                  <a:srgbClr val="242625"/>
                </a:solidFill>
                <a:latin typeface="Arial"/>
                <a:ea typeface="Arial"/>
                <a:cs typeface="Arial"/>
                <a:sym typeface="Arial"/>
              </a:rPr>
              <a:t>Direitos e  Obrigações do MEI</a:t>
            </a:r>
            <a:endParaRPr b="0" i="0" sz="13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2" name="Google Shape;192;p2"/>
          <p:cNvSpPr txBox="1"/>
          <p:nvPr/>
        </p:nvSpPr>
        <p:spPr>
          <a:xfrm>
            <a:off x="7773039" y="821337"/>
            <a:ext cx="648300" cy="210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9725">
            <a:spAutoFit/>
          </a:bodyPr>
          <a:lstStyle/>
          <a:p>
            <a:pPr indent="0" lvl="0" marL="127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b="1" i="0" lang="pt-BR" sz="1300" u="none" cap="none" strike="noStrike">
                <a:solidFill>
                  <a:srgbClr val="242625"/>
                </a:solidFill>
                <a:latin typeface="Arial"/>
                <a:ea typeface="Arial"/>
                <a:cs typeface="Arial"/>
                <a:sym typeface="Arial"/>
              </a:rPr>
              <a:t>TEMA 3</a:t>
            </a:r>
            <a:endParaRPr b="0" i="0" sz="13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3" name="Google Shape;193;p2"/>
          <p:cNvSpPr txBox="1"/>
          <p:nvPr/>
        </p:nvSpPr>
        <p:spPr>
          <a:xfrm>
            <a:off x="7773039" y="1165503"/>
            <a:ext cx="1673100" cy="441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7625">
            <a:spAutoFit/>
          </a:bodyPr>
          <a:lstStyle/>
          <a:p>
            <a:pPr indent="0" lvl="0" marL="12700" marR="0" rtl="0" algn="l">
              <a:lnSpc>
                <a:spcPct val="116599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b="0" i="0" lang="pt-BR" sz="1300" u="none" cap="none" strike="noStrike">
                <a:solidFill>
                  <a:srgbClr val="242625"/>
                </a:solidFill>
                <a:latin typeface="Arial"/>
                <a:ea typeface="Arial"/>
                <a:cs typeface="Arial"/>
                <a:sym typeface="Arial"/>
              </a:rPr>
              <a:t>Como legalizar o seu  MEI</a:t>
            </a:r>
            <a:endParaRPr b="0" i="0" sz="13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4" name="Google Shape;194;p2"/>
          <p:cNvSpPr txBox="1"/>
          <p:nvPr/>
        </p:nvSpPr>
        <p:spPr>
          <a:xfrm>
            <a:off x="4118464" y="834388"/>
            <a:ext cx="6179700" cy="210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9725">
            <a:spAutoFit/>
          </a:bodyPr>
          <a:lstStyle/>
          <a:p>
            <a:pPr indent="0" lvl="0" marL="127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b="1" i="0" lang="pt-BR" sz="1300" u="none" cap="none" strike="noStrike">
                <a:solidFill>
                  <a:srgbClr val="242625"/>
                </a:solidFill>
                <a:latin typeface="Arial"/>
                <a:ea typeface="Arial"/>
                <a:cs typeface="Arial"/>
                <a:sym typeface="Arial"/>
              </a:rPr>
              <a:t>TEMA 1</a:t>
            </a:r>
            <a:endParaRPr b="0" i="0" sz="13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5" name="Google Shape;195;p2"/>
          <p:cNvSpPr txBox="1"/>
          <p:nvPr/>
        </p:nvSpPr>
        <p:spPr>
          <a:xfrm>
            <a:off x="9646775" y="1178555"/>
            <a:ext cx="1617600" cy="441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7625">
            <a:spAutoFit/>
          </a:bodyPr>
          <a:lstStyle/>
          <a:p>
            <a:pPr indent="0" lvl="0" marL="12700" marR="0" rtl="0" algn="l">
              <a:lnSpc>
                <a:spcPct val="116599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b="0" i="0" lang="pt-BR" sz="1300" u="none" cap="none" strike="noStrike">
                <a:solidFill>
                  <a:srgbClr val="242625"/>
                </a:solidFill>
                <a:latin typeface="Arial"/>
                <a:ea typeface="Arial"/>
                <a:cs typeface="Arial"/>
                <a:sym typeface="Arial"/>
              </a:rPr>
              <a:t>Obrigações  Acessórias e Fiscais</a:t>
            </a:r>
            <a:endParaRPr b="0" i="0" sz="13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6" name="Google Shape;196;p2"/>
          <p:cNvSpPr txBox="1"/>
          <p:nvPr/>
        </p:nvSpPr>
        <p:spPr>
          <a:xfrm>
            <a:off x="4118464" y="2088480"/>
            <a:ext cx="645900" cy="210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9725">
            <a:spAutoFit/>
          </a:bodyPr>
          <a:lstStyle/>
          <a:p>
            <a:pPr indent="0" lvl="0" marL="127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b="1" i="0" lang="pt-BR" sz="1300" u="none" cap="none" strike="noStrike">
                <a:solidFill>
                  <a:srgbClr val="242625"/>
                </a:solidFill>
                <a:latin typeface="Arial"/>
                <a:ea typeface="Arial"/>
                <a:cs typeface="Arial"/>
                <a:sym typeface="Arial"/>
              </a:rPr>
              <a:t>TEMA 5</a:t>
            </a:r>
            <a:endParaRPr b="0" i="0" sz="13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7" name="Google Shape;197;p2"/>
          <p:cNvSpPr txBox="1"/>
          <p:nvPr/>
        </p:nvSpPr>
        <p:spPr>
          <a:xfrm>
            <a:off x="5944637" y="2096576"/>
            <a:ext cx="648600" cy="210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9725">
            <a:spAutoFit/>
          </a:bodyPr>
          <a:lstStyle/>
          <a:p>
            <a:pPr indent="0" lvl="0" marL="127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b="1" i="0" lang="pt-BR" sz="1300" u="none" cap="none" strike="noStrike">
                <a:solidFill>
                  <a:srgbClr val="242625"/>
                </a:solidFill>
                <a:latin typeface="Arial"/>
                <a:ea typeface="Arial"/>
                <a:cs typeface="Arial"/>
                <a:sym typeface="Arial"/>
              </a:rPr>
              <a:t>TEMA 6</a:t>
            </a:r>
            <a:endParaRPr b="0" i="0" sz="13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8" name="Google Shape;198;p2"/>
          <p:cNvSpPr txBox="1"/>
          <p:nvPr/>
        </p:nvSpPr>
        <p:spPr>
          <a:xfrm>
            <a:off x="5944637" y="2440743"/>
            <a:ext cx="1361400" cy="441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7625">
            <a:spAutoFit/>
          </a:bodyPr>
          <a:lstStyle/>
          <a:p>
            <a:pPr indent="0" lvl="0" marL="12700" marR="0" rtl="0" algn="l">
              <a:lnSpc>
                <a:spcPct val="116599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b="0" i="0" lang="pt-BR" sz="1300" u="none" cap="none" strike="noStrike">
                <a:solidFill>
                  <a:srgbClr val="242625"/>
                </a:solidFill>
                <a:latin typeface="Arial"/>
                <a:ea typeface="Arial"/>
                <a:cs typeface="Arial"/>
                <a:sym typeface="Arial"/>
              </a:rPr>
              <a:t>Como encerrar a  Atividade do MEI</a:t>
            </a:r>
            <a:endParaRPr b="0" i="0" sz="13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9" name="Google Shape;199;p2"/>
          <p:cNvSpPr txBox="1"/>
          <p:nvPr/>
        </p:nvSpPr>
        <p:spPr>
          <a:xfrm>
            <a:off x="7773039" y="2075427"/>
            <a:ext cx="638100" cy="210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9725">
            <a:spAutoFit/>
          </a:bodyPr>
          <a:lstStyle/>
          <a:p>
            <a:pPr indent="0" lvl="0" marL="127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b="1" i="0" lang="pt-BR" sz="1300" u="none" cap="none" strike="noStrike">
                <a:solidFill>
                  <a:srgbClr val="242625"/>
                </a:solidFill>
                <a:latin typeface="Arial"/>
                <a:ea typeface="Arial"/>
                <a:cs typeface="Arial"/>
                <a:sym typeface="Arial"/>
              </a:rPr>
              <a:t>TEMA 7</a:t>
            </a:r>
            <a:endParaRPr b="0" i="0" sz="13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0" name="Google Shape;200;p2"/>
          <p:cNvSpPr txBox="1"/>
          <p:nvPr/>
        </p:nvSpPr>
        <p:spPr>
          <a:xfrm>
            <a:off x="7773039" y="2419594"/>
            <a:ext cx="1463400" cy="441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7625">
            <a:spAutoFit/>
          </a:bodyPr>
          <a:lstStyle/>
          <a:p>
            <a:pPr indent="0" lvl="0" marL="12700" marR="0" rtl="0" algn="l">
              <a:lnSpc>
                <a:spcPct val="116599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b="0" i="0" lang="pt-BR" sz="1300" u="none" cap="none" strike="noStrike">
                <a:solidFill>
                  <a:srgbClr val="242625"/>
                </a:solidFill>
                <a:latin typeface="Arial"/>
                <a:ea typeface="Arial"/>
                <a:cs typeface="Arial"/>
                <a:sym typeface="Arial"/>
              </a:rPr>
              <a:t>Análise e Controle  do Fluxo de Caixa</a:t>
            </a:r>
            <a:endParaRPr b="0" i="0" sz="13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1" name="Google Shape;201;p2"/>
          <p:cNvSpPr txBox="1"/>
          <p:nvPr/>
        </p:nvSpPr>
        <p:spPr>
          <a:xfrm>
            <a:off x="9601441" y="2109629"/>
            <a:ext cx="648600" cy="210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9725">
            <a:spAutoFit/>
          </a:bodyPr>
          <a:lstStyle/>
          <a:p>
            <a:pPr indent="0" lvl="0" marL="127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b="1" i="0" lang="pt-BR" sz="1300" u="none" cap="none" strike="noStrike">
                <a:solidFill>
                  <a:srgbClr val="242625"/>
                </a:solidFill>
                <a:latin typeface="Arial"/>
                <a:ea typeface="Arial"/>
                <a:cs typeface="Arial"/>
                <a:sym typeface="Arial"/>
              </a:rPr>
              <a:t>TEMA 8</a:t>
            </a:r>
            <a:endParaRPr b="0" i="0" sz="13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2" name="Google Shape;202;p2"/>
          <p:cNvSpPr txBox="1"/>
          <p:nvPr/>
        </p:nvSpPr>
        <p:spPr>
          <a:xfrm>
            <a:off x="9601441" y="2453795"/>
            <a:ext cx="1643100" cy="441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7625">
            <a:spAutoFit/>
          </a:bodyPr>
          <a:lstStyle/>
          <a:p>
            <a:pPr indent="0" lvl="0" marL="12700" marR="0" rtl="0" algn="l">
              <a:lnSpc>
                <a:spcPct val="116599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b="0" i="0" lang="pt-BR" sz="1300" u="none" cap="none" strike="noStrike">
                <a:solidFill>
                  <a:srgbClr val="242625"/>
                </a:solidFill>
                <a:latin typeface="Arial"/>
                <a:ea typeface="Arial"/>
                <a:cs typeface="Arial"/>
                <a:sym typeface="Arial"/>
              </a:rPr>
              <a:t>Controle de Estoque  para o MEI</a:t>
            </a:r>
            <a:endParaRPr b="0" i="0" sz="13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3" name="Google Shape;203;p2"/>
          <p:cNvSpPr txBox="1"/>
          <p:nvPr/>
        </p:nvSpPr>
        <p:spPr>
          <a:xfrm>
            <a:off x="4118464" y="2435158"/>
            <a:ext cx="1643100" cy="1222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8025">
            <a:spAutoFit/>
          </a:bodyPr>
          <a:lstStyle/>
          <a:p>
            <a:pPr indent="0" lvl="0" marL="12700" marR="0" rtl="0" algn="l">
              <a:lnSpc>
                <a:spcPct val="1182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pt-BR" sz="1200" u="none" cap="none" strike="noStrike">
                <a:solidFill>
                  <a:srgbClr val="242625"/>
                </a:solidFill>
                <a:latin typeface="Arial"/>
                <a:ea typeface="Arial"/>
                <a:cs typeface="Arial"/>
                <a:sym typeface="Arial"/>
              </a:rPr>
              <a:t>Liquidação de  Pendências  Tributárias e  Desenquadramento  MEI</a:t>
            </a:r>
            <a:endParaRPr b="0" i="0" sz="1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12700" marR="0" rtl="0" algn="l">
              <a:lnSpc>
                <a:spcPct val="100000"/>
              </a:lnSpc>
              <a:spcBef>
                <a:spcPts val="110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b="1" i="0" lang="pt-BR" sz="1300" u="none" cap="none" strike="noStrike">
                <a:solidFill>
                  <a:srgbClr val="242625"/>
                </a:solidFill>
                <a:latin typeface="Arial"/>
                <a:ea typeface="Arial"/>
                <a:cs typeface="Arial"/>
                <a:sym typeface="Arial"/>
              </a:rPr>
              <a:t>TEMA 9</a:t>
            </a:r>
            <a:endParaRPr b="0" i="0" sz="13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4" name="Google Shape;204;p2"/>
          <p:cNvSpPr txBox="1"/>
          <p:nvPr/>
        </p:nvSpPr>
        <p:spPr>
          <a:xfrm>
            <a:off x="4118464" y="4026368"/>
            <a:ext cx="1504200" cy="674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7625">
            <a:spAutoFit/>
          </a:bodyPr>
          <a:lstStyle/>
          <a:p>
            <a:pPr indent="0" lvl="0" marL="12700" marR="0" rtl="0" algn="l">
              <a:lnSpc>
                <a:spcPct val="116599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b="0" i="0" lang="pt-BR" sz="1300" u="none" cap="none" strike="noStrike">
                <a:solidFill>
                  <a:srgbClr val="242625"/>
                </a:solidFill>
                <a:latin typeface="Arial"/>
                <a:ea typeface="Arial"/>
                <a:cs typeface="Arial"/>
                <a:sym typeface="Arial"/>
              </a:rPr>
              <a:t>Como o MEI pode  definir o seu preço  de Venda?</a:t>
            </a:r>
            <a:endParaRPr b="0" i="0" sz="13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05" name="Google Shape;205;p2"/>
          <p:cNvGrpSpPr/>
          <p:nvPr/>
        </p:nvGrpSpPr>
        <p:grpSpPr>
          <a:xfrm>
            <a:off x="5860437" y="3447651"/>
            <a:ext cx="1566000" cy="785167"/>
            <a:chOff x="5944637" y="3682201"/>
            <a:chExt cx="1566000" cy="785167"/>
          </a:xfrm>
        </p:grpSpPr>
        <p:sp>
          <p:nvSpPr>
            <p:cNvPr id="206" name="Google Shape;206;p2"/>
            <p:cNvSpPr txBox="1"/>
            <p:nvPr/>
          </p:nvSpPr>
          <p:spPr>
            <a:xfrm>
              <a:off x="5944637" y="3682201"/>
              <a:ext cx="731700" cy="210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9725">
              <a:spAutoFit/>
            </a:bodyPr>
            <a:lstStyle/>
            <a:p>
              <a:pPr indent="0" lvl="0" marL="1270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rPr b="1" i="0" lang="pt-BR" sz="1300" u="none" cap="none" strike="noStrike">
                  <a:solidFill>
                    <a:srgbClr val="242625"/>
                  </a:solidFill>
                  <a:latin typeface="Arial"/>
                  <a:ea typeface="Arial"/>
                  <a:cs typeface="Arial"/>
                  <a:sym typeface="Arial"/>
                </a:rPr>
                <a:t>TEMA 10</a:t>
              </a:r>
              <a:endParaRPr b="0" i="0" sz="13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7" name="Google Shape;207;p2"/>
            <p:cNvSpPr txBox="1"/>
            <p:nvPr/>
          </p:nvSpPr>
          <p:spPr>
            <a:xfrm>
              <a:off x="5944637" y="4026368"/>
              <a:ext cx="1566000" cy="441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7625">
              <a:spAutoFit/>
            </a:bodyPr>
            <a:lstStyle/>
            <a:p>
              <a:pPr indent="0" lvl="0" marL="12700" marR="0" rtl="0" algn="l">
                <a:lnSpc>
                  <a:spcPct val="116599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rPr b="0" i="0" lang="pt-BR" sz="1300" u="none" cap="none" strike="noStrike">
                  <a:solidFill>
                    <a:srgbClr val="242625"/>
                  </a:solidFill>
                  <a:latin typeface="Arial"/>
                  <a:ea typeface="Arial"/>
                  <a:cs typeface="Arial"/>
                  <a:sym typeface="Arial"/>
                </a:rPr>
                <a:t>Declaração do IRPF  para o MEI</a:t>
              </a:r>
              <a:endParaRPr b="0" i="0" sz="13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08" name="Google Shape;208;p2"/>
          <p:cNvGrpSpPr/>
          <p:nvPr/>
        </p:nvGrpSpPr>
        <p:grpSpPr>
          <a:xfrm>
            <a:off x="10017716" y="3384854"/>
            <a:ext cx="1643700" cy="1014591"/>
            <a:chOff x="9633716" y="3447654"/>
            <a:chExt cx="1643700" cy="1014591"/>
          </a:xfrm>
        </p:grpSpPr>
        <p:sp>
          <p:nvSpPr>
            <p:cNvPr id="209" name="Google Shape;209;p2"/>
            <p:cNvSpPr txBox="1"/>
            <p:nvPr/>
          </p:nvSpPr>
          <p:spPr>
            <a:xfrm>
              <a:off x="9829191" y="3447654"/>
              <a:ext cx="722100" cy="210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9725">
              <a:spAutoFit/>
            </a:bodyPr>
            <a:lstStyle/>
            <a:p>
              <a:pPr indent="0" lvl="0" marL="1270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rPr b="1" i="0" lang="pt-BR" sz="1300" u="none" cap="none" strike="noStrike">
                  <a:solidFill>
                    <a:srgbClr val="242625"/>
                  </a:solidFill>
                  <a:latin typeface="Arial"/>
                  <a:ea typeface="Arial"/>
                  <a:cs typeface="Arial"/>
                  <a:sym typeface="Arial"/>
                </a:rPr>
                <a:t>TEMA 12</a:t>
              </a:r>
              <a:endParaRPr b="0" i="0" sz="13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0" name="Google Shape;210;p2"/>
            <p:cNvSpPr txBox="1"/>
            <p:nvPr/>
          </p:nvSpPr>
          <p:spPr>
            <a:xfrm>
              <a:off x="9633716" y="3787845"/>
              <a:ext cx="1643700" cy="674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7625">
              <a:spAutoFit/>
            </a:bodyPr>
            <a:lstStyle/>
            <a:p>
              <a:pPr indent="0" lvl="0" marL="12700" marR="0" rtl="0" algn="l">
                <a:lnSpc>
                  <a:spcPct val="116599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rPr b="0" i="0" lang="pt-BR" sz="1300" u="none" cap="none" strike="noStrike">
                  <a:solidFill>
                    <a:srgbClr val="242625"/>
                  </a:solidFill>
                  <a:latin typeface="Arial"/>
                  <a:ea typeface="Arial"/>
                  <a:cs typeface="Arial"/>
                  <a:sym typeface="Arial"/>
                </a:rPr>
                <a:t>Previdência para o  MEI (Incluindo  previdência privada)</a:t>
              </a:r>
              <a:endParaRPr b="0" i="0" sz="13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11" name="Google Shape;211;p2"/>
          <p:cNvGrpSpPr/>
          <p:nvPr/>
        </p:nvGrpSpPr>
        <p:grpSpPr>
          <a:xfrm>
            <a:off x="4076639" y="5069509"/>
            <a:ext cx="1452300" cy="1251966"/>
            <a:chOff x="4118464" y="5256809"/>
            <a:chExt cx="1452300" cy="1251966"/>
          </a:xfrm>
        </p:grpSpPr>
        <p:sp>
          <p:nvSpPr>
            <p:cNvPr id="212" name="Google Shape;212;p2"/>
            <p:cNvSpPr txBox="1"/>
            <p:nvPr/>
          </p:nvSpPr>
          <p:spPr>
            <a:xfrm>
              <a:off x="4118464" y="5256809"/>
              <a:ext cx="726900" cy="210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9725">
              <a:spAutoFit/>
            </a:bodyPr>
            <a:lstStyle/>
            <a:p>
              <a:pPr indent="0" lvl="0" marL="1270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rPr b="1" i="0" lang="pt-BR" sz="1300" u="none" cap="none" strike="noStrike">
                  <a:solidFill>
                    <a:srgbClr val="242625"/>
                  </a:solidFill>
                  <a:latin typeface="Arial"/>
                  <a:ea typeface="Arial"/>
                  <a:cs typeface="Arial"/>
                  <a:sym typeface="Arial"/>
                </a:rPr>
                <a:t>TEMA 13</a:t>
              </a:r>
              <a:endParaRPr b="0" i="0" sz="13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3" name="Google Shape;213;p2"/>
            <p:cNvSpPr txBox="1"/>
            <p:nvPr/>
          </p:nvSpPr>
          <p:spPr>
            <a:xfrm>
              <a:off x="4118464" y="5600975"/>
              <a:ext cx="1452300" cy="907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7625">
              <a:spAutoFit/>
            </a:bodyPr>
            <a:lstStyle/>
            <a:p>
              <a:pPr indent="0" lvl="0" marL="12700" marR="0" rtl="0" algn="l">
                <a:lnSpc>
                  <a:spcPct val="116599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rPr b="0" i="0" lang="pt-BR" sz="1300" u="none" cap="none" strike="noStrike">
                  <a:solidFill>
                    <a:srgbClr val="242625"/>
                  </a:solidFill>
                  <a:latin typeface="Arial"/>
                  <a:ea typeface="Arial"/>
                  <a:cs typeface="Arial"/>
                  <a:sym typeface="Arial"/>
                </a:rPr>
                <a:t>Como atingir seu  público alvo para  expandir o seu  empreendimento?</a:t>
              </a:r>
              <a:endParaRPr b="0" i="0" sz="13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14" name="Google Shape;214;p2"/>
          <p:cNvGrpSpPr/>
          <p:nvPr/>
        </p:nvGrpSpPr>
        <p:grpSpPr>
          <a:xfrm>
            <a:off x="5889222" y="4681096"/>
            <a:ext cx="1525199" cy="890816"/>
            <a:chOff x="5888662" y="5082448"/>
            <a:chExt cx="1567200" cy="689379"/>
          </a:xfrm>
        </p:grpSpPr>
        <p:sp>
          <p:nvSpPr>
            <p:cNvPr id="215" name="Google Shape;215;p2"/>
            <p:cNvSpPr txBox="1"/>
            <p:nvPr/>
          </p:nvSpPr>
          <p:spPr>
            <a:xfrm>
              <a:off x="5998917" y="5082448"/>
              <a:ext cx="729900" cy="162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9725">
              <a:spAutoFit/>
            </a:bodyPr>
            <a:lstStyle/>
            <a:p>
              <a:pPr indent="0" lvl="0" marL="1270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rPr b="1" i="0" lang="pt-BR" sz="1300" u="none" cap="none" strike="noStrike">
                  <a:solidFill>
                    <a:srgbClr val="242625"/>
                  </a:solidFill>
                  <a:latin typeface="Arial"/>
                  <a:ea typeface="Arial"/>
                  <a:cs typeface="Arial"/>
                  <a:sym typeface="Arial"/>
                </a:rPr>
                <a:t>TEMA 14</a:t>
              </a:r>
              <a:endParaRPr b="0" i="0" sz="13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6" name="Google Shape;216;p2"/>
            <p:cNvSpPr txBox="1"/>
            <p:nvPr/>
          </p:nvSpPr>
          <p:spPr>
            <a:xfrm>
              <a:off x="5888662" y="5430427"/>
              <a:ext cx="1567200" cy="341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7625">
              <a:spAutoFit/>
            </a:bodyPr>
            <a:lstStyle/>
            <a:p>
              <a:pPr indent="0" lvl="0" marL="12700" marR="0" rtl="0" algn="l">
                <a:lnSpc>
                  <a:spcPct val="116599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rPr b="0" i="0" lang="pt-BR" sz="1300" u="none" cap="none" strike="noStrike">
                  <a:solidFill>
                    <a:srgbClr val="242625"/>
                  </a:solidFill>
                  <a:latin typeface="Arial"/>
                  <a:ea typeface="Arial"/>
                  <a:cs typeface="Arial"/>
                  <a:sym typeface="Arial"/>
                </a:rPr>
                <a:t>Empreendedorismo  para MEIs</a:t>
              </a:r>
              <a:endParaRPr b="0" i="0" sz="13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17" name="Google Shape;217;p2"/>
          <p:cNvGrpSpPr/>
          <p:nvPr/>
        </p:nvGrpSpPr>
        <p:grpSpPr>
          <a:xfrm>
            <a:off x="7832330" y="3212862"/>
            <a:ext cx="1674870" cy="1254739"/>
            <a:chOff x="7808305" y="3485250"/>
            <a:chExt cx="1674870" cy="1254739"/>
          </a:xfrm>
        </p:grpSpPr>
        <p:sp>
          <p:nvSpPr>
            <p:cNvPr id="218" name="Google Shape;218;p2"/>
            <p:cNvSpPr txBox="1"/>
            <p:nvPr/>
          </p:nvSpPr>
          <p:spPr>
            <a:xfrm>
              <a:off x="7808305" y="3485250"/>
              <a:ext cx="1006500" cy="210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9725">
              <a:spAutoFit/>
            </a:bodyPr>
            <a:lstStyle/>
            <a:p>
              <a:pPr indent="0" lvl="0" marL="1270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rPr b="1" i="0" lang="pt-BR" sz="1300" u="none" cap="none" strike="noStrike">
                  <a:solidFill>
                    <a:srgbClr val="242625"/>
                  </a:solidFill>
                  <a:latin typeface="Arial"/>
                  <a:ea typeface="Arial"/>
                  <a:cs typeface="Arial"/>
                  <a:sym typeface="Arial"/>
                </a:rPr>
                <a:t>TEMA 11</a:t>
              </a:r>
              <a:endParaRPr b="0" i="0" sz="13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9" name="Google Shape;219;p2"/>
            <p:cNvSpPr txBox="1"/>
            <p:nvPr/>
          </p:nvSpPr>
          <p:spPr>
            <a:xfrm>
              <a:off x="7832575" y="3892189"/>
              <a:ext cx="1650600" cy="847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8025">
              <a:spAutoFit/>
            </a:bodyPr>
            <a:lstStyle/>
            <a:p>
              <a:pPr indent="0" lvl="0" marL="12700" marR="0" rtl="0" algn="l">
                <a:lnSpc>
                  <a:spcPct val="1182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/>
                <a:buNone/>
              </a:pPr>
              <a:r>
                <a:rPr b="0" i="0" lang="pt-BR" sz="1200" u="none" cap="none" strike="noStrike">
                  <a:solidFill>
                    <a:srgbClr val="242625"/>
                  </a:solidFill>
                  <a:latin typeface="Arial"/>
                  <a:ea typeface="Arial"/>
                  <a:cs typeface="Arial"/>
                  <a:sym typeface="Arial"/>
                </a:rPr>
                <a:t>Meios de  recebimento e  financiamento para	o  MEI (Incluindo linhas  de Crédito)</a:t>
              </a:r>
              <a:endParaRPr b="0" i="0" sz="13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20" name="Google Shape;220;p2"/>
          <p:cNvSpPr txBox="1"/>
          <p:nvPr/>
        </p:nvSpPr>
        <p:spPr>
          <a:xfrm>
            <a:off x="7774675" y="4542725"/>
            <a:ext cx="1566000" cy="1469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7625">
            <a:spAutoFit/>
          </a:bodyPr>
          <a:lstStyle/>
          <a:p>
            <a:pPr indent="0" lvl="0" marL="0" marR="0" rtl="0" algn="l">
              <a:lnSpc>
                <a:spcPct val="116599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rgbClr val="242625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12700" marR="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</a:pPr>
            <a:r>
              <a:rPr b="1" i="0" lang="pt-BR" sz="1300" u="none" cap="none" strike="noStrike">
                <a:solidFill>
                  <a:srgbClr val="242625"/>
                </a:solidFill>
                <a:latin typeface="Arial"/>
                <a:ea typeface="Arial"/>
                <a:cs typeface="Arial"/>
                <a:sym typeface="Arial"/>
              </a:rPr>
              <a:t>TEMA 15</a:t>
            </a:r>
            <a:endParaRPr b="0" i="0" sz="13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12700" marR="0" rtl="0" algn="l">
              <a:lnSpc>
                <a:spcPct val="116599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rgbClr val="242625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12700" marR="0" rtl="0" algn="l">
              <a:lnSpc>
                <a:spcPct val="116599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b="0" i="0" lang="pt-BR" sz="1300" u="none" cap="none" strike="noStrike">
                <a:solidFill>
                  <a:srgbClr val="242625"/>
                </a:solidFill>
                <a:latin typeface="Arial"/>
                <a:ea typeface="Arial"/>
                <a:cs typeface="Arial"/>
                <a:sym typeface="Arial"/>
              </a:rPr>
              <a:t>Empreendedorismo  feminino e para a  Terceira Idade</a:t>
            </a:r>
            <a:endParaRPr b="0" i="0" sz="13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1" name="Google Shape;221;p2"/>
          <p:cNvSpPr txBox="1"/>
          <p:nvPr/>
        </p:nvSpPr>
        <p:spPr>
          <a:xfrm>
            <a:off x="5944625" y="753467"/>
            <a:ext cx="2000100" cy="323100"/>
          </a:xfrm>
          <a:prstGeom prst="rect">
            <a:avLst/>
          </a:prstGeom>
          <a:noFill/>
          <a:ln>
            <a:noFill/>
          </a:ln>
        </p:spPr>
        <p:txBody>
          <a:bodyPr anchorCtr="0" anchor="t" bIns="60950" lIns="60950" spcFirstLastPara="1" rIns="60950" wrap="square" tIns="60950">
            <a:spAutoFit/>
          </a:bodyPr>
          <a:lstStyle/>
          <a:p>
            <a:pPr indent="0" lvl="0" marL="127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b="1" i="0" lang="pt-BR" sz="1300" u="none" cap="none" strike="noStrike">
                <a:solidFill>
                  <a:srgbClr val="242625"/>
                </a:solidFill>
                <a:latin typeface="Arial"/>
                <a:ea typeface="Arial"/>
                <a:cs typeface="Arial"/>
                <a:sym typeface="Arial"/>
              </a:rPr>
              <a:t>TEMA 2</a:t>
            </a:r>
            <a:endParaRPr b="0" i="0" sz="13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2" name="Google Shape;222;p2"/>
          <p:cNvSpPr txBox="1"/>
          <p:nvPr/>
        </p:nvSpPr>
        <p:spPr>
          <a:xfrm>
            <a:off x="9638237" y="834385"/>
            <a:ext cx="648600" cy="210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9725">
            <a:spAutoFit/>
          </a:bodyPr>
          <a:lstStyle/>
          <a:p>
            <a:pPr indent="0" lvl="0" marL="127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b="1" i="0" lang="pt-BR" sz="1300" u="none" cap="none" strike="noStrike">
                <a:solidFill>
                  <a:srgbClr val="242625"/>
                </a:solidFill>
                <a:latin typeface="Arial"/>
                <a:ea typeface="Arial"/>
                <a:cs typeface="Arial"/>
                <a:sym typeface="Arial"/>
              </a:rPr>
              <a:t>TEMA 4</a:t>
            </a:r>
            <a:endParaRPr b="0" i="0" sz="13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23" name="Google Shape;223;p2"/>
          <p:cNvGrpSpPr/>
          <p:nvPr/>
        </p:nvGrpSpPr>
        <p:grpSpPr>
          <a:xfrm>
            <a:off x="9684118" y="4809871"/>
            <a:ext cx="2310900" cy="764918"/>
            <a:chOff x="9671968" y="5015096"/>
            <a:chExt cx="2310900" cy="764918"/>
          </a:xfrm>
        </p:grpSpPr>
        <p:sp>
          <p:nvSpPr>
            <p:cNvPr id="224" name="Google Shape;224;p2"/>
            <p:cNvSpPr txBox="1"/>
            <p:nvPr/>
          </p:nvSpPr>
          <p:spPr>
            <a:xfrm>
              <a:off x="10094524" y="5015096"/>
              <a:ext cx="722100" cy="210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9725">
              <a:spAutoFit/>
            </a:bodyPr>
            <a:lstStyle/>
            <a:p>
              <a:pPr indent="0" lvl="0" marL="1270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rPr b="1" i="0" lang="pt-BR" sz="1300" u="none" cap="none" strike="noStrike">
                  <a:solidFill>
                    <a:srgbClr val="242625"/>
                  </a:solidFill>
                  <a:latin typeface="Arial"/>
                  <a:ea typeface="Arial"/>
                  <a:cs typeface="Arial"/>
                  <a:sym typeface="Arial"/>
                </a:rPr>
                <a:t>TEMA 16</a:t>
              </a:r>
              <a:endParaRPr b="0" i="0" sz="13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5" name="Google Shape;225;p2"/>
            <p:cNvSpPr txBox="1"/>
            <p:nvPr/>
          </p:nvSpPr>
          <p:spPr>
            <a:xfrm>
              <a:off x="9671968" y="5339014"/>
              <a:ext cx="2310900" cy="441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7625">
              <a:spAutoFit/>
            </a:bodyPr>
            <a:lstStyle/>
            <a:p>
              <a:pPr indent="0" lvl="0" marL="12700" marR="0" rtl="0" algn="l">
                <a:lnSpc>
                  <a:spcPct val="116599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rPr b="0" i="0" lang="pt-BR" sz="1300" u="none" cap="none" strike="noStrike">
                  <a:solidFill>
                    <a:srgbClr val="242625"/>
                  </a:solidFill>
                  <a:latin typeface="Arial"/>
                  <a:ea typeface="Arial"/>
                  <a:cs typeface="Arial"/>
                  <a:sym typeface="Arial"/>
                </a:rPr>
                <a:t>Importação e exportação para MEIs</a:t>
              </a:r>
              <a:endParaRPr b="0" i="0" sz="13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26" name="Google Shape;226;p2"/>
          <p:cNvGrpSpPr/>
          <p:nvPr/>
        </p:nvGrpSpPr>
        <p:grpSpPr>
          <a:xfrm>
            <a:off x="9752568" y="5778296"/>
            <a:ext cx="2310900" cy="447977"/>
            <a:chOff x="9745118" y="5922421"/>
            <a:chExt cx="2310900" cy="447977"/>
          </a:xfrm>
        </p:grpSpPr>
        <p:sp>
          <p:nvSpPr>
            <p:cNvPr id="227" name="Google Shape;227;p2"/>
            <p:cNvSpPr txBox="1"/>
            <p:nvPr/>
          </p:nvSpPr>
          <p:spPr>
            <a:xfrm>
              <a:off x="10094466" y="5922421"/>
              <a:ext cx="722100" cy="210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9725">
              <a:spAutoFit/>
            </a:bodyPr>
            <a:lstStyle/>
            <a:p>
              <a:pPr indent="0" lvl="0" marL="1270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rPr b="1" i="0" lang="pt-BR" sz="1300" u="none" cap="none" strike="noStrike">
                  <a:solidFill>
                    <a:srgbClr val="242625"/>
                  </a:solidFill>
                  <a:latin typeface="Arial"/>
                  <a:ea typeface="Arial"/>
                  <a:cs typeface="Arial"/>
                  <a:sym typeface="Arial"/>
                </a:rPr>
                <a:t>TEMA 17</a:t>
              </a:r>
              <a:endParaRPr b="0" i="0" sz="13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8" name="Google Shape;228;p2"/>
            <p:cNvSpPr txBox="1"/>
            <p:nvPr/>
          </p:nvSpPr>
          <p:spPr>
            <a:xfrm>
              <a:off x="9745118" y="6162498"/>
              <a:ext cx="2310900" cy="207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7625">
              <a:spAutoFit/>
            </a:bodyPr>
            <a:lstStyle/>
            <a:p>
              <a:pPr indent="0" lvl="0" marL="12700" marR="0" rtl="0" algn="l">
                <a:lnSpc>
                  <a:spcPct val="116599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rPr b="0" i="0" lang="pt-BR" sz="1300" u="none" cap="none" strike="noStrike">
                  <a:solidFill>
                    <a:srgbClr val="242625"/>
                  </a:solidFill>
                  <a:latin typeface="Arial"/>
                  <a:ea typeface="Arial"/>
                  <a:cs typeface="Arial"/>
                  <a:sym typeface="Arial"/>
                </a:rPr>
                <a:t>Licitação  para MEIs</a:t>
              </a:r>
              <a:endParaRPr b="0" i="0" sz="13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06" name="Shape 4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7" name="Google Shape;407;g3e8c7145efe_0_84"/>
          <p:cNvSpPr/>
          <p:nvPr/>
        </p:nvSpPr>
        <p:spPr>
          <a:xfrm>
            <a:off x="-15242" y="-8"/>
            <a:ext cx="12207240" cy="375118"/>
          </a:xfrm>
          <a:custGeom>
            <a:rect b="b" l="l" r="r" t="t"/>
            <a:pathLst>
              <a:path extrusionOk="0" h="561975" w="18288000">
                <a:moveTo>
                  <a:pt x="18287998" y="561880"/>
                </a:moveTo>
                <a:lnTo>
                  <a:pt x="0" y="561880"/>
                </a:lnTo>
                <a:lnTo>
                  <a:pt x="0" y="0"/>
                </a:lnTo>
                <a:lnTo>
                  <a:pt x="18287998" y="0"/>
                </a:lnTo>
                <a:lnTo>
                  <a:pt x="18287998" y="56188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t/>
            </a:r>
            <a:endParaRPr b="0" i="0" sz="12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408" name="Google Shape;408;g3e8c7145efe_0_84" title="IDENTIDADE VISUAL (1)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314067" y="5719292"/>
            <a:ext cx="1138700" cy="1138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09" name="Google Shape;409;g3e8c7145efe_0_84" title="DIREITOS E OBRIGAÇÕES DO MEI 2026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508883" y="5733020"/>
            <a:ext cx="6369050" cy="1111250"/>
          </a:xfrm>
          <a:prstGeom prst="rect">
            <a:avLst/>
          </a:prstGeom>
          <a:noFill/>
          <a:ln>
            <a:noFill/>
          </a:ln>
        </p:spPr>
      </p:pic>
      <p:sp>
        <p:nvSpPr>
          <p:cNvPr id="410" name="Google Shape;410;g3e8c7145efe_0_84"/>
          <p:cNvSpPr txBox="1"/>
          <p:nvPr/>
        </p:nvSpPr>
        <p:spPr>
          <a:xfrm>
            <a:off x="0" y="6474975"/>
            <a:ext cx="38037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68834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200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Fontes: Frezatti, 1997; Sebrae, 2023. </a:t>
            </a:r>
            <a:endParaRPr sz="1200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411" name="Google Shape;411;g3e8c7145efe_0_84"/>
          <p:cNvSpPr txBox="1"/>
          <p:nvPr/>
        </p:nvSpPr>
        <p:spPr>
          <a:xfrm>
            <a:off x="1008750" y="1535038"/>
            <a:ext cx="10174500" cy="4063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406400" lvl="0" marL="45720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Times New Roman"/>
              <a:buChar char="➢"/>
            </a:pPr>
            <a:r>
              <a:rPr lang="pt-BR" sz="28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Misturar conta pessoal com a do negócio: sem separação, impossível saber se a empresa lucra. </a:t>
            </a:r>
            <a:endParaRPr sz="28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406400" lvl="0" marL="45720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Times New Roman"/>
              <a:buChar char="➢"/>
            </a:pPr>
            <a:r>
              <a:rPr lang="pt-BR" sz="28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Não registrar vendas à vista: dinheiro recebido em espécie ou Pix sem anotação some sem deixar rastro. </a:t>
            </a:r>
            <a:endParaRPr sz="28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406400" lvl="0" marL="45720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Times New Roman"/>
              <a:buChar char="➢"/>
            </a:pPr>
            <a:r>
              <a:rPr lang="pt-BR" sz="28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Atualizar o controle só no fim do mês: tarde demais para agir. </a:t>
            </a:r>
            <a:endParaRPr sz="28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406400" lvl="0" marL="45720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Times New Roman"/>
              <a:buChar char="➢"/>
            </a:pPr>
            <a:r>
              <a:rPr lang="pt-BR" sz="28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Confundir faturamento com lucro: o que importa é o que sobra depois de todas as saídas. </a:t>
            </a:r>
            <a:endParaRPr sz="28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406400" lvl="0" marL="45720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Times New Roman"/>
              <a:buChar char="➢"/>
            </a:pPr>
            <a:r>
              <a:rPr lang="pt-BR" sz="28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Dar desconto sem calcular margem: pode transformar lucro em prejuízo sem que você perceba. </a:t>
            </a:r>
            <a:endParaRPr sz="28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412" name="Google Shape;412;g3e8c7145efe_0_84"/>
          <p:cNvSpPr txBox="1"/>
          <p:nvPr/>
        </p:nvSpPr>
        <p:spPr>
          <a:xfrm>
            <a:off x="3764400" y="584838"/>
            <a:ext cx="4663200" cy="815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 sz="4100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Erros mais comuns </a:t>
            </a:r>
            <a:endParaRPr b="1" sz="4100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16" name="Shape 4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7" name="Google Shape;417;g3e8c7145efe_0_96"/>
          <p:cNvSpPr/>
          <p:nvPr/>
        </p:nvSpPr>
        <p:spPr>
          <a:xfrm>
            <a:off x="-15242" y="-8"/>
            <a:ext cx="12207240" cy="375118"/>
          </a:xfrm>
          <a:custGeom>
            <a:rect b="b" l="l" r="r" t="t"/>
            <a:pathLst>
              <a:path extrusionOk="0" h="561975" w="18288000">
                <a:moveTo>
                  <a:pt x="18287998" y="561880"/>
                </a:moveTo>
                <a:lnTo>
                  <a:pt x="0" y="561880"/>
                </a:lnTo>
                <a:lnTo>
                  <a:pt x="0" y="0"/>
                </a:lnTo>
                <a:lnTo>
                  <a:pt x="18287998" y="0"/>
                </a:lnTo>
                <a:lnTo>
                  <a:pt x="18287998" y="56188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t/>
            </a:r>
            <a:endParaRPr b="0" i="0" sz="12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418" name="Google Shape;418;g3e8c7145efe_0_96" title="IDENTIDADE VISUAL (1)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314067" y="5719292"/>
            <a:ext cx="1138700" cy="1138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19" name="Google Shape;419;g3e8c7145efe_0_96" title="DIREITOS E OBRIGAÇÕES DO MEI 2026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508883" y="5733020"/>
            <a:ext cx="6369050" cy="1111250"/>
          </a:xfrm>
          <a:prstGeom prst="rect">
            <a:avLst/>
          </a:prstGeom>
          <a:noFill/>
          <a:ln>
            <a:noFill/>
          </a:ln>
        </p:spPr>
      </p:pic>
      <p:sp>
        <p:nvSpPr>
          <p:cNvPr id="420" name="Google Shape;420;g3e8c7145efe_0_96"/>
          <p:cNvSpPr txBox="1"/>
          <p:nvPr/>
        </p:nvSpPr>
        <p:spPr>
          <a:xfrm>
            <a:off x="0" y="6474975"/>
            <a:ext cx="36786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68834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Fontes: Frezatti, 1997; Sebrae, 2023. </a:t>
            </a:r>
            <a:endParaRPr sz="1200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421" name="Google Shape;421;g3e8c7145efe_0_96"/>
          <p:cNvSpPr txBox="1"/>
          <p:nvPr/>
        </p:nvSpPr>
        <p:spPr>
          <a:xfrm>
            <a:off x="1039350" y="1610263"/>
            <a:ext cx="10113300" cy="3848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406400" lvl="0" marL="45720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Times New Roman"/>
              <a:buChar char="➢"/>
            </a:pPr>
            <a:r>
              <a:rPr lang="pt-BR" sz="28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Controle financeiro não é talento, é hábito. Você não precisa de formação em contabilidade nem de software caro. Precisa de consistência: registrar toda movimentação, revisar toda semana e agir com base no que os números mostram. Comece hoje, com o que você tem. Um caderno usado todo dia vale mais do que um sistema avançado aberto uma vez por mês. </a:t>
            </a:r>
            <a:endParaRPr sz="28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422" name="Google Shape;422;g3e8c7145efe_0_96"/>
          <p:cNvSpPr txBox="1"/>
          <p:nvPr/>
        </p:nvSpPr>
        <p:spPr>
          <a:xfrm>
            <a:off x="4688250" y="584838"/>
            <a:ext cx="2815500" cy="815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 sz="4100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Conclusão </a:t>
            </a:r>
            <a:endParaRPr b="1" sz="4100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26" name="Shape 4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7" name="Google Shape;427;g3e5e2728896_2_225"/>
          <p:cNvSpPr/>
          <p:nvPr/>
        </p:nvSpPr>
        <p:spPr>
          <a:xfrm>
            <a:off x="-15242" y="-8"/>
            <a:ext cx="12207240" cy="375118"/>
          </a:xfrm>
          <a:custGeom>
            <a:rect b="b" l="l" r="r" t="t"/>
            <a:pathLst>
              <a:path extrusionOk="0" h="561975" w="18288000">
                <a:moveTo>
                  <a:pt x="18287998" y="561880"/>
                </a:moveTo>
                <a:lnTo>
                  <a:pt x="0" y="561880"/>
                </a:lnTo>
                <a:lnTo>
                  <a:pt x="0" y="0"/>
                </a:lnTo>
                <a:lnTo>
                  <a:pt x="18287998" y="0"/>
                </a:lnTo>
                <a:lnTo>
                  <a:pt x="18287998" y="56188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t/>
            </a:r>
            <a:endParaRPr b="0" i="0" sz="12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428" name="Google Shape;428;g3e5e2728896_2_225" title="IDENTIDADE VISUAL (1)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314067" y="5719292"/>
            <a:ext cx="1138700" cy="1138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29" name="Google Shape;429;g3e5e2728896_2_225" title="DIREITOS E OBRIGAÇÕES DO MEI 2026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508883" y="5733020"/>
            <a:ext cx="6369050" cy="1111250"/>
          </a:xfrm>
          <a:prstGeom prst="rect">
            <a:avLst/>
          </a:prstGeom>
          <a:noFill/>
          <a:ln>
            <a:noFill/>
          </a:ln>
        </p:spPr>
      </p:pic>
      <p:sp>
        <p:nvSpPr>
          <p:cNvPr id="430" name="Google Shape;430;g3e5e2728896_2_225"/>
          <p:cNvSpPr txBox="1"/>
          <p:nvPr/>
        </p:nvSpPr>
        <p:spPr>
          <a:xfrm>
            <a:off x="975875" y="1484725"/>
            <a:ext cx="9965700" cy="4248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400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Assaf Neto, A. Estrutura e análise de balanços: um enfoque econômico-financeiro. 13. ed. São Paulo: Atlas, 2022. </a:t>
            </a:r>
            <a:endParaRPr sz="2400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just"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SzPts val="1100"/>
              <a:buFont typeface="Arial"/>
              <a:buNone/>
            </a:pPr>
            <a:r>
              <a:rPr lang="pt-BR" sz="2400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Assaf Neto, A.; Silva, C. A. T. Administração do capital de giro. 4. ed. São Paulo: Atlas, 2012. </a:t>
            </a:r>
            <a:endParaRPr sz="2400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just"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SzPts val="1100"/>
              <a:buFont typeface="Arial"/>
              <a:buNone/>
            </a:pPr>
            <a:r>
              <a:t/>
            </a:r>
            <a:endParaRPr sz="2400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just"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SzPts val="1100"/>
              <a:buFont typeface="Arial"/>
              <a:buNone/>
            </a:pPr>
            <a:r>
              <a:rPr lang="pt-BR" sz="24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Brasil. Relatório mensal de receitas brutas do microempreendedor individual. Brasília: Receita Federal do Brasil, 2024. Disponível em: https://www.gov.br/pt-br/servicos/baixar-relatorio-mensal-de-receitas-brutas. Acesso em: 5 jun. 2026. </a:t>
            </a:r>
            <a:endParaRPr sz="24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just"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SzPts val="1100"/>
              <a:buFont typeface="Arial"/>
              <a:buNone/>
            </a:pPr>
            <a:r>
              <a:t/>
            </a:r>
            <a:endParaRPr sz="2400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431" name="Google Shape;431;g3e5e2728896_2_225"/>
          <p:cNvSpPr txBox="1"/>
          <p:nvPr/>
        </p:nvSpPr>
        <p:spPr>
          <a:xfrm>
            <a:off x="4680625" y="274063"/>
            <a:ext cx="2815500" cy="815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4100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432" name="Google Shape;432;g3e5e2728896_2_225"/>
          <p:cNvSpPr txBox="1"/>
          <p:nvPr/>
        </p:nvSpPr>
        <p:spPr>
          <a:xfrm>
            <a:off x="4688250" y="584838"/>
            <a:ext cx="2815500" cy="815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 sz="4100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Referências</a:t>
            </a:r>
            <a:endParaRPr b="1" sz="4100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36" name="Shape 4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7" name="Google Shape;437;g3e8c7145efe_0_133"/>
          <p:cNvSpPr/>
          <p:nvPr/>
        </p:nvSpPr>
        <p:spPr>
          <a:xfrm>
            <a:off x="-15242" y="-8"/>
            <a:ext cx="12207240" cy="375118"/>
          </a:xfrm>
          <a:custGeom>
            <a:rect b="b" l="l" r="r" t="t"/>
            <a:pathLst>
              <a:path extrusionOk="0" h="561975" w="18288000">
                <a:moveTo>
                  <a:pt x="18287998" y="561880"/>
                </a:moveTo>
                <a:lnTo>
                  <a:pt x="0" y="561880"/>
                </a:lnTo>
                <a:lnTo>
                  <a:pt x="0" y="0"/>
                </a:lnTo>
                <a:lnTo>
                  <a:pt x="18287998" y="0"/>
                </a:lnTo>
                <a:lnTo>
                  <a:pt x="18287998" y="56188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t/>
            </a:r>
            <a:endParaRPr b="0" i="0" sz="12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438" name="Google Shape;438;g3e8c7145efe_0_133" title="IDENTIDADE VISUAL (1)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314067" y="5719292"/>
            <a:ext cx="1138700" cy="1138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39" name="Google Shape;439;g3e8c7145efe_0_133" title="DIREITOS E OBRIGAÇÕES DO MEI 2026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508883" y="5733020"/>
            <a:ext cx="6369050" cy="1111250"/>
          </a:xfrm>
          <a:prstGeom prst="rect">
            <a:avLst/>
          </a:prstGeom>
          <a:noFill/>
          <a:ln>
            <a:noFill/>
          </a:ln>
        </p:spPr>
      </p:pic>
      <p:sp>
        <p:nvSpPr>
          <p:cNvPr id="440" name="Google Shape;440;g3e8c7145efe_0_133"/>
          <p:cNvSpPr txBox="1"/>
          <p:nvPr/>
        </p:nvSpPr>
        <p:spPr>
          <a:xfrm>
            <a:off x="654900" y="1322350"/>
            <a:ext cx="10882200" cy="4617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just"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SzPts val="1100"/>
              <a:buFont typeface="Arial"/>
              <a:buNone/>
            </a:pPr>
            <a:r>
              <a:rPr lang="pt-BR" sz="24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Brasil. Portal do empreendedor individual. Brasília: Ministério do Desenvolvimento, Indústria, Comércio e Serviços, 2024. Disponível em: https://www.gov.br/empresas-e-negocios/pt-br/empreendedor. Acesso em: 5 jun. 2026. </a:t>
            </a:r>
            <a:endParaRPr sz="24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just"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SzPts val="1100"/>
              <a:buFont typeface="Arial"/>
              <a:buNone/>
            </a:pPr>
            <a:r>
              <a:t/>
            </a:r>
            <a:endParaRPr sz="24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just"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SzPts val="1100"/>
              <a:buFont typeface="Arial"/>
              <a:buNone/>
            </a:pPr>
            <a:r>
              <a:rPr lang="pt-BR" sz="24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Frezatti, F. Gestão do fluxo de caixa diário: como dispor de um instrumento fundamental para o gerenciamento do negócio. São Paulo: Atlas, 1997. </a:t>
            </a:r>
            <a:endParaRPr sz="24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just"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SzPts val="1100"/>
              <a:buFont typeface="Arial"/>
              <a:buNone/>
            </a:pPr>
            <a:r>
              <a:t/>
            </a:r>
            <a:endParaRPr sz="24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just"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SzPts val="1100"/>
              <a:buFont typeface="Arial"/>
              <a:buNone/>
            </a:pPr>
            <a:r>
              <a:rPr lang="pt-BR" sz="24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Gitman, L. J.; Zutter, C. J. Princípios de administração financeira. 14. ed. São Paulo: Pearson, 2017. </a:t>
            </a:r>
            <a:endParaRPr sz="24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just"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SzPts val="1100"/>
              <a:buFont typeface="Arial"/>
              <a:buNone/>
            </a:pPr>
            <a:r>
              <a:t/>
            </a:r>
            <a:endParaRPr sz="24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just"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SzPts val="1100"/>
              <a:buFont typeface="Arial"/>
              <a:buNone/>
            </a:pPr>
            <a:r>
              <a:rPr lang="pt-BR" sz="24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Iudícibus, S.; Marion, J. C. Curso de contabilidade para não contadores. 9. ed. São Paulo: Atlas, 2022. </a:t>
            </a:r>
            <a:endParaRPr sz="2400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441" name="Google Shape;441;g3e8c7145efe_0_133"/>
          <p:cNvSpPr txBox="1"/>
          <p:nvPr/>
        </p:nvSpPr>
        <p:spPr>
          <a:xfrm>
            <a:off x="4688250" y="584838"/>
            <a:ext cx="2815500" cy="815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 sz="4100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Referências</a:t>
            </a:r>
            <a:endParaRPr b="1" sz="4100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45" name="Shape 4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6" name="Google Shape;446;g3e8c7145efe_0_148"/>
          <p:cNvSpPr/>
          <p:nvPr/>
        </p:nvSpPr>
        <p:spPr>
          <a:xfrm>
            <a:off x="-15242" y="-8"/>
            <a:ext cx="12207240" cy="375118"/>
          </a:xfrm>
          <a:custGeom>
            <a:rect b="b" l="l" r="r" t="t"/>
            <a:pathLst>
              <a:path extrusionOk="0" h="561975" w="18288000">
                <a:moveTo>
                  <a:pt x="18287998" y="561880"/>
                </a:moveTo>
                <a:lnTo>
                  <a:pt x="0" y="561880"/>
                </a:lnTo>
                <a:lnTo>
                  <a:pt x="0" y="0"/>
                </a:lnTo>
                <a:lnTo>
                  <a:pt x="18287998" y="0"/>
                </a:lnTo>
                <a:lnTo>
                  <a:pt x="18287998" y="56188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t/>
            </a:r>
            <a:endParaRPr b="0" i="0" sz="12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447" name="Google Shape;447;g3e8c7145efe_0_148" title="IDENTIDADE VISUAL (1)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314067" y="5719292"/>
            <a:ext cx="1138700" cy="1138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48" name="Google Shape;448;g3e8c7145efe_0_148" title="DIREITOS E OBRIGAÇÕES DO MEI 2026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508883" y="5733020"/>
            <a:ext cx="6369050" cy="1111250"/>
          </a:xfrm>
          <a:prstGeom prst="rect">
            <a:avLst/>
          </a:prstGeom>
          <a:noFill/>
          <a:ln>
            <a:noFill/>
          </a:ln>
        </p:spPr>
      </p:pic>
      <p:sp>
        <p:nvSpPr>
          <p:cNvPr id="449" name="Google Shape;449;g3e8c7145efe_0_148"/>
          <p:cNvSpPr txBox="1"/>
          <p:nvPr/>
        </p:nvSpPr>
        <p:spPr>
          <a:xfrm>
            <a:off x="483475" y="935399"/>
            <a:ext cx="10882200" cy="4987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4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Marion, J. C. Contabilidade básica. 13. ed. Barueri: Atlas, 2022. </a:t>
            </a:r>
            <a:endParaRPr sz="24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4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Padoveze, C. L. Contabilidade gerencial: um enfoque em sistema de informação contábil. 7. ed. São Paulo: Atlas, 2010. </a:t>
            </a:r>
            <a:endParaRPr sz="24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just"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SzPts val="1100"/>
              <a:buFont typeface="Arial"/>
              <a:buNone/>
            </a:pPr>
            <a:r>
              <a:t/>
            </a:r>
            <a:endParaRPr sz="24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400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Sebrae. Fluxo de caixa para MEI: aprenda a controlar as finanças. Brasília: Sebrae, 2023. Disponível em: </a:t>
            </a:r>
            <a:r>
              <a:rPr lang="pt-BR" sz="2400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https://meuatendimento.sebrae.com.br/sites/PortalSebrae/artigos</a:t>
            </a:r>
            <a:endParaRPr sz="2400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400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/fluxo-de-caixa-para-mei-aprenda-a-controlar-as-financas,3930103bc7d1b610VgnVCM1000004c00210aRCRD</a:t>
            </a:r>
            <a:r>
              <a:rPr lang="pt-BR" sz="2400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. Acesso em: 5 jun. 2026. </a:t>
            </a:r>
            <a:endParaRPr sz="2400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400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Sebrae/RS. Capital de giro: dicas e soluções para o MEI. Porto Alegre: Sebrae Digital RS, 2023. Disponível em: </a:t>
            </a:r>
            <a:r>
              <a:rPr lang="pt-BR" sz="2400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https://digital.sebraers.com.br/blog/mei/capital-de-giro-dicas</a:t>
            </a:r>
            <a:endParaRPr sz="2400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400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-e-solucoes-para-o-mei/</a:t>
            </a:r>
            <a:r>
              <a:rPr lang="pt-BR" sz="2400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Acesso em: 5 jun. 2026. </a:t>
            </a:r>
            <a:endParaRPr sz="2400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450" name="Google Shape;450;g3e8c7145efe_0_148"/>
          <p:cNvSpPr txBox="1"/>
          <p:nvPr/>
        </p:nvSpPr>
        <p:spPr>
          <a:xfrm>
            <a:off x="4680625" y="274063"/>
            <a:ext cx="2815500" cy="815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 sz="4100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Referências</a:t>
            </a:r>
            <a:endParaRPr b="1" sz="4100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2" name="Shape 2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" name="Google Shape;233;g3dacb17d049_0_64"/>
          <p:cNvSpPr txBox="1"/>
          <p:nvPr/>
        </p:nvSpPr>
        <p:spPr>
          <a:xfrm>
            <a:off x="1092200" y="875517"/>
            <a:ext cx="10007700" cy="656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0475" lIns="60950" spcFirstLastPara="1" rIns="60950" wrap="square" tIns="3047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1" lang="pt-BR" sz="27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DISCENTES</a:t>
            </a:r>
            <a:endParaRPr b="1" i="0" sz="12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34" name="Google Shape;234;g3dacb17d049_0_64"/>
          <p:cNvSpPr txBox="1"/>
          <p:nvPr/>
        </p:nvSpPr>
        <p:spPr>
          <a:xfrm>
            <a:off x="1092200" y="1532217"/>
            <a:ext cx="4800600" cy="3863400"/>
          </a:xfrm>
          <a:prstGeom prst="rect">
            <a:avLst/>
          </a:prstGeom>
          <a:noFill/>
          <a:ln>
            <a:noFill/>
          </a:ln>
        </p:spPr>
        <p:txBody>
          <a:bodyPr anchorCtr="0" anchor="t" bIns="30475" lIns="60950" spcFirstLastPara="1" rIns="60950" wrap="square" tIns="30475">
            <a:spAutoFit/>
          </a:bodyPr>
          <a:lstStyle/>
          <a:p>
            <a:pPr indent="-273050" lvl="0" marL="3048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Times New Roman"/>
              <a:buChar char="●"/>
            </a:pPr>
            <a:r>
              <a:rPr lang="pt-BR" sz="19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Alexia Morgana Barbosa Ferreira</a:t>
            </a:r>
            <a:endParaRPr sz="19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73050" lvl="0" marL="3048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Times New Roman"/>
              <a:buChar char="●"/>
            </a:pPr>
            <a:r>
              <a:rPr lang="pt-BR" sz="19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Aline Rodrigues</a:t>
            </a:r>
            <a:endParaRPr sz="19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73050" lvl="0" marL="3048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Times New Roman"/>
              <a:buChar char="●"/>
            </a:pPr>
            <a:r>
              <a:rPr lang="pt-BR" sz="19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Andressa Neves</a:t>
            </a:r>
            <a:endParaRPr sz="19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73050" lvl="0" marL="3048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Times New Roman"/>
              <a:buChar char="●"/>
            </a:pPr>
            <a:r>
              <a:rPr lang="pt-BR" sz="19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Ana Beatriz Costa Da Silva Bueno</a:t>
            </a:r>
            <a:endParaRPr sz="19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73050" lvl="0" marL="3048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Times New Roman"/>
              <a:buChar char="●"/>
            </a:pPr>
            <a:r>
              <a:rPr lang="pt-BR" sz="19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Bruno Torres</a:t>
            </a:r>
            <a:endParaRPr sz="19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73050" lvl="0" marL="3048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Times New Roman"/>
              <a:buChar char="●"/>
            </a:pPr>
            <a:r>
              <a:rPr lang="pt-BR" sz="19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Carollyne Vitoria Dos Santos Silva</a:t>
            </a:r>
            <a:endParaRPr sz="19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73050" lvl="0" marL="3048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Times New Roman"/>
              <a:buChar char="●"/>
            </a:pPr>
            <a:r>
              <a:rPr lang="pt-BR" sz="19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Dicla Jemima Correia Lisboa</a:t>
            </a:r>
            <a:endParaRPr sz="19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73050" lvl="0" marL="3048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Times New Roman"/>
              <a:buChar char="●"/>
            </a:pPr>
            <a:r>
              <a:rPr lang="pt-BR" sz="19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Estefany Vitoria Ferreira Da Silva</a:t>
            </a:r>
            <a:endParaRPr sz="19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73050" lvl="0" marL="3048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Times New Roman"/>
              <a:buChar char="●"/>
            </a:pPr>
            <a:r>
              <a:rPr lang="pt-BR" sz="19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Flávio Rodrigo</a:t>
            </a:r>
            <a:endParaRPr sz="19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35" name="Google Shape;235;g3dacb17d049_0_64"/>
          <p:cNvSpPr txBox="1"/>
          <p:nvPr/>
        </p:nvSpPr>
        <p:spPr>
          <a:xfrm>
            <a:off x="6005417" y="1497292"/>
            <a:ext cx="4597500" cy="3863400"/>
          </a:xfrm>
          <a:prstGeom prst="rect">
            <a:avLst/>
          </a:prstGeom>
          <a:noFill/>
          <a:ln>
            <a:noFill/>
          </a:ln>
        </p:spPr>
        <p:txBody>
          <a:bodyPr anchorCtr="0" anchor="t" bIns="30475" lIns="60950" spcFirstLastPara="1" rIns="60950" wrap="square" tIns="30475">
            <a:spAutoFit/>
          </a:bodyPr>
          <a:lstStyle/>
          <a:p>
            <a:pPr indent="-273050" lvl="0" marL="3048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Times New Roman"/>
              <a:buChar char="●"/>
            </a:pPr>
            <a:r>
              <a:rPr lang="pt-BR" sz="19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Jefferson Kelmani</a:t>
            </a:r>
            <a:endParaRPr sz="19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73050" lvl="0" marL="3048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Times New Roman"/>
              <a:buChar char="●"/>
            </a:pPr>
            <a:r>
              <a:rPr lang="pt-BR" sz="19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Josiane De Oliveira Pereira</a:t>
            </a:r>
            <a:endParaRPr sz="19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73050" lvl="0" marL="3048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Times New Roman"/>
              <a:buChar char="●"/>
            </a:pPr>
            <a:r>
              <a:rPr lang="pt-BR" sz="19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João Gabriel</a:t>
            </a:r>
            <a:endParaRPr sz="19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73050" lvl="0" marL="3048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Times New Roman"/>
              <a:buChar char="●"/>
            </a:pPr>
            <a:r>
              <a:rPr lang="pt-BR" sz="19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Karol Barros</a:t>
            </a:r>
            <a:endParaRPr sz="19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73050" lvl="0" marL="3048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Times New Roman"/>
              <a:buChar char="●"/>
            </a:pPr>
            <a:r>
              <a:rPr lang="pt-BR" sz="19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Lucas Aguiar De Oliveira</a:t>
            </a:r>
            <a:endParaRPr sz="19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73050" lvl="0" marL="3048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Times New Roman"/>
              <a:buChar char="●"/>
            </a:pPr>
            <a:r>
              <a:rPr lang="pt-BR" sz="19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Neilson Monteiro dos Santos</a:t>
            </a:r>
            <a:endParaRPr sz="19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73050" lvl="0" marL="3048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Times New Roman"/>
              <a:buChar char="●"/>
            </a:pPr>
            <a:r>
              <a:rPr lang="pt-BR" sz="19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Neivaldo Pontes</a:t>
            </a:r>
            <a:endParaRPr sz="19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73050" lvl="0" marL="3048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Times New Roman"/>
              <a:buChar char="●"/>
            </a:pPr>
            <a:r>
              <a:rPr lang="pt-BR" sz="19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Rhuan D’lucas Cunha Morais De Oliveira</a:t>
            </a:r>
            <a:endParaRPr sz="19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73050" lvl="0" marL="3048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Times New Roman"/>
              <a:buChar char="●"/>
            </a:pPr>
            <a:r>
              <a:rPr lang="pt-BR" sz="19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Ruan Pablo Dos Santos Oliveira</a:t>
            </a:r>
            <a:endParaRPr sz="19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36" name="Google Shape;236;g3dacb17d049_0_64"/>
          <p:cNvSpPr/>
          <p:nvPr/>
        </p:nvSpPr>
        <p:spPr>
          <a:xfrm>
            <a:off x="-15242" y="-8"/>
            <a:ext cx="12207240" cy="375118"/>
          </a:xfrm>
          <a:custGeom>
            <a:rect b="b" l="l" r="r" t="t"/>
            <a:pathLst>
              <a:path extrusionOk="0" h="561975" w="18288000">
                <a:moveTo>
                  <a:pt x="18287998" y="561880"/>
                </a:moveTo>
                <a:lnTo>
                  <a:pt x="0" y="561880"/>
                </a:lnTo>
                <a:lnTo>
                  <a:pt x="0" y="0"/>
                </a:lnTo>
                <a:lnTo>
                  <a:pt x="18287998" y="0"/>
                </a:lnTo>
                <a:lnTo>
                  <a:pt x="18287998" y="561880"/>
                </a:lnTo>
                <a:close/>
              </a:path>
            </a:pathLst>
          </a:custGeom>
          <a:solidFill>
            <a:srgbClr val="0B4803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t/>
            </a:r>
            <a:endParaRPr b="0" i="0" sz="12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37" name="Google Shape;237;g3dacb17d049_0_64"/>
          <p:cNvSpPr txBox="1"/>
          <p:nvPr/>
        </p:nvSpPr>
        <p:spPr>
          <a:xfrm>
            <a:off x="2314067" y="5312217"/>
            <a:ext cx="2216100" cy="415500"/>
          </a:xfrm>
          <a:prstGeom prst="rect">
            <a:avLst/>
          </a:prstGeom>
          <a:noFill/>
          <a:ln>
            <a:noFill/>
          </a:ln>
        </p:spPr>
        <p:txBody>
          <a:bodyPr anchorCtr="0" anchor="t" bIns="60950" lIns="60950" spcFirstLastPara="1" rIns="60950" wrap="square" tIns="60950">
            <a:spAutoFit/>
          </a:bodyPr>
          <a:lstStyle/>
          <a:p>
            <a:pPr indent="0" lvl="0" marL="1270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 sz="19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Um oferecimento:</a:t>
            </a:r>
            <a:endParaRPr sz="7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238" name="Google Shape;238;g3dacb17d049_0_64" title="IDENTIDADE VISUAL (1)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314067" y="5719292"/>
            <a:ext cx="1138700" cy="1138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39" name="Google Shape;239;g3dacb17d049_0_64" title="DIREITOS E OBRIGAÇÕES DO MEI 2026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508883" y="5733020"/>
            <a:ext cx="6369050" cy="11112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3" name="Shape 2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" name="Google Shape;244;g3dacb17d049_1_62"/>
          <p:cNvSpPr txBox="1"/>
          <p:nvPr/>
        </p:nvSpPr>
        <p:spPr>
          <a:xfrm>
            <a:off x="4837750" y="2576000"/>
            <a:ext cx="2237400" cy="471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0475" lIns="60950" spcFirstLastPara="1" rIns="60950" wrap="square" tIns="304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00"/>
              <a:buFont typeface="Arial"/>
              <a:buNone/>
            </a:pPr>
            <a:r>
              <a:rPr b="1" i="0" lang="pt-BR" sz="27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TEMA </a:t>
            </a:r>
            <a:r>
              <a:rPr b="1" lang="pt-BR" sz="27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7</a:t>
            </a:r>
            <a:endParaRPr b="0" i="0" sz="27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45" name="Google Shape;245;g3dacb17d049_1_62"/>
          <p:cNvSpPr txBox="1"/>
          <p:nvPr/>
        </p:nvSpPr>
        <p:spPr>
          <a:xfrm>
            <a:off x="3596600" y="3121200"/>
            <a:ext cx="4998900" cy="615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0475" lIns="60950" spcFirstLastPara="1" rIns="60950" wrap="square" tIns="304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pt-BR" sz="24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Análise</a:t>
            </a:r>
            <a:r>
              <a:rPr lang="pt-BR" sz="24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e Controle do Fluxo de Caixa</a:t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6" name="Google Shape;246;g3dacb17d049_1_62"/>
          <p:cNvSpPr/>
          <p:nvPr/>
        </p:nvSpPr>
        <p:spPr>
          <a:xfrm>
            <a:off x="-15242" y="-8"/>
            <a:ext cx="12207240" cy="375118"/>
          </a:xfrm>
          <a:custGeom>
            <a:rect b="b" l="l" r="r" t="t"/>
            <a:pathLst>
              <a:path extrusionOk="0" h="561975" w="18288000">
                <a:moveTo>
                  <a:pt x="18287998" y="561880"/>
                </a:moveTo>
                <a:lnTo>
                  <a:pt x="0" y="561880"/>
                </a:lnTo>
                <a:lnTo>
                  <a:pt x="0" y="0"/>
                </a:lnTo>
                <a:lnTo>
                  <a:pt x="18287998" y="0"/>
                </a:lnTo>
                <a:lnTo>
                  <a:pt x="18287998" y="56188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t/>
            </a:r>
            <a:endParaRPr b="0" i="0" sz="12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247" name="Google Shape;247;g3dacb17d049_1_62" title="IDENTIDADE VISUAL (1)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314067" y="5719292"/>
            <a:ext cx="1138700" cy="1138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48" name="Google Shape;248;g3dacb17d049_1_62" title="DIREITOS E OBRIGAÇÕES DO MEI 2026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508883" y="5733020"/>
            <a:ext cx="6369050" cy="11112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52" name="Shape 2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3" name="Google Shape;253;g3e4d8f82099_0_0"/>
          <p:cNvSpPr/>
          <p:nvPr/>
        </p:nvSpPr>
        <p:spPr>
          <a:xfrm>
            <a:off x="-15242" y="-8"/>
            <a:ext cx="12207240" cy="375118"/>
          </a:xfrm>
          <a:custGeom>
            <a:rect b="b" l="l" r="r" t="t"/>
            <a:pathLst>
              <a:path extrusionOk="0" h="561975" w="18288000">
                <a:moveTo>
                  <a:pt x="18287998" y="561880"/>
                </a:moveTo>
                <a:lnTo>
                  <a:pt x="0" y="561880"/>
                </a:lnTo>
                <a:lnTo>
                  <a:pt x="0" y="0"/>
                </a:lnTo>
                <a:lnTo>
                  <a:pt x="18287998" y="0"/>
                </a:lnTo>
                <a:lnTo>
                  <a:pt x="18287998" y="56188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t/>
            </a:r>
            <a:endParaRPr b="0" i="0" sz="12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254" name="Google Shape;254;g3e4d8f82099_0_0" title="IDENTIDADE VISUAL (1)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314067" y="5719292"/>
            <a:ext cx="1138700" cy="1138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55" name="Google Shape;255;g3e4d8f82099_0_0" title="DIREITOS E OBRIGAÇÕES DO MEI 2026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508883" y="5733020"/>
            <a:ext cx="6369050" cy="1111250"/>
          </a:xfrm>
          <a:prstGeom prst="rect">
            <a:avLst/>
          </a:prstGeom>
          <a:noFill/>
          <a:ln>
            <a:noFill/>
          </a:ln>
        </p:spPr>
      </p:pic>
      <p:sp>
        <p:nvSpPr>
          <p:cNvPr id="256" name="Google Shape;256;g3e4d8f82099_0_0"/>
          <p:cNvSpPr txBox="1"/>
          <p:nvPr/>
        </p:nvSpPr>
        <p:spPr>
          <a:xfrm>
            <a:off x="1061450" y="1371425"/>
            <a:ext cx="6144300" cy="69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3300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Por que isso importa para você?</a:t>
            </a:r>
            <a:endParaRPr sz="3300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57" name="Google Shape;257;g3e4d8f82099_0_0"/>
          <p:cNvSpPr txBox="1"/>
          <p:nvPr/>
        </p:nvSpPr>
        <p:spPr>
          <a:xfrm>
            <a:off x="2575500" y="610300"/>
            <a:ext cx="7041000" cy="69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 sz="33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Análise e Controle do Fluxo de Caixa</a:t>
            </a:r>
            <a:endParaRPr b="1" sz="330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58" name="Google Shape;258;g3e4d8f82099_0_0"/>
          <p:cNvSpPr txBox="1"/>
          <p:nvPr/>
        </p:nvSpPr>
        <p:spPr>
          <a:xfrm>
            <a:off x="935425" y="2257450"/>
            <a:ext cx="10305900" cy="2955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419100" lvl="0" marL="457200" rtl="0" algn="just">
              <a:spcBef>
                <a:spcPts val="0"/>
              </a:spcBef>
              <a:spcAft>
                <a:spcPts val="0"/>
              </a:spcAft>
              <a:buClr>
                <a:srgbClr val="0B4803"/>
              </a:buClr>
              <a:buSzPts val="3000"/>
              <a:buFont typeface="Times New Roman"/>
              <a:buChar char="➢"/>
            </a:pPr>
            <a:r>
              <a:rPr lang="pt-BR" sz="3000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Muitos MEIs faturam bem mas ficam sem dinheiro no fim do mês. O problema quase nunca é falta de clientes, é falta de controle financeiro. Saber o que entra, o que sai e quando o dinheiro vai estar disponível é a habilidade financeira mais importante para quem empreende sozinho. E mais simples do que parece. </a:t>
            </a:r>
            <a:endParaRPr sz="3000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59" name="Google Shape;259;g3e4d8f82099_0_0"/>
          <p:cNvSpPr txBox="1"/>
          <p:nvPr/>
        </p:nvSpPr>
        <p:spPr>
          <a:xfrm>
            <a:off x="-15250" y="6444075"/>
            <a:ext cx="30000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t-BR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Fonte: </a:t>
            </a:r>
            <a:r>
              <a:rPr lang="pt-BR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Marion, 2022. </a:t>
            </a:r>
            <a:endParaRPr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63" name="Shape 2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4" name="Google Shape;264;g3e4d8f82099_0_19"/>
          <p:cNvSpPr/>
          <p:nvPr/>
        </p:nvSpPr>
        <p:spPr>
          <a:xfrm>
            <a:off x="-15242" y="-8"/>
            <a:ext cx="12207240" cy="375118"/>
          </a:xfrm>
          <a:custGeom>
            <a:rect b="b" l="l" r="r" t="t"/>
            <a:pathLst>
              <a:path extrusionOk="0" h="561975" w="18288000">
                <a:moveTo>
                  <a:pt x="18287998" y="561880"/>
                </a:moveTo>
                <a:lnTo>
                  <a:pt x="0" y="561880"/>
                </a:lnTo>
                <a:lnTo>
                  <a:pt x="0" y="0"/>
                </a:lnTo>
                <a:lnTo>
                  <a:pt x="18287998" y="0"/>
                </a:lnTo>
                <a:lnTo>
                  <a:pt x="18287998" y="56188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t/>
            </a:r>
            <a:endParaRPr b="0" i="0" sz="12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265" name="Google Shape;265;g3e4d8f82099_0_19" title="IDENTIDADE VISUAL (1)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314067" y="5719292"/>
            <a:ext cx="1138700" cy="1138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66" name="Google Shape;266;g3e4d8f82099_0_19" title="DIREITOS E OBRIGAÇÕES DO MEI 2026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508883" y="5733020"/>
            <a:ext cx="6369050" cy="1111250"/>
          </a:xfrm>
          <a:prstGeom prst="rect">
            <a:avLst/>
          </a:prstGeom>
          <a:noFill/>
          <a:ln>
            <a:noFill/>
          </a:ln>
        </p:spPr>
      </p:pic>
      <p:sp>
        <p:nvSpPr>
          <p:cNvPr id="267" name="Google Shape;267;g3e4d8f82099_0_19"/>
          <p:cNvSpPr txBox="1"/>
          <p:nvPr/>
        </p:nvSpPr>
        <p:spPr>
          <a:xfrm>
            <a:off x="1092775" y="1456600"/>
            <a:ext cx="4562700" cy="708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3400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O que é fluxo de caixa?</a:t>
            </a:r>
            <a:endParaRPr sz="3400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68" name="Google Shape;268;g3e4d8f82099_0_19"/>
          <p:cNvSpPr txBox="1"/>
          <p:nvPr/>
        </p:nvSpPr>
        <p:spPr>
          <a:xfrm>
            <a:off x="2575500" y="610300"/>
            <a:ext cx="7041000" cy="69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 sz="33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Análise e Controle do Fluxo de Caixa</a:t>
            </a:r>
            <a:endParaRPr b="1" sz="330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69" name="Google Shape;269;g3e4d8f82099_0_19"/>
          <p:cNvSpPr txBox="1"/>
          <p:nvPr/>
        </p:nvSpPr>
        <p:spPr>
          <a:xfrm>
            <a:off x="817325" y="2318200"/>
            <a:ext cx="10709700" cy="2598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406400" lvl="0" marL="457200" rtl="0" algn="just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rgbClr val="0B4803"/>
              </a:buClr>
              <a:buSzPts val="2800"/>
              <a:buFont typeface="Times New Roman"/>
              <a:buChar char="➢"/>
            </a:pPr>
            <a:r>
              <a:rPr lang="pt-BR" sz="2800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Fluxo de caixa é o registro de todas as movimentações financeiras do negócio em um período: tudo que entrou (vendas, serviços, recebimentos) e tudo que saiu (DAS, material, aluguel, transporte). O saldo é a diferença entre os dois, e mostra se você tem dinheiro disponível agora e se vai ter nos próximos dias.</a:t>
            </a:r>
            <a:endParaRPr sz="2800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70" name="Google Shape;270;g3e4d8f82099_0_19"/>
          <p:cNvSpPr txBox="1"/>
          <p:nvPr/>
        </p:nvSpPr>
        <p:spPr>
          <a:xfrm>
            <a:off x="-15250" y="6457800"/>
            <a:ext cx="40428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t-BR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Fonte: Frezatti, 1997; Gitman; Zutter, 2017. </a:t>
            </a:r>
            <a:endParaRPr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74" name="Shape 2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5" name="Google Shape;275;g3e4d8f82099_0_30"/>
          <p:cNvSpPr/>
          <p:nvPr/>
        </p:nvSpPr>
        <p:spPr>
          <a:xfrm>
            <a:off x="-15242" y="-8"/>
            <a:ext cx="12207240" cy="375118"/>
          </a:xfrm>
          <a:custGeom>
            <a:rect b="b" l="l" r="r" t="t"/>
            <a:pathLst>
              <a:path extrusionOk="0" h="561975" w="18288000">
                <a:moveTo>
                  <a:pt x="18287998" y="561880"/>
                </a:moveTo>
                <a:lnTo>
                  <a:pt x="0" y="561880"/>
                </a:lnTo>
                <a:lnTo>
                  <a:pt x="0" y="0"/>
                </a:lnTo>
                <a:lnTo>
                  <a:pt x="18287998" y="0"/>
                </a:lnTo>
                <a:lnTo>
                  <a:pt x="18287998" y="56188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t/>
            </a:r>
            <a:endParaRPr b="0" i="0" sz="12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276" name="Google Shape;276;g3e4d8f82099_0_30" title="IDENTIDADE VISUAL (1)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314067" y="5719292"/>
            <a:ext cx="1138700" cy="1138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77" name="Google Shape;277;g3e4d8f82099_0_30" title="DIREITOS E OBRIGAÇÕES DO MEI 2026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508883" y="5733020"/>
            <a:ext cx="6369050" cy="1111250"/>
          </a:xfrm>
          <a:prstGeom prst="rect">
            <a:avLst/>
          </a:prstGeom>
          <a:noFill/>
          <a:ln>
            <a:noFill/>
          </a:ln>
        </p:spPr>
      </p:pic>
      <p:sp>
        <p:nvSpPr>
          <p:cNvPr id="278" name="Google Shape;278;g3e4d8f82099_0_30"/>
          <p:cNvSpPr txBox="1"/>
          <p:nvPr/>
        </p:nvSpPr>
        <p:spPr>
          <a:xfrm>
            <a:off x="1077100" y="1303000"/>
            <a:ext cx="3419700" cy="708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3400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Por que controlar?</a:t>
            </a:r>
            <a:endParaRPr sz="3400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79" name="Google Shape;279;g3e4d8f82099_0_30"/>
          <p:cNvSpPr txBox="1"/>
          <p:nvPr/>
        </p:nvSpPr>
        <p:spPr>
          <a:xfrm>
            <a:off x="2575500" y="610300"/>
            <a:ext cx="7792800" cy="738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 sz="36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Análise e Controle do Fluxo de Caixa</a:t>
            </a:r>
            <a:endParaRPr b="1" sz="360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80" name="Google Shape;280;g3e4d8f82099_0_30"/>
          <p:cNvSpPr txBox="1"/>
          <p:nvPr/>
        </p:nvSpPr>
        <p:spPr>
          <a:xfrm>
            <a:off x="741150" y="2163525"/>
            <a:ext cx="10709700" cy="3093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406400" lvl="0" marL="457200" rtl="0" algn="just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rgbClr val="0B4803"/>
              </a:buClr>
              <a:buSzPts val="2800"/>
              <a:buFont typeface="Times New Roman"/>
              <a:buChar char="➢"/>
            </a:pPr>
            <a:r>
              <a:rPr lang="pt-BR" sz="2800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Sem controle, você não sabe se vai ter dinheiro para pagar o DAS na semana que vem. Com controle, você antecipa problemas antes que virem crise, toma decisões baseadas em números reais, separa as contas pessoais das do negócio e planeja crescimento sem colocar o caixa em risco. A maioria dos MEIs que fecha não fecha por falta de clientes, fecha por descontrole financeiro. </a:t>
            </a:r>
            <a:endParaRPr sz="2800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81" name="Google Shape;281;g3e4d8f82099_0_30"/>
          <p:cNvSpPr txBox="1"/>
          <p:nvPr/>
        </p:nvSpPr>
        <p:spPr>
          <a:xfrm>
            <a:off x="-15250" y="6444075"/>
            <a:ext cx="30000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t-BR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Fonte: </a:t>
            </a:r>
            <a:r>
              <a:rPr lang="pt-BR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Padoveze, 2011. </a:t>
            </a:r>
            <a:endParaRPr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85" name="Shape 2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" name="Google Shape;286;g3e8c7145efe_0_3"/>
          <p:cNvSpPr/>
          <p:nvPr/>
        </p:nvSpPr>
        <p:spPr>
          <a:xfrm>
            <a:off x="-15242" y="-8"/>
            <a:ext cx="12207240" cy="375118"/>
          </a:xfrm>
          <a:custGeom>
            <a:rect b="b" l="l" r="r" t="t"/>
            <a:pathLst>
              <a:path extrusionOk="0" h="561975" w="18288000">
                <a:moveTo>
                  <a:pt x="18287998" y="561880"/>
                </a:moveTo>
                <a:lnTo>
                  <a:pt x="0" y="561880"/>
                </a:lnTo>
                <a:lnTo>
                  <a:pt x="0" y="0"/>
                </a:lnTo>
                <a:lnTo>
                  <a:pt x="18287998" y="0"/>
                </a:lnTo>
                <a:lnTo>
                  <a:pt x="18287998" y="56188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t/>
            </a:r>
            <a:endParaRPr b="0" i="0" sz="12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287" name="Google Shape;287;g3e8c7145efe_0_3" title="IDENTIDADE VISUAL (1)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314067" y="5719292"/>
            <a:ext cx="1138700" cy="1138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88" name="Google Shape;288;g3e8c7145efe_0_3" title="DIREITOS E OBRIGAÇÕES DO MEI 2026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508883" y="5733020"/>
            <a:ext cx="6369050" cy="1111250"/>
          </a:xfrm>
          <a:prstGeom prst="rect">
            <a:avLst/>
          </a:prstGeom>
          <a:noFill/>
          <a:ln>
            <a:noFill/>
          </a:ln>
        </p:spPr>
      </p:pic>
      <p:sp>
        <p:nvSpPr>
          <p:cNvPr id="289" name="Google Shape;289;g3e8c7145efe_0_3"/>
          <p:cNvSpPr txBox="1"/>
          <p:nvPr/>
        </p:nvSpPr>
        <p:spPr>
          <a:xfrm>
            <a:off x="1077100" y="1303000"/>
            <a:ext cx="4893300" cy="708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3400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Fluxo de caixa não é lucro </a:t>
            </a:r>
            <a:endParaRPr sz="3400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90" name="Google Shape;290;g3e8c7145efe_0_3"/>
          <p:cNvSpPr txBox="1"/>
          <p:nvPr/>
        </p:nvSpPr>
        <p:spPr>
          <a:xfrm>
            <a:off x="2575500" y="610300"/>
            <a:ext cx="7792800" cy="738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 sz="36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Análise e Controle do Fluxo de Caixa</a:t>
            </a:r>
            <a:endParaRPr b="1" sz="360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91" name="Google Shape;291;g3e8c7145efe_0_3"/>
          <p:cNvSpPr txBox="1"/>
          <p:nvPr/>
        </p:nvSpPr>
        <p:spPr>
          <a:xfrm>
            <a:off x="741150" y="2163525"/>
            <a:ext cx="10709700" cy="3093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406400" lvl="0" marL="457200" rtl="0" algn="just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rgbClr val="0B4803"/>
              </a:buClr>
              <a:buSzPts val="2800"/>
              <a:buFont typeface="Times New Roman"/>
              <a:buChar char="➢"/>
            </a:pPr>
            <a:r>
              <a:rPr lang="pt-BR" sz="2800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Essa é a confusão mais comum. Você pode ter vendido R$ 5.000 no mês e não ter nenhum dinheiro no banco — porque os clientes pagam em 30 dias, mas suas contas vencem amanhã. Lucro é o que sobra no papel. Caixa é o que está disponível agora. Gerir bem o negócio exige acompanhar os dois. </a:t>
            </a:r>
            <a:endParaRPr sz="2800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92" name="Google Shape;292;g3e8c7145efe_0_3"/>
          <p:cNvSpPr txBox="1"/>
          <p:nvPr/>
        </p:nvSpPr>
        <p:spPr>
          <a:xfrm>
            <a:off x="-15250" y="6444075"/>
            <a:ext cx="30000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t-BR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Fonte: Sebrae, 2023.</a:t>
            </a:r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96" name="Shape 2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" name="Google Shape;297;g3e4d8f82099_0_41"/>
          <p:cNvSpPr/>
          <p:nvPr/>
        </p:nvSpPr>
        <p:spPr>
          <a:xfrm>
            <a:off x="-15242" y="-8"/>
            <a:ext cx="12207240" cy="375118"/>
          </a:xfrm>
          <a:custGeom>
            <a:rect b="b" l="l" r="r" t="t"/>
            <a:pathLst>
              <a:path extrusionOk="0" h="561975" w="18288000">
                <a:moveTo>
                  <a:pt x="18287998" y="561880"/>
                </a:moveTo>
                <a:lnTo>
                  <a:pt x="0" y="561880"/>
                </a:lnTo>
                <a:lnTo>
                  <a:pt x="0" y="0"/>
                </a:lnTo>
                <a:lnTo>
                  <a:pt x="18287998" y="0"/>
                </a:lnTo>
                <a:lnTo>
                  <a:pt x="18287998" y="56188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t/>
            </a:r>
            <a:endParaRPr b="0" i="0" sz="12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298" name="Google Shape;298;g3e4d8f82099_0_41" title="IDENTIDADE VISUAL (1)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314067" y="5719292"/>
            <a:ext cx="1138700" cy="1138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99" name="Google Shape;299;g3e4d8f82099_0_41" title="DIREITOS E OBRIGAÇÕES DO MEI 2026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508883" y="5733020"/>
            <a:ext cx="6369050" cy="1111250"/>
          </a:xfrm>
          <a:prstGeom prst="rect">
            <a:avLst/>
          </a:prstGeom>
          <a:noFill/>
          <a:ln>
            <a:noFill/>
          </a:ln>
        </p:spPr>
      </p:pic>
      <p:sp>
        <p:nvSpPr>
          <p:cNvPr id="300" name="Google Shape;300;g3e4d8f82099_0_41"/>
          <p:cNvSpPr txBox="1"/>
          <p:nvPr/>
        </p:nvSpPr>
        <p:spPr>
          <a:xfrm>
            <a:off x="3301050" y="657025"/>
            <a:ext cx="5589900" cy="815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 sz="4100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O que entra e o que sai?</a:t>
            </a:r>
            <a:endParaRPr b="1" sz="4100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301" name="Google Shape;301;g3e4d8f82099_0_41"/>
          <p:cNvSpPr txBox="1"/>
          <p:nvPr/>
        </p:nvSpPr>
        <p:spPr>
          <a:xfrm>
            <a:off x="384475" y="1613725"/>
            <a:ext cx="11407800" cy="3978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406400" lvl="0" marL="457200" rtl="0" algn="just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rgbClr val="0B4803"/>
              </a:buClr>
              <a:buSzPts val="2800"/>
              <a:buFont typeface="Times New Roman"/>
              <a:buChar char="➢"/>
            </a:pPr>
            <a:r>
              <a:rPr b="1" lang="pt-BR" sz="2800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Entradas mais comuns:</a:t>
            </a:r>
            <a:r>
              <a:rPr lang="pt-BR" sz="2800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vendas à vista, recebimentos via Pix, serviços prestados, parcelas de clientes, adiantamentos. </a:t>
            </a:r>
            <a:endParaRPr sz="2800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406400" lvl="0" marL="45720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B4803"/>
              </a:buClr>
              <a:buSzPts val="2800"/>
              <a:buFont typeface="Times New Roman"/>
              <a:buChar char="➢"/>
            </a:pPr>
            <a:r>
              <a:rPr b="1" lang="pt-BR" sz="2800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Saídas mais comuns:</a:t>
            </a:r>
            <a:r>
              <a:rPr lang="pt-BR" sz="2800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DAS MEI, fornecedores, aluguel, material e insumos, transporte, internet e telefone, assinaturas de aplicativos, contador. </a:t>
            </a:r>
            <a:endParaRPr sz="2800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406400" lvl="0" marL="45720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B4803"/>
              </a:buClr>
              <a:buSzPts val="2800"/>
              <a:buFont typeface="Times New Roman"/>
              <a:buChar char="➢"/>
            </a:pPr>
            <a:r>
              <a:rPr b="1" lang="pt-BR" sz="2800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Saídas irregulares que não podem ser esquecidas:</a:t>
            </a:r>
            <a:r>
              <a:rPr lang="pt-BR" sz="2800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renovação de alvará, troca de equipamento, manutenção, anuidades de sistemas.</a:t>
            </a:r>
            <a:r>
              <a:rPr lang="pt-BR" sz="2800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Mesmo que aconteçam uma vez por ano, reserve um valor mensal para elas.</a:t>
            </a:r>
            <a:endParaRPr sz="2800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302" name="Google Shape;302;g3e4d8f82099_0_41"/>
          <p:cNvSpPr txBox="1"/>
          <p:nvPr/>
        </p:nvSpPr>
        <p:spPr>
          <a:xfrm>
            <a:off x="-15250" y="6457800"/>
            <a:ext cx="30000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t-BR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Fonte: Brasil, 2024.</a:t>
            </a:r>
            <a:endParaRPr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B4803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00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Tema do Offic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Neivaldo</dc:creator>
</cp:coreProperties>
</file>