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10287000" cx="18288000"/>
  <p:notesSz cx="6858000" cy="9144000"/>
  <p:embeddedFontLst>
    <p:embeddedFont>
      <p:font typeface="IBM Plex Sans"/>
      <p:bold r:id="rId44"/>
      <p:boldItalic r:id="rId45"/>
    </p:embeddedFont>
    <p:embeddedFont>
      <p:font typeface="Tahoma"/>
      <p:bold r:id="rId46"/>
    </p:embeddedFont>
    <p:embeddedFont>
      <p:font typeface="Open Sans"/>
      <p:bold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9" roundtripDataSignature="AMtx7mgkNukTQg1/koiKF4u9nrjLVF+I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IBMPlexSans-bold.fntdata"/><Relationship Id="rId43" Type="http://schemas.openxmlformats.org/officeDocument/2006/relationships/slide" Target="slides/slide38.xml"/><Relationship Id="rId46" Type="http://schemas.openxmlformats.org/officeDocument/2006/relationships/font" Target="fonts/Tahoma-bold.fntdata"/><Relationship Id="rId45" Type="http://schemas.openxmlformats.org/officeDocument/2006/relationships/font" Target="fonts/IBMPlex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Italic.fntdata"/><Relationship Id="rId47" Type="http://schemas.openxmlformats.org/officeDocument/2006/relationships/font" Target="fonts/OpenSans-bold.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40" name="Google Shape;240;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241" name="Google Shape;241;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243" name="Google Shape;243;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44" name="Google Shape;244;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54" name="Google Shape;254;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255" name="Google Shape;255;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257" name="Google Shape;257;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58" name="Google Shape;258;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74" name="Google Shape;274;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275" name="Google Shape;275;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277" name="Google Shape;277;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78" name="Google Shape;278;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88" name="Google Shape;288;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289" name="Google Shape;289;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291" name="Google Shape;291;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92" name="Google Shape;292;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04" name="Google Shape;304;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305" name="Google Shape;305;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307" name="Google Shape;307;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08" name="Google Shape;308;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17" name="Google Shape;317;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318" name="Google Shape;318;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320" name="Google Shape;320;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21" name="Google Shape;321;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30" name="Google Shape;330;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331" name="Google Shape;331;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333" name="Google Shape;333;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34" name="Google Shape;334;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41" name="Google Shape;341;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342" name="Google Shape;342;p1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344" name="Google Shape;344;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45" name="Google Shape;345;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60" name="Google Shape;360;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361" name="Google Shape;361;p1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363" name="Google Shape;363;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64" name="Google Shape;364;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77" name="Google Shape;377;p1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378" name="Google Shape;378;p1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380" name="Google Shape;380;p1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81" name="Google Shape;381;p1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00" name="Google Shape;100;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101" name="Google Shape;101;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103" name="Google Shape;103;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04" name="Google Shape;104;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90" name="Google Shape;390;p2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391" name="Google Shape;391;p2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393" name="Google Shape;393;p2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94" name="Google Shape;394;p2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02" name="Google Shape;402;p2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403" name="Google Shape;403;p2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405" name="Google Shape;405;p2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06" name="Google Shape;406;p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22" name="Google Shape;422;p2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423" name="Google Shape;423;p2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425" name="Google Shape;425;p2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26" name="Google Shape;426;p2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36" name="Google Shape;436;p2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437" name="Google Shape;437;p2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439" name="Google Shape;439;p2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40" name="Google Shape;440;p2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48" name="Google Shape;448;p2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449" name="Google Shape;449;p2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451" name="Google Shape;451;p2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52" name="Google Shape;452;p2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62" name="Google Shape;462;p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463" name="Google Shape;463;p2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465" name="Google Shape;465;p2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66" name="Google Shape;466;p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74" name="Google Shape;474;p2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475" name="Google Shape;475;p2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477" name="Google Shape;477;p2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78" name="Google Shape;478;p2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85" name="Google Shape;485;p2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486" name="Google Shape;486;p2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488" name="Google Shape;488;p2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89" name="Google Shape;489;p2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02" name="Google Shape;502;p2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503" name="Google Shape;503;p2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2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505" name="Google Shape;505;p2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06" name="Google Shape;506;p2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16" name="Google Shape;516;p2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517" name="Google Shape;517;p2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2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519" name="Google Shape;519;p2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20" name="Google Shape;520;p2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53" name="Google Shape;153;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154" name="Google Shape;154;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156" name="Google Shape;156;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57" name="Google Shape;157;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29" name="Google Shape;529;p3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530" name="Google Shape;530;p3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532" name="Google Shape;532;p3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33" name="Google Shape;533;p3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42" name="Google Shape;542;p3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543" name="Google Shape;543;p3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3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545" name="Google Shape;545;p3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46" name="Google Shape;546;p3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55" name="Google Shape;555;p3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556" name="Google Shape;556;p3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3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558" name="Google Shape;558;p3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59" name="Google Shape;559;p3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71" name="Google Shape;571;p3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572" name="Google Shape;572;p3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3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574" name="Google Shape;574;p3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75" name="Google Shape;575;p3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89" name="Google Shape;589;p3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590" name="Google Shape;590;p3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3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592" name="Google Shape;592;p3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93" name="Google Shape;593;p3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3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03" name="Google Shape;603;p3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604" name="Google Shape;604;p3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3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606" name="Google Shape;606;p3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07" name="Google Shape;607;p3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18" name="Google Shape;618;p3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619" name="Google Shape;619;p3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p3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621" name="Google Shape;621;p3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22" name="Google Shape;622;p3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a75d68289b_0_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33" name="Google Shape;633;g3a75d68289b_0_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634" name="Google Shape;634;g3a75d68289b_0_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3a75d68289b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636" name="Google Shape;636;g3a75d68289b_0_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37" name="Google Shape;637;g3a75d68289b_0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a75d68289b_0_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43" name="Google Shape;643;g3a75d68289b_0_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644" name="Google Shape;644;g3a75d68289b_0_13: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g3a75d68289b_0_1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646" name="Google Shape;646;g3a75d68289b_0_13: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47" name="Google Shape;647;g3a75d68289b_0_13: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8" name="Google Shape;168;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169" name="Google Shape;169;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171" name="Google Shape;171;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72" name="Google Shape;172;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0" name="Google Shape;180;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181" name="Google Shape;181;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183" name="Google Shape;183;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4" name="Google Shape;184;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2" name="Google Shape;192;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193" name="Google Shape;193;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195" name="Google Shape;195;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6" name="Google Shape;196;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4" name="Google Shape;204;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205" name="Google Shape;205;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207" name="Google Shape;207;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8" name="Google Shape;208;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6" name="Google Shape;216;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217" name="Google Shape;217;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219" name="Google Shape;219;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20" name="Google Shape;220;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8" name="Google Shape;228;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sz="1200">
              <a:solidFill>
                <a:schemeClr val="dk1"/>
              </a:solidFill>
              <a:latin typeface="Calibri"/>
              <a:ea typeface="Calibri"/>
              <a:cs typeface="Calibri"/>
              <a:sym typeface="Calibri"/>
            </a:endParaRPr>
          </a:p>
        </p:txBody>
      </p:sp>
      <p:sp>
        <p:nvSpPr>
          <p:cNvPr id="229" name="Google Shape;229;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1.7.2013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p:txBody>
      </p:sp>
      <p:sp>
        <p:nvSpPr>
          <p:cNvPr id="231" name="Google Shape;231;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2" name="Google Shape;232;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4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4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4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4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4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9"/>
          <p:cNvSpPr/>
          <p:nvPr>
            <p:ph idx="2" type="pic"/>
          </p:nvPr>
        </p:nvSpPr>
        <p:spPr>
          <a:xfrm>
            <a:off x="1792288" y="612775"/>
            <a:ext cx="5486400" cy="4114800"/>
          </a:xfrm>
          <a:prstGeom prst="rect">
            <a:avLst/>
          </a:prstGeom>
          <a:noFill/>
          <a:ln>
            <a:noFill/>
          </a:ln>
        </p:spPr>
      </p:sp>
      <p:sp>
        <p:nvSpPr>
          <p:cNvPr id="68" name="Google Shape;68;p4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48.jpg"/><Relationship Id="rId5" Type="http://schemas.openxmlformats.org/officeDocument/2006/relationships/hyperlink" Target="https://www.gov.br/empresas-e-negocios/pt-br/empreendedor" TargetMode="External"/><Relationship Id="rId6"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jpg"/><Relationship Id="rId11" Type="http://schemas.openxmlformats.org/officeDocument/2006/relationships/image" Target="../media/image9.jpg"/><Relationship Id="rId10" Type="http://schemas.openxmlformats.org/officeDocument/2006/relationships/image" Target="../media/image14.png"/><Relationship Id="rId9" Type="http://schemas.openxmlformats.org/officeDocument/2006/relationships/image" Target="../media/image17.png"/><Relationship Id="rId5" Type="http://schemas.openxmlformats.org/officeDocument/2006/relationships/image" Target="../media/image7.jpg"/><Relationship Id="rId6" Type="http://schemas.openxmlformats.org/officeDocument/2006/relationships/image" Target="../media/image16.png"/><Relationship Id="rId7" Type="http://schemas.openxmlformats.org/officeDocument/2006/relationships/image" Target="../media/image11.png"/><Relationship Id="rId8"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0.jp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22.png"/><Relationship Id="rId7"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37.jpg"/><Relationship Id="rId7"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27.jpg"/><Relationship Id="rId5"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0.jpg"/><Relationship Id="rId5"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0.png"/><Relationship Id="rId4" Type="http://schemas.openxmlformats.org/officeDocument/2006/relationships/image" Target="../media/image72.png"/><Relationship Id="rId11" Type="http://schemas.openxmlformats.org/officeDocument/2006/relationships/image" Target="../media/image9.jpg"/><Relationship Id="rId10" Type="http://schemas.openxmlformats.org/officeDocument/2006/relationships/image" Target="../media/image28.png"/><Relationship Id="rId9" Type="http://schemas.openxmlformats.org/officeDocument/2006/relationships/image" Target="../media/image14.png"/><Relationship Id="rId5" Type="http://schemas.openxmlformats.org/officeDocument/2006/relationships/image" Target="../media/image45.png"/><Relationship Id="rId6" Type="http://schemas.openxmlformats.org/officeDocument/2006/relationships/image" Target="../media/image25.png"/><Relationship Id="rId7" Type="http://schemas.openxmlformats.org/officeDocument/2006/relationships/image" Target="../media/image61.jpg"/><Relationship Id="rId8"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40.png"/><Relationship Id="rId7" Type="http://schemas.openxmlformats.org/officeDocument/2006/relationships/image" Target="../media/image39.jpg"/><Relationship Id="rId8"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36.png"/><Relationship Id="rId5" Type="http://schemas.openxmlformats.org/officeDocument/2006/relationships/hyperlink" Target="https://www.gov.br/empresas-e-negocios/pt-br/empreendedor" TargetMode="External"/><Relationship Id="rId6"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4.png"/><Relationship Id="rId4" Type="http://schemas.openxmlformats.org/officeDocument/2006/relationships/image" Target="../media/image14.png"/><Relationship Id="rId5"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35.png"/><Relationship Id="rId9" Type="http://schemas.openxmlformats.org/officeDocument/2006/relationships/image" Target="../media/image9.jpg"/><Relationship Id="rId5" Type="http://schemas.openxmlformats.org/officeDocument/2006/relationships/image" Target="../media/image41.png"/><Relationship Id="rId6" Type="http://schemas.openxmlformats.org/officeDocument/2006/relationships/image" Target="../media/image56.png"/><Relationship Id="rId7" Type="http://schemas.openxmlformats.org/officeDocument/2006/relationships/image" Target="../media/image44.jpg"/><Relationship Id="rId8"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7.png"/><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55.png"/><Relationship Id="rId5" Type="http://schemas.openxmlformats.org/officeDocument/2006/relationships/image" Target="../media/image61.jpg"/><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65.jpg"/><Relationship Id="rId5" Type="http://schemas.openxmlformats.org/officeDocument/2006/relationships/image" Target="../media/image59.png"/><Relationship Id="rId6"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mailto:ace1ufalnoturno@gmail.com" TargetMode="External"/><Relationship Id="rId4" Type="http://schemas.openxmlformats.org/officeDocument/2006/relationships/hyperlink" Target="mailto:ace1ufalnoturno@gmail.com" TargetMode="External"/><Relationship Id="rId5" Type="http://schemas.openxmlformats.org/officeDocument/2006/relationships/image" Target="../media/image9.jpg"/><Relationship Id="rId6" Type="http://schemas.openxmlformats.org/officeDocument/2006/relationships/image" Target="../media/image2.png"/><Relationship Id="rId7"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3.png"/><Relationship Id="rId4" Type="http://schemas.openxmlformats.org/officeDocument/2006/relationships/hyperlink" Target="https://cav.receita.fazenda.gov.br/ecac/" TargetMode="External"/><Relationship Id="rId5" Type="http://schemas.openxmlformats.org/officeDocument/2006/relationships/hyperlink" Target="https://contribuinte.sefaz.al.gov.br/certidao/#/emitircertidao" TargetMode="External"/><Relationship Id="rId6"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3.png"/><Relationship Id="rId4" Type="http://schemas.openxmlformats.org/officeDocument/2006/relationships/hyperlink" Target="https://cav.receita.fazenda.gov.br/ecac/" TargetMode="External"/><Relationship Id="rId5" Type="http://schemas.openxmlformats.org/officeDocument/2006/relationships/hyperlink" Target="https://www.regularize.pgfn.gov.br/cadastro" TargetMode="External"/><Relationship Id="rId6"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2.png"/><Relationship Id="rId4" Type="http://schemas.openxmlformats.org/officeDocument/2006/relationships/image" Target="../media/image43.png"/><Relationship Id="rId5" Type="http://schemas.openxmlformats.org/officeDocument/2006/relationships/image" Target="../media/image63.png"/><Relationship Id="rId6" Type="http://schemas.openxmlformats.org/officeDocument/2006/relationships/hyperlink" Target="https://www.regularize.pgfn.gov.br" TargetMode="External"/><Relationship Id="rId7"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3.png"/><Relationship Id="rId4" Type="http://schemas.openxmlformats.org/officeDocument/2006/relationships/image" Target="../media/image63.png"/><Relationship Id="rId5" Type="http://schemas.openxmlformats.org/officeDocument/2006/relationships/image" Target="../media/image9.jpg"/><Relationship Id="rId6" Type="http://schemas.openxmlformats.org/officeDocument/2006/relationships/image" Target="../media/image66.jpg"/><Relationship Id="rId7" Type="http://schemas.openxmlformats.org/officeDocument/2006/relationships/image" Target="../media/image6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3.png"/><Relationship Id="rId4" Type="http://schemas.openxmlformats.org/officeDocument/2006/relationships/image" Target="../media/image43.png"/><Relationship Id="rId5" Type="http://schemas.openxmlformats.org/officeDocument/2006/relationships/image" Target="../media/image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3.png"/><Relationship Id="rId4" Type="http://schemas.openxmlformats.org/officeDocument/2006/relationships/image" Target="../media/image67.png"/><Relationship Id="rId5" Type="http://schemas.openxmlformats.org/officeDocument/2006/relationships/hyperlink" Target="https://contribuinte.sefaz.al.gov.br/certidao/#/emitircertidao" TargetMode="External"/><Relationship Id="rId6" Type="http://schemas.openxmlformats.org/officeDocument/2006/relationships/image" Target="../media/image43.png"/><Relationship Id="rId7" Type="http://schemas.openxmlformats.org/officeDocument/2006/relationships/image" Target="../media/image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2.png"/><Relationship Id="rId4" Type="http://schemas.openxmlformats.org/officeDocument/2006/relationships/image" Target="../media/image43.png"/><Relationship Id="rId5" Type="http://schemas.openxmlformats.org/officeDocument/2006/relationships/image" Target="../media/image63.png"/><Relationship Id="rId6" Type="http://schemas.openxmlformats.org/officeDocument/2006/relationships/hyperlink" Target="https://siat.maceio.al.gov.br/dsf_mcz_portal/inicial.do?evento=montaMenu&amp;acronym=EXTRAT" TargetMode="External"/><Relationship Id="rId7" Type="http://schemas.openxmlformats.org/officeDocument/2006/relationships/image" Target="../media/image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s://www.gov.br/pt-br/servicos/portal-do-empreendedor-quero-deixar-de-ser-mei" TargetMode="External"/><Relationship Id="rId4" Type="http://schemas.openxmlformats.org/officeDocument/2006/relationships/hyperlink" Target="https://www.gov.br/pt-br/servicos/portal-do-empreendedor-quero-deixar-de-ser-mei" TargetMode="External"/><Relationship Id="rId11" Type="http://schemas.openxmlformats.org/officeDocument/2006/relationships/hyperlink" Target="https://www.contabilizei.com.br/contabilidade-online/baixa-de-mei/" TargetMode="External"/><Relationship Id="rId10" Type="http://schemas.openxmlformats.org/officeDocument/2006/relationships/hyperlink" Target="https://www.gov.br/empresas-e-negocios/pt-br/empreendedor/servicos-para-mei/ja-sou-mei" TargetMode="External"/><Relationship Id="rId12" Type="http://schemas.openxmlformats.org/officeDocument/2006/relationships/hyperlink" Target="https://www.contabilizei.com.br/contabilidade-online/baixa-de-mei/" TargetMode="External"/><Relationship Id="rId9" Type="http://schemas.openxmlformats.org/officeDocument/2006/relationships/hyperlink" Target="https://www.gov.br/empresas-e-negocios/pt-br/empreendedor/servicos-para-mei/ja-sou-mei" TargetMode="External"/><Relationship Id="rId5" Type="http://schemas.openxmlformats.org/officeDocument/2006/relationships/hyperlink" Target="https://www.gov.br/empresas-e-negocios/pt-br/empreendedor/servicos-para-mei/ja-sou-mei" TargetMode="External"/><Relationship Id="rId6" Type="http://schemas.openxmlformats.org/officeDocument/2006/relationships/hyperlink" Target="https://www.gov.br/empresas-e-negocios/pt-br/empreendedor/servicos-para-mei/ja-sou-mei" TargetMode="External"/><Relationship Id="rId7" Type="http://schemas.openxmlformats.org/officeDocument/2006/relationships/hyperlink" Target="http://www8.receita.fazenda.gov.br/SimplesNacional/" TargetMode="External"/><Relationship Id="rId8" Type="http://schemas.openxmlformats.org/officeDocument/2006/relationships/hyperlink" Target="http://www8.receita.fazenda.gov.br/SimplesNaciona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s://www.gov.br/pgfn/pt-br/servicos/orientacoes-contribuintes/protesto-de-certidao-da-divida-ativa-da-uniao/como-proceder" TargetMode="External"/><Relationship Id="rId4" Type="http://schemas.openxmlformats.org/officeDocument/2006/relationships/hyperlink" Target="https://www.gov.br/pgfn/pt-br/servicos/orientacoes-contribuintes/protesto-de-certidao-da-divida-ativa-da-uniao/como-proceder" TargetMode="External"/><Relationship Id="rId11" Type="http://schemas.openxmlformats.org/officeDocument/2006/relationships/hyperlink" Target="https://sebrae.com.br/sites/PortalSebrae/artigos/tire-suas-duvidas-sobre-o-cancelamento-do-cnpj-do-mei-omisso" TargetMode="External"/><Relationship Id="rId10" Type="http://schemas.openxmlformats.org/officeDocument/2006/relationships/hyperlink" Target="https://sebrae.com.br/sites/PortalSebrae/ufs/ac/artigos/como-proceder-a-baixa-por-falecimento-mei/" TargetMode="External"/><Relationship Id="rId12" Type="http://schemas.openxmlformats.org/officeDocument/2006/relationships/hyperlink" Target="https://sebrae.com.br/sites/PortalSebrae/artigos/tire-suas-duvidas-sobre-o-cancelamento-do-cnpj-do-mei-omisso" TargetMode="External"/><Relationship Id="rId9" Type="http://schemas.openxmlformats.org/officeDocument/2006/relationships/hyperlink" Target="https://sebrae.com.br/sites/PortalSebrae/ufs/ac/artigos/como-proceder-a-baixa-por-falecimento-mei/" TargetMode="External"/><Relationship Id="rId5" Type="http://schemas.openxmlformats.org/officeDocument/2006/relationships/hyperlink" Target="https://www.sebrae.com.br/sites/PortalSebrae/artigos/como-posso-realizar-a-baixa-no-meu-cnpj-mei" TargetMode="External"/><Relationship Id="rId6" Type="http://schemas.openxmlformats.org/officeDocument/2006/relationships/hyperlink" Target="https://www.sebrae.com.br/sites/PortalSebrae/artigos/como-posso-realizar-a-baixa-no-meu-cnpj-mei" TargetMode="External"/><Relationship Id="rId7" Type="http://schemas.openxmlformats.org/officeDocument/2006/relationships/hyperlink" Target="https://sebrae.com.br/sites/PortalSebrae/artigos/tire-suas-duvidas-sobre-o-cancelamento-do-cnpj-do-mei-omisso" TargetMode="External"/><Relationship Id="rId8" Type="http://schemas.openxmlformats.org/officeDocument/2006/relationships/hyperlink" Target="https://sebrae.com.br/sites/PortalSebrae/artigos/tire-suas-duvidas-sobre-o-cancelamento-do-cnpj-do-mei-omiss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3"/>
            <a:ext cx="18288000" cy="10287000"/>
          </a:xfrm>
          <a:custGeom>
            <a:rect b="b" l="l" r="r" t="t"/>
            <a:pathLst>
              <a:path extrusionOk="0" h="13716000" w="24384000">
                <a:moveTo>
                  <a:pt x="24384000" y="13716000"/>
                </a:moveTo>
                <a:lnTo>
                  <a:pt x="0" y="13716000"/>
                </a:lnTo>
                <a:lnTo>
                  <a:pt x="0" y="0"/>
                </a:lnTo>
                <a:lnTo>
                  <a:pt x="24384000" y="0"/>
                </a:lnTo>
                <a:lnTo>
                  <a:pt x="24384000" y="13716000"/>
                </a:lnTo>
                <a:close/>
              </a:path>
            </a:pathLst>
          </a:custGeom>
          <a:solidFill>
            <a:srgbClr val="FAFAFA"/>
          </a:solidFill>
          <a:ln>
            <a:noFill/>
          </a:ln>
        </p:spPr>
      </p:sp>
      <p:sp>
        <p:nvSpPr>
          <p:cNvPr id="89" name="Google Shape;89;p1"/>
          <p:cNvSpPr/>
          <p:nvPr/>
        </p:nvSpPr>
        <p:spPr>
          <a:xfrm>
            <a:off x="0" y="282634"/>
            <a:ext cx="18288000" cy="9720643"/>
          </a:xfrm>
          <a:custGeom>
            <a:rect b="b" l="l" r="r" t="t"/>
            <a:pathLst>
              <a:path extrusionOk="0" h="12960858" w="24384000">
                <a:moveTo>
                  <a:pt x="0" y="12960858"/>
                </a:moveTo>
                <a:lnTo>
                  <a:pt x="24384000" y="12960858"/>
                </a:lnTo>
                <a:lnTo>
                  <a:pt x="24384000" y="0"/>
                </a:lnTo>
                <a:lnTo>
                  <a:pt x="0" y="0"/>
                </a:lnTo>
                <a:lnTo>
                  <a:pt x="0" y="12960858"/>
                </a:lnTo>
                <a:close/>
              </a:path>
            </a:pathLst>
          </a:custGeom>
          <a:solidFill>
            <a:srgbClr val="FAFAFA"/>
          </a:solidFill>
          <a:ln>
            <a:noFill/>
          </a:ln>
        </p:spPr>
      </p:sp>
      <p:sp>
        <p:nvSpPr>
          <p:cNvPr id="90" name="Google Shape;90;p1"/>
          <p:cNvSpPr/>
          <p:nvPr/>
        </p:nvSpPr>
        <p:spPr>
          <a:xfrm>
            <a:off x="0" y="9720639"/>
            <a:ext cx="18288000" cy="566356"/>
          </a:xfrm>
          <a:custGeom>
            <a:rect b="b" l="l" r="r" t="t"/>
            <a:pathLst>
              <a:path extrusionOk="0" h="755142" w="24384000">
                <a:moveTo>
                  <a:pt x="24384000" y="755142"/>
                </a:moveTo>
                <a:lnTo>
                  <a:pt x="0" y="755142"/>
                </a:lnTo>
                <a:lnTo>
                  <a:pt x="0" y="0"/>
                </a:lnTo>
                <a:lnTo>
                  <a:pt x="24384000" y="0"/>
                </a:lnTo>
                <a:lnTo>
                  <a:pt x="24384000" y="755142"/>
                </a:lnTo>
                <a:close/>
              </a:path>
            </a:pathLst>
          </a:custGeom>
          <a:solidFill>
            <a:srgbClr val="C1FF72"/>
          </a:solidFill>
          <a:ln>
            <a:noFill/>
          </a:ln>
        </p:spPr>
      </p:sp>
      <p:sp>
        <p:nvSpPr>
          <p:cNvPr id="91" name="Google Shape;91;p1"/>
          <p:cNvSpPr/>
          <p:nvPr/>
        </p:nvSpPr>
        <p:spPr>
          <a:xfrm>
            <a:off x="14299448" y="7256528"/>
            <a:ext cx="1152525" cy="2190750"/>
          </a:xfrm>
          <a:custGeom>
            <a:rect b="b" l="l" r="r" t="t"/>
            <a:pathLst>
              <a:path extrusionOk="0" h="2921000" w="1536700">
                <a:moveTo>
                  <a:pt x="0" y="0"/>
                </a:moveTo>
                <a:lnTo>
                  <a:pt x="1536700" y="0"/>
                </a:lnTo>
                <a:lnTo>
                  <a:pt x="1536700" y="2921000"/>
                </a:lnTo>
                <a:lnTo>
                  <a:pt x="0" y="2921000"/>
                </a:lnTo>
                <a:lnTo>
                  <a:pt x="0" y="0"/>
                </a:lnTo>
                <a:close/>
              </a:path>
            </a:pathLst>
          </a:custGeom>
          <a:blipFill rotWithShape="1">
            <a:blip r:embed="rId3">
              <a:alphaModFix/>
            </a:blip>
            <a:stretch>
              <a:fillRect b="0" l="-461" r="-460" t="0"/>
            </a:stretch>
          </a:blipFill>
          <a:ln>
            <a:noFill/>
          </a:ln>
        </p:spPr>
      </p:sp>
      <p:sp>
        <p:nvSpPr>
          <p:cNvPr id="92" name="Google Shape;92;p1"/>
          <p:cNvSpPr/>
          <p:nvPr/>
        </p:nvSpPr>
        <p:spPr>
          <a:xfrm>
            <a:off x="15896341" y="7846655"/>
            <a:ext cx="2114550" cy="1409700"/>
          </a:xfrm>
          <a:custGeom>
            <a:rect b="b" l="l" r="r" t="t"/>
            <a:pathLst>
              <a:path extrusionOk="0" h="1879600" w="2819400">
                <a:moveTo>
                  <a:pt x="0" y="0"/>
                </a:moveTo>
                <a:lnTo>
                  <a:pt x="2819400" y="0"/>
                </a:lnTo>
                <a:lnTo>
                  <a:pt x="2819400" y="1879600"/>
                </a:lnTo>
                <a:lnTo>
                  <a:pt x="0" y="1879600"/>
                </a:lnTo>
                <a:lnTo>
                  <a:pt x="0" y="0"/>
                </a:lnTo>
                <a:close/>
              </a:path>
            </a:pathLst>
          </a:custGeom>
          <a:blipFill rotWithShape="1">
            <a:blip r:embed="rId4">
              <a:alphaModFix/>
            </a:blip>
            <a:stretch>
              <a:fillRect b="0" l="0" r="0" t="0"/>
            </a:stretch>
          </a:blipFill>
          <a:ln>
            <a:noFill/>
          </a:ln>
        </p:spPr>
      </p:sp>
      <p:sp>
        <p:nvSpPr>
          <p:cNvPr id="93" name="Google Shape;93;p1"/>
          <p:cNvSpPr/>
          <p:nvPr/>
        </p:nvSpPr>
        <p:spPr>
          <a:xfrm>
            <a:off x="17062145" y="8233792"/>
            <a:ext cx="170974" cy="235649"/>
          </a:xfrm>
          <a:custGeom>
            <a:rect b="b" l="l" r="r" t="t"/>
            <a:pathLst>
              <a:path extrusionOk="0" h="314198" w="227965">
                <a:moveTo>
                  <a:pt x="227965" y="314198"/>
                </a:moveTo>
                <a:lnTo>
                  <a:pt x="0" y="314198"/>
                </a:lnTo>
                <a:lnTo>
                  <a:pt x="113919" y="0"/>
                </a:lnTo>
                <a:lnTo>
                  <a:pt x="227838" y="314198"/>
                </a:lnTo>
                <a:close/>
              </a:path>
            </a:pathLst>
          </a:custGeom>
          <a:solidFill>
            <a:srgbClr val="FFFFFF"/>
          </a:solidFill>
          <a:ln>
            <a:noFill/>
          </a:ln>
        </p:spPr>
      </p:sp>
      <p:sp>
        <p:nvSpPr>
          <p:cNvPr id="94" name="Google Shape;94;p1"/>
          <p:cNvSpPr/>
          <p:nvPr/>
        </p:nvSpPr>
        <p:spPr>
          <a:xfrm>
            <a:off x="5176838" y="4328543"/>
            <a:ext cx="7934325" cy="3905250"/>
          </a:xfrm>
          <a:custGeom>
            <a:rect b="b" l="l" r="r" t="t"/>
            <a:pathLst>
              <a:path extrusionOk="0" h="5207000" w="10579100">
                <a:moveTo>
                  <a:pt x="0" y="0"/>
                </a:moveTo>
                <a:lnTo>
                  <a:pt x="10579100" y="0"/>
                </a:lnTo>
                <a:lnTo>
                  <a:pt x="10579100" y="5207000"/>
                </a:lnTo>
                <a:lnTo>
                  <a:pt x="0" y="5207000"/>
                </a:lnTo>
                <a:lnTo>
                  <a:pt x="0" y="0"/>
                </a:lnTo>
                <a:close/>
              </a:path>
            </a:pathLst>
          </a:custGeom>
          <a:blipFill rotWithShape="1">
            <a:blip r:embed="rId5">
              <a:alphaModFix/>
            </a:blip>
            <a:stretch>
              <a:fillRect b="0" l="-15" r="-15" t="0"/>
            </a:stretch>
          </a:blipFill>
          <a:ln>
            <a:noFill/>
          </a:ln>
        </p:spPr>
      </p:sp>
      <p:sp>
        <p:nvSpPr>
          <p:cNvPr id="95" name="Google Shape;95;p1"/>
          <p:cNvSpPr txBox="1"/>
          <p:nvPr/>
        </p:nvSpPr>
        <p:spPr>
          <a:xfrm>
            <a:off x="2503162" y="436399"/>
            <a:ext cx="14548756" cy="1571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200" u="none" cap="none" strike="noStrike">
                <a:solidFill>
                  <a:srgbClr val="000000"/>
                </a:solidFill>
                <a:latin typeface="Times"/>
                <a:ea typeface="Times"/>
                <a:cs typeface="Times"/>
                <a:sym typeface="Times"/>
              </a:rPr>
              <a:t>PROJETO DE EXTENSÃO</a:t>
            </a:r>
            <a:endParaRPr b="1" i="0" sz="8200" u="none" cap="none" strike="noStrike">
              <a:solidFill>
                <a:srgbClr val="000000"/>
              </a:solidFill>
              <a:latin typeface="Times"/>
              <a:ea typeface="Times"/>
              <a:cs typeface="Times"/>
              <a:sym typeface="Times"/>
            </a:endParaRPr>
          </a:p>
        </p:txBody>
      </p:sp>
      <p:sp>
        <p:nvSpPr>
          <p:cNvPr id="96" name="Google Shape;96;p1"/>
          <p:cNvSpPr txBox="1"/>
          <p:nvPr/>
        </p:nvSpPr>
        <p:spPr>
          <a:xfrm>
            <a:off x="0" y="9104902"/>
            <a:ext cx="14611650" cy="589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Arial"/>
                <a:ea typeface="Arial"/>
                <a:cs typeface="Arial"/>
                <a:sym typeface="Arial"/>
              </a:rPr>
              <a:t>Coordenação: Prof. Dra. Elyrouse Cavalcante de Oliveira Bellini - UFAL</a:t>
            </a:r>
            <a:endParaRPr b="1" i="0" sz="3200" u="none" cap="none" strike="noStrike">
              <a:solidFill>
                <a:srgbClr val="000000"/>
              </a:solidFill>
              <a:latin typeface="Arial"/>
              <a:ea typeface="Arial"/>
              <a:cs typeface="Arial"/>
              <a:sym typeface="Arial"/>
            </a:endParaRPr>
          </a:p>
        </p:txBody>
      </p:sp>
      <p:sp>
        <p:nvSpPr>
          <p:cNvPr id="97" name="Google Shape;97;p1"/>
          <p:cNvSpPr txBox="1"/>
          <p:nvPr/>
        </p:nvSpPr>
        <p:spPr>
          <a:xfrm>
            <a:off x="2503162" y="1817524"/>
            <a:ext cx="12500610" cy="1655071"/>
          </a:xfrm>
          <a:prstGeom prst="rect">
            <a:avLst/>
          </a:prstGeom>
          <a:noFill/>
          <a:ln>
            <a:noFill/>
          </a:ln>
        </p:spPr>
        <p:txBody>
          <a:bodyPr anchorCtr="0" anchor="t" bIns="0" lIns="0" spcFirstLastPara="1" rIns="0" wrap="square" tIns="0">
            <a:spAutoFit/>
          </a:bodyPr>
          <a:lstStyle/>
          <a:p>
            <a:pPr indent="0" lvl="0" marL="0" marR="0" rtl="0" algn="ctr">
              <a:lnSpc>
                <a:spcPct val="172750"/>
              </a:lnSpc>
              <a:spcBef>
                <a:spcPts val="0"/>
              </a:spcBef>
              <a:spcAft>
                <a:spcPts val="0"/>
              </a:spcAft>
              <a:buNone/>
            </a:pPr>
            <a:r>
              <a:rPr b="1" i="0" lang="en-US" sz="6000" u="none" cap="none" strike="noStrike">
                <a:solidFill>
                  <a:srgbClr val="000000"/>
                </a:solidFill>
                <a:latin typeface="Arial"/>
                <a:ea typeface="Arial"/>
                <a:cs typeface="Arial"/>
                <a:sym typeface="Arial"/>
              </a:rPr>
              <a:t>Como Encerrar a Atividade do MEI</a:t>
            </a:r>
            <a:endParaRPr b="1" i="0" sz="60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0"/>
          <p:cNvSpPr/>
          <p:nvPr/>
        </p:nvSpPr>
        <p:spPr>
          <a:xfrm>
            <a:off x="0" y="271462"/>
            <a:ext cx="15435548" cy="1514475"/>
          </a:xfrm>
          <a:custGeom>
            <a:rect b="b" l="l" r="r" t="t"/>
            <a:pathLst>
              <a:path extrusionOk="0" h="2019300" w="20580731">
                <a:moveTo>
                  <a:pt x="0" y="0"/>
                </a:moveTo>
                <a:lnTo>
                  <a:pt x="20580731" y="0"/>
                </a:lnTo>
                <a:lnTo>
                  <a:pt x="20580731" y="2019300"/>
                </a:lnTo>
                <a:lnTo>
                  <a:pt x="0" y="2019300"/>
                </a:lnTo>
                <a:lnTo>
                  <a:pt x="0" y="0"/>
                </a:lnTo>
                <a:close/>
              </a:path>
            </a:pathLst>
          </a:custGeom>
          <a:blipFill rotWithShape="1">
            <a:blip r:embed="rId3">
              <a:alphaModFix/>
            </a:blip>
            <a:stretch>
              <a:fillRect b="0" l="-15" r="-15" t="0"/>
            </a:stretch>
          </a:blipFill>
          <a:ln>
            <a:noFill/>
          </a:ln>
        </p:spPr>
      </p:sp>
      <p:sp>
        <p:nvSpPr>
          <p:cNvPr id="247" name="Google Shape;247;p10"/>
          <p:cNvSpPr/>
          <p:nvPr/>
        </p:nvSpPr>
        <p:spPr>
          <a:xfrm>
            <a:off x="1763882" y="2792025"/>
            <a:ext cx="12934950" cy="6795706"/>
          </a:xfrm>
          <a:custGeom>
            <a:rect b="b" l="l" r="r" t="t"/>
            <a:pathLst>
              <a:path extrusionOk="0" h="9060942" w="17246600">
                <a:moveTo>
                  <a:pt x="0" y="0"/>
                </a:moveTo>
                <a:lnTo>
                  <a:pt x="17246600" y="0"/>
                </a:lnTo>
                <a:lnTo>
                  <a:pt x="17246600" y="9060942"/>
                </a:lnTo>
                <a:lnTo>
                  <a:pt x="0" y="9060942"/>
                </a:lnTo>
                <a:lnTo>
                  <a:pt x="0" y="0"/>
                </a:lnTo>
                <a:close/>
              </a:path>
            </a:pathLst>
          </a:custGeom>
          <a:blipFill rotWithShape="1">
            <a:blip r:embed="rId4">
              <a:alphaModFix/>
            </a:blip>
            <a:stretch>
              <a:fillRect b="-7" l="0" r="0" t="-8"/>
            </a:stretch>
          </a:blipFill>
          <a:ln>
            <a:noFill/>
          </a:ln>
        </p:spPr>
      </p:sp>
      <p:sp>
        <p:nvSpPr>
          <p:cNvPr id="248" name="Google Shape;248;p10"/>
          <p:cNvSpPr txBox="1"/>
          <p:nvPr/>
        </p:nvSpPr>
        <p:spPr>
          <a:xfrm>
            <a:off x="1028700" y="209550"/>
            <a:ext cx="10688603" cy="107823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500">
                <a:solidFill>
                  <a:srgbClr val="000000"/>
                </a:solidFill>
                <a:latin typeface="Tahoma"/>
                <a:ea typeface="Tahoma"/>
                <a:cs typeface="Tahoma"/>
                <a:sym typeface="Tahoma"/>
              </a:rPr>
              <a:t>1. Acesse o portal do empreendedor</a:t>
            </a:r>
            <a:endParaRPr b="1" sz="4500">
              <a:solidFill>
                <a:srgbClr val="000000"/>
              </a:solidFill>
              <a:latin typeface="Tahoma"/>
              <a:ea typeface="Tahoma"/>
              <a:cs typeface="Tahoma"/>
              <a:sym typeface="Tahoma"/>
            </a:endParaRPr>
          </a:p>
        </p:txBody>
      </p:sp>
      <p:sp>
        <p:nvSpPr>
          <p:cNvPr id="249" name="Google Shape;249;p10"/>
          <p:cNvSpPr txBox="1"/>
          <p:nvPr/>
        </p:nvSpPr>
        <p:spPr>
          <a:xfrm>
            <a:off x="3182930" y="1853669"/>
            <a:ext cx="10096854" cy="693878"/>
          </a:xfrm>
          <a:prstGeom prst="rect">
            <a:avLst/>
          </a:prstGeom>
          <a:noFill/>
          <a:ln>
            <a:noFill/>
          </a:ln>
        </p:spPr>
        <p:txBody>
          <a:bodyPr anchorCtr="0" anchor="t" bIns="0" lIns="0" spcFirstLastPara="1" rIns="0" wrap="square" tIns="0">
            <a:spAutoFit/>
          </a:bodyPr>
          <a:lstStyle/>
          <a:p>
            <a:pPr indent="0" lvl="0" marL="0" marR="0" rtl="0" algn="l">
              <a:lnSpc>
                <a:spcPct val="168023"/>
              </a:lnSpc>
              <a:spcBef>
                <a:spcPts val="0"/>
              </a:spcBef>
              <a:spcAft>
                <a:spcPts val="0"/>
              </a:spcAft>
              <a:buNone/>
            </a:pPr>
            <a:r>
              <a:rPr lang="en-US" sz="2580" u="sng">
                <a:solidFill>
                  <a:srgbClr val="0000FF"/>
                </a:solidFill>
                <a:latin typeface="Open Sans"/>
                <a:ea typeface="Open Sans"/>
                <a:cs typeface="Open Sans"/>
                <a:sym typeface="Open Sans"/>
                <a:hlinkClick r:id="rId5">
                  <a:extLst>
                    <a:ext uri="{A12FA001-AC4F-418D-AE19-62706E023703}">
                      <ahyp:hlinkClr val="tx"/>
                    </a:ext>
                  </a:extLst>
                </a:hlinkClick>
              </a:rPr>
              <a:t>https://www.gov.br/empresas-e-negocios/pt-br/empreendedor</a:t>
            </a:r>
            <a:r>
              <a:rPr lang="en-US" sz="2580">
                <a:solidFill>
                  <a:srgbClr val="FFFFFF"/>
                </a:solidFill>
                <a:latin typeface="Open Sans"/>
                <a:ea typeface="Open Sans"/>
                <a:cs typeface="Open Sans"/>
                <a:sym typeface="Open Sans"/>
              </a:rPr>
              <a:t> </a:t>
            </a:r>
            <a:endParaRPr sz="2580">
              <a:solidFill>
                <a:srgbClr val="FFFFFF"/>
              </a:solidFill>
              <a:latin typeface="Open Sans"/>
              <a:ea typeface="Open Sans"/>
              <a:cs typeface="Open Sans"/>
              <a:sym typeface="Open Sans"/>
            </a:endParaRPr>
          </a:p>
        </p:txBody>
      </p:sp>
      <p:sp>
        <p:nvSpPr>
          <p:cNvPr id="250" name="Google Shape;250;p10"/>
          <p:cNvSpPr txBox="1"/>
          <p:nvPr/>
        </p:nvSpPr>
        <p:spPr>
          <a:xfrm>
            <a:off x="390886" y="9517175"/>
            <a:ext cx="6415500" cy="647850"/>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FFFFFF"/>
                </a:solidFill>
                <a:latin typeface="Trebuchet MS"/>
                <a:ea typeface="Trebuchet MS"/>
                <a:cs typeface="Trebuchet MS"/>
                <a:sym typeface="Trebuchet MS"/>
              </a:rPr>
              <a:t>Fonte: Brasil, 2024.</a:t>
            </a:r>
            <a:endParaRPr sz="2600">
              <a:solidFill>
                <a:srgbClr val="FFFFFF"/>
              </a:solidFill>
              <a:latin typeface="Trebuchet MS"/>
              <a:ea typeface="Trebuchet MS"/>
              <a:cs typeface="Trebuchet MS"/>
              <a:sym typeface="Trebuchet MS"/>
            </a:endParaRPr>
          </a:p>
        </p:txBody>
      </p:sp>
      <p:sp>
        <p:nvSpPr>
          <p:cNvPr id="251" name="Google Shape;251;p10"/>
          <p:cNvSpPr/>
          <p:nvPr/>
        </p:nvSpPr>
        <p:spPr>
          <a:xfrm>
            <a:off x="14698832" y="8199865"/>
            <a:ext cx="3330607" cy="1844325"/>
          </a:xfrm>
          <a:custGeom>
            <a:rect b="b" l="l" r="r" t="t"/>
            <a:pathLst>
              <a:path extrusionOk="0" h="2459101" w="4440809">
                <a:moveTo>
                  <a:pt x="0" y="0"/>
                </a:moveTo>
                <a:lnTo>
                  <a:pt x="4440809" y="0"/>
                </a:lnTo>
                <a:lnTo>
                  <a:pt x="4440809" y="2459101"/>
                </a:lnTo>
                <a:lnTo>
                  <a:pt x="0" y="2459101"/>
                </a:lnTo>
                <a:lnTo>
                  <a:pt x="0" y="0"/>
                </a:lnTo>
                <a:close/>
              </a:path>
            </a:pathLst>
          </a:custGeom>
          <a:blipFill rotWithShape="1">
            <a:blip r:embed="rId6">
              <a:alphaModFix/>
            </a:blip>
            <a:stretch>
              <a:fillRect b="0" l="-6270" r="-6268"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1"/>
          <p:cNvSpPr/>
          <p:nvPr/>
        </p:nvSpPr>
        <p:spPr>
          <a:xfrm>
            <a:off x="683971" y="1200979"/>
            <a:ext cx="9968674" cy="3028950"/>
          </a:xfrm>
          <a:custGeom>
            <a:rect b="b" l="l" r="r" t="t"/>
            <a:pathLst>
              <a:path extrusionOk="0" h="4038600" w="13291565">
                <a:moveTo>
                  <a:pt x="0" y="0"/>
                </a:moveTo>
                <a:lnTo>
                  <a:pt x="13291565" y="0"/>
                </a:lnTo>
                <a:lnTo>
                  <a:pt x="13291565" y="4038600"/>
                </a:lnTo>
                <a:lnTo>
                  <a:pt x="0" y="4038600"/>
                </a:lnTo>
                <a:lnTo>
                  <a:pt x="0" y="0"/>
                </a:lnTo>
                <a:close/>
              </a:path>
            </a:pathLst>
          </a:custGeom>
          <a:blipFill rotWithShape="1">
            <a:blip r:embed="rId3">
              <a:alphaModFix/>
            </a:blip>
            <a:stretch>
              <a:fillRect b="-98" l="0" r="0" t="-99"/>
            </a:stretch>
          </a:blipFill>
          <a:ln>
            <a:noFill/>
          </a:ln>
        </p:spPr>
      </p:sp>
      <p:sp>
        <p:nvSpPr>
          <p:cNvPr id="261" name="Google Shape;261;p11"/>
          <p:cNvSpPr/>
          <p:nvPr/>
        </p:nvSpPr>
        <p:spPr>
          <a:xfrm>
            <a:off x="683971" y="1200979"/>
            <a:ext cx="9968674" cy="3028950"/>
          </a:xfrm>
          <a:custGeom>
            <a:rect b="b" l="l" r="r" t="t"/>
            <a:pathLst>
              <a:path extrusionOk="0" h="4038600" w="13291565">
                <a:moveTo>
                  <a:pt x="0" y="0"/>
                </a:moveTo>
                <a:lnTo>
                  <a:pt x="13291565" y="0"/>
                </a:lnTo>
                <a:lnTo>
                  <a:pt x="13291565" y="4038600"/>
                </a:lnTo>
                <a:lnTo>
                  <a:pt x="0" y="4038600"/>
                </a:lnTo>
                <a:lnTo>
                  <a:pt x="0" y="0"/>
                </a:lnTo>
                <a:close/>
              </a:path>
            </a:pathLst>
          </a:custGeom>
          <a:blipFill rotWithShape="1">
            <a:blip r:embed="rId4">
              <a:alphaModFix/>
            </a:blip>
            <a:stretch>
              <a:fillRect b="-91" l="0" r="0" t="-92"/>
            </a:stretch>
          </a:blipFill>
          <a:ln>
            <a:noFill/>
          </a:ln>
        </p:spPr>
      </p:sp>
      <p:sp>
        <p:nvSpPr>
          <p:cNvPr id="262" name="Google Shape;262;p11"/>
          <p:cNvSpPr/>
          <p:nvPr/>
        </p:nvSpPr>
        <p:spPr>
          <a:xfrm>
            <a:off x="683971" y="5534520"/>
            <a:ext cx="9999535" cy="3786378"/>
          </a:xfrm>
          <a:custGeom>
            <a:rect b="b" l="l" r="r" t="t"/>
            <a:pathLst>
              <a:path extrusionOk="0" h="5048504" w="13332713">
                <a:moveTo>
                  <a:pt x="0" y="0"/>
                </a:moveTo>
                <a:lnTo>
                  <a:pt x="13332713" y="0"/>
                </a:lnTo>
                <a:lnTo>
                  <a:pt x="13332713" y="5048504"/>
                </a:lnTo>
                <a:lnTo>
                  <a:pt x="0" y="5048504"/>
                </a:lnTo>
                <a:lnTo>
                  <a:pt x="0" y="0"/>
                </a:lnTo>
                <a:close/>
              </a:path>
            </a:pathLst>
          </a:custGeom>
          <a:blipFill rotWithShape="1">
            <a:blip r:embed="rId5">
              <a:alphaModFix/>
            </a:blip>
            <a:stretch>
              <a:fillRect b="-3344" l="0" r="0" t="-3344"/>
            </a:stretch>
          </a:blipFill>
          <a:ln>
            <a:noFill/>
          </a:ln>
        </p:spPr>
      </p:sp>
      <p:sp>
        <p:nvSpPr>
          <p:cNvPr id="263" name="Google Shape;263;p11"/>
          <p:cNvSpPr/>
          <p:nvPr/>
        </p:nvSpPr>
        <p:spPr>
          <a:xfrm>
            <a:off x="2802617" y="8783726"/>
            <a:ext cx="2419350" cy="922496"/>
          </a:xfrm>
          <a:custGeom>
            <a:rect b="b" l="l" r="r" t="t"/>
            <a:pathLst>
              <a:path extrusionOk="0" h="1229995" w="3225800">
                <a:moveTo>
                  <a:pt x="0" y="0"/>
                </a:moveTo>
                <a:lnTo>
                  <a:pt x="3225800" y="0"/>
                </a:lnTo>
                <a:lnTo>
                  <a:pt x="3225800" y="1229995"/>
                </a:lnTo>
                <a:lnTo>
                  <a:pt x="0" y="1229995"/>
                </a:lnTo>
                <a:lnTo>
                  <a:pt x="0" y="0"/>
                </a:lnTo>
                <a:close/>
              </a:path>
            </a:pathLst>
          </a:custGeom>
          <a:blipFill rotWithShape="1">
            <a:blip r:embed="rId6">
              <a:alphaModFix/>
            </a:blip>
            <a:stretch>
              <a:fillRect b="-116" l="0" r="0" t="-116"/>
            </a:stretch>
          </a:blipFill>
          <a:ln>
            <a:noFill/>
          </a:ln>
        </p:spPr>
      </p:sp>
      <p:sp>
        <p:nvSpPr>
          <p:cNvPr id="264" name="Google Shape;264;p11"/>
          <p:cNvSpPr/>
          <p:nvPr/>
        </p:nvSpPr>
        <p:spPr>
          <a:xfrm>
            <a:off x="3281996" y="8335785"/>
            <a:ext cx="2419350" cy="922496"/>
          </a:xfrm>
          <a:custGeom>
            <a:rect b="b" l="l" r="r" t="t"/>
            <a:pathLst>
              <a:path extrusionOk="0" h="1229995" w="3225800">
                <a:moveTo>
                  <a:pt x="0" y="0"/>
                </a:moveTo>
                <a:lnTo>
                  <a:pt x="3225800" y="0"/>
                </a:lnTo>
                <a:lnTo>
                  <a:pt x="3225800" y="1229995"/>
                </a:lnTo>
                <a:lnTo>
                  <a:pt x="0" y="1229995"/>
                </a:lnTo>
                <a:lnTo>
                  <a:pt x="0" y="0"/>
                </a:lnTo>
                <a:close/>
              </a:path>
            </a:pathLst>
          </a:custGeom>
          <a:blipFill rotWithShape="1">
            <a:blip r:embed="rId7">
              <a:alphaModFix/>
            </a:blip>
            <a:stretch>
              <a:fillRect b="-3456" l="0" r="0" t="-3455"/>
            </a:stretch>
          </a:blipFill>
          <a:ln>
            <a:noFill/>
          </a:ln>
        </p:spPr>
      </p:sp>
      <p:sp>
        <p:nvSpPr>
          <p:cNvPr id="265" name="Google Shape;265;p11"/>
          <p:cNvSpPr/>
          <p:nvPr/>
        </p:nvSpPr>
        <p:spPr>
          <a:xfrm>
            <a:off x="3978278" y="2426398"/>
            <a:ext cx="2523458" cy="1026128"/>
          </a:xfrm>
          <a:custGeom>
            <a:rect b="b" l="l" r="r" t="t"/>
            <a:pathLst>
              <a:path extrusionOk="0" h="1368171" w="3364611">
                <a:moveTo>
                  <a:pt x="0" y="0"/>
                </a:moveTo>
                <a:lnTo>
                  <a:pt x="3364611" y="0"/>
                </a:lnTo>
                <a:lnTo>
                  <a:pt x="3364611" y="1368171"/>
                </a:lnTo>
                <a:lnTo>
                  <a:pt x="0" y="1368171"/>
                </a:lnTo>
                <a:lnTo>
                  <a:pt x="0" y="0"/>
                </a:lnTo>
                <a:close/>
              </a:path>
            </a:pathLst>
          </a:custGeom>
          <a:blipFill rotWithShape="1">
            <a:blip r:embed="rId8">
              <a:alphaModFix/>
            </a:blip>
            <a:stretch>
              <a:fillRect b="-48" l="0" r="0" t="-48"/>
            </a:stretch>
          </a:blipFill>
          <a:ln>
            <a:noFill/>
          </a:ln>
        </p:spPr>
      </p:sp>
      <p:sp>
        <p:nvSpPr>
          <p:cNvPr id="266" name="Google Shape;266;p11"/>
          <p:cNvSpPr/>
          <p:nvPr/>
        </p:nvSpPr>
        <p:spPr>
          <a:xfrm>
            <a:off x="3978278" y="2426398"/>
            <a:ext cx="2523458" cy="1026128"/>
          </a:xfrm>
          <a:custGeom>
            <a:rect b="b" l="l" r="r" t="t"/>
            <a:pathLst>
              <a:path extrusionOk="0" h="1368171" w="3364611">
                <a:moveTo>
                  <a:pt x="0" y="0"/>
                </a:moveTo>
                <a:lnTo>
                  <a:pt x="3364611" y="0"/>
                </a:lnTo>
                <a:lnTo>
                  <a:pt x="3364611" y="1368171"/>
                </a:lnTo>
                <a:lnTo>
                  <a:pt x="0" y="1368171"/>
                </a:lnTo>
                <a:lnTo>
                  <a:pt x="0" y="0"/>
                </a:lnTo>
                <a:close/>
              </a:path>
            </a:pathLst>
          </a:custGeom>
          <a:blipFill rotWithShape="1">
            <a:blip r:embed="rId9">
              <a:alphaModFix/>
            </a:blip>
            <a:stretch>
              <a:fillRect b="-265" l="0" r="0" t="-265"/>
            </a:stretch>
          </a:blipFill>
          <a:ln>
            <a:noFill/>
          </a:ln>
        </p:spPr>
      </p:sp>
      <p:sp>
        <p:nvSpPr>
          <p:cNvPr id="267" name="Google Shape;267;p11"/>
          <p:cNvSpPr/>
          <p:nvPr/>
        </p:nvSpPr>
        <p:spPr>
          <a:xfrm>
            <a:off x="12377318" y="9789395"/>
            <a:ext cx="3051810" cy="406431"/>
          </a:xfrm>
          <a:custGeom>
            <a:rect b="b" l="l" r="r" t="t"/>
            <a:pathLst>
              <a:path extrusionOk="0" h="541909" w="4069080">
                <a:moveTo>
                  <a:pt x="0" y="0"/>
                </a:moveTo>
                <a:lnTo>
                  <a:pt x="4069080" y="0"/>
                </a:lnTo>
                <a:lnTo>
                  <a:pt x="4069080" y="541909"/>
                </a:lnTo>
                <a:lnTo>
                  <a:pt x="0" y="541909"/>
                </a:lnTo>
                <a:lnTo>
                  <a:pt x="0" y="0"/>
                </a:lnTo>
                <a:close/>
              </a:path>
            </a:pathLst>
          </a:custGeom>
          <a:blipFill rotWithShape="1">
            <a:blip r:embed="rId10">
              <a:alphaModFix/>
            </a:blip>
            <a:stretch>
              <a:fillRect b="-57" l="0" r="0" t="-56"/>
            </a:stretch>
          </a:blipFill>
          <a:ln>
            <a:noFill/>
          </a:ln>
        </p:spPr>
      </p:sp>
      <p:sp>
        <p:nvSpPr>
          <p:cNvPr id="268" name="Google Shape;268;p11"/>
          <p:cNvSpPr txBox="1"/>
          <p:nvPr/>
        </p:nvSpPr>
        <p:spPr>
          <a:xfrm>
            <a:off x="683971" y="91440"/>
            <a:ext cx="7615399" cy="937260"/>
          </a:xfrm>
          <a:prstGeom prst="rect">
            <a:avLst/>
          </a:prstGeom>
          <a:noFill/>
          <a:ln>
            <a:noFill/>
          </a:ln>
        </p:spPr>
        <p:txBody>
          <a:bodyPr anchorCtr="0" anchor="t" bIns="0" lIns="0" spcFirstLastPara="1" rIns="0" wrap="square" tIns="0">
            <a:spAutoFit/>
          </a:bodyPr>
          <a:lstStyle/>
          <a:p>
            <a:pPr indent="0" lvl="0" marL="0" marR="0" rtl="0" algn="l">
              <a:lnSpc>
                <a:spcPct val="168055"/>
              </a:lnSpc>
              <a:spcBef>
                <a:spcPts val="0"/>
              </a:spcBef>
              <a:spcAft>
                <a:spcPts val="0"/>
              </a:spcAft>
              <a:buNone/>
            </a:pPr>
            <a:r>
              <a:rPr b="1" lang="en-US" sz="3600">
                <a:solidFill>
                  <a:srgbClr val="000000"/>
                </a:solidFill>
                <a:latin typeface="Tahoma"/>
                <a:ea typeface="Tahoma"/>
                <a:cs typeface="Tahoma"/>
                <a:sym typeface="Tahoma"/>
              </a:rPr>
              <a:t>2. Selecione "Já sou MEI“.</a:t>
            </a:r>
            <a:endParaRPr b="1" sz="3600">
              <a:solidFill>
                <a:srgbClr val="000000"/>
              </a:solidFill>
              <a:latin typeface="Tahoma"/>
              <a:ea typeface="Tahoma"/>
              <a:cs typeface="Tahoma"/>
              <a:sym typeface="Tahoma"/>
            </a:endParaRPr>
          </a:p>
        </p:txBody>
      </p:sp>
      <p:sp>
        <p:nvSpPr>
          <p:cNvPr id="269" name="Google Shape;269;p11"/>
          <p:cNvSpPr txBox="1"/>
          <p:nvPr/>
        </p:nvSpPr>
        <p:spPr>
          <a:xfrm>
            <a:off x="683971" y="4452571"/>
            <a:ext cx="9636414" cy="937260"/>
          </a:xfrm>
          <a:prstGeom prst="rect">
            <a:avLst/>
          </a:prstGeom>
          <a:noFill/>
          <a:ln>
            <a:noFill/>
          </a:ln>
        </p:spPr>
        <p:txBody>
          <a:bodyPr anchorCtr="0" anchor="t" bIns="0" lIns="0" spcFirstLastPara="1" rIns="0" wrap="square" tIns="0">
            <a:spAutoFit/>
          </a:bodyPr>
          <a:lstStyle/>
          <a:p>
            <a:pPr indent="0" lvl="0" marL="0" marR="0" rtl="0" algn="l">
              <a:lnSpc>
                <a:spcPct val="168055"/>
              </a:lnSpc>
              <a:spcBef>
                <a:spcPts val="0"/>
              </a:spcBef>
              <a:spcAft>
                <a:spcPts val="0"/>
              </a:spcAft>
              <a:buNone/>
            </a:pPr>
            <a:r>
              <a:rPr b="1" lang="en-US" sz="3600">
                <a:solidFill>
                  <a:srgbClr val="000000"/>
                </a:solidFill>
                <a:latin typeface="Tahoma"/>
                <a:ea typeface="Tahoma"/>
                <a:cs typeface="Tahoma"/>
                <a:sym typeface="Tahoma"/>
              </a:rPr>
              <a:t>3. Selecione "Baixa da empresa“.</a:t>
            </a:r>
            <a:endParaRPr b="1" sz="3600">
              <a:solidFill>
                <a:srgbClr val="000000"/>
              </a:solidFill>
              <a:latin typeface="Tahoma"/>
              <a:ea typeface="Tahoma"/>
              <a:cs typeface="Tahoma"/>
              <a:sym typeface="Tahoma"/>
            </a:endParaRPr>
          </a:p>
        </p:txBody>
      </p:sp>
      <p:sp>
        <p:nvSpPr>
          <p:cNvPr id="270" name="Google Shape;270;p11"/>
          <p:cNvSpPr txBox="1"/>
          <p:nvPr/>
        </p:nvSpPr>
        <p:spPr>
          <a:xfrm>
            <a:off x="390893" y="9517175"/>
            <a:ext cx="3998400" cy="647850"/>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FFFFFF"/>
                </a:solidFill>
                <a:latin typeface="Trebuchet MS"/>
                <a:ea typeface="Trebuchet MS"/>
                <a:cs typeface="Trebuchet MS"/>
                <a:sym typeface="Trebuchet MS"/>
              </a:rPr>
              <a:t>Fonte: Brasil, 2024.</a:t>
            </a:r>
            <a:endParaRPr sz="2600">
              <a:solidFill>
                <a:srgbClr val="FFFFFF"/>
              </a:solidFill>
              <a:latin typeface="Trebuchet MS"/>
              <a:ea typeface="Trebuchet MS"/>
              <a:cs typeface="Trebuchet MS"/>
              <a:sym typeface="Trebuchet MS"/>
            </a:endParaRPr>
          </a:p>
        </p:txBody>
      </p:sp>
      <p:sp>
        <p:nvSpPr>
          <p:cNvPr id="271" name="Google Shape;271;p11"/>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11">
              <a:alphaModFix/>
            </a:blip>
            <a:stretch>
              <a:fillRect b="0" l="-6270" r="-6269"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2"/>
          <p:cNvSpPr/>
          <p:nvPr/>
        </p:nvSpPr>
        <p:spPr>
          <a:xfrm>
            <a:off x="545116" y="3319873"/>
            <a:ext cx="13781055" cy="5136356"/>
          </a:xfrm>
          <a:custGeom>
            <a:rect b="b" l="l" r="r" t="t"/>
            <a:pathLst>
              <a:path extrusionOk="0" h="6848475" w="18374740">
                <a:moveTo>
                  <a:pt x="0" y="0"/>
                </a:moveTo>
                <a:lnTo>
                  <a:pt x="18374740" y="0"/>
                </a:lnTo>
                <a:lnTo>
                  <a:pt x="18374740" y="6848475"/>
                </a:lnTo>
                <a:lnTo>
                  <a:pt x="0" y="6848475"/>
                </a:lnTo>
                <a:lnTo>
                  <a:pt x="0" y="0"/>
                </a:lnTo>
                <a:close/>
              </a:path>
            </a:pathLst>
          </a:custGeom>
          <a:blipFill rotWithShape="1">
            <a:blip r:embed="rId3">
              <a:alphaModFix/>
            </a:blip>
            <a:stretch>
              <a:fillRect b="0" l="-1152" r="-1151" t="0"/>
            </a:stretch>
          </a:blipFill>
          <a:ln>
            <a:noFill/>
          </a:ln>
        </p:spPr>
      </p:sp>
      <p:sp>
        <p:nvSpPr>
          <p:cNvPr id="281" name="Google Shape;281;p12"/>
          <p:cNvSpPr/>
          <p:nvPr/>
        </p:nvSpPr>
        <p:spPr>
          <a:xfrm>
            <a:off x="0" y="477093"/>
            <a:ext cx="13902690" cy="1857375"/>
          </a:xfrm>
          <a:custGeom>
            <a:rect b="b" l="l" r="r" t="t"/>
            <a:pathLst>
              <a:path extrusionOk="0" h="2476500" w="18536920">
                <a:moveTo>
                  <a:pt x="0" y="0"/>
                </a:moveTo>
                <a:lnTo>
                  <a:pt x="18536920" y="0"/>
                </a:lnTo>
                <a:lnTo>
                  <a:pt x="18536920" y="2476500"/>
                </a:lnTo>
                <a:lnTo>
                  <a:pt x="0" y="2476500"/>
                </a:lnTo>
                <a:lnTo>
                  <a:pt x="0" y="0"/>
                </a:lnTo>
                <a:close/>
              </a:path>
            </a:pathLst>
          </a:custGeom>
          <a:blipFill rotWithShape="1">
            <a:blip r:embed="rId4">
              <a:alphaModFix/>
            </a:blip>
            <a:stretch>
              <a:fillRect b="-141" l="0" r="0" t="-141"/>
            </a:stretch>
          </a:blipFill>
          <a:ln>
            <a:noFill/>
          </a:ln>
        </p:spPr>
      </p:sp>
      <p:sp>
        <p:nvSpPr>
          <p:cNvPr id="282" name="Google Shape;282;p12"/>
          <p:cNvSpPr/>
          <p:nvPr/>
        </p:nvSpPr>
        <p:spPr>
          <a:xfrm>
            <a:off x="1879997" y="6605235"/>
            <a:ext cx="2523458" cy="1026128"/>
          </a:xfrm>
          <a:custGeom>
            <a:rect b="b" l="l" r="r" t="t"/>
            <a:pathLst>
              <a:path extrusionOk="0" h="1368171" w="3364611">
                <a:moveTo>
                  <a:pt x="0" y="0"/>
                </a:moveTo>
                <a:lnTo>
                  <a:pt x="3364611" y="0"/>
                </a:lnTo>
                <a:lnTo>
                  <a:pt x="3364611" y="1368171"/>
                </a:lnTo>
                <a:lnTo>
                  <a:pt x="0" y="1368171"/>
                </a:lnTo>
                <a:lnTo>
                  <a:pt x="0" y="0"/>
                </a:lnTo>
                <a:close/>
              </a:path>
            </a:pathLst>
          </a:custGeom>
          <a:blipFill rotWithShape="1">
            <a:blip r:embed="rId5">
              <a:alphaModFix/>
            </a:blip>
            <a:stretch>
              <a:fillRect b="-48" l="0" r="0" t="-48"/>
            </a:stretch>
          </a:blipFill>
          <a:ln>
            <a:noFill/>
          </a:ln>
        </p:spPr>
      </p:sp>
      <p:sp>
        <p:nvSpPr>
          <p:cNvPr id="283" name="Google Shape;283;p12"/>
          <p:cNvSpPr/>
          <p:nvPr/>
        </p:nvSpPr>
        <p:spPr>
          <a:xfrm>
            <a:off x="1254406" y="6285387"/>
            <a:ext cx="2523458" cy="1026128"/>
          </a:xfrm>
          <a:custGeom>
            <a:rect b="b" l="l" r="r" t="t"/>
            <a:pathLst>
              <a:path extrusionOk="0" h="1368171" w="3364611">
                <a:moveTo>
                  <a:pt x="0" y="0"/>
                </a:moveTo>
                <a:lnTo>
                  <a:pt x="3364611" y="0"/>
                </a:lnTo>
                <a:lnTo>
                  <a:pt x="3364611" y="1368171"/>
                </a:lnTo>
                <a:lnTo>
                  <a:pt x="0" y="1368171"/>
                </a:lnTo>
                <a:lnTo>
                  <a:pt x="0" y="0"/>
                </a:lnTo>
                <a:close/>
              </a:path>
            </a:pathLst>
          </a:custGeom>
          <a:blipFill rotWithShape="1">
            <a:blip r:embed="rId6">
              <a:alphaModFix/>
            </a:blip>
            <a:stretch>
              <a:fillRect b="-66" l="0" r="0" t="-66"/>
            </a:stretch>
          </a:blipFill>
          <a:ln>
            <a:noFill/>
          </a:ln>
        </p:spPr>
      </p:sp>
      <p:sp>
        <p:nvSpPr>
          <p:cNvPr id="284" name="Google Shape;284;p12"/>
          <p:cNvSpPr txBox="1"/>
          <p:nvPr/>
        </p:nvSpPr>
        <p:spPr>
          <a:xfrm>
            <a:off x="390905" y="552450"/>
            <a:ext cx="10203609" cy="116205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500">
                <a:solidFill>
                  <a:srgbClr val="000000"/>
                </a:solidFill>
                <a:latin typeface="Tahoma"/>
                <a:ea typeface="Tahoma"/>
                <a:cs typeface="Tahoma"/>
                <a:sym typeface="Tahoma"/>
              </a:rPr>
              <a:t>4. Solicite a baixa (Solicitar baixa).</a:t>
            </a:r>
            <a:endParaRPr b="1" sz="4500">
              <a:solidFill>
                <a:srgbClr val="000000"/>
              </a:solidFill>
              <a:latin typeface="Tahoma"/>
              <a:ea typeface="Tahoma"/>
              <a:cs typeface="Tahoma"/>
              <a:sym typeface="Tahoma"/>
            </a:endParaRPr>
          </a:p>
        </p:txBody>
      </p:sp>
      <p:sp>
        <p:nvSpPr>
          <p:cNvPr id="285" name="Google Shape;285;p12"/>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7">
              <a:alphaModFix/>
            </a:blip>
            <a:stretch>
              <a:fillRect b="0" l="-6270" r="-6269"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3"/>
          <p:cNvSpPr/>
          <p:nvPr/>
        </p:nvSpPr>
        <p:spPr>
          <a:xfrm>
            <a:off x="0" y="3104348"/>
            <a:ext cx="18288000" cy="945928"/>
          </a:xfrm>
          <a:custGeom>
            <a:rect b="b" l="l" r="r" t="t"/>
            <a:pathLst>
              <a:path extrusionOk="0" h="1261237" w="24384000">
                <a:moveTo>
                  <a:pt x="0" y="0"/>
                </a:moveTo>
                <a:lnTo>
                  <a:pt x="24384000" y="0"/>
                </a:lnTo>
                <a:lnTo>
                  <a:pt x="24384000" y="1261237"/>
                </a:lnTo>
                <a:lnTo>
                  <a:pt x="0" y="1261237"/>
                </a:lnTo>
                <a:lnTo>
                  <a:pt x="0" y="0"/>
                </a:lnTo>
                <a:close/>
              </a:path>
            </a:pathLst>
          </a:custGeom>
          <a:blipFill rotWithShape="1">
            <a:blip r:embed="rId3">
              <a:alphaModFix/>
            </a:blip>
            <a:stretch>
              <a:fillRect b="0" l="-325" r="-324" t="0"/>
            </a:stretch>
          </a:blipFill>
          <a:ln>
            <a:noFill/>
          </a:ln>
        </p:spPr>
      </p:sp>
      <p:sp>
        <p:nvSpPr>
          <p:cNvPr id="295" name="Google Shape;295;p13"/>
          <p:cNvSpPr/>
          <p:nvPr/>
        </p:nvSpPr>
        <p:spPr>
          <a:xfrm>
            <a:off x="0" y="221375"/>
            <a:ext cx="9582912" cy="1670018"/>
          </a:xfrm>
          <a:custGeom>
            <a:rect b="b" l="l" r="r" t="t"/>
            <a:pathLst>
              <a:path extrusionOk="0" h="2226691" w="12777216">
                <a:moveTo>
                  <a:pt x="0" y="0"/>
                </a:moveTo>
                <a:lnTo>
                  <a:pt x="12777216" y="0"/>
                </a:lnTo>
                <a:lnTo>
                  <a:pt x="12777216" y="2226691"/>
                </a:lnTo>
                <a:lnTo>
                  <a:pt x="0" y="2226691"/>
                </a:lnTo>
                <a:lnTo>
                  <a:pt x="0" y="0"/>
                </a:lnTo>
                <a:close/>
              </a:path>
            </a:pathLst>
          </a:custGeom>
          <a:blipFill rotWithShape="1">
            <a:blip r:embed="rId4">
              <a:alphaModFix/>
            </a:blip>
            <a:stretch>
              <a:fillRect b="-160" l="0" r="0" t="-160"/>
            </a:stretch>
          </a:blipFill>
          <a:ln>
            <a:noFill/>
          </a:ln>
        </p:spPr>
      </p:sp>
      <p:sp>
        <p:nvSpPr>
          <p:cNvPr id="296" name="Google Shape;296;p13"/>
          <p:cNvSpPr/>
          <p:nvPr/>
        </p:nvSpPr>
        <p:spPr>
          <a:xfrm>
            <a:off x="0" y="3104348"/>
            <a:ext cx="18288000" cy="945928"/>
          </a:xfrm>
          <a:custGeom>
            <a:rect b="b" l="l" r="r" t="t"/>
            <a:pathLst>
              <a:path extrusionOk="0" h="1261237" w="24384000">
                <a:moveTo>
                  <a:pt x="0" y="0"/>
                </a:moveTo>
                <a:lnTo>
                  <a:pt x="24384000" y="0"/>
                </a:lnTo>
                <a:lnTo>
                  <a:pt x="24384000" y="1261237"/>
                </a:lnTo>
                <a:lnTo>
                  <a:pt x="0" y="1261237"/>
                </a:lnTo>
                <a:lnTo>
                  <a:pt x="0" y="0"/>
                </a:lnTo>
                <a:close/>
              </a:path>
            </a:pathLst>
          </a:custGeom>
          <a:blipFill rotWithShape="1">
            <a:blip r:embed="rId5">
              <a:alphaModFix/>
            </a:blip>
            <a:stretch>
              <a:fillRect b="-584" l="0" r="0" t="-585"/>
            </a:stretch>
          </a:blipFill>
          <a:ln>
            <a:noFill/>
          </a:ln>
        </p:spPr>
      </p:sp>
      <p:sp>
        <p:nvSpPr>
          <p:cNvPr id="297" name="Google Shape;297;p13"/>
          <p:cNvSpPr/>
          <p:nvPr/>
        </p:nvSpPr>
        <p:spPr>
          <a:xfrm>
            <a:off x="420138" y="4288917"/>
            <a:ext cx="9946100" cy="4969383"/>
          </a:xfrm>
          <a:custGeom>
            <a:rect b="b" l="l" r="r" t="t"/>
            <a:pathLst>
              <a:path extrusionOk="0" h="6625844" w="13261467">
                <a:moveTo>
                  <a:pt x="0" y="0"/>
                </a:moveTo>
                <a:lnTo>
                  <a:pt x="13261467" y="0"/>
                </a:lnTo>
                <a:lnTo>
                  <a:pt x="13261467" y="6625844"/>
                </a:lnTo>
                <a:lnTo>
                  <a:pt x="0" y="6625844"/>
                </a:lnTo>
                <a:lnTo>
                  <a:pt x="0" y="0"/>
                </a:lnTo>
                <a:close/>
              </a:path>
            </a:pathLst>
          </a:custGeom>
          <a:blipFill rotWithShape="1">
            <a:blip r:embed="rId6">
              <a:alphaModFix/>
            </a:blip>
            <a:stretch>
              <a:fillRect b="-6299" l="0" r="0" t="-6299"/>
            </a:stretch>
          </a:blipFill>
          <a:ln>
            <a:noFill/>
          </a:ln>
        </p:spPr>
      </p:sp>
      <p:sp>
        <p:nvSpPr>
          <p:cNvPr id="298" name="Google Shape;298;p13"/>
          <p:cNvSpPr txBox="1"/>
          <p:nvPr/>
        </p:nvSpPr>
        <p:spPr>
          <a:xfrm>
            <a:off x="363245" y="2757676"/>
            <a:ext cx="4644790" cy="116305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500">
                <a:solidFill>
                  <a:srgbClr val="000000"/>
                </a:solidFill>
                <a:latin typeface="Tahoma"/>
                <a:ea typeface="Tahoma"/>
                <a:cs typeface="Tahoma"/>
                <a:sym typeface="Tahoma"/>
              </a:rPr>
              <a:t>Consentimento:</a:t>
            </a:r>
            <a:endParaRPr b="1" sz="4500">
              <a:solidFill>
                <a:srgbClr val="000000"/>
              </a:solidFill>
              <a:latin typeface="Tahoma"/>
              <a:ea typeface="Tahoma"/>
              <a:cs typeface="Tahoma"/>
              <a:sym typeface="Tahoma"/>
            </a:endParaRPr>
          </a:p>
        </p:txBody>
      </p:sp>
      <p:sp>
        <p:nvSpPr>
          <p:cNvPr id="299" name="Google Shape;299;p13"/>
          <p:cNvSpPr txBox="1"/>
          <p:nvPr/>
        </p:nvSpPr>
        <p:spPr>
          <a:xfrm>
            <a:off x="420138" y="77010"/>
            <a:ext cx="7809509" cy="116205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500">
                <a:solidFill>
                  <a:srgbClr val="000000"/>
                </a:solidFill>
                <a:latin typeface="Tahoma"/>
                <a:ea typeface="Tahoma"/>
                <a:cs typeface="Tahoma"/>
                <a:sym typeface="Tahoma"/>
              </a:rPr>
              <a:t>Documentação necessária</a:t>
            </a:r>
            <a:endParaRPr b="1" sz="4500">
              <a:solidFill>
                <a:srgbClr val="000000"/>
              </a:solidFill>
              <a:latin typeface="Tahoma"/>
              <a:ea typeface="Tahoma"/>
              <a:cs typeface="Tahoma"/>
              <a:sym typeface="Tahoma"/>
            </a:endParaRPr>
          </a:p>
        </p:txBody>
      </p:sp>
      <p:sp>
        <p:nvSpPr>
          <p:cNvPr id="300" name="Google Shape;300;p13"/>
          <p:cNvSpPr txBox="1"/>
          <p:nvPr/>
        </p:nvSpPr>
        <p:spPr>
          <a:xfrm>
            <a:off x="420138" y="1758072"/>
            <a:ext cx="6594338" cy="868680"/>
          </a:xfrm>
          <a:prstGeom prst="rect">
            <a:avLst/>
          </a:prstGeom>
          <a:noFill/>
          <a:ln>
            <a:noFill/>
          </a:ln>
        </p:spPr>
        <p:txBody>
          <a:bodyPr anchorCtr="0" anchor="t" bIns="0" lIns="0" spcFirstLastPara="1" rIns="0" wrap="square" tIns="0">
            <a:spAutoFit/>
          </a:bodyPr>
          <a:lstStyle/>
          <a:p>
            <a:pPr indent="0" lvl="0" marL="0" marR="0" rtl="0" algn="l">
              <a:lnSpc>
                <a:spcPct val="168030"/>
              </a:lnSpc>
              <a:spcBef>
                <a:spcPts val="0"/>
              </a:spcBef>
              <a:spcAft>
                <a:spcPts val="0"/>
              </a:spcAft>
              <a:buNone/>
            </a:pPr>
            <a:r>
              <a:rPr lang="en-US" sz="3300">
                <a:solidFill>
                  <a:srgbClr val="FFFFFF"/>
                </a:solidFill>
                <a:latin typeface="Open Sans"/>
                <a:ea typeface="Open Sans"/>
                <a:cs typeface="Open Sans"/>
                <a:sym typeface="Open Sans"/>
              </a:rPr>
              <a:t>CPF e senha GOV (nível ouro).</a:t>
            </a:r>
            <a:endParaRPr sz="3300">
              <a:solidFill>
                <a:srgbClr val="FFFFFF"/>
              </a:solidFill>
              <a:latin typeface="Open Sans"/>
              <a:ea typeface="Open Sans"/>
              <a:cs typeface="Open Sans"/>
              <a:sym typeface="Open Sans"/>
            </a:endParaRPr>
          </a:p>
        </p:txBody>
      </p:sp>
      <p:sp>
        <p:nvSpPr>
          <p:cNvPr id="301" name="Google Shape;301;p13"/>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7">
              <a:alphaModFix/>
            </a:blip>
            <a:stretch>
              <a:fillRect b="0" l="-6270" r="-6269"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4"/>
          <p:cNvSpPr/>
          <p:nvPr/>
        </p:nvSpPr>
        <p:spPr>
          <a:xfrm>
            <a:off x="363245" y="987983"/>
            <a:ext cx="12134564" cy="3525393"/>
          </a:xfrm>
          <a:custGeom>
            <a:rect b="b" l="l" r="r" t="t"/>
            <a:pathLst>
              <a:path extrusionOk="0" h="4700524" w="16179419">
                <a:moveTo>
                  <a:pt x="0" y="0"/>
                </a:moveTo>
                <a:lnTo>
                  <a:pt x="16179419" y="0"/>
                </a:lnTo>
                <a:lnTo>
                  <a:pt x="16179419" y="4700524"/>
                </a:lnTo>
                <a:lnTo>
                  <a:pt x="0" y="4700524"/>
                </a:lnTo>
                <a:lnTo>
                  <a:pt x="0" y="0"/>
                </a:lnTo>
                <a:close/>
              </a:path>
            </a:pathLst>
          </a:custGeom>
          <a:blipFill rotWithShape="1">
            <a:blip r:embed="rId3">
              <a:alphaModFix/>
            </a:blip>
            <a:stretch>
              <a:fillRect b="-46753" l="0" r="0" t="-46755"/>
            </a:stretch>
          </a:blipFill>
          <a:ln>
            <a:noFill/>
          </a:ln>
        </p:spPr>
      </p:sp>
      <p:sp>
        <p:nvSpPr>
          <p:cNvPr id="311" name="Google Shape;311;p14"/>
          <p:cNvSpPr/>
          <p:nvPr/>
        </p:nvSpPr>
        <p:spPr>
          <a:xfrm>
            <a:off x="363245" y="5467912"/>
            <a:ext cx="12022170" cy="3790378"/>
          </a:xfrm>
          <a:custGeom>
            <a:rect b="b" l="l" r="r" t="t"/>
            <a:pathLst>
              <a:path extrusionOk="0" h="5053838" w="16029560">
                <a:moveTo>
                  <a:pt x="0" y="0"/>
                </a:moveTo>
                <a:lnTo>
                  <a:pt x="16029560" y="0"/>
                </a:lnTo>
                <a:lnTo>
                  <a:pt x="16029560" y="5053838"/>
                </a:lnTo>
                <a:lnTo>
                  <a:pt x="0" y="5053838"/>
                </a:lnTo>
                <a:lnTo>
                  <a:pt x="0" y="0"/>
                </a:lnTo>
                <a:close/>
              </a:path>
            </a:pathLst>
          </a:custGeom>
          <a:blipFill rotWithShape="1">
            <a:blip r:embed="rId4">
              <a:alphaModFix/>
            </a:blip>
            <a:stretch>
              <a:fillRect b="-39159" l="0" r="0" t="-39160"/>
            </a:stretch>
          </a:blipFill>
          <a:ln>
            <a:noFill/>
          </a:ln>
        </p:spPr>
      </p:sp>
      <p:sp>
        <p:nvSpPr>
          <p:cNvPr id="312" name="Google Shape;312;p14"/>
          <p:cNvSpPr txBox="1"/>
          <p:nvPr/>
        </p:nvSpPr>
        <p:spPr>
          <a:xfrm>
            <a:off x="363245" y="65765"/>
            <a:ext cx="6091618" cy="78105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3000">
                <a:solidFill>
                  <a:srgbClr val="000000"/>
                </a:solidFill>
                <a:latin typeface="Tahoma"/>
                <a:ea typeface="Tahoma"/>
                <a:cs typeface="Tahoma"/>
                <a:sym typeface="Tahoma"/>
              </a:rPr>
              <a:t>Declaração de baixa:</a:t>
            </a:r>
            <a:endParaRPr b="1" sz="3000">
              <a:solidFill>
                <a:srgbClr val="000000"/>
              </a:solidFill>
              <a:latin typeface="Tahoma"/>
              <a:ea typeface="Tahoma"/>
              <a:cs typeface="Tahoma"/>
              <a:sym typeface="Tahoma"/>
            </a:endParaRPr>
          </a:p>
        </p:txBody>
      </p:sp>
      <p:sp>
        <p:nvSpPr>
          <p:cNvPr id="313" name="Google Shape;313;p14"/>
          <p:cNvSpPr txBox="1"/>
          <p:nvPr/>
        </p:nvSpPr>
        <p:spPr>
          <a:xfrm>
            <a:off x="363245" y="4580077"/>
            <a:ext cx="6750910" cy="78105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3000">
                <a:solidFill>
                  <a:srgbClr val="000000"/>
                </a:solidFill>
                <a:latin typeface="Tahoma"/>
                <a:ea typeface="Tahoma"/>
                <a:cs typeface="Tahoma"/>
                <a:sym typeface="Tahoma"/>
              </a:rPr>
              <a:t>Confirmação de Baixa: </a:t>
            </a:r>
            <a:endParaRPr b="1" sz="3000">
              <a:solidFill>
                <a:srgbClr val="000000"/>
              </a:solidFill>
              <a:latin typeface="Tahoma"/>
              <a:ea typeface="Tahoma"/>
              <a:cs typeface="Tahoma"/>
              <a:sym typeface="Tahoma"/>
            </a:endParaRPr>
          </a:p>
        </p:txBody>
      </p:sp>
      <p:sp>
        <p:nvSpPr>
          <p:cNvPr id="314" name="Google Shape;314;p14"/>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5">
              <a:alphaModFix/>
            </a:blip>
            <a:stretch>
              <a:fillRect b="0" l="-6270" r="-6269"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5"/>
          <p:cNvSpPr/>
          <p:nvPr/>
        </p:nvSpPr>
        <p:spPr>
          <a:xfrm>
            <a:off x="4910299" y="1105319"/>
            <a:ext cx="9047797" cy="8854916"/>
          </a:xfrm>
          <a:custGeom>
            <a:rect b="b" l="l" r="r" t="t"/>
            <a:pathLst>
              <a:path extrusionOk="0" h="11806555" w="12063730">
                <a:moveTo>
                  <a:pt x="0" y="0"/>
                </a:moveTo>
                <a:lnTo>
                  <a:pt x="12063730" y="0"/>
                </a:lnTo>
                <a:lnTo>
                  <a:pt x="12063730" y="11806555"/>
                </a:lnTo>
                <a:lnTo>
                  <a:pt x="0" y="11806555"/>
                </a:lnTo>
                <a:lnTo>
                  <a:pt x="0" y="0"/>
                </a:lnTo>
                <a:close/>
              </a:path>
            </a:pathLst>
          </a:custGeom>
          <a:blipFill rotWithShape="1">
            <a:blip r:embed="rId3">
              <a:alphaModFix/>
            </a:blip>
            <a:stretch>
              <a:fillRect b="-10" l="0" r="0" t="-11"/>
            </a:stretch>
          </a:blipFill>
          <a:ln>
            <a:noFill/>
          </a:ln>
        </p:spPr>
      </p:sp>
      <p:sp>
        <p:nvSpPr>
          <p:cNvPr id="324" name="Google Shape;324;p15"/>
          <p:cNvSpPr/>
          <p:nvPr/>
        </p:nvSpPr>
        <p:spPr>
          <a:xfrm>
            <a:off x="5637466" y="1427674"/>
            <a:ext cx="7600950" cy="8220075"/>
          </a:xfrm>
          <a:custGeom>
            <a:rect b="b" l="l" r="r" t="t"/>
            <a:pathLst>
              <a:path extrusionOk="0" h="10960100" w="10134600">
                <a:moveTo>
                  <a:pt x="0" y="0"/>
                </a:moveTo>
                <a:lnTo>
                  <a:pt x="10134600" y="0"/>
                </a:lnTo>
                <a:lnTo>
                  <a:pt x="10134600" y="10960100"/>
                </a:lnTo>
                <a:lnTo>
                  <a:pt x="0" y="10960100"/>
                </a:lnTo>
                <a:lnTo>
                  <a:pt x="0" y="0"/>
                </a:lnTo>
                <a:close/>
              </a:path>
            </a:pathLst>
          </a:custGeom>
          <a:blipFill rotWithShape="1">
            <a:blip r:embed="rId4">
              <a:alphaModFix/>
            </a:blip>
            <a:stretch>
              <a:fillRect b="-63" l="0" r="0" t="-63"/>
            </a:stretch>
          </a:blipFill>
          <a:ln>
            <a:noFill/>
          </a:ln>
        </p:spPr>
      </p:sp>
      <p:sp>
        <p:nvSpPr>
          <p:cNvPr id="325" name="Google Shape;325;p15"/>
          <p:cNvSpPr txBox="1"/>
          <p:nvPr/>
        </p:nvSpPr>
        <p:spPr>
          <a:xfrm>
            <a:off x="5761111" y="-85919"/>
            <a:ext cx="7353662" cy="1031875"/>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000">
                <a:solidFill>
                  <a:srgbClr val="000000"/>
                </a:solidFill>
                <a:latin typeface="Tahoma"/>
                <a:ea typeface="Tahoma"/>
                <a:cs typeface="Tahoma"/>
                <a:sym typeface="Tahoma"/>
              </a:rPr>
              <a:t>Baixe a certidão de baixa</a:t>
            </a:r>
            <a:endParaRPr b="1" sz="4000">
              <a:solidFill>
                <a:srgbClr val="000000"/>
              </a:solidFill>
              <a:latin typeface="Tahoma"/>
              <a:ea typeface="Tahoma"/>
              <a:cs typeface="Tahoma"/>
              <a:sym typeface="Tahoma"/>
            </a:endParaRPr>
          </a:p>
        </p:txBody>
      </p:sp>
      <p:sp>
        <p:nvSpPr>
          <p:cNvPr id="326" name="Google Shape;326;p15"/>
          <p:cNvSpPr txBox="1"/>
          <p:nvPr/>
        </p:nvSpPr>
        <p:spPr>
          <a:xfrm>
            <a:off x="186571" y="9526700"/>
            <a:ext cx="5788500" cy="647850"/>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FFFFFF"/>
                </a:solidFill>
                <a:latin typeface="Trebuchet MS"/>
                <a:ea typeface="Trebuchet MS"/>
                <a:cs typeface="Trebuchet MS"/>
                <a:sym typeface="Trebuchet MS"/>
              </a:rPr>
              <a:t>Fonte: Brasil, 2024.</a:t>
            </a:r>
            <a:endParaRPr sz="2600">
              <a:solidFill>
                <a:srgbClr val="FFFFFF"/>
              </a:solidFill>
              <a:latin typeface="Trebuchet MS"/>
              <a:ea typeface="Trebuchet MS"/>
              <a:cs typeface="Trebuchet MS"/>
              <a:sym typeface="Trebuchet MS"/>
            </a:endParaRPr>
          </a:p>
        </p:txBody>
      </p:sp>
      <p:sp>
        <p:nvSpPr>
          <p:cNvPr id="327" name="Google Shape;327;p15"/>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5">
              <a:alphaModFix/>
            </a:blip>
            <a:stretch>
              <a:fillRect b="0" l="-6270" r="-6269"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6"/>
          <p:cNvSpPr/>
          <p:nvPr/>
        </p:nvSpPr>
        <p:spPr>
          <a:xfrm>
            <a:off x="2932472" y="3002689"/>
            <a:ext cx="12423077" cy="4075176"/>
          </a:xfrm>
          <a:custGeom>
            <a:rect b="b" l="l" r="r" t="t"/>
            <a:pathLst>
              <a:path extrusionOk="0" h="5433568" w="16564102">
                <a:moveTo>
                  <a:pt x="0" y="0"/>
                </a:moveTo>
                <a:lnTo>
                  <a:pt x="16564102" y="0"/>
                </a:lnTo>
                <a:lnTo>
                  <a:pt x="16564102" y="5433568"/>
                </a:lnTo>
                <a:lnTo>
                  <a:pt x="0" y="5433568"/>
                </a:lnTo>
                <a:lnTo>
                  <a:pt x="0" y="0"/>
                </a:lnTo>
                <a:close/>
              </a:path>
            </a:pathLst>
          </a:custGeom>
          <a:blipFill rotWithShape="1">
            <a:blip r:embed="rId3">
              <a:alphaModFix/>
            </a:blip>
            <a:stretch>
              <a:fillRect b="-57" l="0" r="0" t="-56"/>
            </a:stretch>
          </a:blipFill>
          <a:ln>
            <a:noFill/>
          </a:ln>
        </p:spPr>
      </p:sp>
      <p:sp>
        <p:nvSpPr>
          <p:cNvPr id="337" name="Google Shape;337;p16"/>
          <p:cNvSpPr txBox="1"/>
          <p:nvPr/>
        </p:nvSpPr>
        <p:spPr>
          <a:xfrm>
            <a:off x="3381388" y="3752508"/>
            <a:ext cx="11974139" cy="1813509"/>
          </a:xfrm>
          <a:prstGeom prst="rect">
            <a:avLst/>
          </a:prstGeom>
          <a:noFill/>
          <a:ln>
            <a:noFill/>
          </a:ln>
        </p:spPr>
        <p:txBody>
          <a:bodyPr anchorCtr="0" anchor="t" bIns="0" lIns="0" spcFirstLastPara="1" rIns="0" wrap="square" tIns="0">
            <a:spAutoFit/>
          </a:bodyPr>
          <a:lstStyle/>
          <a:p>
            <a:pPr indent="0" lvl="0" marL="0" marR="0" rtl="0" algn="l">
              <a:lnSpc>
                <a:spcPct val="167988"/>
              </a:lnSpc>
              <a:spcBef>
                <a:spcPts val="0"/>
              </a:spcBef>
              <a:spcAft>
                <a:spcPts val="0"/>
              </a:spcAft>
              <a:buNone/>
            </a:pPr>
            <a:r>
              <a:rPr b="1" lang="en-US" sz="6935">
                <a:solidFill>
                  <a:srgbClr val="000000"/>
                </a:solidFill>
                <a:latin typeface="Tahoma"/>
                <a:ea typeface="Tahoma"/>
                <a:cs typeface="Tahoma"/>
                <a:sym typeface="Tahoma"/>
              </a:rPr>
              <a:t>O que fazer após a baixa?</a:t>
            </a:r>
            <a:endParaRPr b="1" sz="6935">
              <a:solidFill>
                <a:srgbClr val="000000"/>
              </a:solidFill>
              <a:latin typeface="Tahoma"/>
              <a:ea typeface="Tahoma"/>
              <a:cs typeface="Tahoma"/>
              <a:sym typeface="Tahoma"/>
            </a:endParaRPr>
          </a:p>
        </p:txBody>
      </p:sp>
      <p:sp>
        <p:nvSpPr>
          <p:cNvPr id="338" name="Google Shape;338;p16"/>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4">
              <a:alphaModFix/>
            </a:blip>
            <a:stretch>
              <a:fillRect b="0" l="-6270" r="-6269"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7"/>
          <p:cNvSpPr/>
          <p:nvPr/>
        </p:nvSpPr>
        <p:spPr>
          <a:xfrm>
            <a:off x="3532041" y="3131525"/>
            <a:ext cx="11223592" cy="7218426"/>
          </a:xfrm>
          <a:custGeom>
            <a:rect b="b" l="l" r="r" t="t"/>
            <a:pathLst>
              <a:path extrusionOk="0" h="9624568" w="14964790">
                <a:moveTo>
                  <a:pt x="0" y="0"/>
                </a:moveTo>
                <a:lnTo>
                  <a:pt x="14964790" y="0"/>
                </a:lnTo>
                <a:lnTo>
                  <a:pt x="14964790" y="9624568"/>
                </a:lnTo>
                <a:lnTo>
                  <a:pt x="0" y="9624568"/>
                </a:lnTo>
                <a:lnTo>
                  <a:pt x="0" y="0"/>
                </a:lnTo>
                <a:close/>
              </a:path>
            </a:pathLst>
          </a:custGeom>
          <a:blipFill rotWithShape="1">
            <a:blip r:embed="rId3">
              <a:alphaModFix/>
            </a:blip>
            <a:stretch>
              <a:fillRect b="0" l="-46" r="-46" t="0"/>
            </a:stretch>
          </a:blipFill>
          <a:ln>
            <a:noFill/>
          </a:ln>
        </p:spPr>
      </p:sp>
      <p:sp>
        <p:nvSpPr>
          <p:cNvPr id="348" name="Google Shape;348;p17"/>
          <p:cNvSpPr/>
          <p:nvPr/>
        </p:nvSpPr>
        <p:spPr>
          <a:xfrm>
            <a:off x="6722212" y="336957"/>
            <a:ext cx="4843272" cy="1871472"/>
          </a:xfrm>
          <a:custGeom>
            <a:rect b="b" l="l" r="r" t="t"/>
            <a:pathLst>
              <a:path extrusionOk="0" h="2495296" w="6457696">
                <a:moveTo>
                  <a:pt x="0" y="0"/>
                </a:moveTo>
                <a:lnTo>
                  <a:pt x="6457696" y="0"/>
                </a:lnTo>
                <a:lnTo>
                  <a:pt x="6457696" y="2495296"/>
                </a:lnTo>
                <a:lnTo>
                  <a:pt x="0" y="2495296"/>
                </a:lnTo>
                <a:lnTo>
                  <a:pt x="0" y="0"/>
                </a:lnTo>
                <a:close/>
              </a:path>
            </a:pathLst>
          </a:custGeom>
          <a:blipFill rotWithShape="1">
            <a:blip r:embed="rId4">
              <a:alphaModFix/>
            </a:blip>
            <a:stretch>
              <a:fillRect b="-48" l="0" r="0" t="-48"/>
            </a:stretch>
          </a:blipFill>
          <a:ln>
            <a:noFill/>
          </a:ln>
        </p:spPr>
      </p:sp>
      <p:sp>
        <p:nvSpPr>
          <p:cNvPr id="349" name="Google Shape;349;p17"/>
          <p:cNvSpPr/>
          <p:nvPr/>
        </p:nvSpPr>
        <p:spPr>
          <a:xfrm>
            <a:off x="3868360" y="4572000"/>
            <a:ext cx="10551318" cy="5438298"/>
          </a:xfrm>
          <a:custGeom>
            <a:rect b="b" l="l" r="r" t="t"/>
            <a:pathLst>
              <a:path extrusionOk="0" h="7251065" w="14068425">
                <a:moveTo>
                  <a:pt x="0" y="0"/>
                </a:moveTo>
                <a:lnTo>
                  <a:pt x="14068425" y="0"/>
                </a:lnTo>
                <a:lnTo>
                  <a:pt x="14068425" y="7251065"/>
                </a:lnTo>
                <a:lnTo>
                  <a:pt x="0" y="7251065"/>
                </a:lnTo>
                <a:lnTo>
                  <a:pt x="0" y="0"/>
                </a:lnTo>
                <a:close/>
              </a:path>
            </a:pathLst>
          </a:custGeom>
          <a:blipFill rotWithShape="1">
            <a:blip r:embed="rId5">
              <a:alphaModFix/>
            </a:blip>
            <a:stretch>
              <a:fillRect b="0" l="-35" r="-34" t="0"/>
            </a:stretch>
          </a:blipFill>
          <a:ln>
            <a:noFill/>
          </a:ln>
        </p:spPr>
      </p:sp>
      <p:sp>
        <p:nvSpPr>
          <p:cNvPr id="350" name="Google Shape;350;p17"/>
          <p:cNvSpPr/>
          <p:nvPr/>
        </p:nvSpPr>
        <p:spPr>
          <a:xfrm>
            <a:off x="4963220" y="3539757"/>
            <a:ext cx="9033986" cy="412242"/>
          </a:xfrm>
          <a:custGeom>
            <a:rect b="b" l="l" r="r" t="t"/>
            <a:pathLst>
              <a:path extrusionOk="0" h="549656" w="12045315">
                <a:moveTo>
                  <a:pt x="0" y="0"/>
                </a:moveTo>
                <a:lnTo>
                  <a:pt x="12045315" y="0"/>
                </a:lnTo>
                <a:lnTo>
                  <a:pt x="12045315" y="549656"/>
                </a:lnTo>
                <a:lnTo>
                  <a:pt x="0" y="549656"/>
                </a:lnTo>
                <a:lnTo>
                  <a:pt x="0" y="0"/>
                </a:lnTo>
                <a:close/>
              </a:path>
            </a:pathLst>
          </a:custGeom>
          <a:blipFill rotWithShape="1">
            <a:blip r:embed="rId6">
              <a:alphaModFix/>
            </a:blip>
            <a:stretch>
              <a:fillRect b="0" l="-692" r="-693" t="0"/>
            </a:stretch>
          </a:blipFill>
          <a:ln>
            <a:noFill/>
          </a:ln>
        </p:spPr>
      </p:sp>
      <p:sp>
        <p:nvSpPr>
          <p:cNvPr id="351" name="Google Shape;351;p17"/>
          <p:cNvSpPr/>
          <p:nvPr/>
        </p:nvSpPr>
        <p:spPr>
          <a:xfrm>
            <a:off x="3868360" y="4572000"/>
            <a:ext cx="10551318" cy="5438298"/>
          </a:xfrm>
          <a:custGeom>
            <a:rect b="b" l="l" r="r" t="t"/>
            <a:pathLst>
              <a:path extrusionOk="0" h="7251065" w="14068425">
                <a:moveTo>
                  <a:pt x="0" y="0"/>
                </a:moveTo>
                <a:lnTo>
                  <a:pt x="14068425" y="0"/>
                </a:lnTo>
                <a:lnTo>
                  <a:pt x="14068425" y="7251065"/>
                </a:lnTo>
                <a:lnTo>
                  <a:pt x="0" y="7251065"/>
                </a:lnTo>
                <a:lnTo>
                  <a:pt x="0" y="0"/>
                </a:lnTo>
                <a:close/>
              </a:path>
            </a:pathLst>
          </a:custGeom>
          <a:blipFill rotWithShape="1">
            <a:blip r:embed="rId7">
              <a:alphaModFix/>
            </a:blip>
            <a:stretch>
              <a:fillRect b="-4538" l="0" r="0" t="-4539"/>
            </a:stretch>
          </a:blipFill>
          <a:ln>
            <a:noFill/>
          </a:ln>
        </p:spPr>
      </p:sp>
      <p:sp>
        <p:nvSpPr>
          <p:cNvPr id="352" name="Google Shape;352;p17"/>
          <p:cNvSpPr/>
          <p:nvPr/>
        </p:nvSpPr>
        <p:spPr>
          <a:xfrm>
            <a:off x="6590024" y="7736348"/>
            <a:ext cx="1946910" cy="1281874"/>
          </a:xfrm>
          <a:custGeom>
            <a:rect b="b" l="l" r="r" t="t"/>
            <a:pathLst>
              <a:path extrusionOk="0" h="1709166" w="2595880">
                <a:moveTo>
                  <a:pt x="0" y="0"/>
                </a:moveTo>
                <a:lnTo>
                  <a:pt x="2595880" y="0"/>
                </a:lnTo>
                <a:lnTo>
                  <a:pt x="2595880" y="1709166"/>
                </a:lnTo>
                <a:lnTo>
                  <a:pt x="0" y="1709166"/>
                </a:lnTo>
                <a:lnTo>
                  <a:pt x="0" y="0"/>
                </a:lnTo>
                <a:close/>
              </a:path>
            </a:pathLst>
          </a:custGeom>
          <a:blipFill rotWithShape="1">
            <a:blip r:embed="rId8">
              <a:alphaModFix/>
            </a:blip>
            <a:stretch>
              <a:fillRect b="-7" l="0" r="0" t="-8"/>
            </a:stretch>
          </a:blipFill>
          <a:ln>
            <a:noFill/>
          </a:ln>
        </p:spPr>
      </p:sp>
      <p:sp>
        <p:nvSpPr>
          <p:cNvPr id="353" name="Google Shape;353;p17"/>
          <p:cNvSpPr/>
          <p:nvPr/>
        </p:nvSpPr>
        <p:spPr>
          <a:xfrm>
            <a:off x="322669" y="9603877"/>
            <a:ext cx="3051810" cy="406431"/>
          </a:xfrm>
          <a:custGeom>
            <a:rect b="b" l="l" r="r" t="t"/>
            <a:pathLst>
              <a:path extrusionOk="0" h="541909" w="4069080">
                <a:moveTo>
                  <a:pt x="0" y="0"/>
                </a:moveTo>
                <a:lnTo>
                  <a:pt x="4069080" y="0"/>
                </a:lnTo>
                <a:lnTo>
                  <a:pt x="4069080" y="541909"/>
                </a:lnTo>
                <a:lnTo>
                  <a:pt x="0" y="541909"/>
                </a:lnTo>
                <a:lnTo>
                  <a:pt x="0" y="0"/>
                </a:lnTo>
                <a:close/>
              </a:path>
            </a:pathLst>
          </a:custGeom>
          <a:blipFill rotWithShape="1">
            <a:blip r:embed="rId9">
              <a:alphaModFix/>
            </a:blip>
            <a:stretch>
              <a:fillRect b="-57" l="0" r="0" t="-56"/>
            </a:stretch>
          </a:blipFill>
          <a:ln>
            <a:noFill/>
          </a:ln>
        </p:spPr>
      </p:sp>
      <p:sp>
        <p:nvSpPr>
          <p:cNvPr id="354" name="Google Shape;354;p17"/>
          <p:cNvSpPr/>
          <p:nvPr/>
        </p:nvSpPr>
        <p:spPr>
          <a:xfrm>
            <a:off x="6575346" y="7692828"/>
            <a:ext cx="1966056" cy="1306830"/>
          </a:xfrm>
          <a:custGeom>
            <a:rect b="b" l="l" r="r" t="t"/>
            <a:pathLst>
              <a:path extrusionOk="0" h="1742440" w="2621407">
                <a:moveTo>
                  <a:pt x="0" y="0"/>
                </a:moveTo>
                <a:lnTo>
                  <a:pt x="2621407" y="0"/>
                </a:lnTo>
                <a:lnTo>
                  <a:pt x="2621407" y="1742440"/>
                </a:lnTo>
                <a:lnTo>
                  <a:pt x="0" y="1742440"/>
                </a:lnTo>
                <a:lnTo>
                  <a:pt x="0" y="0"/>
                </a:lnTo>
                <a:close/>
              </a:path>
            </a:pathLst>
          </a:custGeom>
          <a:blipFill rotWithShape="1">
            <a:blip r:embed="rId10">
              <a:alphaModFix/>
            </a:blip>
            <a:stretch>
              <a:fillRect b="0" l="-12" r="-11" t="0"/>
            </a:stretch>
          </a:blipFill>
          <a:ln>
            <a:noFill/>
          </a:ln>
        </p:spPr>
      </p:sp>
      <p:sp>
        <p:nvSpPr>
          <p:cNvPr id="355" name="Google Shape;355;p17"/>
          <p:cNvSpPr txBox="1"/>
          <p:nvPr/>
        </p:nvSpPr>
        <p:spPr>
          <a:xfrm>
            <a:off x="3083395" y="1391745"/>
            <a:ext cx="13556142" cy="1538649"/>
          </a:xfrm>
          <a:prstGeom prst="rect">
            <a:avLst/>
          </a:prstGeom>
          <a:noFill/>
          <a:ln>
            <a:noFill/>
          </a:ln>
        </p:spPr>
        <p:txBody>
          <a:bodyPr anchorCtr="0" anchor="t" bIns="0" lIns="0" spcFirstLastPara="1" rIns="0" wrap="square" tIns="0">
            <a:spAutoFit/>
          </a:bodyPr>
          <a:lstStyle/>
          <a:p>
            <a:pPr indent="0" lvl="0" marL="0" marR="0" rtl="0" algn="l">
              <a:lnSpc>
                <a:spcPct val="167966"/>
              </a:lnSpc>
              <a:spcBef>
                <a:spcPts val="0"/>
              </a:spcBef>
              <a:spcAft>
                <a:spcPts val="0"/>
              </a:spcAft>
              <a:buNone/>
            </a:pPr>
            <a:r>
              <a:rPr lang="en-US" sz="5900">
                <a:solidFill>
                  <a:srgbClr val="000000"/>
                </a:solidFill>
                <a:latin typeface="Tahoma"/>
                <a:ea typeface="Tahoma"/>
                <a:cs typeface="Tahoma"/>
                <a:sym typeface="Tahoma"/>
              </a:rPr>
              <a:t>Documento de Arrecadação Simplificado</a:t>
            </a:r>
            <a:endParaRPr sz="5900">
              <a:solidFill>
                <a:srgbClr val="000000"/>
              </a:solidFill>
              <a:latin typeface="Tahoma"/>
              <a:ea typeface="Tahoma"/>
              <a:cs typeface="Tahoma"/>
              <a:sym typeface="Tahoma"/>
            </a:endParaRPr>
          </a:p>
        </p:txBody>
      </p:sp>
      <p:sp>
        <p:nvSpPr>
          <p:cNvPr id="356" name="Google Shape;356;p17"/>
          <p:cNvSpPr txBox="1"/>
          <p:nvPr/>
        </p:nvSpPr>
        <p:spPr>
          <a:xfrm>
            <a:off x="4975917" y="3204924"/>
            <a:ext cx="8619153" cy="754980"/>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b="1" lang="en-US" sz="2600">
                <a:solidFill>
                  <a:srgbClr val="000000"/>
                </a:solidFill>
                <a:latin typeface="Arial"/>
                <a:ea typeface="Arial"/>
                <a:cs typeface="Arial"/>
                <a:sym typeface="Arial"/>
              </a:rPr>
              <a:t>https://www8.receita.fazenda.gov.br/simplesnacional/</a:t>
            </a:r>
            <a:endParaRPr b="1" sz="2600">
              <a:solidFill>
                <a:srgbClr val="000000"/>
              </a:solidFill>
              <a:latin typeface="Arial"/>
              <a:ea typeface="Arial"/>
              <a:cs typeface="Arial"/>
              <a:sym typeface="Arial"/>
            </a:endParaRPr>
          </a:p>
        </p:txBody>
      </p:sp>
      <p:sp>
        <p:nvSpPr>
          <p:cNvPr id="357" name="Google Shape;357;p17"/>
          <p:cNvSpPr/>
          <p:nvPr/>
        </p:nvSpPr>
        <p:spPr>
          <a:xfrm>
            <a:off x="15019239" y="8377290"/>
            <a:ext cx="3010187" cy="1666875"/>
          </a:xfrm>
          <a:custGeom>
            <a:rect b="b" l="l" r="r" t="t"/>
            <a:pathLst>
              <a:path extrusionOk="0" h="2222500" w="4013581">
                <a:moveTo>
                  <a:pt x="0" y="0"/>
                </a:moveTo>
                <a:lnTo>
                  <a:pt x="4013581" y="0"/>
                </a:lnTo>
                <a:lnTo>
                  <a:pt x="4013581" y="2222500"/>
                </a:lnTo>
                <a:lnTo>
                  <a:pt x="0" y="2222500"/>
                </a:lnTo>
                <a:lnTo>
                  <a:pt x="0" y="0"/>
                </a:lnTo>
                <a:close/>
              </a:path>
            </a:pathLst>
          </a:custGeom>
          <a:blipFill rotWithShape="1">
            <a:blip r:embed="rId11">
              <a:alphaModFix/>
            </a:blip>
            <a:stretch>
              <a:fillRect b="0" l="-6270" r="-6269"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8"/>
          <p:cNvSpPr/>
          <p:nvPr/>
        </p:nvSpPr>
        <p:spPr>
          <a:xfrm>
            <a:off x="3178159" y="2753096"/>
            <a:ext cx="11928443" cy="7597426"/>
          </a:xfrm>
          <a:custGeom>
            <a:rect b="b" l="l" r="r" t="t"/>
            <a:pathLst>
              <a:path extrusionOk="0" h="10129901" w="15904590">
                <a:moveTo>
                  <a:pt x="0" y="0"/>
                </a:moveTo>
                <a:lnTo>
                  <a:pt x="15904590" y="0"/>
                </a:lnTo>
                <a:lnTo>
                  <a:pt x="15904590" y="10129901"/>
                </a:lnTo>
                <a:lnTo>
                  <a:pt x="0" y="10129901"/>
                </a:lnTo>
                <a:lnTo>
                  <a:pt x="0" y="0"/>
                </a:lnTo>
                <a:close/>
              </a:path>
            </a:pathLst>
          </a:custGeom>
          <a:blipFill rotWithShape="1">
            <a:blip r:embed="rId3">
              <a:alphaModFix/>
            </a:blip>
            <a:stretch>
              <a:fillRect b="0" l="-4" r="-3" t="0"/>
            </a:stretch>
          </a:blipFill>
          <a:ln>
            <a:noFill/>
          </a:ln>
        </p:spPr>
      </p:sp>
      <p:sp>
        <p:nvSpPr>
          <p:cNvPr id="367" name="Google Shape;367;p18"/>
          <p:cNvSpPr/>
          <p:nvPr/>
        </p:nvSpPr>
        <p:spPr>
          <a:xfrm>
            <a:off x="-1605" y="280988"/>
            <a:ext cx="18288000" cy="1033463"/>
          </a:xfrm>
          <a:custGeom>
            <a:rect b="b" l="l" r="r" t="t"/>
            <a:pathLst>
              <a:path extrusionOk="0" h="1377950" w="24384000">
                <a:moveTo>
                  <a:pt x="0" y="0"/>
                </a:moveTo>
                <a:lnTo>
                  <a:pt x="24384000" y="0"/>
                </a:lnTo>
                <a:lnTo>
                  <a:pt x="24384000" y="1377950"/>
                </a:lnTo>
                <a:lnTo>
                  <a:pt x="0" y="1377950"/>
                </a:lnTo>
                <a:lnTo>
                  <a:pt x="0" y="0"/>
                </a:lnTo>
                <a:close/>
              </a:path>
            </a:pathLst>
          </a:custGeom>
          <a:blipFill rotWithShape="1">
            <a:blip r:embed="rId4">
              <a:alphaModFix/>
            </a:blip>
            <a:stretch>
              <a:fillRect b="-23264" l="0" r="0" t="-23264"/>
            </a:stretch>
          </a:blipFill>
          <a:ln>
            <a:noFill/>
          </a:ln>
        </p:spPr>
      </p:sp>
      <p:sp>
        <p:nvSpPr>
          <p:cNvPr id="368" name="Google Shape;368;p18"/>
          <p:cNvSpPr/>
          <p:nvPr/>
        </p:nvSpPr>
        <p:spPr>
          <a:xfrm>
            <a:off x="392963" y="9717862"/>
            <a:ext cx="2809208" cy="375951"/>
          </a:xfrm>
          <a:custGeom>
            <a:rect b="b" l="l" r="r" t="t"/>
            <a:pathLst>
              <a:path extrusionOk="0" h="501269" w="3745611">
                <a:moveTo>
                  <a:pt x="0" y="0"/>
                </a:moveTo>
                <a:lnTo>
                  <a:pt x="3745611" y="0"/>
                </a:lnTo>
                <a:lnTo>
                  <a:pt x="3745611" y="501269"/>
                </a:lnTo>
                <a:lnTo>
                  <a:pt x="0" y="501269"/>
                </a:lnTo>
                <a:lnTo>
                  <a:pt x="0" y="0"/>
                </a:lnTo>
                <a:close/>
              </a:path>
            </a:pathLst>
          </a:custGeom>
          <a:blipFill rotWithShape="1">
            <a:blip r:embed="rId5">
              <a:alphaModFix/>
            </a:blip>
            <a:stretch>
              <a:fillRect b="-715" l="0" r="0" t="-714"/>
            </a:stretch>
          </a:blipFill>
          <a:ln>
            <a:noFill/>
          </a:ln>
        </p:spPr>
      </p:sp>
      <p:sp>
        <p:nvSpPr>
          <p:cNvPr id="369" name="Google Shape;369;p18"/>
          <p:cNvSpPr/>
          <p:nvPr/>
        </p:nvSpPr>
        <p:spPr>
          <a:xfrm>
            <a:off x="3529260" y="4924282"/>
            <a:ext cx="11229498" cy="4812602"/>
          </a:xfrm>
          <a:custGeom>
            <a:rect b="b" l="l" r="r" t="t"/>
            <a:pathLst>
              <a:path extrusionOk="0" h="6416802" w="14972664">
                <a:moveTo>
                  <a:pt x="0" y="0"/>
                </a:moveTo>
                <a:lnTo>
                  <a:pt x="14972664" y="0"/>
                </a:lnTo>
                <a:lnTo>
                  <a:pt x="14972664" y="6416802"/>
                </a:lnTo>
                <a:lnTo>
                  <a:pt x="0" y="6416802"/>
                </a:lnTo>
                <a:lnTo>
                  <a:pt x="0" y="0"/>
                </a:lnTo>
                <a:close/>
              </a:path>
            </a:pathLst>
          </a:custGeom>
          <a:blipFill rotWithShape="1">
            <a:blip r:embed="rId6">
              <a:alphaModFix/>
            </a:blip>
            <a:stretch>
              <a:fillRect b="-18" l="0" r="0" t="-18"/>
            </a:stretch>
          </a:blipFill>
          <a:ln>
            <a:noFill/>
          </a:ln>
        </p:spPr>
      </p:sp>
      <p:sp>
        <p:nvSpPr>
          <p:cNvPr id="370" name="Google Shape;370;p18"/>
          <p:cNvSpPr/>
          <p:nvPr/>
        </p:nvSpPr>
        <p:spPr>
          <a:xfrm>
            <a:off x="3529260" y="4924282"/>
            <a:ext cx="11229498" cy="4812602"/>
          </a:xfrm>
          <a:custGeom>
            <a:rect b="b" l="l" r="r" t="t"/>
            <a:pathLst>
              <a:path extrusionOk="0" h="6416802" w="14972664">
                <a:moveTo>
                  <a:pt x="0" y="0"/>
                </a:moveTo>
                <a:lnTo>
                  <a:pt x="14972664" y="0"/>
                </a:lnTo>
                <a:lnTo>
                  <a:pt x="14972664" y="6416802"/>
                </a:lnTo>
                <a:lnTo>
                  <a:pt x="0" y="6416802"/>
                </a:lnTo>
                <a:lnTo>
                  <a:pt x="0" y="0"/>
                </a:lnTo>
                <a:close/>
              </a:path>
            </a:pathLst>
          </a:custGeom>
          <a:blipFill rotWithShape="1">
            <a:blip r:embed="rId7">
              <a:alphaModFix/>
            </a:blip>
            <a:stretch>
              <a:fillRect b="-15591" l="0" r="0" t="-15592"/>
            </a:stretch>
          </a:blipFill>
          <a:ln>
            <a:noFill/>
          </a:ln>
        </p:spPr>
      </p:sp>
      <p:sp>
        <p:nvSpPr>
          <p:cNvPr id="371" name="Google Shape;371;p18"/>
          <p:cNvSpPr txBox="1"/>
          <p:nvPr/>
        </p:nvSpPr>
        <p:spPr>
          <a:xfrm>
            <a:off x="192243" y="-3175"/>
            <a:ext cx="11634721" cy="1031875"/>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000">
                <a:solidFill>
                  <a:srgbClr val="000000"/>
                </a:solidFill>
                <a:latin typeface="Tahoma"/>
                <a:ea typeface="Tahoma"/>
                <a:cs typeface="Tahoma"/>
                <a:sym typeface="Tahoma"/>
              </a:rPr>
              <a:t>Situação Especial: Extinção.</a:t>
            </a:r>
            <a:endParaRPr b="1" sz="4000">
              <a:solidFill>
                <a:srgbClr val="000000"/>
              </a:solidFill>
              <a:latin typeface="Tahoma"/>
              <a:ea typeface="Tahoma"/>
              <a:cs typeface="Tahoma"/>
              <a:sym typeface="Tahoma"/>
            </a:endParaRPr>
          </a:p>
        </p:txBody>
      </p:sp>
      <p:sp>
        <p:nvSpPr>
          <p:cNvPr id="372" name="Google Shape;372;p18"/>
          <p:cNvSpPr txBox="1"/>
          <p:nvPr/>
        </p:nvSpPr>
        <p:spPr>
          <a:xfrm>
            <a:off x="3529260" y="2805551"/>
            <a:ext cx="12891427" cy="876300"/>
          </a:xfrm>
          <a:prstGeom prst="rect">
            <a:avLst/>
          </a:prstGeom>
          <a:noFill/>
          <a:ln>
            <a:noFill/>
          </a:ln>
        </p:spPr>
        <p:txBody>
          <a:bodyPr anchorCtr="0" anchor="t" bIns="0" lIns="0" spcFirstLastPara="1" rIns="0" wrap="square" tIns="0">
            <a:spAutoFit/>
          </a:bodyPr>
          <a:lstStyle/>
          <a:p>
            <a:pPr indent="0" lvl="0" marL="0" marR="0" rtl="0" algn="l">
              <a:lnSpc>
                <a:spcPct val="143913"/>
              </a:lnSpc>
              <a:spcBef>
                <a:spcPts val="0"/>
              </a:spcBef>
              <a:spcAft>
                <a:spcPts val="0"/>
              </a:spcAft>
              <a:buNone/>
            </a:pPr>
            <a:r>
              <a:rPr b="1" lang="en-US" sz="2300">
                <a:solidFill>
                  <a:srgbClr val="000000"/>
                </a:solidFill>
                <a:latin typeface="Arial"/>
                <a:ea typeface="Arial"/>
                <a:cs typeface="Arial"/>
                <a:sym typeface="Arial"/>
              </a:rPr>
              <a:t>https://www8.receita.fazenda.gov.br/SimplesNacional/Aplicacoes/ATSPO/d asnsimei.app/Identificacao</a:t>
            </a:r>
            <a:endParaRPr b="1" sz="2300">
              <a:solidFill>
                <a:srgbClr val="000000"/>
              </a:solidFill>
              <a:latin typeface="Arial"/>
              <a:ea typeface="Arial"/>
              <a:cs typeface="Arial"/>
              <a:sym typeface="Arial"/>
            </a:endParaRPr>
          </a:p>
        </p:txBody>
      </p:sp>
      <p:sp>
        <p:nvSpPr>
          <p:cNvPr id="373" name="Google Shape;373;p18"/>
          <p:cNvSpPr txBox="1"/>
          <p:nvPr/>
        </p:nvSpPr>
        <p:spPr>
          <a:xfrm>
            <a:off x="3529260" y="3853301"/>
            <a:ext cx="7071531" cy="895350"/>
          </a:xfrm>
          <a:prstGeom prst="rect">
            <a:avLst/>
          </a:prstGeom>
          <a:noFill/>
          <a:ln>
            <a:noFill/>
          </a:ln>
        </p:spPr>
        <p:txBody>
          <a:bodyPr anchorCtr="0" anchor="t" bIns="0" lIns="0" spcFirstLastPara="1" rIns="0" wrap="square" tIns="0">
            <a:spAutoFit/>
          </a:bodyPr>
          <a:lstStyle/>
          <a:p>
            <a:pPr indent="0" lvl="0" marL="0" marR="0" rtl="0" algn="l">
              <a:lnSpc>
                <a:spcPct val="144038"/>
              </a:lnSpc>
              <a:spcBef>
                <a:spcPts val="0"/>
              </a:spcBef>
              <a:spcAft>
                <a:spcPts val="0"/>
              </a:spcAft>
              <a:buNone/>
            </a:pPr>
            <a:r>
              <a:rPr lang="en-US" sz="2600">
                <a:solidFill>
                  <a:srgbClr val="00B050"/>
                </a:solidFill>
                <a:latin typeface="IBM Plex Sans"/>
                <a:ea typeface="IBM Plex Sans"/>
                <a:cs typeface="IBM Plex Sans"/>
                <a:sym typeface="IBM Plex Sans"/>
              </a:rPr>
              <a:t>Inserir CNPJ; </a:t>
            </a:r>
            <a:endParaRPr sz="2600">
              <a:solidFill>
                <a:srgbClr val="00B050"/>
              </a:solidFill>
              <a:latin typeface="IBM Plex Sans"/>
              <a:ea typeface="IBM Plex Sans"/>
              <a:cs typeface="IBM Plex Sans"/>
              <a:sym typeface="IBM Plex Sans"/>
            </a:endParaRPr>
          </a:p>
          <a:p>
            <a:pPr indent="0" lvl="0" marL="0" marR="0" rtl="0" algn="l">
              <a:lnSpc>
                <a:spcPct val="144038"/>
              </a:lnSpc>
              <a:spcBef>
                <a:spcPts val="0"/>
              </a:spcBef>
              <a:spcAft>
                <a:spcPts val="0"/>
              </a:spcAft>
              <a:buNone/>
            </a:pPr>
            <a:r>
              <a:rPr lang="en-US" sz="2600">
                <a:solidFill>
                  <a:srgbClr val="00B050"/>
                </a:solidFill>
                <a:latin typeface="IBM Plex Sans"/>
                <a:ea typeface="IBM Plex Sans"/>
                <a:cs typeface="IBM Plex Sans"/>
                <a:sym typeface="IBM Plex Sans"/>
              </a:rPr>
              <a:t>Ano calendário atual. </a:t>
            </a:r>
            <a:endParaRPr sz="2600">
              <a:solidFill>
                <a:srgbClr val="00B050"/>
              </a:solidFill>
              <a:latin typeface="IBM Plex Sans"/>
              <a:ea typeface="IBM Plex Sans"/>
              <a:cs typeface="IBM Plex Sans"/>
              <a:sym typeface="IBM Plex Sans"/>
            </a:endParaRPr>
          </a:p>
        </p:txBody>
      </p:sp>
      <p:sp>
        <p:nvSpPr>
          <p:cNvPr id="374" name="Google Shape;374;p18"/>
          <p:cNvSpPr/>
          <p:nvPr/>
        </p:nvSpPr>
        <p:spPr>
          <a:xfrm>
            <a:off x="15082580" y="8412365"/>
            <a:ext cx="2946845" cy="1631823"/>
          </a:xfrm>
          <a:custGeom>
            <a:rect b="b" l="l" r="r" t="t"/>
            <a:pathLst>
              <a:path extrusionOk="0" h="2175764" w="3929126">
                <a:moveTo>
                  <a:pt x="0" y="0"/>
                </a:moveTo>
                <a:lnTo>
                  <a:pt x="3929126" y="0"/>
                </a:lnTo>
                <a:lnTo>
                  <a:pt x="3929126" y="2175764"/>
                </a:lnTo>
                <a:lnTo>
                  <a:pt x="0" y="2175764"/>
                </a:lnTo>
                <a:lnTo>
                  <a:pt x="0" y="0"/>
                </a:lnTo>
                <a:close/>
              </a:path>
            </a:pathLst>
          </a:custGeom>
          <a:blipFill rotWithShape="1">
            <a:blip r:embed="rId8">
              <a:alphaModFix/>
            </a:blip>
            <a:stretch>
              <a:fillRect b="0" l="-6270" r="-6269"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9"/>
          <p:cNvSpPr/>
          <p:nvPr/>
        </p:nvSpPr>
        <p:spPr>
          <a:xfrm>
            <a:off x="0" y="446294"/>
            <a:ext cx="16355377" cy="1543050"/>
          </a:xfrm>
          <a:custGeom>
            <a:rect b="b" l="l" r="r" t="t"/>
            <a:pathLst>
              <a:path extrusionOk="0" h="2057400" w="21807170">
                <a:moveTo>
                  <a:pt x="0" y="0"/>
                </a:moveTo>
                <a:lnTo>
                  <a:pt x="21807170" y="0"/>
                </a:lnTo>
                <a:lnTo>
                  <a:pt x="21807170" y="2057400"/>
                </a:lnTo>
                <a:lnTo>
                  <a:pt x="0" y="2057400"/>
                </a:lnTo>
                <a:lnTo>
                  <a:pt x="0" y="0"/>
                </a:lnTo>
                <a:close/>
              </a:path>
            </a:pathLst>
          </a:custGeom>
          <a:blipFill rotWithShape="1">
            <a:blip r:embed="rId3">
              <a:alphaModFix/>
            </a:blip>
            <a:stretch>
              <a:fillRect b="-219" l="0" r="0" t="-218"/>
            </a:stretch>
          </a:blipFill>
          <a:ln>
            <a:noFill/>
          </a:ln>
        </p:spPr>
      </p:sp>
      <p:sp>
        <p:nvSpPr>
          <p:cNvPr id="384" name="Google Shape;384;p19"/>
          <p:cNvSpPr/>
          <p:nvPr/>
        </p:nvSpPr>
        <p:spPr>
          <a:xfrm>
            <a:off x="485994" y="472745"/>
            <a:ext cx="13209175" cy="1490186"/>
          </a:xfrm>
          <a:custGeom>
            <a:rect b="b" l="l" r="r" t="t"/>
            <a:pathLst>
              <a:path extrusionOk="0" h="1986915" w="17612233">
                <a:moveTo>
                  <a:pt x="0" y="0"/>
                </a:moveTo>
                <a:lnTo>
                  <a:pt x="17612233" y="0"/>
                </a:lnTo>
                <a:lnTo>
                  <a:pt x="17612233" y="1986915"/>
                </a:lnTo>
                <a:lnTo>
                  <a:pt x="0" y="1986915"/>
                </a:lnTo>
                <a:lnTo>
                  <a:pt x="0" y="0"/>
                </a:lnTo>
                <a:close/>
              </a:path>
            </a:pathLst>
          </a:custGeom>
          <a:blipFill rotWithShape="1">
            <a:blip r:embed="rId4">
              <a:alphaModFix/>
            </a:blip>
            <a:stretch>
              <a:fillRect b="0" l="-138" r="-138" t="0"/>
            </a:stretch>
          </a:blipFill>
          <a:ln>
            <a:noFill/>
          </a:ln>
        </p:spPr>
      </p:sp>
      <p:sp>
        <p:nvSpPr>
          <p:cNvPr id="385" name="Google Shape;385;p19"/>
          <p:cNvSpPr txBox="1"/>
          <p:nvPr/>
        </p:nvSpPr>
        <p:spPr>
          <a:xfrm>
            <a:off x="498691" y="273853"/>
            <a:ext cx="12893400" cy="1562100"/>
          </a:xfrm>
          <a:prstGeom prst="rect">
            <a:avLst/>
          </a:prstGeom>
          <a:noFill/>
          <a:ln>
            <a:noFill/>
          </a:ln>
        </p:spPr>
        <p:txBody>
          <a:bodyPr anchorCtr="0" anchor="t" bIns="0" lIns="0" spcFirstLastPara="1" rIns="0" wrap="square" tIns="0">
            <a:spAutoFit/>
          </a:bodyPr>
          <a:lstStyle/>
          <a:p>
            <a:pPr indent="0" lvl="0" marL="0" marR="0" rtl="0" algn="l">
              <a:lnSpc>
                <a:spcPct val="144000"/>
              </a:lnSpc>
              <a:spcBef>
                <a:spcPts val="0"/>
              </a:spcBef>
              <a:spcAft>
                <a:spcPts val="0"/>
              </a:spcAft>
              <a:buNone/>
            </a:pPr>
            <a:r>
              <a:rPr b="1" lang="en-US" sz="4500">
                <a:solidFill>
                  <a:srgbClr val="000000"/>
                </a:solidFill>
                <a:latin typeface="Tahoma"/>
                <a:ea typeface="Tahoma"/>
                <a:cs typeface="Tahoma"/>
                <a:sym typeface="Tahoma"/>
              </a:rPr>
              <a:t>Passo a passo para fazer a declaração de extinção: </a:t>
            </a:r>
            <a:endParaRPr b="1" sz="4500">
              <a:solidFill>
                <a:srgbClr val="000000"/>
              </a:solidFill>
              <a:latin typeface="Tahoma"/>
              <a:ea typeface="Tahoma"/>
              <a:cs typeface="Tahoma"/>
              <a:sym typeface="Tahoma"/>
            </a:endParaRPr>
          </a:p>
        </p:txBody>
      </p:sp>
      <p:sp>
        <p:nvSpPr>
          <p:cNvPr id="386" name="Google Shape;386;p19"/>
          <p:cNvSpPr txBox="1"/>
          <p:nvPr/>
        </p:nvSpPr>
        <p:spPr>
          <a:xfrm>
            <a:off x="450300" y="1938150"/>
            <a:ext cx="17837700" cy="8009700"/>
          </a:xfrm>
          <a:prstGeom prst="rect">
            <a:avLst/>
          </a:prstGeom>
          <a:noFill/>
          <a:ln>
            <a:noFill/>
          </a:ln>
        </p:spPr>
        <p:txBody>
          <a:bodyPr anchorCtr="0" anchor="t" bIns="0" lIns="0" spcFirstLastPara="1" rIns="0" wrap="square" tIns="0">
            <a:spAutoFit/>
          </a:bodyPr>
          <a:lstStyle/>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Acesse o site: </a:t>
            </a:r>
            <a:r>
              <a:rPr b="0" i="0" lang="en-US" sz="2600" u="sng" cap="none" strike="noStrike">
                <a:solidFill>
                  <a:srgbClr val="0000FF"/>
                </a:solidFill>
                <a:latin typeface="IBM Plex Sans"/>
                <a:ea typeface="IBM Plex Sans"/>
                <a:cs typeface="IBM Plex Sans"/>
                <a:sym typeface="IBM Plex Sans"/>
                <a:hlinkClick r:id="rId5">
                  <a:extLst>
                    <a:ext uri="{A12FA001-AC4F-418D-AE19-62706E023703}">
                      <ahyp:hlinkClr val="tx"/>
                    </a:ext>
                  </a:extLst>
                </a:hlinkClick>
              </a:rPr>
              <a:t>gov.br/empresas-e-negocios</a:t>
            </a:r>
            <a:endParaRPr b="0" i="0" sz="2600" u="sng" cap="none" strike="noStrike">
              <a:solidFill>
                <a:srgbClr val="0000FF"/>
              </a:solidFill>
              <a:latin typeface="IBM Plex Sans"/>
              <a:ea typeface="IBM Plex Sans"/>
              <a:cs typeface="IBM Plex Sans"/>
              <a:sym typeface="IBM Plex Sans"/>
            </a:endParaRPr>
          </a:p>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Clique em “Já sou MEI”.</a:t>
            </a:r>
            <a:endParaRPr b="0" i="0" sz="2600" u="none" cap="none" strike="noStrike">
              <a:solidFill>
                <a:srgbClr val="000000"/>
              </a:solidFill>
              <a:latin typeface="IBM Plex Sans"/>
              <a:ea typeface="IBM Plex Sans"/>
              <a:cs typeface="IBM Plex Sans"/>
              <a:sym typeface="IBM Plex Sans"/>
            </a:endParaRPr>
          </a:p>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Clique em “Declaração Anual de Faturamento”.</a:t>
            </a:r>
            <a:endParaRPr b="0" i="0" sz="2600" u="none" cap="none" strike="noStrike">
              <a:solidFill>
                <a:srgbClr val="000000"/>
              </a:solidFill>
              <a:latin typeface="IBM Plex Sans"/>
              <a:ea typeface="IBM Plex Sans"/>
              <a:cs typeface="IBM Plex Sans"/>
              <a:sym typeface="IBM Plex Sans"/>
            </a:endParaRPr>
          </a:p>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Clique em “Entregar Declaração Anual de Faturamento”.</a:t>
            </a:r>
            <a:endParaRPr b="0" i="0" sz="2600" u="none" cap="none" strike="noStrike">
              <a:solidFill>
                <a:srgbClr val="000000"/>
              </a:solidFill>
              <a:latin typeface="IBM Plex Sans"/>
              <a:ea typeface="IBM Plex Sans"/>
              <a:cs typeface="IBM Plex Sans"/>
              <a:sym typeface="IBM Plex Sans"/>
            </a:endParaRPr>
          </a:p>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Digite o CNPJ.</a:t>
            </a:r>
            <a:endParaRPr b="0" i="0" sz="2600" u="none" cap="none" strike="noStrike">
              <a:solidFill>
                <a:srgbClr val="000000"/>
              </a:solidFill>
              <a:latin typeface="IBM Plex Sans"/>
              <a:ea typeface="IBM Plex Sans"/>
              <a:cs typeface="IBM Plex Sans"/>
              <a:sym typeface="IBM Plex Sans"/>
            </a:endParaRPr>
          </a:p>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Selecione o ano calendário.</a:t>
            </a:r>
            <a:endParaRPr b="0" i="0" sz="2600" u="none" cap="none" strike="noStrike">
              <a:solidFill>
                <a:srgbClr val="000000"/>
              </a:solidFill>
              <a:latin typeface="IBM Plex Sans"/>
              <a:ea typeface="IBM Plex Sans"/>
              <a:cs typeface="IBM Plex Sans"/>
              <a:sym typeface="IBM Plex Sans"/>
            </a:endParaRPr>
          </a:p>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Clique em “Continuar”.</a:t>
            </a:r>
            <a:endParaRPr b="0" i="0" sz="2600" u="none" cap="none" strike="noStrike">
              <a:solidFill>
                <a:srgbClr val="000000"/>
              </a:solidFill>
              <a:latin typeface="IBM Plex Sans"/>
              <a:ea typeface="IBM Plex Sans"/>
              <a:cs typeface="IBM Plex Sans"/>
              <a:sym typeface="IBM Plex Sans"/>
            </a:endParaRPr>
          </a:p>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Informe o valor da receita bruta anual referente ao ano.</a:t>
            </a:r>
            <a:endParaRPr b="0" i="0" sz="2600" u="none" cap="none" strike="noStrike">
              <a:solidFill>
                <a:srgbClr val="000000"/>
              </a:solidFill>
              <a:latin typeface="IBM Plex Sans"/>
              <a:ea typeface="IBM Plex Sans"/>
              <a:cs typeface="IBM Plex Sans"/>
              <a:sym typeface="IBM Plex Sans"/>
            </a:endParaRPr>
          </a:p>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Marque “Sim” ou “Não” no campo “Possuiu empregado durante o período abrangido pela declaração”.</a:t>
            </a:r>
            <a:endParaRPr b="0" i="0" sz="2600" u="none" cap="none" strike="noStrike">
              <a:solidFill>
                <a:srgbClr val="000000"/>
              </a:solidFill>
              <a:latin typeface="IBM Plex Sans"/>
              <a:ea typeface="IBM Plex Sans"/>
              <a:cs typeface="IBM Plex Sans"/>
              <a:sym typeface="IBM Plex Sans"/>
            </a:endParaRPr>
          </a:p>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Clique em “Continuar”.</a:t>
            </a:r>
            <a:endParaRPr b="0" i="0" sz="2600" u="none" cap="none" strike="noStrike">
              <a:solidFill>
                <a:srgbClr val="000000"/>
              </a:solidFill>
              <a:latin typeface="IBM Plex Sans"/>
              <a:ea typeface="IBM Plex Sans"/>
              <a:cs typeface="IBM Plex Sans"/>
              <a:sym typeface="IBM Plex Sans"/>
            </a:endParaRPr>
          </a:p>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Clique em “Transmitir”.</a:t>
            </a:r>
            <a:endParaRPr b="0" i="0" sz="2600" u="none" cap="none" strike="noStrike">
              <a:solidFill>
                <a:srgbClr val="000000"/>
              </a:solidFill>
              <a:latin typeface="IBM Plex Sans"/>
              <a:ea typeface="IBM Plex Sans"/>
              <a:cs typeface="IBM Plex Sans"/>
              <a:sym typeface="IBM Plex Sans"/>
            </a:endParaRPr>
          </a:p>
          <a:p>
            <a:pPr indent="-184150" lvl="3" marL="787400" marR="0" rtl="0" algn="l">
              <a:lnSpc>
                <a:spcPct val="172857"/>
              </a:lnSpc>
              <a:spcBef>
                <a:spcPts val="0"/>
              </a:spcBef>
              <a:spcAft>
                <a:spcPts val="0"/>
              </a:spcAft>
              <a:buClr>
                <a:srgbClr val="000000"/>
              </a:buClr>
              <a:buSzPts val="2600"/>
              <a:buFont typeface="IBM Plex Sans"/>
              <a:buAutoNum type="arabicPeriod"/>
            </a:pPr>
            <a:r>
              <a:rPr b="0" i="0" lang="en-US" sz="2600" u="none" cap="none" strike="noStrike">
                <a:solidFill>
                  <a:srgbClr val="000000"/>
                </a:solidFill>
                <a:latin typeface="IBM Plex Sans"/>
                <a:ea typeface="IBM Plex Sans"/>
                <a:cs typeface="IBM Plex Sans"/>
                <a:sym typeface="IBM Plex Sans"/>
              </a:rPr>
              <a:t>Imprima a declaração.</a:t>
            </a:r>
            <a:endParaRPr b="0" i="0" sz="2600" u="none" cap="none" strike="noStrike">
              <a:solidFill>
                <a:srgbClr val="000000"/>
              </a:solidFill>
              <a:latin typeface="IBM Plex Sans"/>
              <a:ea typeface="IBM Plex Sans"/>
              <a:cs typeface="IBM Plex Sans"/>
              <a:sym typeface="IBM Plex Sans"/>
            </a:endParaRPr>
          </a:p>
        </p:txBody>
      </p:sp>
      <p:sp>
        <p:nvSpPr>
          <p:cNvPr id="387" name="Google Shape;387;p19"/>
          <p:cNvSpPr/>
          <p:nvPr/>
        </p:nvSpPr>
        <p:spPr>
          <a:xfrm>
            <a:off x="14904067" y="8313514"/>
            <a:ext cx="3125344" cy="1730692"/>
          </a:xfrm>
          <a:custGeom>
            <a:rect b="b" l="l" r="r" t="t"/>
            <a:pathLst>
              <a:path extrusionOk="0" h="2307590" w="4167124">
                <a:moveTo>
                  <a:pt x="0" y="0"/>
                </a:moveTo>
                <a:lnTo>
                  <a:pt x="4167124" y="0"/>
                </a:lnTo>
                <a:lnTo>
                  <a:pt x="4167124" y="2307590"/>
                </a:lnTo>
                <a:lnTo>
                  <a:pt x="0" y="2307590"/>
                </a:lnTo>
                <a:lnTo>
                  <a:pt x="0" y="0"/>
                </a:lnTo>
                <a:close/>
              </a:path>
            </a:pathLst>
          </a:custGeom>
          <a:blipFill rotWithShape="1">
            <a:blip r:embed="rId6">
              <a:alphaModFix/>
            </a:blip>
            <a:stretch>
              <a:fillRect b="1" l="-6270" r="-6269"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p:nvPr/>
        </p:nvSpPr>
        <p:spPr>
          <a:xfrm>
            <a:off x="-1711000" y="1893751"/>
            <a:ext cx="5479447" cy="8417052"/>
          </a:xfrm>
          <a:custGeom>
            <a:rect b="b" l="l" r="r" t="t"/>
            <a:pathLst>
              <a:path extrusionOk="0" h="11222736" w="7305929">
                <a:moveTo>
                  <a:pt x="0" y="0"/>
                </a:moveTo>
                <a:lnTo>
                  <a:pt x="7305929" y="0"/>
                </a:lnTo>
                <a:lnTo>
                  <a:pt x="7305929" y="11222736"/>
                </a:lnTo>
                <a:lnTo>
                  <a:pt x="0" y="11222736"/>
                </a:lnTo>
                <a:lnTo>
                  <a:pt x="0" y="0"/>
                </a:lnTo>
                <a:close/>
              </a:path>
            </a:pathLst>
          </a:custGeom>
          <a:blipFill rotWithShape="1">
            <a:blip r:embed="rId3">
              <a:alphaModFix/>
            </a:blip>
            <a:stretch>
              <a:fillRect b="0" l="-20" r="-19" t="0"/>
            </a:stretch>
          </a:blipFill>
          <a:ln>
            <a:noFill/>
          </a:ln>
        </p:spPr>
      </p:sp>
      <p:sp>
        <p:nvSpPr>
          <p:cNvPr id="107" name="Google Shape;107;p2"/>
          <p:cNvSpPr txBox="1"/>
          <p:nvPr/>
        </p:nvSpPr>
        <p:spPr>
          <a:xfrm>
            <a:off x="5562775" y="558974"/>
            <a:ext cx="10798800" cy="572700"/>
          </a:xfrm>
          <a:prstGeom prst="rect">
            <a:avLst/>
          </a:prstGeom>
          <a:noFill/>
          <a:ln>
            <a:noFill/>
          </a:ln>
        </p:spPr>
        <p:txBody>
          <a:bodyPr anchorCtr="0" anchor="t" bIns="0" lIns="0" spcFirstLastPara="1" rIns="0" wrap="square" tIns="0">
            <a:spAutoFit/>
          </a:bodyPr>
          <a:lstStyle/>
          <a:p>
            <a:pPr indent="0" lvl="0" marL="0" marR="0" rtl="0" algn="l">
              <a:lnSpc>
                <a:spcPct val="60000"/>
              </a:lnSpc>
              <a:spcBef>
                <a:spcPts val="0"/>
              </a:spcBef>
              <a:spcAft>
                <a:spcPts val="0"/>
              </a:spcAft>
              <a:buNone/>
            </a:pPr>
            <a:r>
              <a:rPr b="1" i="0" lang="en-US" sz="6200" u="none" cap="none" strike="noStrike">
                <a:solidFill>
                  <a:srgbClr val="000000"/>
                </a:solidFill>
                <a:latin typeface="IBM Plex Sans"/>
                <a:ea typeface="IBM Plex Sans"/>
                <a:cs typeface="IBM Plex Sans"/>
                <a:sym typeface="IBM Plex Sans"/>
              </a:rPr>
              <a:t>Em que iremos te ajudar?</a:t>
            </a:r>
            <a:endParaRPr b="1" i="0" sz="6200" u="none" cap="none" strike="noStrike">
              <a:solidFill>
                <a:srgbClr val="000000"/>
              </a:solidFill>
              <a:latin typeface="IBM Plex Sans"/>
              <a:ea typeface="IBM Plex Sans"/>
              <a:cs typeface="IBM Plex Sans"/>
              <a:sym typeface="IBM Plex Sans"/>
            </a:endParaRPr>
          </a:p>
        </p:txBody>
      </p:sp>
      <p:sp>
        <p:nvSpPr>
          <p:cNvPr id="108" name="Google Shape;108;p2"/>
          <p:cNvSpPr txBox="1"/>
          <p:nvPr/>
        </p:nvSpPr>
        <p:spPr>
          <a:xfrm>
            <a:off x="4167966" y="1706157"/>
            <a:ext cx="2480342" cy="1182624"/>
          </a:xfrm>
          <a:prstGeom prst="rect">
            <a:avLst/>
          </a:prstGeom>
          <a:noFill/>
          <a:ln>
            <a:noFill/>
          </a:ln>
        </p:spPr>
        <p:txBody>
          <a:bodyPr anchorCtr="0" anchor="t" bIns="0" lIns="0" spcFirstLastPara="1" rIns="0" wrap="square" tIns="0">
            <a:spAutoFit/>
          </a:bodyPr>
          <a:lstStyle/>
          <a:p>
            <a:pPr indent="0" lvl="0" marL="0" marR="0" rtl="0" algn="just">
              <a:lnSpc>
                <a:spcPct val="204102"/>
              </a:lnSpc>
              <a:spcBef>
                <a:spcPts val="0"/>
              </a:spcBef>
              <a:spcAft>
                <a:spcPts val="0"/>
              </a:spcAft>
              <a:buNone/>
            </a:pPr>
            <a:r>
              <a:rPr b="0" i="0" lang="en-US" sz="1950" u="none" cap="none" strike="noStrike">
                <a:solidFill>
                  <a:srgbClr val="000000"/>
                </a:solidFill>
                <a:latin typeface="Arial"/>
                <a:ea typeface="Arial"/>
                <a:cs typeface="Arial"/>
                <a:sym typeface="Arial"/>
              </a:rPr>
              <a:t>Contribuições do  MEI para a  sociedade</a:t>
            </a:r>
            <a:endParaRPr b="0" i="0" sz="1950" u="none" cap="none" strike="noStrike">
              <a:solidFill>
                <a:srgbClr val="000000"/>
              </a:solidFill>
              <a:latin typeface="Arial"/>
              <a:ea typeface="Arial"/>
              <a:cs typeface="Arial"/>
              <a:sym typeface="Arial"/>
            </a:endParaRPr>
          </a:p>
        </p:txBody>
      </p:sp>
      <p:sp>
        <p:nvSpPr>
          <p:cNvPr id="109" name="Google Shape;109;p2"/>
          <p:cNvSpPr txBox="1"/>
          <p:nvPr/>
        </p:nvSpPr>
        <p:spPr>
          <a:xfrm>
            <a:off x="7792485" y="1778063"/>
            <a:ext cx="2286720" cy="1172489"/>
          </a:xfrm>
          <a:prstGeom prst="rect">
            <a:avLst/>
          </a:prstGeom>
          <a:noFill/>
          <a:ln>
            <a:noFill/>
          </a:ln>
        </p:spPr>
        <p:txBody>
          <a:bodyPr anchorCtr="0" anchor="t" bIns="0" lIns="0" spcFirstLastPara="1" rIns="0" wrap="square" tIns="0">
            <a:spAutoFit/>
          </a:bodyPr>
          <a:lstStyle/>
          <a:p>
            <a:pPr indent="0" lvl="0" marL="0" marR="0" rtl="0" algn="l">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Direitos e  Obrigações do MEI</a:t>
            </a:r>
            <a:endParaRPr b="0" i="0" sz="1950" u="none" cap="none" strike="noStrike">
              <a:solidFill>
                <a:srgbClr val="000000"/>
              </a:solidFill>
              <a:latin typeface="Arial"/>
              <a:ea typeface="Arial"/>
              <a:cs typeface="Arial"/>
              <a:sym typeface="Arial"/>
            </a:endParaRPr>
          </a:p>
        </p:txBody>
      </p:sp>
      <p:sp>
        <p:nvSpPr>
          <p:cNvPr id="110" name="Google Shape;110;p2"/>
          <p:cNvSpPr txBox="1"/>
          <p:nvPr/>
        </p:nvSpPr>
        <p:spPr>
          <a:xfrm>
            <a:off x="10866120" y="1427480"/>
            <a:ext cx="971550" cy="662305"/>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 3</a:t>
            </a:r>
            <a:endParaRPr b="1" i="0" sz="1900" u="none" cap="none" strike="noStrike">
              <a:solidFill>
                <a:srgbClr val="000000"/>
              </a:solidFill>
              <a:latin typeface="Arial"/>
              <a:ea typeface="Arial"/>
              <a:cs typeface="Arial"/>
              <a:sym typeface="Arial"/>
            </a:endParaRPr>
          </a:p>
        </p:txBody>
      </p:sp>
      <p:sp>
        <p:nvSpPr>
          <p:cNvPr id="111" name="Google Shape;111;p2"/>
          <p:cNvSpPr txBox="1"/>
          <p:nvPr/>
        </p:nvSpPr>
        <p:spPr>
          <a:xfrm>
            <a:off x="10866210" y="1764373"/>
            <a:ext cx="2508480" cy="1172489"/>
          </a:xfrm>
          <a:prstGeom prst="rect">
            <a:avLst/>
          </a:prstGeom>
          <a:noFill/>
          <a:ln>
            <a:noFill/>
          </a:ln>
        </p:spPr>
        <p:txBody>
          <a:bodyPr anchorCtr="0" anchor="t" bIns="0" lIns="0" spcFirstLastPara="1" rIns="0" wrap="square" tIns="0">
            <a:spAutoFit/>
          </a:bodyPr>
          <a:lstStyle/>
          <a:p>
            <a:pPr indent="0" lvl="0" marL="0" marR="0" rtl="0" algn="just">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Como legalizar o seu  MEI</a:t>
            </a:r>
            <a:endParaRPr b="0" i="0" sz="1950" u="none" cap="none" strike="noStrike">
              <a:solidFill>
                <a:srgbClr val="000000"/>
              </a:solidFill>
              <a:latin typeface="Arial"/>
              <a:ea typeface="Arial"/>
              <a:cs typeface="Arial"/>
              <a:sym typeface="Arial"/>
            </a:endParaRPr>
          </a:p>
        </p:txBody>
      </p:sp>
      <p:sp>
        <p:nvSpPr>
          <p:cNvPr id="112" name="Google Shape;112;p2"/>
          <p:cNvSpPr txBox="1"/>
          <p:nvPr/>
        </p:nvSpPr>
        <p:spPr>
          <a:xfrm>
            <a:off x="14775225" y="1749297"/>
            <a:ext cx="2425320" cy="1172489"/>
          </a:xfrm>
          <a:prstGeom prst="rect">
            <a:avLst/>
          </a:prstGeom>
          <a:noFill/>
          <a:ln>
            <a:noFill/>
          </a:ln>
        </p:spPr>
        <p:txBody>
          <a:bodyPr anchorCtr="0" anchor="t" bIns="0" lIns="0" spcFirstLastPara="1" rIns="0" wrap="square" tIns="0">
            <a:spAutoFit/>
          </a:bodyPr>
          <a:lstStyle/>
          <a:p>
            <a:pPr indent="0" lvl="0" marL="0" marR="0" rtl="0" algn="l">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Obrigações  Acessórias e Fiscais</a:t>
            </a:r>
            <a:endParaRPr b="0" i="0" sz="1950" u="none" cap="none" strike="noStrike">
              <a:solidFill>
                <a:srgbClr val="000000"/>
              </a:solidFill>
              <a:latin typeface="Arial"/>
              <a:ea typeface="Arial"/>
              <a:cs typeface="Arial"/>
              <a:sym typeface="Arial"/>
            </a:endParaRPr>
          </a:p>
        </p:txBody>
      </p:sp>
      <p:sp>
        <p:nvSpPr>
          <p:cNvPr id="113" name="Google Shape;113;p2"/>
          <p:cNvSpPr txBox="1"/>
          <p:nvPr/>
        </p:nvSpPr>
        <p:spPr>
          <a:xfrm>
            <a:off x="4168140" y="2869565"/>
            <a:ext cx="967740" cy="588010"/>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 5</a:t>
            </a:r>
            <a:endParaRPr b="1" i="0" sz="1900" u="none" cap="none" strike="noStrike">
              <a:solidFill>
                <a:srgbClr val="000000"/>
              </a:solidFill>
              <a:latin typeface="Arial"/>
              <a:ea typeface="Arial"/>
              <a:cs typeface="Arial"/>
              <a:sym typeface="Arial"/>
            </a:endParaRPr>
          </a:p>
        </p:txBody>
      </p:sp>
      <p:sp>
        <p:nvSpPr>
          <p:cNvPr id="114" name="Google Shape;114;p2"/>
          <p:cNvSpPr txBox="1"/>
          <p:nvPr/>
        </p:nvSpPr>
        <p:spPr>
          <a:xfrm>
            <a:off x="7806690" y="2921000"/>
            <a:ext cx="972185" cy="865505"/>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196437"/>
                </a:solidFill>
                <a:latin typeface="Arial"/>
                <a:ea typeface="Arial"/>
                <a:cs typeface="Arial"/>
                <a:sym typeface="Arial"/>
              </a:rPr>
              <a:t>TEMA 6</a:t>
            </a:r>
            <a:endParaRPr b="1" i="0" sz="1900" u="none" cap="none" strike="noStrike">
              <a:solidFill>
                <a:srgbClr val="196437"/>
              </a:solidFill>
              <a:latin typeface="Arial"/>
              <a:ea typeface="Arial"/>
              <a:cs typeface="Arial"/>
              <a:sym typeface="Arial"/>
            </a:endParaRPr>
          </a:p>
        </p:txBody>
      </p:sp>
      <p:sp>
        <p:nvSpPr>
          <p:cNvPr id="115" name="Google Shape;115;p2"/>
          <p:cNvSpPr txBox="1"/>
          <p:nvPr/>
        </p:nvSpPr>
        <p:spPr>
          <a:xfrm>
            <a:off x="7838295" y="3323426"/>
            <a:ext cx="2041200" cy="1208075"/>
          </a:xfrm>
          <a:prstGeom prst="rect">
            <a:avLst/>
          </a:prstGeom>
          <a:noFill/>
          <a:ln>
            <a:noFill/>
          </a:ln>
        </p:spPr>
        <p:txBody>
          <a:bodyPr anchorCtr="0" anchor="t" bIns="0" lIns="0" spcFirstLastPara="1" rIns="0" wrap="square" tIns="0">
            <a:spAutoFit/>
          </a:bodyPr>
          <a:lstStyle/>
          <a:p>
            <a:pPr indent="0" lvl="0" marL="0" marR="0" rtl="0" algn="just">
              <a:lnSpc>
                <a:spcPct val="200256"/>
              </a:lnSpc>
              <a:spcBef>
                <a:spcPts val="0"/>
              </a:spcBef>
              <a:spcAft>
                <a:spcPts val="0"/>
              </a:spcAft>
              <a:buNone/>
            </a:pPr>
            <a:r>
              <a:rPr b="0" i="0" lang="en-US" sz="1950" u="none" cap="none" strike="noStrike">
                <a:solidFill>
                  <a:srgbClr val="196437"/>
                </a:solidFill>
                <a:latin typeface="Arial"/>
                <a:ea typeface="Arial"/>
                <a:cs typeface="Arial"/>
                <a:sym typeface="Arial"/>
              </a:rPr>
              <a:t>Como encerrar a  Atividade do MEI</a:t>
            </a:r>
            <a:endParaRPr b="0" i="0" sz="1950" u="none" cap="none" strike="noStrike">
              <a:solidFill>
                <a:srgbClr val="196437"/>
              </a:solidFill>
              <a:latin typeface="Arial"/>
              <a:ea typeface="Arial"/>
              <a:cs typeface="Arial"/>
              <a:sym typeface="Arial"/>
            </a:endParaRPr>
          </a:p>
        </p:txBody>
      </p:sp>
      <p:sp>
        <p:nvSpPr>
          <p:cNvPr id="116" name="Google Shape;116;p2"/>
          <p:cNvSpPr txBox="1"/>
          <p:nvPr/>
        </p:nvSpPr>
        <p:spPr>
          <a:xfrm>
            <a:off x="10881995" y="2950845"/>
            <a:ext cx="955675" cy="786765"/>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 7</a:t>
            </a:r>
            <a:endParaRPr b="1" i="0" sz="1900" u="none" cap="none" strike="noStrike">
              <a:solidFill>
                <a:srgbClr val="000000"/>
              </a:solidFill>
              <a:latin typeface="Arial"/>
              <a:ea typeface="Arial"/>
              <a:cs typeface="Arial"/>
              <a:sym typeface="Arial"/>
            </a:endParaRPr>
          </a:p>
        </p:txBody>
      </p:sp>
      <p:sp>
        <p:nvSpPr>
          <p:cNvPr id="117" name="Google Shape;117;p2"/>
          <p:cNvSpPr txBox="1"/>
          <p:nvPr/>
        </p:nvSpPr>
        <p:spPr>
          <a:xfrm>
            <a:off x="10866210" y="3363511"/>
            <a:ext cx="2194200" cy="1172489"/>
          </a:xfrm>
          <a:prstGeom prst="rect">
            <a:avLst/>
          </a:prstGeom>
          <a:noFill/>
          <a:ln>
            <a:noFill/>
          </a:ln>
        </p:spPr>
        <p:txBody>
          <a:bodyPr anchorCtr="0" anchor="t" bIns="0" lIns="0" spcFirstLastPara="1" rIns="0" wrap="square" tIns="0">
            <a:spAutoFit/>
          </a:bodyPr>
          <a:lstStyle/>
          <a:p>
            <a:pPr indent="0" lvl="0" marL="0" marR="0" rtl="0" algn="just">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Análise e Controle  do Fluxo de Caixa</a:t>
            </a:r>
            <a:endParaRPr b="0" i="0" sz="1950" u="none" cap="none" strike="noStrike">
              <a:solidFill>
                <a:srgbClr val="000000"/>
              </a:solidFill>
              <a:latin typeface="Arial"/>
              <a:ea typeface="Arial"/>
              <a:cs typeface="Arial"/>
              <a:sym typeface="Arial"/>
            </a:endParaRPr>
          </a:p>
        </p:txBody>
      </p:sp>
      <p:sp>
        <p:nvSpPr>
          <p:cNvPr id="118" name="Google Shape;118;p2"/>
          <p:cNvSpPr txBox="1"/>
          <p:nvPr/>
        </p:nvSpPr>
        <p:spPr>
          <a:xfrm>
            <a:off x="14775180" y="2936875"/>
            <a:ext cx="972185" cy="760730"/>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 8</a:t>
            </a:r>
            <a:endParaRPr b="1" i="0" sz="1900" u="none" cap="none" strike="noStrike">
              <a:solidFill>
                <a:srgbClr val="000000"/>
              </a:solidFill>
              <a:latin typeface="Arial"/>
              <a:ea typeface="Arial"/>
              <a:cs typeface="Arial"/>
              <a:sym typeface="Arial"/>
            </a:endParaRPr>
          </a:p>
        </p:txBody>
      </p:sp>
      <p:sp>
        <p:nvSpPr>
          <p:cNvPr id="119" name="Google Shape;119;p2"/>
          <p:cNvSpPr txBox="1"/>
          <p:nvPr/>
        </p:nvSpPr>
        <p:spPr>
          <a:xfrm>
            <a:off x="14784765" y="3343226"/>
            <a:ext cx="2463480" cy="1172489"/>
          </a:xfrm>
          <a:prstGeom prst="rect">
            <a:avLst/>
          </a:prstGeom>
          <a:noFill/>
          <a:ln>
            <a:noFill/>
          </a:ln>
        </p:spPr>
        <p:txBody>
          <a:bodyPr anchorCtr="0" anchor="t" bIns="0" lIns="0" spcFirstLastPara="1" rIns="0" wrap="square" tIns="0">
            <a:spAutoFit/>
          </a:bodyPr>
          <a:lstStyle/>
          <a:p>
            <a:pPr indent="0" lvl="0" marL="0" marR="0" rtl="0" algn="just">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Controle de Estoque  para o MEI</a:t>
            </a:r>
            <a:endParaRPr b="0" i="0" sz="1950" u="none" cap="none" strike="noStrike">
              <a:solidFill>
                <a:srgbClr val="000000"/>
              </a:solidFill>
              <a:latin typeface="Arial"/>
              <a:ea typeface="Arial"/>
              <a:cs typeface="Arial"/>
              <a:sym typeface="Arial"/>
            </a:endParaRPr>
          </a:p>
        </p:txBody>
      </p:sp>
      <p:sp>
        <p:nvSpPr>
          <p:cNvPr id="120" name="Google Shape;120;p2"/>
          <p:cNvSpPr txBox="1"/>
          <p:nvPr/>
        </p:nvSpPr>
        <p:spPr>
          <a:xfrm>
            <a:off x="4191000" y="3263900"/>
            <a:ext cx="2872105" cy="1798320"/>
          </a:xfrm>
          <a:prstGeom prst="rect">
            <a:avLst/>
          </a:prstGeom>
          <a:noFill/>
          <a:ln>
            <a:noFill/>
          </a:ln>
        </p:spPr>
        <p:txBody>
          <a:bodyPr anchorCtr="0" anchor="t" bIns="0" lIns="0" spcFirstLastPara="1" rIns="0" wrap="square" tIns="0">
            <a:noAutofit/>
          </a:bodyPr>
          <a:lstStyle/>
          <a:p>
            <a:pPr indent="0" lvl="0" marL="0" marR="0" rtl="0" algn="l">
              <a:lnSpc>
                <a:spcPct val="202702"/>
              </a:lnSpc>
              <a:spcBef>
                <a:spcPts val="0"/>
              </a:spcBef>
              <a:spcAft>
                <a:spcPts val="0"/>
              </a:spcAft>
              <a:buNone/>
            </a:pPr>
            <a:r>
              <a:rPr b="0" i="0" lang="en-US" sz="1850" u="none" cap="none" strike="noStrike">
                <a:solidFill>
                  <a:srgbClr val="000000"/>
                </a:solidFill>
                <a:latin typeface="Arial"/>
                <a:ea typeface="Arial"/>
                <a:cs typeface="Arial"/>
                <a:sym typeface="Arial"/>
              </a:rPr>
              <a:t>Liquidação de  </a:t>
            </a:r>
            <a:endParaRPr b="0" i="0" sz="1850" u="none" cap="none" strike="noStrike">
              <a:solidFill>
                <a:srgbClr val="000000"/>
              </a:solidFill>
              <a:latin typeface="Arial"/>
              <a:ea typeface="Arial"/>
              <a:cs typeface="Arial"/>
              <a:sym typeface="Arial"/>
            </a:endParaRPr>
          </a:p>
          <a:p>
            <a:pPr indent="0" lvl="0" marL="0" marR="0" rtl="0" algn="l">
              <a:lnSpc>
                <a:spcPct val="202702"/>
              </a:lnSpc>
              <a:spcBef>
                <a:spcPts val="0"/>
              </a:spcBef>
              <a:spcAft>
                <a:spcPts val="0"/>
              </a:spcAft>
              <a:buNone/>
            </a:pPr>
            <a:r>
              <a:rPr b="0" i="0" lang="en-US" sz="1850" u="none" cap="none" strike="noStrike">
                <a:solidFill>
                  <a:srgbClr val="000000"/>
                </a:solidFill>
                <a:latin typeface="Arial"/>
                <a:ea typeface="Arial"/>
                <a:cs typeface="Arial"/>
                <a:sym typeface="Arial"/>
              </a:rPr>
              <a:t>Pendências  Tributárias e  </a:t>
            </a:r>
            <a:endParaRPr b="0" i="0" sz="1850" u="none" cap="none" strike="noStrike">
              <a:solidFill>
                <a:srgbClr val="000000"/>
              </a:solidFill>
              <a:latin typeface="Arial"/>
              <a:ea typeface="Arial"/>
              <a:cs typeface="Arial"/>
              <a:sym typeface="Arial"/>
            </a:endParaRPr>
          </a:p>
          <a:p>
            <a:pPr indent="0" lvl="0" marL="0" marR="0" rtl="0" algn="l">
              <a:lnSpc>
                <a:spcPct val="202702"/>
              </a:lnSpc>
              <a:spcBef>
                <a:spcPts val="0"/>
              </a:spcBef>
              <a:spcAft>
                <a:spcPts val="0"/>
              </a:spcAft>
              <a:buNone/>
            </a:pPr>
            <a:r>
              <a:rPr b="0" i="0" lang="en-US" sz="1850" u="none" cap="none" strike="noStrike">
                <a:solidFill>
                  <a:srgbClr val="000000"/>
                </a:solidFill>
                <a:latin typeface="Arial"/>
                <a:ea typeface="Arial"/>
                <a:cs typeface="Arial"/>
                <a:sym typeface="Arial"/>
              </a:rPr>
              <a:t>Desenquadramento  MEI</a:t>
            </a:r>
            <a:endParaRPr b="0" i="0" sz="1850" u="none" cap="none" strike="noStrike">
              <a:solidFill>
                <a:srgbClr val="000000"/>
              </a:solidFill>
              <a:latin typeface="Arial"/>
              <a:ea typeface="Arial"/>
              <a:cs typeface="Arial"/>
              <a:sym typeface="Arial"/>
            </a:endParaRPr>
          </a:p>
        </p:txBody>
      </p:sp>
      <p:sp>
        <p:nvSpPr>
          <p:cNvPr id="121" name="Google Shape;121;p2"/>
          <p:cNvSpPr txBox="1"/>
          <p:nvPr/>
        </p:nvSpPr>
        <p:spPr>
          <a:xfrm>
            <a:off x="4186326" y="5318241"/>
            <a:ext cx="2255040" cy="1667790"/>
          </a:xfrm>
          <a:prstGeom prst="rect">
            <a:avLst/>
          </a:prstGeom>
          <a:noFill/>
          <a:ln>
            <a:noFill/>
          </a:ln>
        </p:spPr>
        <p:txBody>
          <a:bodyPr anchorCtr="0" anchor="t" bIns="0" lIns="0" spcFirstLastPara="1" rIns="0" wrap="square" tIns="0">
            <a:spAutoFit/>
          </a:bodyPr>
          <a:lstStyle/>
          <a:p>
            <a:pPr indent="0" lvl="0" marL="0" marR="0" rtl="0" algn="just">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Como o MEI pode  definir o seu preço  de Venda?</a:t>
            </a:r>
            <a:endParaRPr b="0" i="0" sz="1950" u="none" cap="none" strike="noStrike">
              <a:solidFill>
                <a:srgbClr val="000000"/>
              </a:solidFill>
              <a:latin typeface="Arial"/>
              <a:ea typeface="Arial"/>
              <a:cs typeface="Arial"/>
              <a:sym typeface="Arial"/>
            </a:endParaRPr>
          </a:p>
        </p:txBody>
      </p:sp>
      <p:sp>
        <p:nvSpPr>
          <p:cNvPr id="122" name="Google Shape;122;p2"/>
          <p:cNvSpPr txBox="1"/>
          <p:nvPr/>
        </p:nvSpPr>
        <p:spPr>
          <a:xfrm>
            <a:off x="7698105" y="4942840"/>
            <a:ext cx="1096010" cy="733425"/>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a:t>
            </a:r>
            <a:r>
              <a:rPr b="0" i="0" lang="en-US" sz="1900" u="none" cap="none" strike="noStrike">
                <a:solidFill>
                  <a:srgbClr val="000000"/>
                </a:solidFill>
                <a:latin typeface="Arial"/>
                <a:ea typeface="Arial"/>
                <a:cs typeface="Arial"/>
                <a:sym typeface="Arial"/>
              </a:rPr>
              <a:t> </a:t>
            </a:r>
            <a:r>
              <a:rPr b="1" i="0" lang="en-US" sz="1900" u="none" cap="none" strike="noStrike">
                <a:solidFill>
                  <a:srgbClr val="000000"/>
                </a:solidFill>
                <a:latin typeface="Arial"/>
                <a:ea typeface="Arial"/>
                <a:cs typeface="Arial"/>
                <a:sym typeface="Arial"/>
              </a:rPr>
              <a:t>10</a:t>
            </a:r>
            <a:endParaRPr b="1" i="0" sz="1900" u="none" cap="none" strike="noStrike">
              <a:solidFill>
                <a:srgbClr val="000000"/>
              </a:solidFill>
              <a:latin typeface="Arial"/>
              <a:ea typeface="Arial"/>
              <a:cs typeface="Arial"/>
              <a:sym typeface="Arial"/>
            </a:endParaRPr>
          </a:p>
        </p:txBody>
      </p:sp>
      <p:sp>
        <p:nvSpPr>
          <p:cNvPr id="123" name="Google Shape;123;p2"/>
          <p:cNvSpPr txBox="1"/>
          <p:nvPr/>
        </p:nvSpPr>
        <p:spPr>
          <a:xfrm>
            <a:off x="7697985" y="5321606"/>
            <a:ext cx="2347920" cy="1172489"/>
          </a:xfrm>
          <a:prstGeom prst="rect">
            <a:avLst/>
          </a:prstGeom>
          <a:noFill/>
          <a:ln>
            <a:noFill/>
          </a:ln>
        </p:spPr>
        <p:txBody>
          <a:bodyPr anchorCtr="0" anchor="t" bIns="0" lIns="0" spcFirstLastPara="1" rIns="0" wrap="square" tIns="0">
            <a:spAutoFit/>
          </a:bodyPr>
          <a:lstStyle/>
          <a:p>
            <a:pPr indent="0" lvl="0" marL="0" marR="0" rtl="0" algn="just">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Declaração do IRPF  para o MEI</a:t>
            </a:r>
            <a:endParaRPr b="0" i="0" sz="1950" u="none" cap="none" strike="noStrike">
              <a:solidFill>
                <a:srgbClr val="000000"/>
              </a:solidFill>
              <a:latin typeface="Arial"/>
              <a:ea typeface="Arial"/>
              <a:cs typeface="Arial"/>
              <a:sym typeface="Arial"/>
            </a:endParaRPr>
          </a:p>
        </p:txBody>
      </p:sp>
      <p:sp>
        <p:nvSpPr>
          <p:cNvPr id="124" name="Google Shape;124;p2"/>
          <p:cNvSpPr txBox="1"/>
          <p:nvPr/>
        </p:nvSpPr>
        <p:spPr>
          <a:xfrm>
            <a:off x="10864215" y="4966970"/>
            <a:ext cx="1043940" cy="701675"/>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a:t>
            </a:r>
            <a:r>
              <a:rPr b="0" i="0" lang="en-US" sz="1900" u="none" cap="none" strike="noStrike">
                <a:solidFill>
                  <a:srgbClr val="000000"/>
                </a:solidFill>
                <a:latin typeface="Arial"/>
                <a:ea typeface="Arial"/>
                <a:cs typeface="Arial"/>
                <a:sym typeface="Arial"/>
              </a:rPr>
              <a:t> </a:t>
            </a:r>
            <a:r>
              <a:rPr b="1" i="0" lang="en-US" sz="1900" u="none" cap="none" strike="noStrike">
                <a:solidFill>
                  <a:srgbClr val="000000"/>
                </a:solidFill>
                <a:latin typeface="Arial"/>
                <a:ea typeface="Arial"/>
                <a:cs typeface="Arial"/>
                <a:sym typeface="Arial"/>
              </a:rPr>
              <a:t>11</a:t>
            </a:r>
            <a:endParaRPr b="1" i="0" sz="1900" u="none" cap="none" strike="noStrike">
              <a:solidFill>
                <a:srgbClr val="000000"/>
              </a:solidFill>
              <a:latin typeface="Arial"/>
              <a:ea typeface="Arial"/>
              <a:cs typeface="Arial"/>
              <a:sym typeface="Arial"/>
            </a:endParaRPr>
          </a:p>
        </p:txBody>
      </p:sp>
      <p:sp>
        <p:nvSpPr>
          <p:cNvPr id="125" name="Google Shape;125;p2"/>
          <p:cNvSpPr txBox="1"/>
          <p:nvPr/>
        </p:nvSpPr>
        <p:spPr>
          <a:xfrm>
            <a:off x="14784705" y="4918710"/>
            <a:ext cx="1082040" cy="723265"/>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 12</a:t>
            </a:r>
            <a:endParaRPr b="1" i="0" sz="1900" u="none" cap="none" strike="noStrike">
              <a:solidFill>
                <a:srgbClr val="000000"/>
              </a:solidFill>
              <a:latin typeface="Arial"/>
              <a:ea typeface="Arial"/>
              <a:cs typeface="Arial"/>
              <a:sym typeface="Arial"/>
            </a:endParaRPr>
          </a:p>
        </p:txBody>
      </p:sp>
      <p:sp>
        <p:nvSpPr>
          <p:cNvPr id="126" name="Google Shape;126;p2"/>
          <p:cNvSpPr txBox="1"/>
          <p:nvPr/>
        </p:nvSpPr>
        <p:spPr>
          <a:xfrm>
            <a:off x="14784765" y="5469701"/>
            <a:ext cx="2464560" cy="1667790"/>
          </a:xfrm>
          <a:prstGeom prst="rect">
            <a:avLst/>
          </a:prstGeom>
          <a:noFill/>
          <a:ln>
            <a:noFill/>
          </a:ln>
        </p:spPr>
        <p:txBody>
          <a:bodyPr anchorCtr="0" anchor="t" bIns="0" lIns="0" spcFirstLastPara="1" rIns="0" wrap="square" tIns="0">
            <a:spAutoFit/>
          </a:bodyPr>
          <a:lstStyle/>
          <a:p>
            <a:pPr indent="0" lvl="0" marL="0" marR="0" rtl="0" algn="l">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Previdência para o  MEI (Incluindo  previdência privada)</a:t>
            </a:r>
            <a:endParaRPr b="0" i="0" sz="1950" u="none" cap="none" strike="noStrike">
              <a:solidFill>
                <a:srgbClr val="000000"/>
              </a:solidFill>
              <a:latin typeface="Arial"/>
              <a:ea typeface="Arial"/>
              <a:cs typeface="Arial"/>
              <a:sym typeface="Arial"/>
            </a:endParaRPr>
          </a:p>
        </p:txBody>
      </p:sp>
      <p:sp>
        <p:nvSpPr>
          <p:cNvPr id="127" name="Google Shape;127;p2"/>
          <p:cNvSpPr txBox="1"/>
          <p:nvPr/>
        </p:nvSpPr>
        <p:spPr>
          <a:xfrm>
            <a:off x="4186555" y="7153275"/>
            <a:ext cx="1089025" cy="496570"/>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 13</a:t>
            </a:r>
            <a:endParaRPr b="1" i="0" sz="1900" u="none" cap="none" strike="noStrike">
              <a:solidFill>
                <a:srgbClr val="000000"/>
              </a:solidFill>
              <a:latin typeface="Arial"/>
              <a:ea typeface="Arial"/>
              <a:cs typeface="Arial"/>
              <a:sym typeface="Arial"/>
            </a:endParaRPr>
          </a:p>
        </p:txBody>
      </p:sp>
      <p:sp>
        <p:nvSpPr>
          <p:cNvPr id="128" name="Google Shape;128;p2"/>
          <p:cNvSpPr txBox="1"/>
          <p:nvPr/>
        </p:nvSpPr>
        <p:spPr>
          <a:xfrm>
            <a:off x="4186555" y="7635875"/>
            <a:ext cx="2739390" cy="1459865"/>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US" sz="1950" u="none" cap="none" strike="noStrike">
                <a:solidFill>
                  <a:srgbClr val="000000"/>
                </a:solidFill>
                <a:latin typeface="Arial"/>
                <a:ea typeface="Arial"/>
                <a:cs typeface="Arial"/>
                <a:sym typeface="Arial"/>
              </a:rPr>
              <a:t>Como atingir seu  público alvo para  expandir o seu  empreendimento?</a:t>
            </a:r>
            <a:endParaRPr b="0" i="0" sz="1950" u="none" cap="none" strike="noStrike">
              <a:solidFill>
                <a:srgbClr val="000000"/>
              </a:solidFill>
              <a:latin typeface="Arial"/>
              <a:ea typeface="Arial"/>
              <a:cs typeface="Arial"/>
              <a:sym typeface="Arial"/>
            </a:endParaRPr>
          </a:p>
        </p:txBody>
      </p:sp>
      <p:sp>
        <p:nvSpPr>
          <p:cNvPr id="129" name="Google Shape;129;p2"/>
          <p:cNvSpPr txBox="1"/>
          <p:nvPr/>
        </p:nvSpPr>
        <p:spPr>
          <a:xfrm>
            <a:off x="7729220" y="7132955"/>
            <a:ext cx="1093470" cy="560705"/>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 14</a:t>
            </a:r>
            <a:endParaRPr b="1" i="0" sz="1900" u="none" cap="none" strike="noStrike">
              <a:solidFill>
                <a:srgbClr val="000000"/>
              </a:solidFill>
              <a:latin typeface="Arial"/>
              <a:ea typeface="Arial"/>
              <a:cs typeface="Arial"/>
              <a:sym typeface="Arial"/>
            </a:endParaRPr>
          </a:p>
        </p:txBody>
      </p:sp>
      <p:sp>
        <p:nvSpPr>
          <p:cNvPr id="130" name="Google Shape;130;p2"/>
          <p:cNvSpPr txBox="1"/>
          <p:nvPr/>
        </p:nvSpPr>
        <p:spPr>
          <a:xfrm>
            <a:off x="7698105" y="7531100"/>
            <a:ext cx="2349500" cy="980440"/>
          </a:xfrm>
          <a:prstGeom prst="rect">
            <a:avLst/>
          </a:prstGeom>
          <a:noFill/>
          <a:ln>
            <a:noFill/>
          </a:ln>
        </p:spPr>
        <p:txBody>
          <a:bodyPr anchorCtr="0" anchor="t" bIns="0" lIns="0" spcFirstLastPara="1" rIns="0" wrap="square" tIns="0">
            <a:noAutofit/>
          </a:bodyPr>
          <a:lstStyle/>
          <a:p>
            <a:pPr indent="0" lvl="0" marL="0" marR="0" rtl="0" algn="just">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Empreendedorismo  para MEIs</a:t>
            </a:r>
            <a:endParaRPr b="0" i="0" sz="1950" u="none" cap="none" strike="noStrike">
              <a:solidFill>
                <a:srgbClr val="000000"/>
              </a:solidFill>
              <a:latin typeface="Arial"/>
              <a:ea typeface="Arial"/>
              <a:cs typeface="Arial"/>
              <a:sym typeface="Arial"/>
            </a:endParaRPr>
          </a:p>
        </p:txBody>
      </p:sp>
      <p:sp>
        <p:nvSpPr>
          <p:cNvPr id="131" name="Google Shape;131;p2"/>
          <p:cNvSpPr txBox="1"/>
          <p:nvPr/>
        </p:nvSpPr>
        <p:spPr>
          <a:xfrm>
            <a:off x="10893150" y="5279039"/>
            <a:ext cx="3282000" cy="1596162"/>
          </a:xfrm>
          <a:prstGeom prst="rect">
            <a:avLst/>
          </a:prstGeom>
          <a:noFill/>
          <a:ln>
            <a:noFill/>
          </a:ln>
        </p:spPr>
        <p:txBody>
          <a:bodyPr anchorCtr="0" anchor="t" bIns="0" lIns="0" spcFirstLastPara="1" rIns="0" wrap="square" tIns="0">
            <a:spAutoFit/>
          </a:bodyPr>
          <a:lstStyle/>
          <a:p>
            <a:pPr indent="0" lvl="0" marL="0" marR="0" rtl="0" algn="l">
              <a:lnSpc>
                <a:spcPct val="202702"/>
              </a:lnSpc>
              <a:spcBef>
                <a:spcPts val="0"/>
              </a:spcBef>
              <a:spcAft>
                <a:spcPts val="0"/>
              </a:spcAft>
              <a:buNone/>
            </a:pPr>
            <a:r>
              <a:rPr b="0" i="0" lang="en-US" sz="1850" u="none" cap="none" strike="noStrike">
                <a:solidFill>
                  <a:srgbClr val="000000"/>
                </a:solidFill>
                <a:latin typeface="Arial"/>
                <a:ea typeface="Arial"/>
                <a:cs typeface="Arial"/>
                <a:sym typeface="Arial"/>
              </a:rPr>
              <a:t>Meios de  recebimento e  financiamento para	o  MEI (Incluindo linhas  de Crédito)</a:t>
            </a:r>
            <a:endParaRPr b="0" i="0" sz="1850" u="none" cap="none" strike="noStrike">
              <a:solidFill>
                <a:srgbClr val="000000"/>
              </a:solidFill>
              <a:latin typeface="Arial"/>
              <a:ea typeface="Arial"/>
              <a:cs typeface="Arial"/>
              <a:sym typeface="Arial"/>
            </a:endParaRPr>
          </a:p>
        </p:txBody>
      </p:sp>
      <p:sp>
        <p:nvSpPr>
          <p:cNvPr id="132" name="Google Shape;132;p2"/>
          <p:cNvSpPr txBox="1"/>
          <p:nvPr/>
        </p:nvSpPr>
        <p:spPr>
          <a:xfrm>
            <a:off x="10850880" y="7775575"/>
            <a:ext cx="2349500" cy="1519555"/>
          </a:xfrm>
          <a:prstGeom prst="rect">
            <a:avLst/>
          </a:prstGeom>
          <a:noFill/>
          <a:ln>
            <a:noFill/>
          </a:ln>
        </p:spPr>
        <p:txBody>
          <a:bodyPr anchorCtr="0" anchor="t" bIns="0" lIns="0" spcFirstLastPara="1" rIns="0" wrap="square" tIns="0">
            <a:noAutofit/>
          </a:bodyPr>
          <a:lstStyle/>
          <a:p>
            <a:pPr indent="0" lvl="0" marL="0" marR="0" rtl="0" algn="just">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Empreendedorismo  feminino e para a  Terceira Idade</a:t>
            </a:r>
            <a:endParaRPr b="0" i="0" sz="1950" u="none" cap="none" strike="noStrike">
              <a:solidFill>
                <a:srgbClr val="000000"/>
              </a:solidFill>
              <a:latin typeface="Arial"/>
              <a:ea typeface="Arial"/>
              <a:cs typeface="Arial"/>
              <a:sym typeface="Arial"/>
            </a:endParaRPr>
          </a:p>
        </p:txBody>
      </p:sp>
      <p:sp>
        <p:nvSpPr>
          <p:cNvPr id="133" name="Google Shape;133;p2"/>
          <p:cNvSpPr txBox="1"/>
          <p:nvPr/>
        </p:nvSpPr>
        <p:spPr>
          <a:xfrm>
            <a:off x="4402455" y="1380490"/>
            <a:ext cx="934085" cy="304800"/>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 1</a:t>
            </a:r>
            <a:endParaRPr b="1" i="0" sz="1900" u="none" cap="none" strike="noStrike">
              <a:solidFill>
                <a:srgbClr val="000000"/>
              </a:solidFill>
              <a:latin typeface="Arial"/>
              <a:ea typeface="Arial"/>
              <a:cs typeface="Arial"/>
              <a:sym typeface="Arial"/>
            </a:endParaRPr>
          </a:p>
        </p:txBody>
      </p:sp>
      <p:sp>
        <p:nvSpPr>
          <p:cNvPr id="134" name="Google Shape;134;p2"/>
          <p:cNvSpPr txBox="1"/>
          <p:nvPr/>
        </p:nvSpPr>
        <p:spPr>
          <a:xfrm>
            <a:off x="7792720" y="1427480"/>
            <a:ext cx="967740" cy="676275"/>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a:t>
            </a:r>
            <a:r>
              <a:rPr b="0" i="0" lang="en-US" sz="1900" u="none" cap="none" strike="noStrike">
                <a:solidFill>
                  <a:srgbClr val="000000"/>
                </a:solidFill>
                <a:latin typeface="Arial"/>
                <a:ea typeface="Arial"/>
                <a:cs typeface="Arial"/>
                <a:sym typeface="Arial"/>
              </a:rPr>
              <a:t> </a:t>
            </a:r>
            <a:r>
              <a:rPr b="1" i="0" lang="en-US" sz="1900" u="none" cap="none" strike="noStrike">
                <a:solidFill>
                  <a:srgbClr val="000000"/>
                </a:solidFill>
                <a:latin typeface="Arial"/>
                <a:ea typeface="Arial"/>
                <a:cs typeface="Arial"/>
                <a:sym typeface="Arial"/>
              </a:rPr>
              <a:t>2</a:t>
            </a:r>
            <a:endParaRPr b="1" i="0" sz="1900" u="none" cap="none" strike="noStrike">
              <a:solidFill>
                <a:srgbClr val="000000"/>
              </a:solidFill>
              <a:latin typeface="Arial"/>
              <a:ea typeface="Arial"/>
              <a:cs typeface="Arial"/>
              <a:sym typeface="Arial"/>
            </a:endParaRPr>
          </a:p>
        </p:txBody>
      </p:sp>
      <p:sp>
        <p:nvSpPr>
          <p:cNvPr id="135" name="Google Shape;135;p2"/>
          <p:cNvSpPr txBox="1"/>
          <p:nvPr/>
        </p:nvSpPr>
        <p:spPr>
          <a:xfrm>
            <a:off x="14775180" y="1427480"/>
            <a:ext cx="967740" cy="676275"/>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 4</a:t>
            </a:r>
            <a:endParaRPr b="1" i="0" sz="1900" u="none" cap="none" strike="noStrike">
              <a:solidFill>
                <a:srgbClr val="000000"/>
              </a:solidFill>
              <a:latin typeface="Arial"/>
              <a:ea typeface="Arial"/>
              <a:cs typeface="Arial"/>
              <a:sym typeface="Arial"/>
            </a:endParaRPr>
          </a:p>
        </p:txBody>
      </p:sp>
      <p:sp>
        <p:nvSpPr>
          <p:cNvPr id="136" name="Google Shape;136;p2"/>
          <p:cNvSpPr txBox="1"/>
          <p:nvPr/>
        </p:nvSpPr>
        <p:spPr>
          <a:xfrm>
            <a:off x="4186555" y="4918710"/>
            <a:ext cx="1096010" cy="762635"/>
          </a:xfrm>
          <a:prstGeom prst="rect">
            <a:avLst/>
          </a:prstGeom>
          <a:noFill/>
          <a:ln>
            <a:noFill/>
          </a:ln>
        </p:spPr>
        <p:txBody>
          <a:bodyPr anchorCtr="0" anchor="t" bIns="0" lIns="0" spcFirstLastPara="1" rIns="0" wrap="square" tIns="0">
            <a:no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a:t>
            </a:r>
            <a:r>
              <a:rPr b="0" i="0" lang="en-US" sz="1900" u="none" cap="none" strike="noStrike">
                <a:solidFill>
                  <a:srgbClr val="000000"/>
                </a:solidFill>
                <a:latin typeface="Arial"/>
                <a:ea typeface="Arial"/>
                <a:cs typeface="Arial"/>
                <a:sym typeface="Arial"/>
              </a:rPr>
              <a:t> </a:t>
            </a:r>
            <a:r>
              <a:rPr b="1" i="0" lang="en-US" sz="1900" u="none" cap="none" strike="noStrike">
                <a:solidFill>
                  <a:srgbClr val="000000"/>
                </a:solidFill>
                <a:latin typeface="Arial"/>
                <a:ea typeface="Arial"/>
                <a:cs typeface="Arial"/>
                <a:sym typeface="Arial"/>
              </a:rPr>
              <a:t>9</a:t>
            </a:r>
            <a:endParaRPr b="1" i="0" sz="1900" u="none" cap="none" strike="noStrike">
              <a:solidFill>
                <a:srgbClr val="000000"/>
              </a:solidFill>
              <a:latin typeface="Arial"/>
              <a:ea typeface="Arial"/>
              <a:cs typeface="Arial"/>
              <a:sym typeface="Arial"/>
            </a:endParaRPr>
          </a:p>
        </p:txBody>
      </p:sp>
      <p:sp>
        <p:nvSpPr>
          <p:cNvPr id="137" name="Google Shape;137;p2"/>
          <p:cNvSpPr txBox="1"/>
          <p:nvPr/>
        </p:nvSpPr>
        <p:spPr>
          <a:xfrm>
            <a:off x="14775180" y="7454265"/>
            <a:ext cx="3081655" cy="1027430"/>
          </a:xfrm>
          <a:prstGeom prst="rect">
            <a:avLst/>
          </a:prstGeom>
          <a:noFill/>
          <a:ln>
            <a:noFill/>
          </a:ln>
        </p:spPr>
        <p:txBody>
          <a:bodyPr anchorCtr="0" anchor="t" bIns="0" lIns="0" spcFirstLastPara="1" rIns="0" wrap="square" tIns="0">
            <a:noAutofit/>
          </a:bodyPr>
          <a:lstStyle/>
          <a:p>
            <a:pPr indent="0" lvl="0" marL="0" marR="0" rtl="0" algn="just">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Importação e Exportação MEI</a:t>
            </a:r>
            <a:endParaRPr b="0" i="0" sz="1950" u="none" cap="none" strike="noStrike">
              <a:solidFill>
                <a:srgbClr val="000000"/>
              </a:solidFill>
              <a:latin typeface="Arial"/>
              <a:ea typeface="Arial"/>
              <a:cs typeface="Arial"/>
              <a:sym typeface="Arial"/>
            </a:endParaRPr>
          </a:p>
        </p:txBody>
      </p:sp>
      <p:sp>
        <p:nvSpPr>
          <p:cNvPr id="138" name="Google Shape;138;p2"/>
          <p:cNvSpPr txBox="1"/>
          <p:nvPr/>
        </p:nvSpPr>
        <p:spPr>
          <a:xfrm>
            <a:off x="14775180" y="8634730"/>
            <a:ext cx="2425065" cy="1188085"/>
          </a:xfrm>
          <a:prstGeom prst="rect">
            <a:avLst/>
          </a:prstGeom>
          <a:noFill/>
          <a:ln>
            <a:noFill/>
          </a:ln>
        </p:spPr>
        <p:txBody>
          <a:bodyPr anchorCtr="0" anchor="t" bIns="0" lIns="0" spcFirstLastPara="1" rIns="0" wrap="square" tIns="0">
            <a:noAutofit/>
          </a:bodyPr>
          <a:lstStyle/>
          <a:p>
            <a:pPr indent="0" lvl="0" marL="0" marR="0" rtl="0" algn="just">
              <a:lnSpc>
                <a:spcPct val="200256"/>
              </a:lnSpc>
              <a:spcBef>
                <a:spcPts val="0"/>
              </a:spcBef>
              <a:spcAft>
                <a:spcPts val="0"/>
              </a:spcAft>
              <a:buNone/>
            </a:pPr>
            <a:r>
              <a:rPr b="1" i="0" lang="en-US" sz="1950" u="none" cap="none" strike="noStrike">
                <a:solidFill>
                  <a:srgbClr val="000000"/>
                </a:solidFill>
                <a:latin typeface="Arial"/>
                <a:ea typeface="Arial"/>
                <a:cs typeface="Arial"/>
                <a:sym typeface="Arial"/>
              </a:rPr>
              <a:t>TEMA 17</a:t>
            </a:r>
            <a:endParaRPr b="1" i="0" sz="1950" u="none" cap="none" strike="noStrike">
              <a:solidFill>
                <a:srgbClr val="000000"/>
              </a:solidFill>
              <a:latin typeface="Arial"/>
              <a:ea typeface="Arial"/>
              <a:cs typeface="Arial"/>
              <a:sym typeface="Arial"/>
            </a:endParaRPr>
          </a:p>
          <a:p>
            <a:pPr indent="0" lvl="0" marL="0" marR="0" rtl="0" algn="just">
              <a:lnSpc>
                <a:spcPct val="200256"/>
              </a:lnSpc>
              <a:spcBef>
                <a:spcPts val="0"/>
              </a:spcBef>
              <a:spcAft>
                <a:spcPts val="0"/>
              </a:spcAft>
              <a:buNone/>
            </a:pPr>
            <a:r>
              <a:rPr b="0" i="0" lang="en-US" sz="1950" u="none" cap="none" strike="noStrike">
                <a:solidFill>
                  <a:srgbClr val="000000"/>
                </a:solidFill>
                <a:latin typeface="Arial"/>
                <a:ea typeface="Arial"/>
                <a:cs typeface="Arial"/>
                <a:sym typeface="Arial"/>
              </a:rPr>
              <a:t>Licitações para MEIS</a:t>
            </a:r>
            <a:endParaRPr b="0" i="0" sz="1950" u="none" cap="none" strike="noStrike">
              <a:solidFill>
                <a:srgbClr val="000000"/>
              </a:solidFill>
              <a:latin typeface="Arial"/>
              <a:ea typeface="Arial"/>
              <a:cs typeface="Arial"/>
              <a:sym typeface="Arial"/>
            </a:endParaRPr>
          </a:p>
        </p:txBody>
      </p:sp>
      <p:sp>
        <p:nvSpPr>
          <p:cNvPr id="139" name="Google Shape;139;p2"/>
          <p:cNvSpPr txBox="1"/>
          <p:nvPr/>
        </p:nvSpPr>
        <p:spPr>
          <a:xfrm>
            <a:off x="10850730" y="7153192"/>
            <a:ext cx="1093680" cy="520294"/>
          </a:xfrm>
          <a:prstGeom prst="rect">
            <a:avLst/>
          </a:prstGeom>
          <a:noFill/>
          <a:ln>
            <a:noFill/>
          </a:ln>
        </p:spPr>
        <p:txBody>
          <a:bodyPr anchorCtr="0" anchor="t" bIns="0" lIns="0" spcFirstLastPara="1" rIns="0" wrap="square" tIns="0">
            <a:sp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 15</a:t>
            </a:r>
            <a:endParaRPr b="1" i="0" sz="1900" u="none" cap="none" strike="noStrike">
              <a:solidFill>
                <a:srgbClr val="000000"/>
              </a:solidFill>
              <a:latin typeface="Arial"/>
              <a:ea typeface="Arial"/>
              <a:cs typeface="Arial"/>
              <a:sym typeface="Arial"/>
            </a:endParaRPr>
          </a:p>
        </p:txBody>
      </p:sp>
      <p:sp>
        <p:nvSpPr>
          <p:cNvPr id="140" name="Google Shape;140;p2"/>
          <p:cNvSpPr txBox="1"/>
          <p:nvPr/>
        </p:nvSpPr>
        <p:spPr>
          <a:xfrm>
            <a:off x="14775225" y="7143626"/>
            <a:ext cx="1093680" cy="520294"/>
          </a:xfrm>
          <a:prstGeom prst="rect">
            <a:avLst/>
          </a:prstGeom>
          <a:noFill/>
          <a:ln>
            <a:noFill/>
          </a:ln>
        </p:spPr>
        <p:txBody>
          <a:bodyPr anchorCtr="0" anchor="t" bIns="0" lIns="0" spcFirstLastPara="1" rIns="0" wrap="square" tIns="0">
            <a:spAutoFit/>
          </a:bodyPr>
          <a:lstStyle/>
          <a:p>
            <a:pPr indent="0" lvl="0" marL="0" marR="0" rtl="0" algn="just">
              <a:lnSpc>
                <a:spcPct val="172894"/>
              </a:lnSpc>
              <a:spcBef>
                <a:spcPts val="0"/>
              </a:spcBef>
              <a:spcAft>
                <a:spcPts val="0"/>
              </a:spcAft>
              <a:buNone/>
            </a:pPr>
            <a:r>
              <a:rPr b="1" i="0" lang="en-US" sz="1900" u="none" cap="none" strike="noStrike">
                <a:solidFill>
                  <a:srgbClr val="000000"/>
                </a:solidFill>
                <a:latin typeface="Arial"/>
                <a:ea typeface="Arial"/>
                <a:cs typeface="Arial"/>
                <a:sym typeface="Arial"/>
              </a:rPr>
              <a:t>TEMA 16</a:t>
            </a:r>
            <a:endParaRPr b="1" i="0" sz="1900" u="none" cap="none" strike="noStrike">
              <a:solidFill>
                <a:srgbClr val="000000"/>
              </a:solidFill>
              <a:latin typeface="Arial"/>
              <a:ea typeface="Arial"/>
              <a:cs typeface="Arial"/>
              <a:sym typeface="Arial"/>
            </a:endParaRPr>
          </a:p>
        </p:txBody>
      </p:sp>
      <p:sp>
        <p:nvSpPr>
          <p:cNvPr id="141" name="Google Shape;141;p2"/>
          <p:cNvSpPr/>
          <p:nvPr/>
        </p:nvSpPr>
        <p:spPr>
          <a:xfrm>
            <a:off x="3048030" y="2933681"/>
            <a:ext cx="14586299" cy="66675"/>
          </a:xfrm>
          <a:custGeom>
            <a:rect b="b" l="l" r="r" t="t"/>
            <a:pathLst>
              <a:path extrusionOk="0" h="88900" w="19448399">
                <a:moveTo>
                  <a:pt x="19050" y="0"/>
                </a:moveTo>
                <a:lnTo>
                  <a:pt x="19429349" y="50800"/>
                </a:lnTo>
                <a:cubicBezTo>
                  <a:pt x="19439889" y="50800"/>
                  <a:pt x="19448399" y="59436"/>
                  <a:pt x="19448399" y="69850"/>
                </a:cubicBezTo>
                <a:cubicBezTo>
                  <a:pt x="19448399" y="80264"/>
                  <a:pt x="19439762" y="88900"/>
                  <a:pt x="19429349" y="88900"/>
                </a:cubicBezTo>
                <a:lnTo>
                  <a:pt x="19050" y="38100"/>
                </a:lnTo>
                <a:cubicBezTo>
                  <a:pt x="8509" y="38100"/>
                  <a:pt x="0" y="29464"/>
                  <a:pt x="0" y="19050"/>
                </a:cubicBezTo>
                <a:cubicBezTo>
                  <a:pt x="0" y="8636"/>
                  <a:pt x="8636" y="0"/>
                  <a:pt x="1905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2"/>
          <p:cNvSpPr/>
          <p:nvPr/>
        </p:nvSpPr>
        <p:spPr>
          <a:xfrm>
            <a:off x="3124827" y="4838921"/>
            <a:ext cx="14586299" cy="66675"/>
          </a:xfrm>
          <a:custGeom>
            <a:rect b="b" l="l" r="r" t="t"/>
            <a:pathLst>
              <a:path extrusionOk="0" h="88900" w="19448399">
                <a:moveTo>
                  <a:pt x="19050" y="0"/>
                </a:moveTo>
                <a:lnTo>
                  <a:pt x="19429349" y="50800"/>
                </a:lnTo>
                <a:cubicBezTo>
                  <a:pt x="19439889" y="50800"/>
                  <a:pt x="19448399" y="59436"/>
                  <a:pt x="19448399" y="69850"/>
                </a:cubicBezTo>
                <a:cubicBezTo>
                  <a:pt x="19448399" y="80264"/>
                  <a:pt x="19439762" y="88900"/>
                  <a:pt x="19429349" y="88900"/>
                </a:cubicBezTo>
                <a:lnTo>
                  <a:pt x="19050" y="38100"/>
                </a:lnTo>
                <a:cubicBezTo>
                  <a:pt x="8509" y="38100"/>
                  <a:pt x="0" y="29464"/>
                  <a:pt x="0" y="19050"/>
                </a:cubicBezTo>
                <a:cubicBezTo>
                  <a:pt x="0" y="8636"/>
                  <a:pt x="8636" y="0"/>
                  <a:pt x="190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rot="8997">
            <a:off x="3352768" y="6915253"/>
            <a:ext cx="14586299" cy="28575"/>
          </a:xfrm>
          <a:custGeom>
            <a:rect b="b" l="l" r="r" t="t"/>
            <a:pathLst>
              <a:path extrusionOk="0" h="38100" w="19448399">
                <a:moveTo>
                  <a:pt x="19050" y="0"/>
                </a:moveTo>
                <a:lnTo>
                  <a:pt x="19429349" y="0"/>
                </a:lnTo>
                <a:cubicBezTo>
                  <a:pt x="19439889" y="0"/>
                  <a:pt x="19448399" y="8509"/>
                  <a:pt x="19448399" y="19050"/>
                </a:cubicBezTo>
                <a:cubicBezTo>
                  <a:pt x="19448399" y="29591"/>
                  <a:pt x="19439889" y="38100"/>
                  <a:pt x="19429349" y="38100"/>
                </a:cubicBezTo>
                <a:lnTo>
                  <a:pt x="19050" y="38100"/>
                </a:lnTo>
                <a:cubicBezTo>
                  <a:pt x="8509" y="38100"/>
                  <a:pt x="0" y="29591"/>
                  <a:pt x="0" y="19050"/>
                </a:cubicBezTo>
                <a:cubicBezTo>
                  <a:pt x="0" y="8509"/>
                  <a:pt x="8509" y="0"/>
                  <a:pt x="190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rot="8997">
            <a:off x="3887438" y="9949317"/>
            <a:ext cx="14586299" cy="28575"/>
          </a:xfrm>
          <a:custGeom>
            <a:rect b="b" l="l" r="r" t="t"/>
            <a:pathLst>
              <a:path extrusionOk="0" h="38100" w="19448399">
                <a:moveTo>
                  <a:pt x="19050" y="0"/>
                </a:moveTo>
                <a:lnTo>
                  <a:pt x="19429349" y="0"/>
                </a:lnTo>
                <a:cubicBezTo>
                  <a:pt x="19439889" y="0"/>
                  <a:pt x="19448399" y="8509"/>
                  <a:pt x="19448399" y="19050"/>
                </a:cubicBezTo>
                <a:cubicBezTo>
                  <a:pt x="19448399" y="29591"/>
                  <a:pt x="19439889" y="38100"/>
                  <a:pt x="19429349" y="38100"/>
                </a:cubicBezTo>
                <a:lnTo>
                  <a:pt x="19050" y="38100"/>
                </a:lnTo>
                <a:cubicBezTo>
                  <a:pt x="8509" y="38100"/>
                  <a:pt x="0" y="29591"/>
                  <a:pt x="0" y="19050"/>
                </a:cubicBezTo>
                <a:cubicBezTo>
                  <a:pt x="0" y="8509"/>
                  <a:pt x="8509" y="0"/>
                  <a:pt x="190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rot="5422441">
            <a:off x="-480368" y="5590880"/>
            <a:ext cx="8783288" cy="28575"/>
          </a:xfrm>
          <a:custGeom>
            <a:rect b="b" l="l" r="r" t="t"/>
            <a:pathLst>
              <a:path extrusionOk="0" h="38100" w="11711051">
                <a:moveTo>
                  <a:pt x="19050" y="0"/>
                </a:moveTo>
                <a:lnTo>
                  <a:pt x="11692001" y="0"/>
                </a:lnTo>
                <a:cubicBezTo>
                  <a:pt x="11702542" y="0"/>
                  <a:pt x="11711051" y="8509"/>
                  <a:pt x="11711051" y="19050"/>
                </a:cubicBezTo>
                <a:cubicBezTo>
                  <a:pt x="11711051" y="29591"/>
                  <a:pt x="11702542" y="38100"/>
                  <a:pt x="11692001" y="38100"/>
                </a:cubicBezTo>
                <a:lnTo>
                  <a:pt x="19050" y="38100"/>
                </a:lnTo>
                <a:cubicBezTo>
                  <a:pt x="8509" y="38100"/>
                  <a:pt x="0" y="29591"/>
                  <a:pt x="0" y="19050"/>
                </a:cubicBezTo>
                <a:cubicBezTo>
                  <a:pt x="0" y="8509"/>
                  <a:pt x="8509" y="0"/>
                  <a:pt x="190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2667030" y="1242126"/>
            <a:ext cx="14586299" cy="66675"/>
          </a:xfrm>
          <a:custGeom>
            <a:rect b="b" l="l" r="r" t="t"/>
            <a:pathLst>
              <a:path extrusionOk="0" h="88900" w="19448399">
                <a:moveTo>
                  <a:pt x="19050" y="0"/>
                </a:moveTo>
                <a:lnTo>
                  <a:pt x="19429349" y="50800"/>
                </a:lnTo>
                <a:cubicBezTo>
                  <a:pt x="19439889" y="50800"/>
                  <a:pt x="19448399" y="59436"/>
                  <a:pt x="19448399" y="69850"/>
                </a:cubicBezTo>
                <a:cubicBezTo>
                  <a:pt x="19448399" y="80264"/>
                  <a:pt x="19439762" y="88900"/>
                  <a:pt x="19429349" y="88900"/>
                </a:cubicBezTo>
                <a:lnTo>
                  <a:pt x="19050" y="38100"/>
                </a:lnTo>
                <a:cubicBezTo>
                  <a:pt x="8509" y="38100"/>
                  <a:pt x="0" y="29464"/>
                  <a:pt x="0" y="19050"/>
                </a:cubicBezTo>
                <a:cubicBezTo>
                  <a:pt x="0" y="8636"/>
                  <a:pt x="8636" y="0"/>
                  <a:pt x="190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rot="5422441">
            <a:off x="2962953" y="5603712"/>
            <a:ext cx="8783288" cy="28575"/>
          </a:xfrm>
          <a:custGeom>
            <a:rect b="b" l="l" r="r" t="t"/>
            <a:pathLst>
              <a:path extrusionOk="0" h="38100" w="11711051">
                <a:moveTo>
                  <a:pt x="19050" y="0"/>
                </a:moveTo>
                <a:lnTo>
                  <a:pt x="11692001" y="0"/>
                </a:lnTo>
                <a:cubicBezTo>
                  <a:pt x="11702542" y="0"/>
                  <a:pt x="11711051" y="8509"/>
                  <a:pt x="11711051" y="19050"/>
                </a:cubicBezTo>
                <a:cubicBezTo>
                  <a:pt x="11711051" y="29591"/>
                  <a:pt x="11702542" y="38100"/>
                  <a:pt x="11692001" y="38100"/>
                </a:cubicBezTo>
                <a:lnTo>
                  <a:pt x="19050" y="38100"/>
                </a:lnTo>
                <a:cubicBezTo>
                  <a:pt x="8509" y="38100"/>
                  <a:pt x="0" y="29591"/>
                  <a:pt x="0" y="19050"/>
                </a:cubicBezTo>
                <a:cubicBezTo>
                  <a:pt x="0" y="8509"/>
                  <a:pt x="8509" y="0"/>
                  <a:pt x="190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rot="5422441">
            <a:off x="6116185" y="5603752"/>
            <a:ext cx="8783288" cy="28575"/>
          </a:xfrm>
          <a:custGeom>
            <a:rect b="b" l="l" r="r" t="t"/>
            <a:pathLst>
              <a:path extrusionOk="0" h="38100" w="11711051">
                <a:moveTo>
                  <a:pt x="19050" y="0"/>
                </a:moveTo>
                <a:lnTo>
                  <a:pt x="11692001" y="0"/>
                </a:lnTo>
                <a:cubicBezTo>
                  <a:pt x="11702542" y="0"/>
                  <a:pt x="11711051" y="8509"/>
                  <a:pt x="11711051" y="19050"/>
                </a:cubicBezTo>
                <a:cubicBezTo>
                  <a:pt x="11711051" y="29591"/>
                  <a:pt x="11702542" y="38100"/>
                  <a:pt x="11692001" y="38100"/>
                </a:cubicBezTo>
                <a:lnTo>
                  <a:pt x="19050" y="38100"/>
                </a:lnTo>
                <a:cubicBezTo>
                  <a:pt x="8509" y="38100"/>
                  <a:pt x="0" y="29591"/>
                  <a:pt x="0" y="19050"/>
                </a:cubicBezTo>
                <a:cubicBezTo>
                  <a:pt x="0" y="8509"/>
                  <a:pt x="8509" y="0"/>
                  <a:pt x="190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rot="5422441">
            <a:off x="10083543" y="5590812"/>
            <a:ext cx="8783288" cy="28575"/>
          </a:xfrm>
          <a:custGeom>
            <a:rect b="b" l="l" r="r" t="t"/>
            <a:pathLst>
              <a:path extrusionOk="0" h="38100" w="11711051">
                <a:moveTo>
                  <a:pt x="19050" y="0"/>
                </a:moveTo>
                <a:lnTo>
                  <a:pt x="11692001" y="0"/>
                </a:lnTo>
                <a:cubicBezTo>
                  <a:pt x="11702542" y="0"/>
                  <a:pt x="11711051" y="8509"/>
                  <a:pt x="11711051" y="19050"/>
                </a:cubicBezTo>
                <a:cubicBezTo>
                  <a:pt x="11711051" y="29591"/>
                  <a:pt x="11702542" y="38100"/>
                  <a:pt x="11692001" y="38100"/>
                </a:cubicBezTo>
                <a:lnTo>
                  <a:pt x="19050" y="38100"/>
                </a:lnTo>
                <a:cubicBezTo>
                  <a:pt x="8509" y="38100"/>
                  <a:pt x="0" y="29591"/>
                  <a:pt x="0" y="19050"/>
                </a:cubicBezTo>
                <a:cubicBezTo>
                  <a:pt x="0" y="8509"/>
                  <a:pt x="8509" y="0"/>
                  <a:pt x="190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rot="22918">
            <a:off x="12354984" y="8391156"/>
            <a:ext cx="6559156" cy="28576"/>
          </a:xfrm>
          <a:custGeom>
            <a:rect b="b" l="l" r="r" t="t"/>
            <a:pathLst>
              <a:path extrusionOk="0" h="38100" w="8745347">
                <a:moveTo>
                  <a:pt x="19050" y="0"/>
                </a:moveTo>
                <a:lnTo>
                  <a:pt x="8726297" y="0"/>
                </a:lnTo>
                <a:cubicBezTo>
                  <a:pt x="8736838" y="0"/>
                  <a:pt x="8745347" y="8509"/>
                  <a:pt x="8745347" y="19050"/>
                </a:cubicBezTo>
                <a:cubicBezTo>
                  <a:pt x="8745347" y="29591"/>
                  <a:pt x="8736838" y="38100"/>
                  <a:pt x="8726297" y="38100"/>
                </a:cubicBezTo>
                <a:lnTo>
                  <a:pt x="19050" y="38100"/>
                </a:lnTo>
                <a:cubicBezTo>
                  <a:pt x="8509" y="38100"/>
                  <a:pt x="0" y="29591"/>
                  <a:pt x="0" y="19050"/>
                </a:cubicBezTo>
                <a:cubicBezTo>
                  <a:pt x="0" y="8509"/>
                  <a:pt x="8509" y="0"/>
                  <a:pt x="190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0"/>
          <p:cNvSpPr/>
          <p:nvPr/>
        </p:nvSpPr>
        <p:spPr>
          <a:xfrm>
            <a:off x="842122" y="692896"/>
            <a:ext cx="14420850" cy="8901208"/>
          </a:xfrm>
          <a:custGeom>
            <a:rect b="b" l="l" r="r" t="t"/>
            <a:pathLst>
              <a:path extrusionOk="0" h="11868277" w="19227800">
                <a:moveTo>
                  <a:pt x="0" y="0"/>
                </a:moveTo>
                <a:lnTo>
                  <a:pt x="19227800" y="0"/>
                </a:lnTo>
                <a:lnTo>
                  <a:pt x="19227800" y="11868277"/>
                </a:lnTo>
                <a:lnTo>
                  <a:pt x="0" y="11868277"/>
                </a:lnTo>
                <a:lnTo>
                  <a:pt x="0" y="0"/>
                </a:lnTo>
                <a:close/>
              </a:path>
            </a:pathLst>
          </a:custGeom>
          <a:blipFill rotWithShape="1">
            <a:blip r:embed="rId3">
              <a:alphaModFix/>
            </a:blip>
            <a:stretch>
              <a:fillRect b="0" l="-26" r="-25" t="0"/>
            </a:stretch>
          </a:blipFill>
          <a:ln>
            <a:noFill/>
          </a:ln>
        </p:spPr>
      </p:sp>
      <p:sp>
        <p:nvSpPr>
          <p:cNvPr id="397" name="Google Shape;397;p20"/>
          <p:cNvSpPr/>
          <p:nvPr/>
        </p:nvSpPr>
        <p:spPr>
          <a:xfrm>
            <a:off x="12571581" y="9728235"/>
            <a:ext cx="3051810" cy="406431"/>
          </a:xfrm>
          <a:custGeom>
            <a:rect b="b" l="l" r="r" t="t"/>
            <a:pathLst>
              <a:path extrusionOk="0" h="541909" w="4069080">
                <a:moveTo>
                  <a:pt x="0" y="0"/>
                </a:moveTo>
                <a:lnTo>
                  <a:pt x="4069080" y="0"/>
                </a:lnTo>
                <a:lnTo>
                  <a:pt x="4069080" y="541909"/>
                </a:lnTo>
                <a:lnTo>
                  <a:pt x="0" y="541909"/>
                </a:lnTo>
                <a:lnTo>
                  <a:pt x="0" y="0"/>
                </a:lnTo>
                <a:close/>
              </a:path>
            </a:pathLst>
          </a:custGeom>
          <a:blipFill rotWithShape="1">
            <a:blip r:embed="rId4">
              <a:alphaModFix/>
            </a:blip>
            <a:stretch>
              <a:fillRect b="-57" l="0" r="0" t="-56"/>
            </a:stretch>
          </a:blipFill>
          <a:ln>
            <a:noFill/>
          </a:ln>
        </p:spPr>
      </p:sp>
      <p:sp>
        <p:nvSpPr>
          <p:cNvPr id="398" name="Google Shape;398;p20"/>
          <p:cNvSpPr txBox="1"/>
          <p:nvPr/>
        </p:nvSpPr>
        <p:spPr>
          <a:xfrm>
            <a:off x="1433896" y="3828151"/>
            <a:ext cx="13237302" cy="4396003"/>
          </a:xfrm>
          <a:prstGeom prst="rect">
            <a:avLst/>
          </a:prstGeom>
          <a:noFill/>
          <a:ln>
            <a:noFill/>
          </a:ln>
        </p:spPr>
        <p:txBody>
          <a:bodyPr anchorCtr="0" anchor="t" bIns="0" lIns="0" spcFirstLastPara="1" rIns="0" wrap="square" tIns="0">
            <a:spAutoFit/>
          </a:bodyPr>
          <a:lstStyle/>
          <a:p>
            <a:pPr indent="0" lvl="0" marL="0" marR="0" rtl="0" algn="just">
              <a:lnSpc>
                <a:spcPct val="166764"/>
              </a:lnSpc>
              <a:spcBef>
                <a:spcPts val="0"/>
              </a:spcBef>
              <a:spcAft>
                <a:spcPts val="0"/>
              </a:spcAft>
              <a:buNone/>
            </a:pPr>
            <a:r>
              <a:rPr lang="en-US" sz="3400">
                <a:solidFill>
                  <a:srgbClr val="000000"/>
                </a:solidFill>
                <a:latin typeface="Tahoma"/>
                <a:ea typeface="Tahoma"/>
                <a:cs typeface="Tahoma"/>
                <a:sym typeface="Tahoma"/>
              </a:rPr>
              <a:t>Na DASN de Situação Especial (extinção), deve-se informar o faturamento do último ano em que a empresa esteve ativa. Por exemplo, se o CNPJ foi baixado em 2020, a DASN de Situação Especial deve cobrir o período de 2020. A declaração de extinção deve ser enviada até o último dia do mês. a) De junho, se a extinção ocorrer entre janeiro e abril; b) No mês subsequente à extinção, se ocorrer entre maio e dezembro. </a:t>
            </a:r>
            <a:endParaRPr sz="3400">
              <a:solidFill>
                <a:srgbClr val="000000"/>
              </a:solidFill>
              <a:latin typeface="Tahoma"/>
              <a:ea typeface="Tahoma"/>
              <a:cs typeface="Tahoma"/>
              <a:sym typeface="Tahoma"/>
            </a:endParaRPr>
          </a:p>
        </p:txBody>
      </p:sp>
      <p:sp>
        <p:nvSpPr>
          <p:cNvPr id="399" name="Google Shape;399;p20"/>
          <p:cNvSpPr/>
          <p:nvPr/>
        </p:nvSpPr>
        <p:spPr>
          <a:xfrm>
            <a:off x="14929793" y="8224154"/>
            <a:ext cx="3358230" cy="1859566"/>
          </a:xfrm>
          <a:custGeom>
            <a:rect b="b" l="l" r="r" t="t"/>
            <a:pathLst>
              <a:path extrusionOk="0" h="2479421" w="4477639">
                <a:moveTo>
                  <a:pt x="0" y="0"/>
                </a:moveTo>
                <a:lnTo>
                  <a:pt x="4477639" y="0"/>
                </a:lnTo>
                <a:lnTo>
                  <a:pt x="4477639" y="2479421"/>
                </a:lnTo>
                <a:lnTo>
                  <a:pt x="0" y="2479421"/>
                </a:lnTo>
                <a:lnTo>
                  <a:pt x="0" y="0"/>
                </a:lnTo>
                <a:close/>
              </a:path>
            </a:pathLst>
          </a:custGeom>
          <a:blipFill rotWithShape="1">
            <a:blip r:embed="rId5">
              <a:alphaModFix/>
            </a:blip>
            <a:stretch>
              <a:fillRect b="-1" l="-6270" r="-6269"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1"/>
          <p:cNvSpPr/>
          <p:nvPr/>
        </p:nvSpPr>
        <p:spPr>
          <a:xfrm>
            <a:off x="3178159" y="2753096"/>
            <a:ext cx="11928443" cy="7597426"/>
          </a:xfrm>
          <a:custGeom>
            <a:rect b="b" l="l" r="r" t="t"/>
            <a:pathLst>
              <a:path extrusionOk="0" h="10129901" w="15904590">
                <a:moveTo>
                  <a:pt x="0" y="0"/>
                </a:moveTo>
                <a:lnTo>
                  <a:pt x="15904590" y="0"/>
                </a:lnTo>
                <a:lnTo>
                  <a:pt x="15904590" y="10129901"/>
                </a:lnTo>
                <a:lnTo>
                  <a:pt x="0" y="10129901"/>
                </a:lnTo>
                <a:lnTo>
                  <a:pt x="0" y="0"/>
                </a:lnTo>
                <a:close/>
              </a:path>
            </a:pathLst>
          </a:custGeom>
          <a:blipFill rotWithShape="1">
            <a:blip r:embed="rId3">
              <a:alphaModFix/>
            </a:blip>
            <a:stretch>
              <a:fillRect b="0" l="-4" r="-3" t="0"/>
            </a:stretch>
          </a:blipFill>
          <a:ln>
            <a:noFill/>
          </a:ln>
        </p:spPr>
      </p:sp>
      <p:sp>
        <p:nvSpPr>
          <p:cNvPr id="409" name="Google Shape;409;p21"/>
          <p:cNvSpPr/>
          <p:nvPr/>
        </p:nvSpPr>
        <p:spPr>
          <a:xfrm>
            <a:off x="-1605" y="1028700"/>
            <a:ext cx="18288000" cy="1495425"/>
          </a:xfrm>
          <a:custGeom>
            <a:rect b="b" l="l" r="r" t="t"/>
            <a:pathLst>
              <a:path extrusionOk="0" h="1993900" w="24384000">
                <a:moveTo>
                  <a:pt x="0" y="0"/>
                </a:moveTo>
                <a:lnTo>
                  <a:pt x="24384000" y="0"/>
                </a:lnTo>
                <a:lnTo>
                  <a:pt x="24384000" y="1993900"/>
                </a:lnTo>
                <a:lnTo>
                  <a:pt x="0" y="1993900"/>
                </a:lnTo>
                <a:lnTo>
                  <a:pt x="0" y="0"/>
                </a:lnTo>
                <a:close/>
              </a:path>
            </a:pathLst>
          </a:custGeom>
          <a:blipFill rotWithShape="1">
            <a:blip r:embed="rId4">
              <a:alphaModFix/>
            </a:blip>
            <a:stretch>
              <a:fillRect b="-633" l="0" r="0" t="-633"/>
            </a:stretch>
          </a:blipFill>
          <a:ln>
            <a:noFill/>
          </a:ln>
        </p:spPr>
      </p:sp>
      <p:sp>
        <p:nvSpPr>
          <p:cNvPr id="410" name="Google Shape;410;p21"/>
          <p:cNvSpPr/>
          <p:nvPr/>
        </p:nvSpPr>
        <p:spPr>
          <a:xfrm>
            <a:off x="3512125" y="5267001"/>
            <a:ext cx="11263694" cy="4634294"/>
          </a:xfrm>
          <a:custGeom>
            <a:rect b="b" l="l" r="r" t="t"/>
            <a:pathLst>
              <a:path extrusionOk="0" h="6179058" w="15018258">
                <a:moveTo>
                  <a:pt x="0" y="0"/>
                </a:moveTo>
                <a:lnTo>
                  <a:pt x="15018258" y="0"/>
                </a:lnTo>
                <a:lnTo>
                  <a:pt x="15018258" y="6179058"/>
                </a:lnTo>
                <a:lnTo>
                  <a:pt x="0" y="6179058"/>
                </a:lnTo>
                <a:lnTo>
                  <a:pt x="0" y="0"/>
                </a:lnTo>
                <a:close/>
              </a:path>
            </a:pathLst>
          </a:custGeom>
          <a:blipFill rotWithShape="1">
            <a:blip r:embed="rId5">
              <a:alphaModFix/>
            </a:blip>
            <a:stretch>
              <a:fillRect b="-6" l="0" r="0" t="-6"/>
            </a:stretch>
          </a:blipFill>
          <a:ln>
            <a:noFill/>
          </a:ln>
        </p:spPr>
      </p:sp>
      <p:sp>
        <p:nvSpPr>
          <p:cNvPr id="411" name="Google Shape;411;p21"/>
          <p:cNvSpPr/>
          <p:nvPr/>
        </p:nvSpPr>
        <p:spPr>
          <a:xfrm>
            <a:off x="3546091" y="3015386"/>
            <a:ext cx="10139267" cy="750855"/>
          </a:xfrm>
          <a:custGeom>
            <a:rect b="b" l="l" r="r" t="t"/>
            <a:pathLst>
              <a:path extrusionOk="0" h="1001141" w="13519023">
                <a:moveTo>
                  <a:pt x="0" y="0"/>
                </a:moveTo>
                <a:lnTo>
                  <a:pt x="13519023" y="0"/>
                </a:lnTo>
                <a:lnTo>
                  <a:pt x="13519023" y="1001141"/>
                </a:lnTo>
                <a:lnTo>
                  <a:pt x="0" y="1001141"/>
                </a:lnTo>
                <a:lnTo>
                  <a:pt x="0" y="0"/>
                </a:lnTo>
                <a:close/>
              </a:path>
            </a:pathLst>
          </a:custGeom>
          <a:blipFill rotWithShape="1">
            <a:blip r:embed="rId6">
              <a:alphaModFix/>
            </a:blip>
            <a:stretch>
              <a:fillRect b="0" l="-79" r="-79" t="0"/>
            </a:stretch>
          </a:blipFill>
          <a:ln>
            <a:noFill/>
          </a:ln>
        </p:spPr>
      </p:sp>
      <p:sp>
        <p:nvSpPr>
          <p:cNvPr id="412" name="Google Shape;412;p21"/>
          <p:cNvSpPr/>
          <p:nvPr/>
        </p:nvSpPr>
        <p:spPr>
          <a:xfrm>
            <a:off x="3512125" y="5267001"/>
            <a:ext cx="11263694" cy="4634294"/>
          </a:xfrm>
          <a:custGeom>
            <a:rect b="b" l="l" r="r" t="t"/>
            <a:pathLst>
              <a:path extrusionOk="0" h="6179058" w="15018258">
                <a:moveTo>
                  <a:pt x="0" y="0"/>
                </a:moveTo>
                <a:lnTo>
                  <a:pt x="15018258" y="0"/>
                </a:lnTo>
                <a:lnTo>
                  <a:pt x="15018258" y="6179058"/>
                </a:lnTo>
                <a:lnTo>
                  <a:pt x="0" y="6179058"/>
                </a:lnTo>
                <a:lnTo>
                  <a:pt x="0" y="0"/>
                </a:lnTo>
                <a:close/>
              </a:path>
            </a:pathLst>
          </a:custGeom>
          <a:blipFill rotWithShape="1">
            <a:blip r:embed="rId7">
              <a:alphaModFix/>
            </a:blip>
            <a:stretch>
              <a:fillRect b="-18322" l="0" r="0" t="-18322"/>
            </a:stretch>
          </a:blipFill>
          <a:ln>
            <a:noFill/>
          </a:ln>
        </p:spPr>
      </p:sp>
      <p:sp>
        <p:nvSpPr>
          <p:cNvPr id="413" name="Google Shape;413;p21"/>
          <p:cNvSpPr/>
          <p:nvPr/>
        </p:nvSpPr>
        <p:spPr>
          <a:xfrm>
            <a:off x="3930996" y="4052707"/>
            <a:ext cx="10425970" cy="812387"/>
          </a:xfrm>
          <a:custGeom>
            <a:rect b="b" l="l" r="r" t="t"/>
            <a:pathLst>
              <a:path extrusionOk="0" h="1083183" w="13901293">
                <a:moveTo>
                  <a:pt x="0" y="0"/>
                </a:moveTo>
                <a:lnTo>
                  <a:pt x="13901293" y="0"/>
                </a:lnTo>
                <a:lnTo>
                  <a:pt x="13901293" y="1083183"/>
                </a:lnTo>
                <a:lnTo>
                  <a:pt x="0" y="1083183"/>
                </a:lnTo>
                <a:lnTo>
                  <a:pt x="0" y="0"/>
                </a:lnTo>
                <a:close/>
              </a:path>
            </a:pathLst>
          </a:custGeom>
          <a:blipFill rotWithShape="1">
            <a:blip r:embed="rId8">
              <a:alphaModFix/>
            </a:blip>
            <a:stretch>
              <a:fillRect b="-19" l="0" r="0" t="-20"/>
            </a:stretch>
          </a:blipFill>
          <a:ln>
            <a:noFill/>
          </a:ln>
        </p:spPr>
      </p:sp>
      <p:sp>
        <p:nvSpPr>
          <p:cNvPr id="414" name="Google Shape;414;p21"/>
          <p:cNvSpPr txBox="1"/>
          <p:nvPr/>
        </p:nvSpPr>
        <p:spPr>
          <a:xfrm>
            <a:off x="390905" y="689292"/>
            <a:ext cx="12536586" cy="1536065"/>
          </a:xfrm>
          <a:prstGeom prst="rect">
            <a:avLst/>
          </a:prstGeom>
          <a:noFill/>
          <a:ln>
            <a:noFill/>
          </a:ln>
        </p:spPr>
        <p:txBody>
          <a:bodyPr anchorCtr="0" anchor="t" bIns="0" lIns="0" spcFirstLastPara="1" rIns="0" wrap="square" tIns="0">
            <a:spAutoFit/>
          </a:bodyPr>
          <a:lstStyle/>
          <a:p>
            <a:pPr indent="0" lvl="0" marL="0" marR="0" rtl="0" algn="l">
              <a:lnSpc>
                <a:spcPct val="167966"/>
              </a:lnSpc>
              <a:spcBef>
                <a:spcPts val="0"/>
              </a:spcBef>
              <a:spcAft>
                <a:spcPts val="0"/>
              </a:spcAft>
              <a:buNone/>
            </a:pPr>
            <a:r>
              <a:rPr b="1" lang="en-US" sz="5900">
                <a:solidFill>
                  <a:srgbClr val="000000"/>
                </a:solidFill>
                <a:latin typeface="Tahoma"/>
                <a:ea typeface="Tahoma"/>
                <a:cs typeface="Tahoma"/>
                <a:sym typeface="Tahoma"/>
              </a:rPr>
              <a:t>Gerar as guias DAS em atraso.</a:t>
            </a:r>
            <a:endParaRPr b="1" sz="5900">
              <a:solidFill>
                <a:srgbClr val="000000"/>
              </a:solidFill>
              <a:latin typeface="Tahoma"/>
              <a:ea typeface="Tahoma"/>
              <a:cs typeface="Tahoma"/>
              <a:sym typeface="Tahoma"/>
            </a:endParaRPr>
          </a:p>
        </p:txBody>
      </p:sp>
      <p:sp>
        <p:nvSpPr>
          <p:cNvPr id="415" name="Google Shape;415;p21"/>
          <p:cNvSpPr txBox="1"/>
          <p:nvPr/>
        </p:nvSpPr>
        <p:spPr>
          <a:xfrm>
            <a:off x="3558788" y="2860186"/>
            <a:ext cx="10175624" cy="909533"/>
          </a:xfrm>
          <a:prstGeom prst="rect">
            <a:avLst/>
          </a:prstGeom>
          <a:noFill/>
          <a:ln>
            <a:noFill/>
          </a:ln>
        </p:spPr>
        <p:txBody>
          <a:bodyPr anchorCtr="0" anchor="t" bIns="0" lIns="0" spcFirstLastPara="1" rIns="0" wrap="square" tIns="0">
            <a:spAutoFit/>
          </a:bodyPr>
          <a:lstStyle/>
          <a:p>
            <a:pPr indent="0" lvl="0" marL="0" marR="0" rtl="0" algn="l">
              <a:lnSpc>
                <a:spcPct val="143958"/>
              </a:lnSpc>
              <a:spcBef>
                <a:spcPts val="0"/>
              </a:spcBef>
              <a:spcAft>
                <a:spcPts val="0"/>
              </a:spcAft>
              <a:buNone/>
            </a:pPr>
            <a:r>
              <a:rPr b="1" lang="en-US" sz="2400">
                <a:solidFill>
                  <a:srgbClr val="000000"/>
                </a:solidFill>
                <a:latin typeface="Arial"/>
                <a:ea typeface="Arial"/>
                <a:cs typeface="Arial"/>
                <a:sym typeface="Arial"/>
              </a:rPr>
              <a:t>https://www8.receita.fazenda.gov.br/SimplesNacional/Aplicacoes/ATS PO/pgmei.app/Identificacao</a:t>
            </a:r>
            <a:endParaRPr b="1" sz="2400">
              <a:solidFill>
                <a:srgbClr val="000000"/>
              </a:solidFill>
              <a:latin typeface="Arial"/>
              <a:ea typeface="Arial"/>
              <a:cs typeface="Arial"/>
              <a:sym typeface="Arial"/>
            </a:endParaRPr>
          </a:p>
        </p:txBody>
      </p:sp>
      <p:sp>
        <p:nvSpPr>
          <p:cNvPr id="416" name="Google Shape;416;p21"/>
          <p:cNvSpPr txBox="1"/>
          <p:nvPr/>
        </p:nvSpPr>
        <p:spPr>
          <a:xfrm>
            <a:off x="3993232" y="3992756"/>
            <a:ext cx="117881" cy="899941"/>
          </a:xfrm>
          <a:prstGeom prst="rect">
            <a:avLst/>
          </a:prstGeom>
          <a:noFill/>
          <a:ln>
            <a:noFill/>
          </a:ln>
        </p:spPr>
        <p:txBody>
          <a:bodyPr anchorCtr="0" anchor="t" bIns="0" lIns="0" spcFirstLastPara="1" rIns="0" wrap="square" tIns="0">
            <a:spAutoFit/>
          </a:bodyPr>
          <a:lstStyle/>
          <a:p>
            <a:pPr indent="0" lvl="0" marL="0" marR="0" rtl="0" algn="just">
              <a:lnSpc>
                <a:spcPct val="144038"/>
              </a:lnSpc>
              <a:spcBef>
                <a:spcPts val="0"/>
              </a:spcBef>
              <a:spcAft>
                <a:spcPts val="0"/>
              </a:spcAft>
              <a:buNone/>
            </a:pPr>
            <a:r>
              <a:rPr lang="en-US" sz="2600">
                <a:solidFill>
                  <a:srgbClr val="00B050"/>
                </a:solidFill>
                <a:latin typeface="IBM Plex Sans"/>
                <a:ea typeface="IBM Plex Sans"/>
                <a:cs typeface="IBM Plex Sans"/>
                <a:sym typeface="IBM Plex Sans"/>
              </a:rPr>
              <a:t>• •</a:t>
            </a:r>
            <a:endParaRPr sz="2600">
              <a:solidFill>
                <a:srgbClr val="00B050"/>
              </a:solidFill>
              <a:latin typeface="IBM Plex Sans"/>
              <a:ea typeface="IBM Plex Sans"/>
              <a:cs typeface="IBM Plex Sans"/>
              <a:sym typeface="IBM Plex Sans"/>
            </a:endParaRPr>
          </a:p>
        </p:txBody>
      </p:sp>
      <p:sp>
        <p:nvSpPr>
          <p:cNvPr id="417" name="Google Shape;417;p21"/>
          <p:cNvSpPr txBox="1"/>
          <p:nvPr/>
        </p:nvSpPr>
        <p:spPr>
          <a:xfrm>
            <a:off x="4400902" y="3992756"/>
            <a:ext cx="7071531" cy="899941"/>
          </a:xfrm>
          <a:prstGeom prst="rect">
            <a:avLst/>
          </a:prstGeom>
          <a:noFill/>
          <a:ln>
            <a:noFill/>
          </a:ln>
        </p:spPr>
        <p:txBody>
          <a:bodyPr anchorCtr="0" anchor="t" bIns="0" lIns="0" spcFirstLastPara="1" rIns="0" wrap="square" tIns="0">
            <a:spAutoFit/>
          </a:bodyPr>
          <a:lstStyle/>
          <a:p>
            <a:pPr indent="0" lvl="0" marL="0" marR="0" rtl="0" algn="l">
              <a:lnSpc>
                <a:spcPct val="144038"/>
              </a:lnSpc>
              <a:spcBef>
                <a:spcPts val="0"/>
              </a:spcBef>
              <a:spcAft>
                <a:spcPts val="0"/>
              </a:spcAft>
              <a:buNone/>
            </a:pPr>
            <a:r>
              <a:rPr lang="en-US" sz="2600">
                <a:solidFill>
                  <a:srgbClr val="00B050"/>
                </a:solidFill>
                <a:latin typeface="IBM Plex Sans"/>
                <a:ea typeface="IBM Plex Sans"/>
                <a:cs typeface="IBM Plex Sans"/>
                <a:sym typeface="IBM Plex Sans"/>
              </a:rPr>
              <a:t>Inserir CNPJ; Verificar DAS devedores, atualizar ou parcelar. </a:t>
            </a:r>
            <a:endParaRPr sz="2600">
              <a:solidFill>
                <a:srgbClr val="00B050"/>
              </a:solidFill>
              <a:latin typeface="IBM Plex Sans"/>
              <a:ea typeface="IBM Plex Sans"/>
              <a:cs typeface="IBM Plex Sans"/>
              <a:sym typeface="IBM Plex Sans"/>
            </a:endParaRPr>
          </a:p>
        </p:txBody>
      </p:sp>
      <p:sp>
        <p:nvSpPr>
          <p:cNvPr id="418" name="Google Shape;418;p21"/>
          <p:cNvSpPr txBox="1"/>
          <p:nvPr/>
        </p:nvSpPr>
        <p:spPr>
          <a:xfrm>
            <a:off x="0" y="9253492"/>
            <a:ext cx="3674100" cy="400200"/>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       (Sebrae</a:t>
            </a:r>
            <a:r>
              <a:rPr lang="en-US" sz="2600">
                <a:solidFill>
                  <a:srgbClr val="000000"/>
                </a:solidFill>
                <a:latin typeface="Trebuchet MS"/>
                <a:ea typeface="Trebuchet MS"/>
                <a:cs typeface="Trebuchet MS"/>
                <a:sym typeface="Trebuchet MS"/>
              </a:rPr>
              <a:t>,</a:t>
            </a:r>
            <a:r>
              <a:rPr lang="en-US" sz="2600">
                <a:solidFill>
                  <a:srgbClr val="000000"/>
                </a:solidFill>
                <a:latin typeface="Trebuchet MS"/>
                <a:ea typeface="Trebuchet MS"/>
                <a:cs typeface="Trebuchet MS"/>
                <a:sym typeface="Trebuchet MS"/>
              </a:rPr>
              <a:t> 2022c)</a:t>
            </a:r>
            <a:endParaRPr sz="2600">
              <a:solidFill>
                <a:srgbClr val="000000"/>
              </a:solidFill>
              <a:latin typeface="Trebuchet MS"/>
              <a:ea typeface="Trebuchet MS"/>
              <a:cs typeface="Trebuchet MS"/>
              <a:sym typeface="Trebuchet MS"/>
            </a:endParaRPr>
          </a:p>
        </p:txBody>
      </p:sp>
      <p:sp>
        <p:nvSpPr>
          <p:cNvPr id="419" name="Google Shape;419;p21"/>
          <p:cNvSpPr/>
          <p:nvPr/>
        </p:nvSpPr>
        <p:spPr>
          <a:xfrm>
            <a:off x="15106631" y="8469483"/>
            <a:ext cx="2849022" cy="1577626"/>
          </a:xfrm>
          <a:custGeom>
            <a:rect b="b" l="l" r="r" t="t"/>
            <a:pathLst>
              <a:path extrusionOk="0" h="2103501" w="3798697">
                <a:moveTo>
                  <a:pt x="0" y="0"/>
                </a:moveTo>
                <a:lnTo>
                  <a:pt x="3798697" y="0"/>
                </a:lnTo>
                <a:lnTo>
                  <a:pt x="3798697" y="2103501"/>
                </a:lnTo>
                <a:lnTo>
                  <a:pt x="0" y="2103501"/>
                </a:lnTo>
                <a:lnTo>
                  <a:pt x="0" y="0"/>
                </a:lnTo>
                <a:close/>
              </a:path>
            </a:pathLst>
          </a:custGeom>
          <a:blipFill rotWithShape="1">
            <a:blip r:embed="rId9">
              <a:alphaModFix/>
            </a:blip>
            <a:stretch>
              <a:fillRect b="0" l="-6270" r="-6268"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2"/>
          <p:cNvSpPr/>
          <p:nvPr/>
        </p:nvSpPr>
        <p:spPr>
          <a:xfrm>
            <a:off x="0" y="0"/>
            <a:ext cx="18288000" cy="945928"/>
          </a:xfrm>
          <a:custGeom>
            <a:rect b="b" l="l" r="r" t="t"/>
            <a:pathLst>
              <a:path extrusionOk="0" h="1261237" w="24384000">
                <a:moveTo>
                  <a:pt x="0" y="0"/>
                </a:moveTo>
                <a:lnTo>
                  <a:pt x="24384000" y="0"/>
                </a:lnTo>
                <a:lnTo>
                  <a:pt x="24384000" y="1261237"/>
                </a:lnTo>
                <a:lnTo>
                  <a:pt x="0" y="1261237"/>
                </a:lnTo>
                <a:lnTo>
                  <a:pt x="0" y="0"/>
                </a:lnTo>
                <a:close/>
              </a:path>
            </a:pathLst>
          </a:custGeom>
          <a:blipFill rotWithShape="1">
            <a:blip r:embed="rId3">
              <a:alphaModFix/>
            </a:blip>
            <a:stretch>
              <a:fillRect b="0" l="-325" r="-324" t="0"/>
            </a:stretch>
          </a:blipFill>
          <a:ln>
            <a:noFill/>
          </a:ln>
        </p:spPr>
      </p:sp>
      <p:sp>
        <p:nvSpPr>
          <p:cNvPr id="429" name="Google Shape;429;p22"/>
          <p:cNvSpPr/>
          <p:nvPr/>
        </p:nvSpPr>
        <p:spPr>
          <a:xfrm>
            <a:off x="0" y="0"/>
            <a:ext cx="18288000" cy="945928"/>
          </a:xfrm>
          <a:custGeom>
            <a:rect b="b" l="l" r="r" t="t"/>
            <a:pathLst>
              <a:path extrusionOk="0" h="1261237" w="24384000">
                <a:moveTo>
                  <a:pt x="0" y="0"/>
                </a:moveTo>
                <a:lnTo>
                  <a:pt x="24384000" y="0"/>
                </a:lnTo>
                <a:lnTo>
                  <a:pt x="24384000" y="1261237"/>
                </a:lnTo>
                <a:lnTo>
                  <a:pt x="0" y="1261237"/>
                </a:lnTo>
                <a:lnTo>
                  <a:pt x="0" y="0"/>
                </a:lnTo>
                <a:close/>
              </a:path>
            </a:pathLst>
          </a:custGeom>
          <a:blipFill rotWithShape="1">
            <a:blip r:embed="rId4">
              <a:alphaModFix/>
            </a:blip>
            <a:stretch>
              <a:fillRect b="-584" l="0" r="0" t="-585"/>
            </a:stretch>
          </a:blipFill>
          <a:ln>
            <a:noFill/>
          </a:ln>
        </p:spPr>
      </p:sp>
      <p:sp>
        <p:nvSpPr>
          <p:cNvPr id="430" name="Google Shape;430;p22"/>
          <p:cNvSpPr txBox="1"/>
          <p:nvPr/>
        </p:nvSpPr>
        <p:spPr>
          <a:xfrm>
            <a:off x="375942" y="-367332"/>
            <a:ext cx="14784857" cy="107823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500">
                <a:solidFill>
                  <a:srgbClr val="000000"/>
                </a:solidFill>
                <a:latin typeface="Tahoma"/>
                <a:ea typeface="Tahoma"/>
                <a:cs typeface="Tahoma"/>
                <a:sym typeface="Tahoma"/>
              </a:rPr>
              <a:t>Quais as consequências do cancelamento do MEI? </a:t>
            </a:r>
            <a:endParaRPr b="1" sz="4500">
              <a:solidFill>
                <a:srgbClr val="000000"/>
              </a:solidFill>
              <a:latin typeface="Tahoma"/>
              <a:ea typeface="Tahoma"/>
              <a:cs typeface="Tahoma"/>
              <a:sym typeface="Tahoma"/>
            </a:endParaRPr>
          </a:p>
        </p:txBody>
      </p:sp>
      <p:sp>
        <p:nvSpPr>
          <p:cNvPr id="431" name="Google Shape;431;p22"/>
          <p:cNvSpPr txBox="1"/>
          <p:nvPr/>
        </p:nvSpPr>
        <p:spPr>
          <a:xfrm>
            <a:off x="1554545" y="2704087"/>
            <a:ext cx="15704755" cy="5788152"/>
          </a:xfrm>
          <a:prstGeom prst="rect">
            <a:avLst/>
          </a:prstGeom>
          <a:noFill/>
          <a:ln>
            <a:noFill/>
          </a:ln>
        </p:spPr>
        <p:txBody>
          <a:bodyPr anchorCtr="0" anchor="t" bIns="0" lIns="0" spcFirstLastPara="1" rIns="0" wrap="square" tIns="0">
            <a:spAutoFit/>
          </a:bodyPr>
          <a:lstStyle/>
          <a:p>
            <a:pPr indent="-218440" lvl="3" marL="873760" marR="0" rtl="0" algn="just">
              <a:lnSpc>
                <a:spcPct val="144062"/>
              </a:lnSpc>
              <a:spcBef>
                <a:spcPts val="0"/>
              </a:spcBef>
              <a:spcAft>
                <a:spcPts val="0"/>
              </a:spcAft>
              <a:buClr>
                <a:srgbClr val="000000"/>
              </a:buClr>
              <a:buSzPts val="3200"/>
              <a:buFont typeface="IBM Plex Sans"/>
              <a:buAutoNum type="arabicPeriod"/>
            </a:pPr>
            <a:r>
              <a:rPr b="0" i="0" lang="en-US" sz="3200" u="none" cap="none" strike="noStrike">
                <a:solidFill>
                  <a:srgbClr val="000000"/>
                </a:solidFill>
                <a:latin typeface="IBM Plex Sans"/>
                <a:ea typeface="IBM Plex Sans"/>
                <a:cs typeface="IBM Plex Sans"/>
                <a:sym typeface="IBM Plex Sans"/>
              </a:rPr>
              <a:t>Todas as relações que envolvam o CNPJ precisam ser canceladas, inclusive contas bancárias, para que não acumule mais débitos; </a:t>
            </a:r>
            <a:endParaRPr b="0" i="0" sz="3200" u="none" cap="none" strike="noStrike">
              <a:solidFill>
                <a:srgbClr val="000000"/>
              </a:solidFill>
              <a:latin typeface="IBM Plex Sans"/>
              <a:ea typeface="IBM Plex Sans"/>
              <a:cs typeface="IBM Plex Sans"/>
              <a:sym typeface="IBM Plex Sans"/>
            </a:endParaRPr>
          </a:p>
          <a:p>
            <a:pPr indent="-218440" lvl="3" marL="873760" marR="0" rtl="0" algn="just">
              <a:lnSpc>
                <a:spcPct val="205937"/>
              </a:lnSpc>
              <a:spcBef>
                <a:spcPts val="0"/>
              </a:spcBef>
              <a:spcAft>
                <a:spcPts val="0"/>
              </a:spcAft>
              <a:buClr>
                <a:srgbClr val="000000"/>
              </a:buClr>
              <a:buSzPts val="3200"/>
              <a:buFont typeface="IBM Plex Sans"/>
              <a:buAutoNum type="arabicPeriod"/>
            </a:pPr>
            <a:r>
              <a:rPr b="0" i="0" lang="en-US" sz="3200" u="none" cap="none" strike="noStrike">
                <a:solidFill>
                  <a:srgbClr val="000000"/>
                </a:solidFill>
                <a:latin typeface="IBM Plex Sans"/>
                <a:ea typeface="IBM Plex Sans"/>
                <a:cs typeface="IBM Plex Sans"/>
                <a:sym typeface="IBM Plex Sans"/>
              </a:rPr>
              <a:t>Não é possível continuar usando o CNPJ em transações comerciais;</a:t>
            </a:r>
            <a:endParaRPr b="0" i="0" sz="3200" u="none" cap="none" strike="noStrike">
              <a:solidFill>
                <a:srgbClr val="000000"/>
              </a:solidFill>
              <a:latin typeface="IBM Plex Sans"/>
              <a:ea typeface="IBM Plex Sans"/>
              <a:cs typeface="IBM Plex Sans"/>
              <a:sym typeface="IBM Plex Sans"/>
            </a:endParaRPr>
          </a:p>
          <a:p>
            <a:pPr indent="-218440" lvl="3" marL="873760" marR="0" rtl="0" algn="just">
              <a:lnSpc>
                <a:spcPct val="205937"/>
              </a:lnSpc>
              <a:spcBef>
                <a:spcPts val="0"/>
              </a:spcBef>
              <a:spcAft>
                <a:spcPts val="0"/>
              </a:spcAft>
              <a:buClr>
                <a:srgbClr val="000000"/>
              </a:buClr>
              <a:buSzPts val="3200"/>
              <a:buFont typeface="IBM Plex Sans"/>
              <a:buAutoNum type="arabicPeriod"/>
            </a:pPr>
            <a:r>
              <a:rPr b="0" i="0" lang="en-US" sz="3200" u="none" cap="none" strike="noStrike">
                <a:solidFill>
                  <a:srgbClr val="000000"/>
                </a:solidFill>
                <a:latin typeface="IBM Plex Sans"/>
                <a:ea typeface="IBM Plex Sans"/>
                <a:cs typeface="IBM Plex Sans"/>
                <a:sym typeface="IBM Plex Sans"/>
              </a:rPr>
              <a:t>Não é possível reativar o número do mesmo CNPJ; </a:t>
            </a:r>
            <a:endParaRPr b="0" i="0" sz="3200" u="none" cap="none" strike="noStrike">
              <a:solidFill>
                <a:srgbClr val="000000"/>
              </a:solidFill>
              <a:latin typeface="IBM Plex Sans"/>
              <a:ea typeface="IBM Plex Sans"/>
              <a:cs typeface="IBM Plex Sans"/>
              <a:sym typeface="IBM Plex Sans"/>
            </a:endParaRPr>
          </a:p>
          <a:p>
            <a:pPr indent="-218440" lvl="3" marL="873760" marR="0" rtl="0" algn="just">
              <a:lnSpc>
                <a:spcPct val="205937"/>
              </a:lnSpc>
              <a:spcBef>
                <a:spcPts val="0"/>
              </a:spcBef>
              <a:spcAft>
                <a:spcPts val="0"/>
              </a:spcAft>
              <a:buClr>
                <a:srgbClr val="000000"/>
              </a:buClr>
              <a:buSzPts val="3200"/>
              <a:buFont typeface="IBM Plex Sans"/>
              <a:buAutoNum type="arabicPeriod"/>
            </a:pPr>
            <a:r>
              <a:rPr b="0" i="0" lang="en-US" sz="3200" u="none" cap="none" strike="noStrike">
                <a:solidFill>
                  <a:srgbClr val="000000"/>
                </a:solidFill>
                <a:latin typeface="IBM Plex Sans"/>
                <a:ea typeface="IBM Plex Sans"/>
                <a:cs typeface="IBM Plex Sans"/>
                <a:sym typeface="IBM Plex Sans"/>
              </a:rPr>
              <a:t>Caso haja dívidas no CNPJ do MEI, as dívidas irão para o CPF do titular;</a:t>
            </a:r>
            <a:endParaRPr b="0" i="0" sz="3200" u="none" cap="none" strike="noStrike">
              <a:solidFill>
                <a:srgbClr val="000000"/>
              </a:solidFill>
              <a:latin typeface="IBM Plex Sans"/>
              <a:ea typeface="IBM Plex Sans"/>
              <a:cs typeface="IBM Plex Sans"/>
              <a:sym typeface="IBM Plex Sans"/>
            </a:endParaRPr>
          </a:p>
          <a:p>
            <a:pPr indent="-218440" lvl="3" marL="873760" marR="0" rtl="0" algn="just">
              <a:lnSpc>
                <a:spcPct val="205937"/>
              </a:lnSpc>
              <a:spcBef>
                <a:spcPts val="0"/>
              </a:spcBef>
              <a:spcAft>
                <a:spcPts val="0"/>
              </a:spcAft>
              <a:buClr>
                <a:srgbClr val="000000"/>
              </a:buClr>
              <a:buSzPts val="3200"/>
              <a:buFont typeface="IBM Plex Sans"/>
              <a:buAutoNum type="arabicPeriod"/>
            </a:pPr>
            <a:r>
              <a:rPr b="0" i="0" lang="en-US" sz="3200" u="none" cap="none" strike="noStrike">
                <a:solidFill>
                  <a:srgbClr val="000000"/>
                </a:solidFill>
                <a:latin typeface="IBM Plex Sans"/>
                <a:ea typeface="IBM Plex Sans"/>
                <a:cs typeface="IBM Plex Sans"/>
                <a:sym typeface="IBM Plex Sans"/>
              </a:rPr>
              <a:t>A contribuição com a aposentadoria por tempo de idade é pausada e o empreendedor deve voltar a contribuir de forma autônoma.   </a:t>
            </a:r>
            <a:endParaRPr b="0" i="0" sz="3200" u="none" cap="none" strike="noStrike">
              <a:solidFill>
                <a:srgbClr val="000000"/>
              </a:solidFill>
              <a:latin typeface="IBM Plex Sans"/>
              <a:ea typeface="IBM Plex Sans"/>
              <a:cs typeface="IBM Plex Sans"/>
              <a:sym typeface="IBM Plex Sans"/>
            </a:endParaRPr>
          </a:p>
          <a:p>
            <a:pPr indent="-218440" lvl="3" marL="873760" marR="0" rtl="0" algn="just">
              <a:lnSpc>
                <a:spcPct val="60000"/>
              </a:lnSpc>
              <a:spcBef>
                <a:spcPts val="0"/>
              </a:spcBef>
              <a:spcAft>
                <a:spcPts val="0"/>
              </a:spcAft>
              <a:buNone/>
            </a:pPr>
            <a:r>
              <a:t/>
            </a:r>
            <a:endParaRPr b="0" i="0" sz="3200" u="none" cap="none" strike="noStrike">
              <a:solidFill>
                <a:srgbClr val="000000"/>
              </a:solidFill>
              <a:latin typeface="IBM Plex Sans"/>
              <a:ea typeface="IBM Plex Sans"/>
              <a:cs typeface="IBM Plex Sans"/>
              <a:sym typeface="IBM Plex Sans"/>
            </a:endParaRPr>
          </a:p>
        </p:txBody>
      </p:sp>
      <p:sp>
        <p:nvSpPr>
          <p:cNvPr id="432" name="Google Shape;432;p22"/>
          <p:cNvSpPr txBox="1"/>
          <p:nvPr/>
        </p:nvSpPr>
        <p:spPr>
          <a:xfrm>
            <a:off x="375942" y="9010650"/>
            <a:ext cx="3530400" cy="400200"/>
          </a:xfrm>
          <a:prstGeom prst="rect">
            <a:avLst/>
          </a:prstGeom>
          <a:noFill/>
          <a:ln>
            <a:noFill/>
          </a:ln>
        </p:spPr>
        <p:txBody>
          <a:bodyPr anchorCtr="0" anchor="t" bIns="0" lIns="0" spcFirstLastPara="1" rIns="0" wrap="square" tIns="0">
            <a:spAutoFit/>
          </a:bodyPr>
          <a:lstStyle/>
          <a:p>
            <a:pPr indent="0" lvl="0" marL="0" marR="0" rtl="0" algn="ctr">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(Gularte, 202</a:t>
            </a:r>
            <a:r>
              <a:rPr lang="en-US" sz="2600">
                <a:latin typeface="Trebuchet MS"/>
                <a:ea typeface="Trebuchet MS"/>
                <a:cs typeface="Trebuchet MS"/>
                <a:sym typeface="Trebuchet MS"/>
              </a:rPr>
              <a:t>3</a:t>
            </a:r>
            <a:r>
              <a:rPr lang="en-US" sz="2600">
                <a:solidFill>
                  <a:srgbClr val="000000"/>
                </a:solidFill>
                <a:latin typeface="Trebuchet MS"/>
                <a:ea typeface="Trebuchet MS"/>
                <a:cs typeface="Trebuchet MS"/>
                <a:sym typeface="Trebuchet MS"/>
              </a:rPr>
              <a:t>)</a:t>
            </a:r>
            <a:endParaRPr sz="2600">
              <a:solidFill>
                <a:srgbClr val="000000"/>
              </a:solidFill>
              <a:latin typeface="Trebuchet MS"/>
              <a:ea typeface="Trebuchet MS"/>
              <a:cs typeface="Trebuchet MS"/>
              <a:sym typeface="Trebuchet MS"/>
            </a:endParaRPr>
          </a:p>
        </p:txBody>
      </p:sp>
      <p:sp>
        <p:nvSpPr>
          <p:cNvPr id="433" name="Google Shape;433;p22"/>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5">
              <a:alphaModFix/>
            </a:blip>
            <a:stretch>
              <a:fillRect b="0" l="-6270" r="-6269"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3"/>
          <p:cNvSpPr/>
          <p:nvPr/>
        </p:nvSpPr>
        <p:spPr>
          <a:xfrm>
            <a:off x="-174137" y="432316"/>
            <a:ext cx="15435548" cy="1514475"/>
          </a:xfrm>
          <a:custGeom>
            <a:rect b="b" l="l" r="r" t="t"/>
            <a:pathLst>
              <a:path extrusionOk="0" h="2019300" w="20580731">
                <a:moveTo>
                  <a:pt x="0" y="0"/>
                </a:moveTo>
                <a:lnTo>
                  <a:pt x="20580731" y="0"/>
                </a:lnTo>
                <a:lnTo>
                  <a:pt x="20580731" y="2019300"/>
                </a:lnTo>
                <a:lnTo>
                  <a:pt x="0" y="2019300"/>
                </a:lnTo>
                <a:lnTo>
                  <a:pt x="0" y="0"/>
                </a:lnTo>
                <a:close/>
              </a:path>
            </a:pathLst>
          </a:custGeom>
          <a:blipFill rotWithShape="1">
            <a:blip r:embed="rId3">
              <a:alphaModFix/>
            </a:blip>
            <a:stretch>
              <a:fillRect b="0" l="-15" r="-15" t="0"/>
            </a:stretch>
          </a:blipFill>
          <a:ln>
            <a:noFill/>
          </a:ln>
        </p:spPr>
      </p:sp>
      <p:sp>
        <p:nvSpPr>
          <p:cNvPr id="443" name="Google Shape;443;p23"/>
          <p:cNvSpPr txBox="1"/>
          <p:nvPr/>
        </p:nvSpPr>
        <p:spPr>
          <a:xfrm>
            <a:off x="866118" y="205969"/>
            <a:ext cx="4730829" cy="1290066"/>
          </a:xfrm>
          <a:prstGeom prst="rect">
            <a:avLst/>
          </a:prstGeom>
          <a:noFill/>
          <a:ln>
            <a:noFill/>
          </a:ln>
        </p:spPr>
        <p:txBody>
          <a:bodyPr anchorCtr="0" anchor="t" bIns="0" lIns="0" spcFirstLastPara="1" rIns="0" wrap="square" tIns="0">
            <a:spAutoFit/>
          </a:bodyPr>
          <a:lstStyle/>
          <a:p>
            <a:pPr indent="0" lvl="0" marL="0" marR="0" rtl="0" algn="l">
              <a:lnSpc>
                <a:spcPct val="167962"/>
              </a:lnSpc>
              <a:spcBef>
                <a:spcPts val="0"/>
              </a:spcBef>
              <a:spcAft>
                <a:spcPts val="0"/>
              </a:spcAft>
              <a:buNone/>
            </a:pPr>
            <a:r>
              <a:rPr b="1" lang="en-US" sz="5400">
                <a:solidFill>
                  <a:srgbClr val="000000"/>
                </a:solidFill>
                <a:latin typeface="Tahoma"/>
                <a:ea typeface="Tahoma"/>
                <a:cs typeface="Tahoma"/>
                <a:sym typeface="Tahoma"/>
              </a:rPr>
              <a:t>Vale lembrar:</a:t>
            </a:r>
            <a:endParaRPr b="1" sz="5400">
              <a:solidFill>
                <a:srgbClr val="000000"/>
              </a:solidFill>
              <a:latin typeface="Tahoma"/>
              <a:ea typeface="Tahoma"/>
              <a:cs typeface="Tahoma"/>
              <a:sym typeface="Tahoma"/>
            </a:endParaRPr>
          </a:p>
        </p:txBody>
      </p:sp>
      <p:sp>
        <p:nvSpPr>
          <p:cNvPr id="444" name="Google Shape;444;p23"/>
          <p:cNvSpPr txBox="1"/>
          <p:nvPr/>
        </p:nvSpPr>
        <p:spPr>
          <a:xfrm>
            <a:off x="1391279" y="4132455"/>
            <a:ext cx="15505443" cy="3484626"/>
          </a:xfrm>
          <a:prstGeom prst="rect">
            <a:avLst/>
          </a:prstGeom>
          <a:noFill/>
          <a:ln>
            <a:noFill/>
          </a:ln>
        </p:spPr>
        <p:txBody>
          <a:bodyPr anchorCtr="0" anchor="t" bIns="0" lIns="0" spcFirstLastPara="1" rIns="0" wrap="square" tIns="0">
            <a:spAutoFit/>
          </a:bodyPr>
          <a:lstStyle/>
          <a:p>
            <a:pPr indent="0" lvl="0" marL="0" marR="0" rtl="0" algn="just">
              <a:lnSpc>
                <a:spcPct val="143947"/>
              </a:lnSpc>
              <a:spcBef>
                <a:spcPts val="0"/>
              </a:spcBef>
              <a:spcAft>
                <a:spcPts val="0"/>
              </a:spcAft>
              <a:buNone/>
            </a:pPr>
            <a:r>
              <a:rPr lang="en-US" sz="3800">
                <a:solidFill>
                  <a:srgbClr val="000000"/>
                </a:solidFill>
                <a:latin typeface="IBM Plex Sans"/>
                <a:ea typeface="IBM Plex Sans"/>
                <a:cs typeface="IBM Plex Sans"/>
                <a:sym typeface="IBM Plex Sans"/>
              </a:rPr>
              <a:t>Se o responsável pelo CNPJ falecer e o cartório estiver vinculado ao sistema da Receita Federal, a baixa é feita automaticamente com a emissão de certidão de óbito. Caso o cartório não tenha esse sistema, um parente deve ir a Receita Federal com os documentos necessários para realizar a baixa. </a:t>
            </a:r>
            <a:endParaRPr sz="3800">
              <a:solidFill>
                <a:srgbClr val="000000"/>
              </a:solidFill>
              <a:latin typeface="IBM Plex Sans"/>
              <a:ea typeface="IBM Plex Sans"/>
              <a:cs typeface="IBM Plex Sans"/>
              <a:sym typeface="IBM Plex Sans"/>
            </a:endParaRPr>
          </a:p>
        </p:txBody>
      </p:sp>
      <p:sp>
        <p:nvSpPr>
          <p:cNvPr id="445" name="Google Shape;445;p23"/>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4">
              <a:alphaModFix/>
            </a:blip>
            <a:stretch>
              <a:fillRect b="0" l="-6270" r="-6269"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4"/>
          <p:cNvSpPr txBox="1"/>
          <p:nvPr/>
        </p:nvSpPr>
        <p:spPr>
          <a:xfrm>
            <a:off x="5447633" y="96784"/>
            <a:ext cx="7392734" cy="78105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3000">
                <a:solidFill>
                  <a:srgbClr val="000000"/>
                </a:solidFill>
                <a:latin typeface="Tahoma"/>
                <a:ea typeface="Tahoma"/>
                <a:cs typeface="Tahoma"/>
                <a:sym typeface="Tahoma"/>
              </a:rPr>
              <a:t>É possível reativar o CNPJ após baixa?</a:t>
            </a:r>
            <a:endParaRPr b="1" sz="3000">
              <a:solidFill>
                <a:srgbClr val="000000"/>
              </a:solidFill>
              <a:latin typeface="Tahoma"/>
              <a:ea typeface="Tahoma"/>
              <a:cs typeface="Tahoma"/>
              <a:sym typeface="Tahoma"/>
            </a:endParaRPr>
          </a:p>
        </p:txBody>
      </p:sp>
      <p:sp>
        <p:nvSpPr>
          <p:cNvPr id="455" name="Google Shape;455;p24"/>
          <p:cNvSpPr txBox="1"/>
          <p:nvPr/>
        </p:nvSpPr>
        <p:spPr>
          <a:xfrm>
            <a:off x="814243" y="3776035"/>
            <a:ext cx="16659515" cy="1144143"/>
          </a:xfrm>
          <a:prstGeom prst="rect">
            <a:avLst/>
          </a:prstGeom>
          <a:noFill/>
          <a:ln>
            <a:noFill/>
          </a:ln>
        </p:spPr>
        <p:txBody>
          <a:bodyPr anchorCtr="0" anchor="t" bIns="0" lIns="0" spcFirstLastPara="1" rIns="0" wrap="square" tIns="0">
            <a:spAutoFit/>
          </a:bodyPr>
          <a:lstStyle/>
          <a:p>
            <a:pPr indent="0" lvl="0" marL="0" marR="0" rtl="0" algn="ctr">
              <a:lnSpc>
                <a:spcPct val="156000"/>
              </a:lnSpc>
              <a:spcBef>
                <a:spcPts val="0"/>
              </a:spcBef>
              <a:spcAft>
                <a:spcPts val="0"/>
              </a:spcAft>
              <a:buNone/>
            </a:pPr>
            <a:r>
              <a:rPr b="1" lang="en-US" sz="3000">
                <a:solidFill>
                  <a:srgbClr val="000000"/>
                </a:solidFill>
                <a:latin typeface="Tahoma"/>
                <a:ea typeface="Tahoma"/>
                <a:cs typeface="Tahoma"/>
                <a:sym typeface="Tahoma"/>
              </a:rPr>
              <a:t>Existe carência para que possa realizar um novo cadastro como MEI após a baixa do CNPJ?</a:t>
            </a:r>
            <a:endParaRPr b="1" sz="3000">
              <a:solidFill>
                <a:srgbClr val="000000"/>
              </a:solidFill>
              <a:latin typeface="Tahoma"/>
              <a:ea typeface="Tahoma"/>
              <a:cs typeface="Tahoma"/>
              <a:sym typeface="Tahoma"/>
            </a:endParaRPr>
          </a:p>
        </p:txBody>
      </p:sp>
      <p:sp>
        <p:nvSpPr>
          <p:cNvPr id="456" name="Google Shape;456;p24"/>
          <p:cNvSpPr txBox="1"/>
          <p:nvPr/>
        </p:nvSpPr>
        <p:spPr>
          <a:xfrm>
            <a:off x="1675328" y="694587"/>
            <a:ext cx="14937343" cy="2433828"/>
          </a:xfrm>
          <a:prstGeom prst="rect">
            <a:avLst/>
          </a:prstGeom>
          <a:noFill/>
          <a:ln>
            <a:noFill/>
          </a:ln>
        </p:spPr>
        <p:txBody>
          <a:bodyPr anchorCtr="0" anchor="t" bIns="0" lIns="0" spcFirstLastPara="1" rIns="0" wrap="square" tIns="0">
            <a:spAutoFit/>
          </a:bodyPr>
          <a:lstStyle/>
          <a:p>
            <a:pPr indent="0" lvl="0" marL="0" marR="0" rtl="0" algn="just">
              <a:lnSpc>
                <a:spcPct val="172833"/>
              </a:lnSpc>
              <a:spcBef>
                <a:spcPts val="0"/>
              </a:spcBef>
              <a:spcAft>
                <a:spcPts val="0"/>
              </a:spcAft>
              <a:buNone/>
            </a:pPr>
            <a:r>
              <a:rPr lang="en-US" sz="3000">
                <a:solidFill>
                  <a:srgbClr val="000000"/>
                </a:solidFill>
                <a:latin typeface="Open Sans"/>
                <a:ea typeface="Open Sans"/>
                <a:cs typeface="Open Sans"/>
                <a:sym typeface="Open Sans"/>
              </a:rPr>
              <a:t>Não, uma vez que o CNPJ foi cancelado, o empreendedor não pode reativá-lo. Isso significa que, se o CNPJ foi encerrado, o empresário não pode voltar a usá-lo. No entanto, se o empreendedor desejar continuar suas atividades, ele tem a opção de abrir um novo CNPJ como Microempreendedor Individual (MEI).</a:t>
            </a:r>
            <a:endParaRPr sz="3000">
              <a:solidFill>
                <a:srgbClr val="000000"/>
              </a:solidFill>
              <a:latin typeface="Open Sans"/>
              <a:ea typeface="Open Sans"/>
              <a:cs typeface="Open Sans"/>
              <a:sym typeface="Open Sans"/>
            </a:endParaRPr>
          </a:p>
        </p:txBody>
      </p:sp>
      <p:sp>
        <p:nvSpPr>
          <p:cNvPr id="457" name="Google Shape;457;p24"/>
          <p:cNvSpPr txBox="1"/>
          <p:nvPr/>
        </p:nvSpPr>
        <p:spPr>
          <a:xfrm>
            <a:off x="1460425" y="4800600"/>
            <a:ext cx="15367149" cy="2968752"/>
          </a:xfrm>
          <a:prstGeom prst="rect">
            <a:avLst/>
          </a:prstGeom>
          <a:noFill/>
          <a:ln>
            <a:noFill/>
          </a:ln>
        </p:spPr>
        <p:txBody>
          <a:bodyPr anchorCtr="0" anchor="t" bIns="0" lIns="0" spcFirstLastPara="1" rIns="0" wrap="square" tIns="0">
            <a:spAutoFit/>
          </a:bodyPr>
          <a:lstStyle/>
          <a:p>
            <a:pPr indent="0" lvl="0" marL="0" marR="0" rtl="0" algn="just">
              <a:lnSpc>
                <a:spcPct val="171666"/>
              </a:lnSpc>
              <a:spcBef>
                <a:spcPts val="0"/>
              </a:spcBef>
              <a:spcAft>
                <a:spcPts val="0"/>
              </a:spcAft>
              <a:buNone/>
            </a:pPr>
            <a:r>
              <a:rPr lang="en-US" sz="3000">
                <a:solidFill>
                  <a:srgbClr val="000000"/>
                </a:solidFill>
                <a:latin typeface="Open Sans"/>
                <a:ea typeface="Open Sans"/>
                <a:cs typeface="Open Sans"/>
                <a:sym typeface="Open Sans"/>
              </a:rPr>
              <a:t>Não há período de carência para o novo cadastro. Após a baixa do CNPJ e a conclusão de todas as etapas necessárias, o empreendedor pode abrir um novo registro como MEI imediatamente. Vale ressaltar que um novo cadastro gerará novas guias de DAS (Documento de Arrecadação do Simples Nacional) que deverão ser pagas conforme a legislação vigente.</a:t>
            </a:r>
            <a:endParaRPr sz="3000">
              <a:solidFill>
                <a:srgbClr val="000000"/>
              </a:solidFill>
              <a:latin typeface="Open Sans"/>
              <a:ea typeface="Open Sans"/>
              <a:cs typeface="Open Sans"/>
              <a:sym typeface="Open Sans"/>
            </a:endParaRPr>
          </a:p>
        </p:txBody>
      </p:sp>
      <p:sp>
        <p:nvSpPr>
          <p:cNvPr id="458" name="Google Shape;458;p24"/>
          <p:cNvSpPr txBox="1"/>
          <p:nvPr/>
        </p:nvSpPr>
        <p:spPr>
          <a:xfrm>
            <a:off x="559733" y="9105032"/>
            <a:ext cx="4887900" cy="400200"/>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   (Sebrae, 2022)</a:t>
            </a:r>
            <a:endParaRPr sz="2600">
              <a:solidFill>
                <a:srgbClr val="000000"/>
              </a:solidFill>
              <a:latin typeface="Trebuchet MS"/>
              <a:ea typeface="Trebuchet MS"/>
              <a:cs typeface="Trebuchet MS"/>
              <a:sym typeface="Trebuchet MS"/>
            </a:endParaRPr>
          </a:p>
        </p:txBody>
      </p:sp>
      <p:sp>
        <p:nvSpPr>
          <p:cNvPr id="459" name="Google Shape;459;p24"/>
          <p:cNvSpPr/>
          <p:nvPr/>
        </p:nvSpPr>
        <p:spPr>
          <a:xfrm>
            <a:off x="14917890" y="8321168"/>
            <a:ext cx="3111533" cy="1722977"/>
          </a:xfrm>
          <a:custGeom>
            <a:rect b="b" l="l" r="r" t="t"/>
            <a:pathLst>
              <a:path extrusionOk="0" h="2297303" w="4148709">
                <a:moveTo>
                  <a:pt x="0" y="0"/>
                </a:moveTo>
                <a:lnTo>
                  <a:pt x="4148709" y="0"/>
                </a:lnTo>
                <a:lnTo>
                  <a:pt x="4148709" y="2297303"/>
                </a:lnTo>
                <a:lnTo>
                  <a:pt x="0" y="2297303"/>
                </a:lnTo>
                <a:lnTo>
                  <a:pt x="0" y="0"/>
                </a:lnTo>
                <a:close/>
              </a:path>
            </a:pathLst>
          </a:custGeom>
          <a:blipFill rotWithShape="1">
            <a:blip r:embed="rId3">
              <a:alphaModFix/>
            </a:blip>
            <a:stretch>
              <a:fillRect b="0" l="-6270" r="-6269" t="0"/>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5"/>
          <p:cNvSpPr/>
          <p:nvPr/>
        </p:nvSpPr>
        <p:spPr>
          <a:xfrm>
            <a:off x="-63503" y="112824"/>
            <a:ext cx="8131588" cy="1670018"/>
          </a:xfrm>
          <a:custGeom>
            <a:rect b="b" l="l" r="r" t="t"/>
            <a:pathLst>
              <a:path extrusionOk="0" h="2226691" w="10842117">
                <a:moveTo>
                  <a:pt x="0" y="0"/>
                </a:moveTo>
                <a:lnTo>
                  <a:pt x="10842117" y="0"/>
                </a:lnTo>
                <a:lnTo>
                  <a:pt x="10842117" y="2226691"/>
                </a:lnTo>
                <a:lnTo>
                  <a:pt x="0" y="2226691"/>
                </a:lnTo>
                <a:lnTo>
                  <a:pt x="0" y="0"/>
                </a:lnTo>
                <a:close/>
              </a:path>
            </a:pathLst>
          </a:custGeom>
          <a:blipFill rotWithShape="1">
            <a:blip r:embed="rId3">
              <a:alphaModFix/>
            </a:blip>
            <a:stretch>
              <a:fillRect b="-211" l="0" r="0" t="-212"/>
            </a:stretch>
          </a:blipFill>
          <a:ln>
            <a:noFill/>
          </a:ln>
        </p:spPr>
      </p:sp>
      <p:sp>
        <p:nvSpPr>
          <p:cNvPr id="469" name="Google Shape;469;p25"/>
          <p:cNvSpPr txBox="1"/>
          <p:nvPr/>
        </p:nvSpPr>
        <p:spPr>
          <a:xfrm>
            <a:off x="1028700" y="-220553"/>
            <a:ext cx="4841706" cy="1483995"/>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5500">
                <a:solidFill>
                  <a:srgbClr val="000000"/>
                </a:solidFill>
                <a:latin typeface="Arial"/>
                <a:ea typeface="Arial"/>
                <a:cs typeface="Arial"/>
                <a:sym typeface="Arial"/>
              </a:rPr>
              <a:t>Fique atento!</a:t>
            </a:r>
            <a:endParaRPr b="1" sz="5500">
              <a:solidFill>
                <a:srgbClr val="000000"/>
              </a:solidFill>
              <a:latin typeface="Arial"/>
              <a:ea typeface="Arial"/>
              <a:cs typeface="Arial"/>
              <a:sym typeface="Arial"/>
            </a:endParaRPr>
          </a:p>
        </p:txBody>
      </p:sp>
      <p:sp>
        <p:nvSpPr>
          <p:cNvPr id="470" name="Google Shape;470;p25"/>
          <p:cNvSpPr txBox="1"/>
          <p:nvPr/>
        </p:nvSpPr>
        <p:spPr>
          <a:xfrm>
            <a:off x="2031540" y="2200275"/>
            <a:ext cx="14224921" cy="6286501"/>
          </a:xfrm>
          <a:prstGeom prst="rect">
            <a:avLst/>
          </a:prstGeom>
          <a:noFill/>
          <a:ln>
            <a:noFill/>
          </a:ln>
        </p:spPr>
        <p:txBody>
          <a:bodyPr anchorCtr="0" anchor="t" bIns="0" lIns="0" spcFirstLastPara="1" rIns="0" wrap="square" tIns="0">
            <a:spAutoFit/>
          </a:bodyPr>
          <a:lstStyle/>
          <a:p>
            <a:pPr indent="-205105" lvl="3" marL="819150" marR="0" rtl="0" algn="just">
              <a:lnSpc>
                <a:spcPct val="180000"/>
              </a:lnSpc>
              <a:spcBef>
                <a:spcPts val="0"/>
              </a:spcBef>
              <a:spcAft>
                <a:spcPts val="0"/>
              </a:spcAft>
              <a:buClr>
                <a:srgbClr val="000000"/>
              </a:buClr>
              <a:buSzPts val="3000"/>
              <a:buFont typeface="IBM Plex Sans"/>
              <a:buAutoNum type="arabicPeriod"/>
            </a:pPr>
            <a:r>
              <a:rPr b="0" i="0" lang="en-US" sz="3000" u="none" cap="none" strike="noStrike">
                <a:solidFill>
                  <a:srgbClr val="000000"/>
                </a:solidFill>
                <a:latin typeface="IBM Plex Sans"/>
                <a:ea typeface="IBM Plex Sans"/>
                <a:cs typeface="IBM Plex Sans"/>
                <a:sym typeface="IBM Plex Sans"/>
              </a:rPr>
              <a:t>O DAS vence todo dia 20 do mês subsequente à competência. Independentemente do dia da baixa, será gerado um boleto para o mês seguinte.</a:t>
            </a:r>
            <a:endParaRPr b="0" i="0" sz="3000" u="none" cap="none" strike="noStrike">
              <a:solidFill>
                <a:srgbClr val="000000"/>
              </a:solidFill>
              <a:latin typeface="IBM Plex Sans"/>
              <a:ea typeface="IBM Plex Sans"/>
              <a:cs typeface="IBM Plex Sans"/>
              <a:sym typeface="IBM Plex Sans"/>
            </a:endParaRPr>
          </a:p>
          <a:p>
            <a:pPr indent="-205105" lvl="3" marL="819150" marR="0" rtl="0" algn="just">
              <a:lnSpc>
                <a:spcPct val="180000"/>
              </a:lnSpc>
              <a:spcBef>
                <a:spcPts val="0"/>
              </a:spcBef>
              <a:spcAft>
                <a:spcPts val="0"/>
              </a:spcAft>
              <a:buClr>
                <a:srgbClr val="000000"/>
              </a:buClr>
              <a:buSzPts val="3000"/>
              <a:buFont typeface="IBM Plex Sans"/>
              <a:buAutoNum type="arabicPeriod"/>
            </a:pPr>
            <a:r>
              <a:rPr b="0" i="0" lang="en-US" sz="3000" u="none" cap="none" strike="noStrike">
                <a:solidFill>
                  <a:srgbClr val="000000"/>
                </a:solidFill>
                <a:latin typeface="IBM Plex Sans"/>
                <a:ea typeface="IBM Plex Sans"/>
                <a:cs typeface="IBM Plex Sans"/>
                <a:sym typeface="IBM Plex Sans"/>
              </a:rPr>
              <a:t>MEIs com dívidas em parcelamento poderão emitir as guias normalmente.</a:t>
            </a:r>
            <a:endParaRPr b="0" i="0" sz="3000" u="none" cap="none" strike="noStrike">
              <a:solidFill>
                <a:srgbClr val="000000"/>
              </a:solidFill>
              <a:latin typeface="IBM Plex Sans"/>
              <a:ea typeface="IBM Plex Sans"/>
              <a:cs typeface="IBM Plex Sans"/>
              <a:sym typeface="IBM Plex Sans"/>
            </a:endParaRPr>
          </a:p>
          <a:p>
            <a:pPr indent="-205105" lvl="3" marL="819150" marR="0" rtl="0" algn="just">
              <a:lnSpc>
                <a:spcPct val="180000"/>
              </a:lnSpc>
              <a:spcBef>
                <a:spcPts val="0"/>
              </a:spcBef>
              <a:spcAft>
                <a:spcPts val="0"/>
              </a:spcAft>
              <a:buClr>
                <a:srgbClr val="000000"/>
              </a:buClr>
              <a:buSzPts val="3000"/>
              <a:buFont typeface="IBM Plex Sans"/>
              <a:buAutoNum type="arabicPeriod"/>
            </a:pPr>
            <a:r>
              <a:rPr b="0" i="0" lang="en-US" sz="3000" u="none" cap="none" strike="noStrike">
                <a:solidFill>
                  <a:srgbClr val="000000"/>
                </a:solidFill>
                <a:latin typeface="IBM Plex Sans"/>
                <a:ea typeface="IBM Plex Sans"/>
                <a:cs typeface="IBM Plex Sans"/>
                <a:sym typeface="IBM Plex Sans"/>
              </a:rPr>
              <a:t>Ao realizar a baixa, todos os débitos serão transferidos para o CPF do titular. Havendo atrasos, o documento ficará irregular, impedindo a geração de certidão negativa de débitos e a emissão de passaporte, entre outros.</a:t>
            </a:r>
            <a:endParaRPr b="0" i="0" sz="3000" u="none" cap="none" strike="noStrike">
              <a:solidFill>
                <a:srgbClr val="000000"/>
              </a:solidFill>
              <a:latin typeface="IBM Plex Sans"/>
              <a:ea typeface="IBM Plex Sans"/>
              <a:cs typeface="IBM Plex Sans"/>
              <a:sym typeface="IBM Plex Sans"/>
            </a:endParaRPr>
          </a:p>
          <a:p>
            <a:pPr indent="-205105" lvl="3" marL="819150" marR="0" rtl="0" algn="just">
              <a:lnSpc>
                <a:spcPct val="180000"/>
              </a:lnSpc>
              <a:spcBef>
                <a:spcPts val="0"/>
              </a:spcBef>
              <a:spcAft>
                <a:spcPts val="0"/>
              </a:spcAft>
              <a:buClr>
                <a:srgbClr val="000000"/>
              </a:buClr>
              <a:buSzPts val="3000"/>
              <a:buFont typeface="IBM Plex Sans"/>
              <a:buAutoNum type="arabicPeriod"/>
            </a:pPr>
            <a:r>
              <a:rPr b="0" i="0" lang="en-US" sz="3000" u="none" cap="none" strike="noStrike">
                <a:solidFill>
                  <a:srgbClr val="000000"/>
                </a:solidFill>
                <a:latin typeface="IBM Plex Sans"/>
                <a:ea typeface="IBM Plex Sans"/>
                <a:cs typeface="IBM Plex Sans"/>
                <a:sym typeface="IBM Plex Sans"/>
              </a:rPr>
              <a:t>Após 12 meses de inatividade do CNPJ, o MEI será baixado automaticamente; no entanto, os débitos permanecerão e serão transferidos para a pessoa física.</a:t>
            </a:r>
            <a:endParaRPr b="0" i="0" sz="3000" u="none" cap="none" strike="noStrike">
              <a:solidFill>
                <a:srgbClr val="000000"/>
              </a:solidFill>
              <a:latin typeface="IBM Plex Sans"/>
              <a:ea typeface="IBM Plex Sans"/>
              <a:cs typeface="IBM Plex Sans"/>
              <a:sym typeface="IBM Plex Sans"/>
            </a:endParaRPr>
          </a:p>
        </p:txBody>
      </p:sp>
      <p:sp>
        <p:nvSpPr>
          <p:cNvPr id="471" name="Google Shape;471;p25"/>
          <p:cNvSpPr/>
          <p:nvPr/>
        </p:nvSpPr>
        <p:spPr>
          <a:xfrm>
            <a:off x="14717254" y="8486776"/>
            <a:ext cx="3078385" cy="1704689"/>
          </a:xfrm>
          <a:custGeom>
            <a:rect b="b" l="l" r="r" t="t"/>
            <a:pathLst>
              <a:path extrusionOk="0" h="2272919" w="4104513">
                <a:moveTo>
                  <a:pt x="0" y="0"/>
                </a:moveTo>
                <a:lnTo>
                  <a:pt x="4104513" y="0"/>
                </a:lnTo>
                <a:lnTo>
                  <a:pt x="4104513" y="2272919"/>
                </a:lnTo>
                <a:lnTo>
                  <a:pt x="0" y="2272919"/>
                </a:lnTo>
                <a:lnTo>
                  <a:pt x="0" y="0"/>
                </a:lnTo>
                <a:close/>
              </a:path>
            </a:pathLst>
          </a:custGeom>
          <a:blipFill rotWithShape="1">
            <a:blip r:embed="rId4">
              <a:alphaModFix/>
            </a:blip>
            <a:stretch>
              <a:fillRect b="0" l="-6270" r="-6269" t="0"/>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6"/>
          <p:cNvSpPr txBox="1"/>
          <p:nvPr/>
        </p:nvSpPr>
        <p:spPr>
          <a:xfrm>
            <a:off x="4355173" y="2740209"/>
            <a:ext cx="10573493" cy="2067620"/>
          </a:xfrm>
          <a:prstGeom prst="rect">
            <a:avLst/>
          </a:prstGeom>
          <a:noFill/>
          <a:ln>
            <a:noFill/>
          </a:ln>
        </p:spPr>
        <p:txBody>
          <a:bodyPr anchorCtr="0" anchor="t" bIns="0" lIns="0" spcFirstLastPara="1" rIns="0" wrap="square" tIns="0">
            <a:spAutoFit/>
          </a:bodyPr>
          <a:lstStyle/>
          <a:p>
            <a:pPr indent="0" lvl="0" marL="0" marR="0" rtl="0" algn="l">
              <a:lnSpc>
                <a:spcPct val="158390"/>
              </a:lnSpc>
              <a:spcBef>
                <a:spcPts val="0"/>
              </a:spcBef>
              <a:spcAft>
                <a:spcPts val="0"/>
              </a:spcAft>
              <a:buNone/>
            </a:pPr>
            <a:r>
              <a:rPr lang="en-US" sz="8700">
                <a:solidFill>
                  <a:srgbClr val="000000"/>
                </a:solidFill>
                <a:latin typeface="Trebuchet MS"/>
                <a:ea typeface="Trebuchet MS"/>
                <a:cs typeface="Trebuchet MS"/>
                <a:sym typeface="Trebuchet MS"/>
              </a:rPr>
              <a:t>Declaração Anual do </a:t>
            </a:r>
            <a:endParaRPr sz="8700">
              <a:solidFill>
                <a:srgbClr val="000000"/>
              </a:solidFill>
              <a:latin typeface="Trebuchet MS"/>
              <a:ea typeface="Trebuchet MS"/>
              <a:cs typeface="Trebuchet MS"/>
              <a:sym typeface="Trebuchet MS"/>
            </a:endParaRPr>
          </a:p>
        </p:txBody>
      </p:sp>
      <p:sp>
        <p:nvSpPr>
          <p:cNvPr id="481" name="Google Shape;481;p26"/>
          <p:cNvSpPr txBox="1"/>
          <p:nvPr/>
        </p:nvSpPr>
        <p:spPr>
          <a:xfrm>
            <a:off x="5239722" y="4195629"/>
            <a:ext cx="8497567" cy="1966494"/>
          </a:xfrm>
          <a:prstGeom prst="rect">
            <a:avLst/>
          </a:prstGeom>
          <a:noFill/>
          <a:ln>
            <a:noFill/>
          </a:ln>
        </p:spPr>
        <p:txBody>
          <a:bodyPr anchorCtr="0" anchor="t" bIns="0" lIns="0" spcFirstLastPara="1" rIns="0" wrap="square" tIns="0">
            <a:spAutoFit/>
          </a:bodyPr>
          <a:lstStyle/>
          <a:p>
            <a:pPr indent="0" lvl="0" marL="0" marR="0" rtl="0" algn="l">
              <a:lnSpc>
                <a:spcPct val="158390"/>
              </a:lnSpc>
              <a:spcBef>
                <a:spcPts val="0"/>
              </a:spcBef>
              <a:spcAft>
                <a:spcPts val="0"/>
              </a:spcAft>
              <a:buNone/>
            </a:pPr>
            <a:r>
              <a:rPr lang="en-US" sz="8700">
                <a:solidFill>
                  <a:srgbClr val="000000"/>
                </a:solidFill>
                <a:latin typeface="Trebuchet MS"/>
                <a:ea typeface="Trebuchet MS"/>
                <a:cs typeface="Trebuchet MS"/>
                <a:sym typeface="Trebuchet MS"/>
              </a:rPr>
              <a:t>Simples Nacional</a:t>
            </a:r>
            <a:endParaRPr sz="8700">
              <a:solidFill>
                <a:srgbClr val="000000"/>
              </a:solidFill>
              <a:latin typeface="Trebuchet MS"/>
              <a:ea typeface="Trebuchet MS"/>
              <a:cs typeface="Trebuchet MS"/>
              <a:sym typeface="Trebuchet MS"/>
            </a:endParaRPr>
          </a:p>
        </p:txBody>
      </p:sp>
      <p:sp>
        <p:nvSpPr>
          <p:cNvPr id="482" name="Google Shape;482;p26"/>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3">
              <a:alphaModFix/>
            </a:blip>
            <a:stretch>
              <a:fillRect b="0" l="-6270" r="-6269"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7"/>
          <p:cNvSpPr/>
          <p:nvPr/>
        </p:nvSpPr>
        <p:spPr>
          <a:xfrm>
            <a:off x="-405875" y="271462"/>
            <a:ext cx="15435548" cy="1514475"/>
          </a:xfrm>
          <a:custGeom>
            <a:rect b="b" l="l" r="r" t="t"/>
            <a:pathLst>
              <a:path extrusionOk="0" h="2019300" w="20580731">
                <a:moveTo>
                  <a:pt x="0" y="0"/>
                </a:moveTo>
                <a:lnTo>
                  <a:pt x="20580731" y="0"/>
                </a:lnTo>
                <a:lnTo>
                  <a:pt x="20580731" y="2019300"/>
                </a:lnTo>
                <a:lnTo>
                  <a:pt x="0" y="2019300"/>
                </a:lnTo>
                <a:lnTo>
                  <a:pt x="0" y="0"/>
                </a:lnTo>
                <a:close/>
              </a:path>
            </a:pathLst>
          </a:custGeom>
          <a:blipFill rotWithShape="1">
            <a:blip r:embed="rId3">
              <a:alphaModFix/>
            </a:blip>
            <a:stretch>
              <a:fillRect b="0" l="-15" r="-15" t="0"/>
            </a:stretch>
          </a:blipFill>
          <a:ln>
            <a:noFill/>
          </a:ln>
        </p:spPr>
      </p:sp>
      <p:sp>
        <p:nvSpPr>
          <p:cNvPr id="492" name="Google Shape;492;p27"/>
          <p:cNvSpPr/>
          <p:nvPr/>
        </p:nvSpPr>
        <p:spPr>
          <a:xfrm>
            <a:off x="1937766" y="2847108"/>
            <a:ext cx="12601290" cy="6494907"/>
          </a:xfrm>
          <a:custGeom>
            <a:rect b="b" l="l" r="r" t="t"/>
            <a:pathLst>
              <a:path extrusionOk="0" h="8659876" w="16801719">
                <a:moveTo>
                  <a:pt x="0" y="0"/>
                </a:moveTo>
                <a:lnTo>
                  <a:pt x="16801719" y="0"/>
                </a:lnTo>
                <a:lnTo>
                  <a:pt x="16801719" y="8659876"/>
                </a:lnTo>
                <a:lnTo>
                  <a:pt x="0" y="8659876"/>
                </a:lnTo>
                <a:lnTo>
                  <a:pt x="0" y="0"/>
                </a:lnTo>
                <a:close/>
              </a:path>
            </a:pathLst>
          </a:custGeom>
          <a:blipFill rotWithShape="1">
            <a:blip r:embed="rId4">
              <a:alphaModFix/>
            </a:blip>
            <a:stretch>
              <a:fillRect b="0" l="-27" r="-26" t="0"/>
            </a:stretch>
          </a:blipFill>
          <a:ln>
            <a:noFill/>
          </a:ln>
        </p:spPr>
      </p:sp>
      <p:sp>
        <p:nvSpPr>
          <p:cNvPr id="493" name="Google Shape;493;p27"/>
          <p:cNvSpPr/>
          <p:nvPr/>
        </p:nvSpPr>
        <p:spPr>
          <a:xfrm>
            <a:off x="1937766" y="2847108"/>
            <a:ext cx="12601290" cy="6494907"/>
          </a:xfrm>
          <a:custGeom>
            <a:rect b="b" l="l" r="r" t="t"/>
            <a:pathLst>
              <a:path extrusionOk="0" h="8659876" w="16801719">
                <a:moveTo>
                  <a:pt x="0" y="0"/>
                </a:moveTo>
                <a:lnTo>
                  <a:pt x="16801719" y="0"/>
                </a:lnTo>
                <a:lnTo>
                  <a:pt x="16801719" y="8659876"/>
                </a:lnTo>
                <a:lnTo>
                  <a:pt x="0" y="8659876"/>
                </a:lnTo>
                <a:lnTo>
                  <a:pt x="0" y="0"/>
                </a:lnTo>
                <a:close/>
              </a:path>
            </a:pathLst>
          </a:custGeom>
          <a:blipFill rotWithShape="1">
            <a:blip r:embed="rId5">
              <a:alphaModFix/>
            </a:blip>
            <a:stretch>
              <a:fillRect b="-4538" l="0" r="0" t="-4539"/>
            </a:stretch>
          </a:blipFill>
          <a:ln>
            <a:noFill/>
          </a:ln>
        </p:spPr>
      </p:sp>
      <p:sp>
        <p:nvSpPr>
          <p:cNvPr id="494" name="Google Shape;494;p27"/>
          <p:cNvSpPr/>
          <p:nvPr/>
        </p:nvSpPr>
        <p:spPr>
          <a:xfrm>
            <a:off x="3721427" y="2168157"/>
            <a:ext cx="9033986" cy="412242"/>
          </a:xfrm>
          <a:custGeom>
            <a:rect b="b" l="l" r="r" t="t"/>
            <a:pathLst>
              <a:path extrusionOk="0" h="549656" w="12045315">
                <a:moveTo>
                  <a:pt x="0" y="0"/>
                </a:moveTo>
                <a:lnTo>
                  <a:pt x="12045315" y="0"/>
                </a:lnTo>
                <a:lnTo>
                  <a:pt x="12045315" y="549656"/>
                </a:lnTo>
                <a:lnTo>
                  <a:pt x="0" y="549656"/>
                </a:lnTo>
                <a:lnTo>
                  <a:pt x="0" y="0"/>
                </a:lnTo>
                <a:close/>
              </a:path>
            </a:pathLst>
          </a:custGeom>
          <a:blipFill rotWithShape="1">
            <a:blip r:embed="rId6">
              <a:alphaModFix/>
            </a:blip>
            <a:stretch>
              <a:fillRect b="0" l="-692" r="-693" t="0"/>
            </a:stretch>
          </a:blipFill>
          <a:ln>
            <a:noFill/>
          </a:ln>
        </p:spPr>
      </p:sp>
      <p:sp>
        <p:nvSpPr>
          <p:cNvPr id="495" name="Google Shape;495;p27"/>
          <p:cNvSpPr/>
          <p:nvPr/>
        </p:nvSpPr>
        <p:spPr>
          <a:xfrm>
            <a:off x="5345878" y="6608836"/>
            <a:ext cx="1966056" cy="1306830"/>
          </a:xfrm>
          <a:custGeom>
            <a:rect b="b" l="l" r="r" t="t"/>
            <a:pathLst>
              <a:path extrusionOk="0" h="1742440" w="2621407">
                <a:moveTo>
                  <a:pt x="0" y="0"/>
                </a:moveTo>
                <a:lnTo>
                  <a:pt x="2621407" y="0"/>
                </a:lnTo>
                <a:lnTo>
                  <a:pt x="2621407" y="1742440"/>
                </a:lnTo>
                <a:lnTo>
                  <a:pt x="0" y="1742440"/>
                </a:lnTo>
                <a:lnTo>
                  <a:pt x="0" y="0"/>
                </a:lnTo>
                <a:close/>
              </a:path>
            </a:pathLst>
          </a:custGeom>
          <a:blipFill rotWithShape="1">
            <a:blip r:embed="rId7">
              <a:alphaModFix/>
            </a:blip>
            <a:stretch>
              <a:fillRect b="0" l="-12" r="-11" t="0"/>
            </a:stretch>
          </a:blipFill>
          <a:ln>
            <a:noFill/>
          </a:ln>
        </p:spPr>
      </p:sp>
      <p:sp>
        <p:nvSpPr>
          <p:cNvPr id="496" name="Google Shape;496;p27"/>
          <p:cNvSpPr txBox="1"/>
          <p:nvPr/>
        </p:nvSpPr>
        <p:spPr>
          <a:xfrm>
            <a:off x="866118" y="304581"/>
            <a:ext cx="12356363" cy="107823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500">
                <a:solidFill>
                  <a:srgbClr val="000000"/>
                </a:solidFill>
                <a:latin typeface="Tahoma"/>
                <a:ea typeface="Tahoma"/>
                <a:cs typeface="Tahoma"/>
                <a:sym typeface="Tahoma"/>
              </a:rPr>
              <a:t>1. Acesse o site e selecione "DASN-SIMEI"</a:t>
            </a:r>
            <a:endParaRPr b="1" sz="4500">
              <a:solidFill>
                <a:srgbClr val="000000"/>
              </a:solidFill>
              <a:latin typeface="Tahoma"/>
              <a:ea typeface="Tahoma"/>
              <a:cs typeface="Tahoma"/>
              <a:sym typeface="Tahoma"/>
            </a:endParaRPr>
          </a:p>
        </p:txBody>
      </p:sp>
      <p:sp>
        <p:nvSpPr>
          <p:cNvPr id="497" name="Google Shape;497;p27"/>
          <p:cNvSpPr txBox="1"/>
          <p:nvPr/>
        </p:nvSpPr>
        <p:spPr>
          <a:xfrm>
            <a:off x="3734133" y="1833324"/>
            <a:ext cx="8619153" cy="698754"/>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b="1" lang="en-US" sz="2600">
                <a:solidFill>
                  <a:srgbClr val="0000FF"/>
                </a:solidFill>
                <a:latin typeface="Arial"/>
                <a:ea typeface="Arial"/>
                <a:cs typeface="Arial"/>
                <a:sym typeface="Arial"/>
              </a:rPr>
              <a:t>https://www8.receita.fazenda.gov.br/simplesnacional/</a:t>
            </a:r>
            <a:endParaRPr b="1" sz="2600">
              <a:solidFill>
                <a:srgbClr val="0000FF"/>
              </a:solidFill>
              <a:latin typeface="Arial"/>
              <a:ea typeface="Arial"/>
              <a:cs typeface="Arial"/>
              <a:sym typeface="Arial"/>
            </a:endParaRPr>
          </a:p>
        </p:txBody>
      </p:sp>
      <p:sp>
        <p:nvSpPr>
          <p:cNvPr id="498" name="Google Shape;498;p27"/>
          <p:cNvSpPr txBox="1"/>
          <p:nvPr/>
        </p:nvSpPr>
        <p:spPr>
          <a:xfrm>
            <a:off x="0" y="9654551"/>
            <a:ext cx="3327900" cy="400200"/>
          </a:xfrm>
          <a:prstGeom prst="rect">
            <a:avLst/>
          </a:prstGeom>
          <a:noFill/>
          <a:ln>
            <a:noFill/>
          </a:ln>
        </p:spPr>
        <p:txBody>
          <a:bodyPr anchorCtr="0" anchor="t" bIns="0" lIns="0" spcFirstLastPara="1" rIns="0" wrap="square" tIns="0">
            <a:spAutoFit/>
          </a:bodyPr>
          <a:lstStyle/>
          <a:p>
            <a:pPr indent="0" lvl="0" marL="0" marR="0" rtl="0" algn="ctr">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 (Brasil, 2024)</a:t>
            </a:r>
            <a:endParaRPr sz="2600">
              <a:solidFill>
                <a:srgbClr val="000000"/>
              </a:solidFill>
              <a:latin typeface="Trebuchet MS"/>
              <a:ea typeface="Trebuchet MS"/>
              <a:cs typeface="Trebuchet MS"/>
              <a:sym typeface="Trebuchet MS"/>
            </a:endParaRPr>
          </a:p>
        </p:txBody>
      </p:sp>
      <p:sp>
        <p:nvSpPr>
          <p:cNvPr id="499" name="Google Shape;499;p27"/>
          <p:cNvSpPr/>
          <p:nvPr/>
        </p:nvSpPr>
        <p:spPr>
          <a:xfrm>
            <a:off x="14539036" y="8111378"/>
            <a:ext cx="3490341" cy="1932813"/>
          </a:xfrm>
          <a:custGeom>
            <a:rect b="b" l="l" r="r" t="t"/>
            <a:pathLst>
              <a:path extrusionOk="0" h="2577084" w="4653788">
                <a:moveTo>
                  <a:pt x="0" y="0"/>
                </a:moveTo>
                <a:lnTo>
                  <a:pt x="4653788" y="0"/>
                </a:lnTo>
                <a:lnTo>
                  <a:pt x="4653788" y="2577084"/>
                </a:lnTo>
                <a:lnTo>
                  <a:pt x="0" y="2577084"/>
                </a:lnTo>
                <a:lnTo>
                  <a:pt x="0" y="0"/>
                </a:lnTo>
                <a:close/>
              </a:path>
            </a:pathLst>
          </a:custGeom>
          <a:blipFill rotWithShape="1">
            <a:blip r:embed="rId8">
              <a:alphaModFix/>
            </a:blip>
            <a:stretch>
              <a:fillRect b="0" l="-6270" r="-6269" t="0"/>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28"/>
          <p:cNvSpPr/>
          <p:nvPr/>
        </p:nvSpPr>
        <p:spPr>
          <a:xfrm>
            <a:off x="0" y="336642"/>
            <a:ext cx="15435548" cy="1514475"/>
          </a:xfrm>
          <a:custGeom>
            <a:rect b="b" l="l" r="r" t="t"/>
            <a:pathLst>
              <a:path extrusionOk="0" h="2019300" w="20580731">
                <a:moveTo>
                  <a:pt x="0" y="0"/>
                </a:moveTo>
                <a:lnTo>
                  <a:pt x="20580731" y="0"/>
                </a:lnTo>
                <a:lnTo>
                  <a:pt x="20580731" y="2019300"/>
                </a:lnTo>
                <a:lnTo>
                  <a:pt x="0" y="2019300"/>
                </a:lnTo>
                <a:lnTo>
                  <a:pt x="0" y="0"/>
                </a:lnTo>
                <a:close/>
              </a:path>
            </a:pathLst>
          </a:custGeom>
          <a:blipFill rotWithShape="1">
            <a:blip r:embed="rId3">
              <a:alphaModFix/>
            </a:blip>
            <a:stretch>
              <a:fillRect b="0" l="-15" r="-15" t="0"/>
            </a:stretch>
          </a:blipFill>
          <a:ln>
            <a:noFill/>
          </a:ln>
        </p:spPr>
      </p:sp>
      <p:sp>
        <p:nvSpPr>
          <p:cNvPr id="509" name="Google Shape;509;p28"/>
          <p:cNvSpPr/>
          <p:nvPr/>
        </p:nvSpPr>
        <p:spPr>
          <a:xfrm>
            <a:off x="569266" y="2165442"/>
            <a:ext cx="14297025" cy="6739795"/>
          </a:xfrm>
          <a:custGeom>
            <a:rect b="b" l="l" r="r" t="t"/>
            <a:pathLst>
              <a:path extrusionOk="0" h="8986393" w="19062700">
                <a:moveTo>
                  <a:pt x="0" y="0"/>
                </a:moveTo>
                <a:lnTo>
                  <a:pt x="19062700" y="0"/>
                </a:lnTo>
                <a:lnTo>
                  <a:pt x="19062700" y="8986393"/>
                </a:lnTo>
                <a:lnTo>
                  <a:pt x="0" y="8986393"/>
                </a:lnTo>
                <a:lnTo>
                  <a:pt x="0" y="0"/>
                </a:lnTo>
                <a:close/>
              </a:path>
            </a:pathLst>
          </a:custGeom>
          <a:blipFill rotWithShape="1">
            <a:blip r:embed="rId4">
              <a:alphaModFix/>
            </a:blip>
            <a:stretch>
              <a:fillRect b="-46" l="0" r="0" t="-47"/>
            </a:stretch>
          </a:blipFill>
          <a:ln>
            <a:noFill/>
          </a:ln>
        </p:spPr>
      </p:sp>
      <p:sp>
        <p:nvSpPr>
          <p:cNvPr id="510" name="Google Shape;510;p28"/>
          <p:cNvSpPr/>
          <p:nvPr/>
        </p:nvSpPr>
        <p:spPr>
          <a:xfrm>
            <a:off x="6228191" y="3794872"/>
            <a:ext cx="4436269" cy="514159"/>
          </a:xfrm>
          <a:custGeom>
            <a:rect b="b" l="l" r="r" t="t"/>
            <a:pathLst>
              <a:path extrusionOk="0" h="685546" w="5915025">
                <a:moveTo>
                  <a:pt x="0" y="0"/>
                </a:moveTo>
                <a:lnTo>
                  <a:pt x="5915025" y="0"/>
                </a:lnTo>
                <a:lnTo>
                  <a:pt x="5915025" y="685546"/>
                </a:lnTo>
                <a:lnTo>
                  <a:pt x="0" y="685546"/>
                </a:lnTo>
                <a:lnTo>
                  <a:pt x="0" y="0"/>
                </a:lnTo>
                <a:close/>
              </a:path>
            </a:pathLst>
          </a:custGeom>
          <a:blipFill rotWithShape="1">
            <a:blip r:embed="rId5">
              <a:alphaModFix/>
            </a:blip>
            <a:stretch>
              <a:fillRect b="0" l="-559" r="-559" t="0"/>
            </a:stretch>
          </a:blipFill>
          <a:ln>
            <a:noFill/>
          </a:ln>
        </p:spPr>
      </p:sp>
      <p:sp>
        <p:nvSpPr>
          <p:cNvPr id="511" name="Google Shape;511;p28"/>
          <p:cNvSpPr txBox="1"/>
          <p:nvPr/>
        </p:nvSpPr>
        <p:spPr>
          <a:xfrm>
            <a:off x="866118" y="304581"/>
            <a:ext cx="10217010" cy="107823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500">
                <a:solidFill>
                  <a:srgbClr val="000000"/>
                </a:solidFill>
                <a:latin typeface="Tahoma"/>
                <a:ea typeface="Tahoma"/>
                <a:cs typeface="Tahoma"/>
                <a:sym typeface="Tahoma"/>
              </a:rPr>
              <a:t>2. Preencha o formulário e finalize.</a:t>
            </a:r>
            <a:endParaRPr b="1" sz="4500">
              <a:solidFill>
                <a:srgbClr val="000000"/>
              </a:solidFill>
              <a:latin typeface="Tahoma"/>
              <a:ea typeface="Tahoma"/>
              <a:cs typeface="Tahoma"/>
              <a:sym typeface="Tahoma"/>
            </a:endParaRPr>
          </a:p>
        </p:txBody>
      </p:sp>
      <p:sp>
        <p:nvSpPr>
          <p:cNvPr id="512" name="Google Shape;512;p28"/>
          <p:cNvSpPr txBox="1"/>
          <p:nvPr/>
        </p:nvSpPr>
        <p:spPr>
          <a:xfrm>
            <a:off x="210782" y="9517175"/>
            <a:ext cx="2883000" cy="641604"/>
          </a:xfrm>
          <a:prstGeom prst="rect">
            <a:avLst/>
          </a:prstGeom>
          <a:noFill/>
          <a:ln>
            <a:noFill/>
          </a:ln>
        </p:spPr>
        <p:txBody>
          <a:bodyPr anchorCtr="0" anchor="t" bIns="0" lIns="0" spcFirstLastPara="1" rIns="0" wrap="square" tIns="0">
            <a:spAutoFit/>
          </a:bodyPr>
          <a:lstStyle/>
          <a:p>
            <a:pPr indent="0" lvl="0" marL="0" marR="0" rtl="0" algn="ctr">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 (Brasil, 2024)</a:t>
            </a:r>
            <a:endParaRPr sz="2600">
              <a:solidFill>
                <a:srgbClr val="000000"/>
              </a:solidFill>
              <a:latin typeface="Trebuchet MS"/>
              <a:ea typeface="Trebuchet MS"/>
              <a:cs typeface="Trebuchet MS"/>
              <a:sym typeface="Trebuchet MS"/>
            </a:endParaRPr>
          </a:p>
        </p:txBody>
      </p:sp>
      <p:sp>
        <p:nvSpPr>
          <p:cNvPr id="513" name="Google Shape;513;p28"/>
          <p:cNvSpPr/>
          <p:nvPr/>
        </p:nvSpPr>
        <p:spPr>
          <a:xfrm>
            <a:off x="14866291" y="8292595"/>
            <a:ext cx="3163158" cy="1751552"/>
          </a:xfrm>
          <a:custGeom>
            <a:rect b="b" l="l" r="r" t="t"/>
            <a:pathLst>
              <a:path extrusionOk="0" h="2335403" w="4217543">
                <a:moveTo>
                  <a:pt x="0" y="0"/>
                </a:moveTo>
                <a:lnTo>
                  <a:pt x="4217543" y="0"/>
                </a:lnTo>
                <a:lnTo>
                  <a:pt x="4217543" y="2335403"/>
                </a:lnTo>
                <a:lnTo>
                  <a:pt x="0" y="2335403"/>
                </a:lnTo>
                <a:lnTo>
                  <a:pt x="0" y="0"/>
                </a:lnTo>
                <a:close/>
              </a:path>
            </a:pathLst>
          </a:custGeom>
          <a:blipFill rotWithShape="1">
            <a:blip r:embed="rId6">
              <a:alphaModFix/>
            </a:blip>
            <a:stretch>
              <a:fillRect b="0" l="-6270" r="-6268" t="0"/>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29"/>
          <p:cNvSpPr/>
          <p:nvPr/>
        </p:nvSpPr>
        <p:spPr>
          <a:xfrm>
            <a:off x="0" y="257175"/>
            <a:ext cx="16355377" cy="1543050"/>
          </a:xfrm>
          <a:custGeom>
            <a:rect b="b" l="l" r="r" t="t"/>
            <a:pathLst>
              <a:path extrusionOk="0" h="2057400" w="21807170">
                <a:moveTo>
                  <a:pt x="0" y="0"/>
                </a:moveTo>
                <a:lnTo>
                  <a:pt x="21807170" y="0"/>
                </a:lnTo>
                <a:lnTo>
                  <a:pt x="21807170" y="2057400"/>
                </a:lnTo>
                <a:lnTo>
                  <a:pt x="0" y="2057400"/>
                </a:lnTo>
                <a:lnTo>
                  <a:pt x="0" y="0"/>
                </a:lnTo>
                <a:close/>
              </a:path>
            </a:pathLst>
          </a:custGeom>
          <a:blipFill rotWithShape="1">
            <a:blip r:embed="rId3">
              <a:alphaModFix/>
            </a:blip>
            <a:stretch>
              <a:fillRect b="-219" l="0" r="0" t="-218"/>
            </a:stretch>
          </a:blipFill>
          <a:ln>
            <a:noFill/>
          </a:ln>
        </p:spPr>
      </p:sp>
      <p:sp>
        <p:nvSpPr>
          <p:cNvPr id="523" name="Google Shape;523;p29"/>
          <p:cNvSpPr txBox="1"/>
          <p:nvPr/>
        </p:nvSpPr>
        <p:spPr>
          <a:xfrm>
            <a:off x="730553" y="514350"/>
            <a:ext cx="14219320" cy="838200"/>
          </a:xfrm>
          <a:prstGeom prst="rect">
            <a:avLst/>
          </a:prstGeom>
          <a:noFill/>
          <a:ln>
            <a:noFill/>
          </a:ln>
        </p:spPr>
        <p:txBody>
          <a:bodyPr anchorCtr="0" anchor="t" bIns="0" lIns="0" spcFirstLastPara="1" rIns="0" wrap="square" tIns="0">
            <a:spAutoFit/>
          </a:bodyPr>
          <a:lstStyle/>
          <a:p>
            <a:pPr indent="0" lvl="0" marL="0" marR="0" rtl="0" algn="l">
              <a:lnSpc>
                <a:spcPct val="143953"/>
              </a:lnSpc>
              <a:spcBef>
                <a:spcPts val="0"/>
              </a:spcBef>
              <a:spcAft>
                <a:spcPts val="0"/>
              </a:spcAft>
              <a:buNone/>
            </a:pPr>
            <a:r>
              <a:rPr b="1" lang="en-US" sz="4300">
                <a:solidFill>
                  <a:srgbClr val="000000"/>
                </a:solidFill>
                <a:latin typeface="Tahoma"/>
                <a:ea typeface="Tahoma"/>
                <a:cs typeface="Tahoma"/>
                <a:sym typeface="Tahoma"/>
              </a:rPr>
              <a:t>Pode baixar MEI com pendências e parcelamentos?</a:t>
            </a:r>
            <a:endParaRPr b="1" sz="4300">
              <a:solidFill>
                <a:srgbClr val="000000"/>
              </a:solidFill>
              <a:latin typeface="Tahoma"/>
              <a:ea typeface="Tahoma"/>
              <a:cs typeface="Tahoma"/>
              <a:sym typeface="Tahoma"/>
            </a:endParaRPr>
          </a:p>
        </p:txBody>
      </p:sp>
      <p:sp>
        <p:nvSpPr>
          <p:cNvPr id="524" name="Google Shape;524;p29"/>
          <p:cNvSpPr txBox="1"/>
          <p:nvPr/>
        </p:nvSpPr>
        <p:spPr>
          <a:xfrm>
            <a:off x="730553" y="1946329"/>
            <a:ext cx="14894100" cy="8469900"/>
          </a:xfrm>
          <a:prstGeom prst="rect">
            <a:avLst/>
          </a:prstGeom>
          <a:noFill/>
          <a:ln>
            <a:noFill/>
          </a:ln>
        </p:spPr>
        <p:txBody>
          <a:bodyPr anchorCtr="0" anchor="t" bIns="0" lIns="0" spcFirstLastPara="1" rIns="0" wrap="square" tIns="0">
            <a:spAutoFit/>
          </a:bodyPr>
          <a:lstStyle/>
          <a:p>
            <a:pPr indent="-178434" lvl="3" marL="764540" marR="0" rtl="0" algn="just">
              <a:lnSpc>
                <a:spcPct val="168035"/>
              </a:lnSpc>
              <a:spcBef>
                <a:spcPts val="0"/>
              </a:spcBef>
              <a:spcAft>
                <a:spcPts val="0"/>
              </a:spcAft>
              <a:buClr>
                <a:srgbClr val="000000"/>
              </a:buClr>
              <a:buSzPts val="2600"/>
              <a:buFont typeface="Times"/>
              <a:buAutoNum type="arabicPeriod"/>
            </a:pPr>
            <a:r>
              <a:rPr b="0" i="0" lang="en-US" sz="2600" u="none" cap="none" strike="noStrike">
                <a:solidFill>
                  <a:srgbClr val="000000"/>
                </a:solidFill>
                <a:latin typeface="Times"/>
                <a:ea typeface="Times"/>
                <a:cs typeface="Times"/>
                <a:sym typeface="Times"/>
              </a:rPr>
              <a:t>Baixa com Pendências</a:t>
            </a:r>
            <a:endParaRPr b="0" i="0" sz="2600" u="none" cap="none" strike="noStrike">
              <a:solidFill>
                <a:srgbClr val="000000"/>
              </a:solidFill>
              <a:latin typeface="Times"/>
              <a:ea typeface="Times"/>
              <a:cs typeface="Times"/>
              <a:sym typeface="Times"/>
            </a:endParaRPr>
          </a:p>
          <a:p>
            <a:pPr indent="-178434" lvl="3" marL="764540" marR="0" rtl="0" algn="just">
              <a:lnSpc>
                <a:spcPct val="168035"/>
              </a:lnSpc>
              <a:spcBef>
                <a:spcPts val="0"/>
              </a:spcBef>
              <a:spcAft>
                <a:spcPts val="0"/>
              </a:spcAft>
              <a:buClr>
                <a:srgbClr val="000000"/>
              </a:buClr>
              <a:buSzPts val="2600"/>
              <a:buFont typeface="Arial"/>
              <a:buChar char="￭"/>
            </a:pPr>
            <a:r>
              <a:rPr b="0" i="0" lang="en-US" sz="2600" u="none" cap="none" strike="noStrike">
                <a:solidFill>
                  <a:srgbClr val="000000"/>
                </a:solidFill>
                <a:latin typeface="Times"/>
                <a:ea typeface="Times"/>
                <a:cs typeface="Times"/>
                <a:sym typeface="Times"/>
              </a:rPr>
              <a:t>A baixa pode ser feita no Portal do Empreendedor.</a:t>
            </a:r>
            <a:endParaRPr b="0" i="0" sz="2600" u="none" cap="none" strike="noStrike">
              <a:solidFill>
                <a:srgbClr val="000000"/>
              </a:solidFill>
              <a:latin typeface="Times"/>
              <a:ea typeface="Times"/>
              <a:cs typeface="Times"/>
              <a:sym typeface="Times"/>
            </a:endParaRPr>
          </a:p>
          <a:p>
            <a:pPr indent="-178434" lvl="3" marL="764540" marR="0" rtl="0" algn="just">
              <a:lnSpc>
                <a:spcPct val="168035"/>
              </a:lnSpc>
              <a:spcBef>
                <a:spcPts val="0"/>
              </a:spcBef>
              <a:spcAft>
                <a:spcPts val="0"/>
              </a:spcAft>
              <a:buClr>
                <a:srgbClr val="000000"/>
              </a:buClr>
              <a:buSzPts val="2600"/>
              <a:buFont typeface="Arial"/>
              <a:buChar char="￭"/>
            </a:pPr>
            <a:r>
              <a:rPr b="0" i="0" lang="en-US" sz="2600" u="none" cap="none" strike="noStrike">
                <a:solidFill>
                  <a:srgbClr val="000000"/>
                </a:solidFill>
                <a:latin typeface="Times"/>
                <a:ea typeface="Times"/>
                <a:cs typeface="Times"/>
                <a:sym typeface="Times"/>
              </a:rPr>
              <a:t>Pendências migrarão para o CPF do proprietário.</a:t>
            </a:r>
            <a:endParaRPr b="0" i="0" sz="2600" u="none" cap="none" strike="noStrike">
              <a:solidFill>
                <a:srgbClr val="000000"/>
              </a:solidFill>
              <a:latin typeface="Times"/>
              <a:ea typeface="Times"/>
              <a:cs typeface="Times"/>
              <a:sym typeface="Times"/>
            </a:endParaRPr>
          </a:p>
          <a:p>
            <a:pPr indent="-178434" lvl="3" marL="764540" marR="0" rtl="0" algn="just">
              <a:lnSpc>
                <a:spcPct val="168035"/>
              </a:lnSpc>
              <a:spcBef>
                <a:spcPts val="0"/>
              </a:spcBef>
              <a:spcAft>
                <a:spcPts val="0"/>
              </a:spcAft>
              <a:buClr>
                <a:srgbClr val="000000"/>
              </a:buClr>
              <a:buSzPts val="2600"/>
              <a:buFont typeface="Arial"/>
              <a:buChar char="￭"/>
            </a:pPr>
            <a:r>
              <a:rPr b="0" i="0" lang="en-US" sz="2600" u="none" cap="none" strike="noStrike">
                <a:solidFill>
                  <a:srgbClr val="000000"/>
                </a:solidFill>
                <a:latin typeface="Times"/>
                <a:ea typeface="Times"/>
                <a:cs typeface="Times"/>
                <a:sym typeface="Times"/>
              </a:rPr>
              <a:t>Após a baixa, regularize as pendências no Portal do Simples - SIMEI.</a:t>
            </a:r>
            <a:endParaRPr b="0" i="0" sz="2600" u="none" cap="none" strike="noStrike">
              <a:solidFill>
                <a:srgbClr val="000000"/>
              </a:solidFill>
              <a:latin typeface="Times"/>
              <a:ea typeface="Times"/>
              <a:cs typeface="Times"/>
              <a:sym typeface="Times"/>
            </a:endParaRPr>
          </a:p>
          <a:p>
            <a:pPr indent="-178434" lvl="3" marL="764540" marR="0" rtl="0" algn="just">
              <a:lnSpc>
                <a:spcPct val="168035"/>
              </a:lnSpc>
              <a:spcBef>
                <a:spcPts val="0"/>
              </a:spcBef>
              <a:spcAft>
                <a:spcPts val="0"/>
              </a:spcAft>
              <a:buClr>
                <a:srgbClr val="000000"/>
              </a:buClr>
              <a:buSzPts val="2600"/>
              <a:buFont typeface="Times"/>
              <a:buAutoNum type="arabicPeriod"/>
            </a:pPr>
            <a:r>
              <a:rPr b="0" i="0" lang="en-US" sz="2600" u="none" cap="none" strike="noStrike">
                <a:solidFill>
                  <a:srgbClr val="000000"/>
                </a:solidFill>
                <a:latin typeface="Times"/>
                <a:ea typeface="Times"/>
                <a:cs typeface="Times"/>
                <a:sym typeface="Times"/>
              </a:rPr>
              <a:t>DASN em Atraso e Parcelamento</a:t>
            </a:r>
            <a:endParaRPr b="0" i="0" sz="2600" u="none" cap="none" strike="noStrike">
              <a:solidFill>
                <a:srgbClr val="000000"/>
              </a:solidFill>
              <a:latin typeface="Times"/>
              <a:ea typeface="Times"/>
              <a:cs typeface="Times"/>
              <a:sym typeface="Times"/>
            </a:endParaRPr>
          </a:p>
          <a:p>
            <a:pPr indent="-178434" lvl="3" marL="764540" marR="0" rtl="0" algn="just">
              <a:lnSpc>
                <a:spcPct val="168035"/>
              </a:lnSpc>
              <a:spcBef>
                <a:spcPts val="0"/>
              </a:spcBef>
              <a:spcAft>
                <a:spcPts val="0"/>
              </a:spcAft>
              <a:buClr>
                <a:srgbClr val="000000"/>
              </a:buClr>
              <a:buSzPts val="2600"/>
              <a:buFont typeface="Arial"/>
              <a:buChar char="￭"/>
            </a:pPr>
            <a:r>
              <a:rPr b="0" i="0" lang="en-US" sz="2600" u="none" cap="none" strike="noStrike">
                <a:solidFill>
                  <a:srgbClr val="000000"/>
                </a:solidFill>
                <a:latin typeface="Times"/>
                <a:ea typeface="Times"/>
                <a:cs typeface="Times"/>
                <a:sym typeface="Times"/>
              </a:rPr>
              <a:t>Gere as DAS dos anos em atraso para fazer a DASN (Declaração Anual do Simples Nacional).</a:t>
            </a:r>
            <a:endParaRPr b="0" i="0" sz="2600" u="none" cap="none" strike="noStrike">
              <a:solidFill>
                <a:srgbClr val="000000"/>
              </a:solidFill>
              <a:latin typeface="Times"/>
              <a:ea typeface="Times"/>
              <a:cs typeface="Times"/>
              <a:sym typeface="Times"/>
            </a:endParaRPr>
          </a:p>
          <a:p>
            <a:pPr indent="-178434" lvl="3" marL="764540" marR="0" rtl="0" algn="just">
              <a:lnSpc>
                <a:spcPct val="168035"/>
              </a:lnSpc>
              <a:spcBef>
                <a:spcPts val="0"/>
              </a:spcBef>
              <a:spcAft>
                <a:spcPts val="0"/>
              </a:spcAft>
              <a:buClr>
                <a:srgbClr val="000000"/>
              </a:buClr>
              <a:buSzPts val="2600"/>
              <a:buFont typeface="Arial"/>
              <a:buChar char="￭"/>
            </a:pPr>
            <a:r>
              <a:rPr b="0" i="0" lang="en-US" sz="2600" u="none" cap="none" strike="noStrike">
                <a:solidFill>
                  <a:srgbClr val="000000"/>
                </a:solidFill>
                <a:latin typeface="Times"/>
                <a:ea typeface="Times"/>
                <a:cs typeface="Times"/>
                <a:sym typeface="Times"/>
              </a:rPr>
              <a:t>Para solicitar o parcelamento, gere as DAS e DASN dos anos devidos, incluindo multas.</a:t>
            </a:r>
            <a:endParaRPr b="0" i="0" sz="2600" u="none" cap="none" strike="noStrike">
              <a:solidFill>
                <a:srgbClr val="000000"/>
              </a:solidFill>
              <a:latin typeface="Times"/>
              <a:ea typeface="Times"/>
              <a:cs typeface="Times"/>
              <a:sym typeface="Times"/>
            </a:endParaRPr>
          </a:p>
          <a:p>
            <a:pPr indent="-178434" lvl="3" marL="764540" marR="0" rtl="0" algn="just">
              <a:lnSpc>
                <a:spcPct val="168035"/>
              </a:lnSpc>
              <a:spcBef>
                <a:spcPts val="0"/>
              </a:spcBef>
              <a:spcAft>
                <a:spcPts val="0"/>
              </a:spcAft>
              <a:buClr>
                <a:srgbClr val="000000"/>
              </a:buClr>
              <a:buSzPts val="2600"/>
              <a:buFont typeface="Times"/>
              <a:buAutoNum type="arabicPeriod"/>
            </a:pPr>
            <a:r>
              <a:rPr b="0" i="0" lang="en-US" sz="2600" u="none" cap="none" strike="noStrike">
                <a:solidFill>
                  <a:srgbClr val="000000"/>
                </a:solidFill>
                <a:latin typeface="Times"/>
                <a:ea typeface="Times"/>
                <a:cs typeface="Times"/>
                <a:sym typeface="Times"/>
              </a:rPr>
              <a:t>Parcelamento de Débitos</a:t>
            </a:r>
            <a:endParaRPr b="0" i="0" sz="2600" u="none" cap="none" strike="noStrike">
              <a:solidFill>
                <a:srgbClr val="000000"/>
              </a:solidFill>
              <a:latin typeface="Times"/>
              <a:ea typeface="Times"/>
              <a:cs typeface="Times"/>
              <a:sym typeface="Times"/>
            </a:endParaRPr>
          </a:p>
          <a:p>
            <a:pPr indent="-178434" lvl="3" marL="764540" marR="0" rtl="0" algn="just">
              <a:lnSpc>
                <a:spcPct val="168035"/>
              </a:lnSpc>
              <a:spcBef>
                <a:spcPts val="0"/>
              </a:spcBef>
              <a:spcAft>
                <a:spcPts val="0"/>
              </a:spcAft>
              <a:buClr>
                <a:srgbClr val="000000"/>
              </a:buClr>
              <a:buSzPts val="2600"/>
              <a:buFont typeface="Arial"/>
              <a:buChar char="￭"/>
            </a:pPr>
            <a:r>
              <a:rPr b="0" i="0" lang="en-US" sz="2600" u="none" cap="none" strike="noStrike">
                <a:solidFill>
                  <a:srgbClr val="000000"/>
                </a:solidFill>
                <a:latin typeface="Times"/>
                <a:ea typeface="Times"/>
                <a:cs typeface="Times"/>
                <a:sym typeface="Times"/>
              </a:rPr>
              <a:t>Débitos de anos anteriores podem ser parcelados.</a:t>
            </a:r>
            <a:endParaRPr b="0" i="0" sz="2600" u="none" cap="none" strike="noStrike">
              <a:solidFill>
                <a:srgbClr val="000000"/>
              </a:solidFill>
              <a:latin typeface="Times"/>
              <a:ea typeface="Times"/>
              <a:cs typeface="Times"/>
              <a:sym typeface="Times"/>
            </a:endParaRPr>
          </a:p>
          <a:p>
            <a:pPr indent="-178434" lvl="3" marL="764540" marR="0" rtl="0" algn="just">
              <a:lnSpc>
                <a:spcPct val="168035"/>
              </a:lnSpc>
              <a:spcBef>
                <a:spcPts val="0"/>
              </a:spcBef>
              <a:spcAft>
                <a:spcPts val="0"/>
              </a:spcAft>
              <a:buClr>
                <a:srgbClr val="000000"/>
              </a:buClr>
              <a:buSzPts val="2600"/>
              <a:buFont typeface="Arial"/>
              <a:buChar char="￭"/>
            </a:pPr>
            <a:r>
              <a:rPr b="0" i="0" lang="en-US" sz="2600" u="none" cap="none" strike="noStrike">
                <a:solidFill>
                  <a:srgbClr val="000000"/>
                </a:solidFill>
                <a:latin typeface="Times"/>
                <a:ea typeface="Times"/>
                <a:cs typeface="Times"/>
                <a:sym typeface="Times"/>
              </a:rPr>
              <a:t>O ano corrente só pode ser incluído no parcelamento após 60 dias da baixa.</a:t>
            </a:r>
            <a:endParaRPr b="0" i="0" sz="2600" u="none" cap="none" strike="noStrike">
              <a:solidFill>
                <a:srgbClr val="000000"/>
              </a:solidFill>
              <a:latin typeface="Times"/>
              <a:ea typeface="Times"/>
              <a:cs typeface="Times"/>
              <a:sym typeface="Times"/>
            </a:endParaRPr>
          </a:p>
          <a:p>
            <a:pPr indent="-178434" lvl="3" marL="764540" marR="0" rtl="0" algn="just">
              <a:lnSpc>
                <a:spcPct val="168035"/>
              </a:lnSpc>
              <a:spcBef>
                <a:spcPts val="0"/>
              </a:spcBef>
              <a:spcAft>
                <a:spcPts val="0"/>
              </a:spcAft>
              <a:buClr>
                <a:srgbClr val="000000"/>
              </a:buClr>
              <a:buSzPts val="2600"/>
              <a:buFont typeface="Times"/>
              <a:buAutoNum type="arabicPeriod"/>
            </a:pPr>
            <a:r>
              <a:rPr b="0" i="0" lang="en-US" sz="2600" u="none" cap="none" strike="noStrike">
                <a:solidFill>
                  <a:srgbClr val="000000"/>
                </a:solidFill>
                <a:latin typeface="Times"/>
                <a:ea typeface="Times"/>
                <a:cs typeface="Times"/>
                <a:sym typeface="Times"/>
              </a:rPr>
              <a:t>Importante</a:t>
            </a:r>
            <a:endParaRPr b="0" i="0" sz="2600" u="none" cap="none" strike="noStrike">
              <a:solidFill>
                <a:srgbClr val="000000"/>
              </a:solidFill>
              <a:latin typeface="Times"/>
              <a:ea typeface="Times"/>
              <a:cs typeface="Times"/>
              <a:sym typeface="Times"/>
            </a:endParaRPr>
          </a:p>
          <a:p>
            <a:pPr indent="-178434" lvl="3" marL="764540" marR="0" rtl="0" algn="just">
              <a:lnSpc>
                <a:spcPct val="168035"/>
              </a:lnSpc>
              <a:spcBef>
                <a:spcPts val="0"/>
              </a:spcBef>
              <a:spcAft>
                <a:spcPts val="0"/>
              </a:spcAft>
              <a:buClr>
                <a:srgbClr val="000000"/>
              </a:buClr>
              <a:buSzPts val="2600"/>
              <a:buFont typeface="Arial"/>
              <a:buChar char="￭"/>
            </a:pPr>
            <a:r>
              <a:rPr b="0" i="0" lang="en-US" sz="2600" u="none" cap="none" strike="noStrike">
                <a:solidFill>
                  <a:srgbClr val="000000"/>
                </a:solidFill>
                <a:latin typeface="Times"/>
                <a:ea typeface="Times"/>
                <a:cs typeface="Times"/>
                <a:sym typeface="Times"/>
              </a:rPr>
              <a:t>Pague a primeira parcela do parcelamento para evitar o cancelamento.</a:t>
            </a:r>
            <a:endParaRPr b="0" i="0" sz="2600" u="none" cap="none" strike="noStrike">
              <a:solidFill>
                <a:srgbClr val="000000"/>
              </a:solidFill>
              <a:latin typeface="Times"/>
              <a:ea typeface="Times"/>
              <a:cs typeface="Times"/>
              <a:sym typeface="Times"/>
            </a:endParaRPr>
          </a:p>
          <a:p>
            <a:pPr indent="-191134" lvl="3" marL="764540" marR="0" rtl="0" algn="just">
              <a:lnSpc>
                <a:spcPct val="168035"/>
              </a:lnSpc>
              <a:spcBef>
                <a:spcPts val="0"/>
              </a:spcBef>
              <a:spcAft>
                <a:spcPts val="0"/>
              </a:spcAft>
              <a:buNone/>
            </a:pPr>
            <a:r>
              <a:t/>
            </a:r>
            <a:endParaRPr b="0" i="0" sz="2600" u="none" cap="none" strike="noStrike">
              <a:solidFill>
                <a:srgbClr val="000000"/>
              </a:solidFill>
              <a:latin typeface="Times"/>
              <a:ea typeface="Times"/>
              <a:cs typeface="Times"/>
              <a:sym typeface="Times"/>
            </a:endParaRPr>
          </a:p>
        </p:txBody>
      </p:sp>
      <p:sp>
        <p:nvSpPr>
          <p:cNvPr id="525" name="Google Shape;525;p29"/>
          <p:cNvSpPr txBox="1"/>
          <p:nvPr/>
        </p:nvSpPr>
        <p:spPr>
          <a:xfrm>
            <a:off x="-85969" y="9710173"/>
            <a:ext cx="3194400" cy="400200"/>
          </a:xfrm>
          <a:prstGeom prst="rect">
            <a:avLst/>
          </a:prstGeom>
          <a:noFill/>
          <a:ln>
            <a:noFill/>
          </a:ln>
        </p:spPr>
        <p:txBody>
          <a:bodyPr anchorCtr="0" anchor="t" bIns="0" lIns="0" spcFirstLastPara="1" rIns="0" wrap="square" tIns="0">
            <a:spAutoFit/>
          </a:bodyPr>
          <a:lstStyle/>
          <a:p>
            <a:pPr indent="0" lvl="0" marL="0" marR="0" rtl="0" algn="ctr">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(Brasil, 2024)</a:t>
            </a:r>
            <a:endParaRPr sz="2600">
              <a:solidFill>
                <a:srgbClr val="000000"/>
              </a:solidFill>
              <a:latin typeface="Trebuchet MS"/>
              <a:ea typeface="Trebuchet MS"/>
              <a:cs typeface="Trebuchet MS"/>
              <a:sym typeface="Trebuchet MS"/>
            </a:endParaRPr>
          </a:p>
        </p:txBody>
      </p:sp>
      <p:sp>
        <p:nvSpPr>
          <p:cNvPr id="526" name="Google Shape;526;p29"/>
          <p:cNvSpPr/>
          <p:nvPr/>
        </p:nvSpPr>
        <p:spPr>
          <a:xfrm>
            <a:off x="14655321" y="8175771"/>
            <a:ext cx="3374041" cy="1868424"/>
          </a:xfrm>
          <a:custGeom>
            <a:rect b="b" l="l" r="r" t="t"/>
            <a:pathLst>
              <a:path extrusionOk="0" h="2491232" w="4498721">
                <a:moveTo>
                  <a:pt x="0" y="0"/>
                </a:moveTo>
                <a:lnTo>
                  <a:pt x="4498721" y="0"/>
                </a:lnTo>
                <a:lnTo>
                  <a:pt x="4498721" y="2491232"/>
                </a:lnTo>
                <a:lnTo>
                  <a:pt x="0" y="2491232"/>
                </a:lnTo>
                <a:lnTo>
                  <a:pt x="0" y="0"/>
                </a:lnTo>
                <a:close/>
              </a:path>
            </a:pathLst>
          </a:custGeom>
          <a:blipFill rotWithShape="1">
            <a:blip r:embed="rId4">
              <a:alphaModFix/>
            </a:blip>
            <a:stretch>
              <a:fillRect b="0" l="-6270" r="-6272"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
          <p:cNvSpPr txBox="1"/>
          <p:nvPr/>
        </p:nvSpPr>
        <p:spPr>
          <a:xfrm>
            <a:off x="1028700" y="4366753"/>
            <a:ext cx="5109429" cy="1606525"/>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lang="en-US" sz="5000">
                <a:solidFill>
                  <a:srgbClr val="000000"/>
                </a:solidFill>
                <a:latin typeface="Arial"/>
                <a:ea typeface="Arial"/>
                <a:cs typeface="Arial"/>
                <a:sym typeface="Arial"/>
              </a:rPr>
              <a:t>Um oferecimento:</a:t>
            </a:r>
            <a:endParaRPr sz="5000">
              <a:solidFill>
                <a:srgbClr val="000000"/>
              </a:solidFill>
              <a:latin typeface="Arial"/>
              <a:ea typeface="Arial"/>
              <a:cs typeface="Arial"/>
              <a:sym typeface="Arial"/>
            </a:endParaRPr>
          </a:p>
        </p:txBody>
      </p:sp>
      <p:sp>
        <p:nvSpPr>
          <p:cNvPr id="160" name="Google Shape;160;p3"/>
          <p:cNvSpPr txBox="1"/>
          <p:nvPr/>
        </p:nvSpPr>
        <p:spPr>
          <a:xfrm>
            <a:off x="6989445" y="202484"/>
            <a:ext cx="4308600" cy="2036400"/>
          </a:xfrm>
          <a:prstGeom prst="rect">
            <a:avLst/>
          </a:prstGeom>
          <a:noFill/>
          <a:ln>
            <a:noFill/>
          </a:ln>
        </p:spPr>
        <p:txBody>
          <a:bodyPr anchorCtr="0" anchor="t" bIns="0" lIns="0" spcFirstLastPara="1" rIns="0" wrap="square" tIns="0">
            <a:noAutofit/>
          </a:bodyPr>
          <a:lstStyle/>
          <a:p>
            <a:pPr indent="0" lvl="0" marL="0" marR="0" rtl="0" algn="ctr">
              <a:lnSpc>
                <a:spcPct val="168000"/>
              </a:lnSpc>
              <a:spcBef>
                <a:spcPts val="0"/>
              </a:spcBef>
              <a:spcAft>
                <a:spcPts val="0"/>
              </a:spcAft>
              <a:buNone/>
            </a:pPr>
            <a:r>
              <a:rPr b="1" lang="en-US" sz="5000">
                <a:solidFill>
                  <a:srgbClr val="000000"/>
                </a:solidFill>
                <a:latin typeface="Arial"/>
                <a:ea typeface="Arial"/>
                <a:cs typeface="Arial"/>
                <a:sym typeface="Arial"/>
              </a:rPr>
              <a:t>Contato:</a:t>
            </a:r>
            <a:endParaRPr b="1" sz="5000">
              <a:solidFill>
                <a:srgbClr val="000000"/>
              </a:solidFill>
              <a:latin typeface="Arial"/>
              <a:ea typeface="Arial"/>
              <a:cs typeface="Arial"/>
              <a:sym typeface="Arial"/>
            </a:endParaRPr>
          </a:p>
        </p:txBody>
      </p:sp>
      <p:sp>
        <p:nvSpPr>
          <p:cNvPr id="161" name="Google Shape;161;p3"/>
          <p:cNvSpPr/>
          <p:nvPr/>
        </p:nvSpPr>
        <p:spPr>
          <a:xfrm>
            <a:off x="12725568" y="6896415"/>
            <a:ext cx="4727639" cy="2623662"/>
          </a:xfrm>
          <a:custGeom>
            <a:rect b="b" l="l" r="r" t="t"/>
            <a:pathLst>
              <a:path extrusionOk="0" h="3498215" w="6303518">
                <a:moveTo>
                  <a:pt x="8509" y="0"/>
                </a:moveTo>
                <a:lnTo>
                  <a:pt x="6295009" y="0"/>
                </a:lnTo>
                <a:cubicBezTo>
                  <a:pt x="6299708" y="0"/>
                  <a:pt x="6303518" y="3810"/>
                  <a:pt x="6303518" y="8509"/>
                </a:cubicBezTo>
                <a:lnTo>
                  <a:pt x="6303518" y="3489706"/>
                </a:lnTo>
                <a:cubicBezTo>
                  <a:pt x="6303518" y="3494405"/>
                  <a:pt x="6299708" y="3498215"/>
                  <a:pt x="6295009" y="3498215"/>
                </a:cubicBezTo>
                <a:lnTo>
                  <a:pt x="8509" y="3498215"/>
                </a:lnTo>
                <a:cubicBezTo>
                  <a:pt x="3810" y="3498215"/>
                  <a:pt x="0" y="3494405"/>
                  <a:pt x="0" y="3489706"/>
                </a:cubicBezTo>
                <a:lnTo>
                  <a:pt x="0" y="8509"/>
                </a:lnTo>
                <a:cubicBezTo>
                  <a:pt x="0" y="3810"/>
                  <a:pt x="3810" y="0"/>
                  <a:pt x="8509" y="0"/>
                </a:cubicBezTo>
                <a:moveTo>
                  <a:pt x="8509" y="16891"/>
                </a:moveTo>
                <a:lnTo>
                  <a:pt x="8509" y="8509"/>
                </a:lnTo>
                <a:lnTo>
                  <a:pt x="17018" y="8509"/>
                </a:lnTo>
                <a:lnTo>
                  <a:pt x="17018" y="3489706"/>
                </a:lnTo>
                <a:lnTo>
                  <a:pt x="8509" y="3489706"/>
                </a:lnTo>
                <a:lnTo>
                  <a:pt x="8509" y="3481197"/>
                </a:lnTo>
                <a:lnTo>
                  <a:pt x="6295009" y="3481197"/>
                </a:lnTo>
                <a:lnTo>
                  <a:pt x="6295009" y="3489706"/>
                </a:lnTo>
                <a:lnTo>
                  <a:pt x="6286500" y="3489706"/>
                </a:lnTo>
                <a:lnTo>
                  <a:pt x="6286500" y="8509"/>
                </a:lnTo>
                <a:lnTo>
                  <a:pt x="6295009" y="8509"/>
                </a:lnTo>
                <a:lnTo>
                  <a:pt x="6295009" y="17018"/>
                </a:lnTo>
                <a:lnTo>
                  <a:pt x="8509" y="17018"/>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txBox="1"/>
          <p:nvPr/>
        </p:nvSpPr>
        <p:spPr>
          <a:xfrm>
            <a:off x="4736320" y="1467086"/>
            <a:ext cx="8815500" cy="769500"/>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1" lang="en-US" sz="5000" u="sng">
                <a:solidFill>
                  <a:srgbClr val="0000FF"/>
                </a:solidFill>
                <a:latin typeface="Arial"/>
                <a:ea typeface="Arial"/>
                <a:cs typeface="Arial"/>
                <a:sym typeface="Arial"/>
                <a:hlinkClick r:id="rId3">
                  <a:extLst>
                    <a:ext uri="{A12FA001-AC4F-418D-AE19-62706E023703}">
                      <ahyp:hlinkClr val="tx"/>
                    </a:ext>
                  </a:extLst>
                </a:hlinkClick>
              </a:rPr>
              <a:t>ace1ufalnoturno@gmail.com</a:t>
            </a:r>
            <a:endParaRPr b="1" sz="5000" u="sng">
              <a:solidFill>
                <a:srgbClr val="0000FF"/>
              </a:solidFill>
              <a:latin typeface="Arial"/>
              <a:ea typeface="Arial"/>
              <a:cs typeface="Arial"/>
              <a:sym typeface="Arial"/>
              <a:hlinkClick r:id="rId4">
                <a:extLst>
                  <a:ext uri="{A12FA001-AC4F-418D-AE19-62706E023703}">
                    <ahyp:hlinkClr val="tx"/>
                  </a:ext>
                </a:extLst>
              </a:hlinkClick>
            </a:endParaRPr>
          </a:p>
        </p:txBody>
      </p:sp>
      <p:sp>
        <p:nvSpPr>
          <p:cNvPr id="163" name="Google Shape;163;p3"/>
          <p:cNvSpPr/>
          <p:nvPr/>
        </p:nvSpPr>
        <p:spPr>
          <a:xfrm>
            <a:off x="12737950" y="6896098"/>
            <a:ext cx="4714875" cy="2610897"/>
          </a:xfrm>
          <a:custGeom>
            <a:rect b="b" l="l" r="r" t="t"/>
            <a:pathLst>
              <a:path extrusionOk="0" h="3481197" w="6286500">
                <a:moveTo>
                  <a:pt x="0" y="0"/>
                </a:moveTo>
                <a:lnTo>
                  <a:pt x="6286500" y="0"/>
                </a:lnTo>
                <a:lnTo>
                  <a:pt x="6286500" y="3481197"/>
                </a:lnTo>
                <a:lnTo>
                  <a:pt x="0" y="3481197"/>
                </a:lnTo>
                <a:lnTo>
                  <a:pt x="0" y="0"/>
                </a:lnTo>
                <a:close/>
              </a:path>
            </a:pathLst>
          </a:custGeom>
          <a:blipFill rotWithShape="1">
            <a:blip r:embed="rId5">
              <a:alphaModFix/>
            </a:blip>
            <a:stretch>
              <a:fillRect b="0" l="-6270" r="-626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3"/>
          <p:cNvSpPr/>
          <p:nvPr/>
        </p:nvSpPr>
        <p:spPr>
          <a:xfrm>
            <a:off x="6705455" y="6972118"/>
            <a:ext cx="4071176" cy="2379060"/>
          </a:xfrm>
          <a:custGeom>
            <a:rect b="b" l="l" r="r" t="t"/>
            <a:pathLst>
              <a:path extrusionOk="0" h="3172079" w="5428234">
                <a:moveTo>
                  <a:pt x="0" y="0"/>
                </a:moveTo>
                <a:lnTo>
                  <a:pt x="5428234" y="0"/>
                </a:lnTo>
                <a:lnTo>
                  <a:pt x="5428234" y="3172079"/>
                </a:lnTo>
                <a:lnTo>
                  <a:pt x="0" y="3172079"/>
                </a:lnTo>
                <a:lnTo>
                  <a:pt x="0" y="0"/>
                </a:lnTo>
                <a:close/>
              </a:path>
            </a:pathLst>
          </a:custGeom>
          <a:blipFill rotWithShape="1">
            <a:blip r:embed="rId6">
              <a:alphaModFix/>
            </a:blip>
            <a:stretch>
              <a:fillRect b="-7041" l="0" r="0" t="-7039"/>
            </a:stretch>
          </a:blipFill>
          <a:ln>
            <a:noFill/>
          </a:ln>
        </p:spPr>
      </p:sp>
      <p:sp>
        <p:nvSpPr>
          <p:cNvPr id="165" name="Google Shape;165;p3"/>
          <p:cNvSpPr/>
          <p:nvPr/>
        </p:nvSpPr>
        <p:spPr>
          <a:xfrm>
            <a:off x="1978480" y="6645327"/>
            <a:ext cx="1604963" cy="3050667"/>
          </a:xfrm>
          <a:custGeom>
            <a:rect b="b" l="l" r="r" t="t"/>
            <a:pathLst>
              <a:path extrusionOk="0" h="4067556" w="2139950">
                <a:moveTo>
                  <a:pt x="0" y="0"/>
                </a:moveTo>
                <a:lnTo>
                  <a:pt x="2139950" y="0"/>
                </a:lnTo>
                <a:lnTo>
                  <a:pt x="2139950" y="4067556"/>
                </a:lnTo>
                <a:lnTo>
                  <a:pt x="0" y="4067556"/>
                </a:lnTo>
                <a:lnTo>
                  <a:pt x="0" y="0"/>
                </a:lnTo>
                <a:close/>
              </a:path>
            </a:pathLst>
          </a:custGeom>
          <a:blipFill rotWithShape="1">
            <a:blip r:embed="rId7">
              <a:alphaModFix/>
            </a:blip>
            <a:stretch>
              <a:fillRect b="0" l="-461" r="-458" t="0"/>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0"/>
          <p:cNvSpPr/>
          <p:nvPr/>
        </p:nvSpPr>
        <p:spPr>
          <a:xfrm>
            <a:off x="15997847" y="9196702"/>
            <a:ext cx="2286000" cy="1090326"/>
          </a:xfrm>
          <a:custGeom>
            <a:rect b="b" l="l" r="r" t="t"/>
            <a:pathLst>
              <a:path extrusionOk="0" h="1453769" w="3048000">
                <a:moveTo>
                  <a:pt x="0" y="0"/>
                </a:moveTo>
                <a:lnTo>
                  <a:pt x="3048000" y="0"/>
                </a:lnTo>
                <a:lnTo>
                  <a:pt x="3048000" y="1453769"/>
                </a:lnTo>
                <a:lnTo>
                  <a:pt x="0" y="1453769"/>
                </a:lnTo>
                <a:lnTo>
                  <a:pt x="0" y="0"/>
                </a:lnTo>
                <a:close/>
              </a:path>
            </a:pathLst>
          </a:custGeom>
          <a:blipFill rotWithShape="1">
            <a:blip r:embed="rId3">
              <a:alphaModFix/>
            </a:blip>
            <a:stretch>
              <a:fillRect b="-84" l="0" r="0" t="-83"/>
            </a:stretch>
          </a:blipFill>
          <a:ln>
            <a:noFill/>
          </a:ln>
        </p:spPr>
      </p:sp>
      <p:sp>
        <p:nvSpPr>
          <p:cNvPr id="536" name="Google Shape;536;p30"/>
          <p:cNvSpPr txBox="1"/>
          <p:nvPr/>
        </p:nvSpPr>
        <p:spPr>
          <a:xfrm>
            <a:off x="1351945" y="770251"/>
            <a:ext cx="14711630" cy="8426450"/>
          </a:xfrm>
          <a:prstGeom prst="rect">
            <a:avLst/>
          </a:prstGeom>
          <a:noFill/>
          <a:ln>
            <a:noFill/>
          </a:ln>
        </p:spPr>
        <p:txBody>
          <a:bodyPr anchorCtr="0" anchor="t" bIns="0" lIns="0" spcFirstLastPara="1" rIns="0" wrap="square" tIns="0">
            <a:spAutoFit/>
          </a:bodyPr>
          <a:lstStyle/>
          <a:p>
            <a:pPr indent="-170815" lvl="3" marL="682625" marR="0" rtl="0" algn="just">
              <a:lnSpc>
                <a:spcPct val="249799"/>
              </a:lnSpc>
              <a:spcBef>
                <a:spcPts val="0"/>
              </a:spcBef>
              <a:spcAft>
                <a:spcPts val="0"/>
              </a:spcAft>
              <a:buClr>
                <a:srgbClr val="000000"/>
              </a:buClr>
              <a:buSzPts val="2500"/>
              <a:buFont typeface="Tahoma"/>
              <a:buAutoNum type="arabicPeriod"/>
            </a:pPr>
            <a:r>
              <a:rPr b="0" i="0" lang="en-US" sz="2500" u="none" cap="none" strike="noStrike">
                <a:solidFill>
                  <a:srgbClr val="000000"/>
                </a:solidFill>
                <a:latin typeface="Tahoma"/>
                <a:ea typeface="Tahoma"/>
                <a:cs typeface="Tahoma"/>
                <a:sym typeface="Tahoma"/>
              </a:rPr>
              <a:t>Dívida Ativa Federal</a:t>
            </a:r>
            <a:endParaRPr b="0" i="0" sz="2500" u="none" cap="none" strike="noStrike">
              <a:solidFill>
                <a:srgbClr val="000000"/>
              </a:solidFill>
              <a:latin typeface="Tahoma"/>
              <a:ea typeface="Tahoma"/>
              <a:cs typeface="Tahoma"/>
              <a:sym typeface="Tahoma"/>
            </a:endParaRPr>
          </a:p>
          <a:p>
            <a:pPr indent="-170815" lvl="3" marL="682625" marR="0" rtl="0" algn="just">
              <a:lnSpc>
                <a:spcPct val="249799"/>
              </a:lnSpc>
              <a:spcBef>
                <a:spcPts val="0"/>
              </a:spcBef>
              <a:spcAft>
                <a:spcPts val="0"/>
              </a:spcAft>
              <a:buClr>
                <a:srgbClr val="000000"/>
              </a:buClr>
              <a:buSzPts val="2500"/>
              <a:buFont typeface="Arial"/>
              <a:buChar char="￭"/>
            </a:pPr>
            <a:r>
              <a:rPr b="0" i="0" lang="en-US" sz="2500" u="none" cap="none" strike="noStrike">
                <a:solidFill>
                  <a:srgbClr val="000000"/>
                </a:solidFill>
                <a:latin typeface="Tahoma"/>
                <a:ea typeface="Tahoma"/>
                <a:cs typeface="Tahoma"/>
                <a:sym typeface="Tahoma"/>
              </a:rPr>
              <a:t>Acesse o Portal e-CAC para verificar se sua empresa está inscrita na Dívida Ativa da União.</a:t>
            </a:r>
            <a:endParaRPr b="0" i="0" sz="2500" u="none" cap="none" strike="noStrike">
              <a:solidFill>
                <a:srgbClr val="000000"/>
              </a:solidFill>
              <a:latin typeface="Tahoma"/>
              <a:ea typeface="Tahoma"/>
              <a:cs typeface="Tahoma"/>
              <a:sym typeface="Tahoma"/>
            </a:endParaRPr>
          </a:p>
          <a:p>
            <a:pPr indent="-170815" lvl="3" marL="682625" marR="0" rtl="0" algn="just">
              <a:lnSpc>
                <a:spcPct val="249799"/>
              </a:lnSpc>
              <a:spcBef>
                <a:spcPts val="0"/>
              </a:spcBef>
              <a:spcAft>
                <a:spcPts val="0"/>
              </a:spcAft>
              <a:buClr>
                <a:srgbClr val="000000"/>
              </a:buClr>
              <a:buSzPts val="2500"/>
              <a:buFont typeface="Arial"/>
              <a:buChar char="￭"/>
            </a:pPr>
            <a:r>
              <a:rPr b="0" i="0" lang="en-US" sz="2500" u="none" cap="none" strike="noStrike">
                <a:solidFill>
                  <a:srgbClr val="000000"/>
                </a:solidFill>
                <a:latin typeface="Tahoma"/>
                <a:ea typeface="Tahoma"/>
                <a:cs typeface="Tahoma"/>
                <a:sym typeface="Tahoma"/>
              </a:rPr>
              <a:t>Link de acesso: </a:t>
            </a:r>
            <a:r>
              <a:rPr b="1" i="0" lang="en-US" sz="2500" u="sng" cap="none" strike="noStrike">
                <a:solidFill>
                  <a:srgbClr val="0000FF"/>
                </a:solidFill>
                <a:latin typeface="Tahoma"/>
                <a:ea typeface="Tahoma"/>
                <a:cs typeface="Tahoma"/>
                <a:sym typeface="Tahoma"/>
                <a:hlinkClick r:id="rId4">
                  <a:extLst>
                    <a:ext uri="{A12FA001-AC4F-418D-AE19-62706E023703}">
                      <ahyp:hlinkClr val="tx"/>
                    </a:ext>
                  </a:extLst>
                </a:hlinkClick>
              </a:rPr>
              <a:t>e-CAC - Receita Federal</a:t>
            </a:r>
            <a:endParaRPr b="1" i="0" sz="2500" u="sng" cap="none" strike="noStrike">
              <a:solidFill>
                <a:srgbClr val="0000FF"/>
              </a:solidFill>
              <a:latin typeface="Tahoma"/>
              <a:ea typeface="Tahoma"/>
              <a:cs typeface="Tahoma"/>
              <a:sym typeface="Tahoma"/>
            </a:endParaRPr>
          </a:p>
          <a:p>
            <a:pPr indent="-170815" lvl="3" marL="682625" marR="0" rtl="0" algn="just">
              <a:lnSpc>
                <a:spcPct val="249799"/>
              </a:lnSpc>
              <a:spcBef>
                <a:spcPts val="0"/>
              </a:spcBef>
              <a:spcAft>
                <a:spcPts val="0"/>
              </a:spcAft>
              <a:buClr>
                <a:srgbClr val="000000"/>
              </a:buClr>
              <a:buSzPts val="2500"/>
              <a:buFont typeface="Tahoma"/>
              <a:buAutoNum type="arabicPeriod"/>
            </a:pPr>
            <a:r>
              <a:rPr b="0" i="0" lang="en-US" sz="2500" u="none" cap="none" strike="noStrike">
                <a:solidFill>
                  <a:srgbClr val="000000"/>
                </a:solidFill>
                <a:latin typeface="Tahoma"/>
                <a:ea typeface="Tahoma"/>
                <a:cs typeface="Tahoma"/>
                <a:sym typeface="Tahoma"/>
              </a:rPr>
              <a:t>Certidão Negativa na Receita Estadual (AL)</a:t>
            </a:r>
            <a:endParaRPr b="0" i="0" sz="2500" u="none" cap="none" strike="noStrike">
              <a:solidFill>
                <a:srgbClr val="000000"/>
              </a:solidFill>
              <a:latin typeface="Tahoma"/>
              <a:ea typeface="Tahoma"/>
              <a:cs typeface="Tahoma"/>
              <a:sym typeface="Tahoma"/>
            </a:endParaRPr>
          </a:p>
          <a:p>
            <a:pPr indent="-170815" lvl="3" marL="682625" marR="0" rtl="0" algn="just">
              <a:lnSpc>
                <a:spcPct val="249799"/>
              </a:lnSpc>
              <a:spcBef>
                <a:spcPts val="0"/>
              </a:spcBef>
              <a:spcAft>
                <a:spcPts val="0"/>
              </a:spcAft>
              <a:buClr>
                <a:srgbClr val="000000"/>
              </a:buClr>
              <a:buSzPts val="2500"/>
              <a:buFont typeface="Arial"/>
              <a:buChar char="￭"/>
            </a:pPr>
            <a:r>
              <a:rPr b="0" i="0" lang="en-US" sz="2500" u="none" cap="none" strike="noStrike">
                <a:solidFill>
                  <a:srgbClr val="000000"/>
                </a:solidFill>
                <a:latin typeface="Tahoma"/>
                <a:ea typeface="Tahoma"/>
                <a:cs typeface="Tahoma"/>
                <a:sym typeface="Tahoma"/>
              </a:rPr>
              <a:t>Consulte a certidão negativa da sua empresa na Secretaria da Fazenda de Alagoas.</a:t>
            </a:r>
            <a:endParaRPr b="0" i="0" sz="2500" u="none" cap="none" strike="noStrike">
              <a:solidFill>
                <a:srgbClr val="000000"/>
              </a:solidFill>
              <a:latin typeface="Tahoma"/>
              <a:ea typeface="Tahoma"/>
              <a:cs typeface="Tahoma"/>
              <a:sym typeface="Tahoma"/>
            </a:endParaRPr>
          </a:p>
          <a:p>
            <a:pPr indent="-170815" lvl="3" marL="682625" marR="0" rtl="0" algn="just">
              <a:lnSpc>
                <a:spcPct val="249799"/>
              </a:lnSpc>
              <a:spcBef>
                <a:spcPts val="0"/>
              </a:spcBef>
              <a:spcAft>
                <a:spcPts val="0"/>
              </a:spcAft>
              <a:buClr>
                <a:srgbClr val="000000"/>
              </a:buClr>
              <a:buSzPts val="2500"/>
              <a:buFont typeface="Arial"/>
              <a:buChar char="￭"/>
            </a:pPr>
            <a:r>
              <a:rPr b="0" i="0" lang="en-US" sz="2500" u="none" cap="none" strike="noStrike">
                <a:solidFill>
                  <a:srgbClr val="000000"/>
                </a:solidFill>
                <a:latin typeface="Tahoma"/>
                <a:ea typeface="Tahoma"/>
                <a:cs typeface="Tahoma"/>
                <a:sym typeface="Tahoma"/>
              </a:rPr>
              <a:t>Link de acesso: </a:t>
            </a:r>
            <a:r>
              <a:rPr b="0" i="0" lang="en-US" sz="2500" u="sng" cap="none" strike="noStrike">
                <a:solidFill>
                  <a:srgbClr val="0000FF"/>
                </a:solidFill>
                <a:latin typeface="Tahoma"/>
                <a:ea typeface="Tahoma"/>
                <a:cs typeface="Tahoma"/>
                <a:sym typeface="Tahoma"/>
                <a:hlinkClick r:id="rId5">
                  <a:extLst>
                    <a:ext uri="{A12FA001-AC4F-418D-AE19-62706E023703}">
                      <ahyp:hlinkClr val="tx"/>
                    </a:ext>
                  </a:extLst>
                </a:hlinkClick>
              </a:rPr>
              <a:t>Certidão Negativa - Receita Estadual</a:t>
            </a:r>
            <a:endParaRPr b="0" i="0" sz="2500" u="sng" cap="none" strike="noStrike">
              <a:solidFill>
                <a:srgbClr val="0000FF"/>
              </a:solidFill>
              <a:latin typeface="Tahoma"/>
              <a:ea typeface="Tahoma"/>
              <a:cs typeface="Tahoma"/>
              <a:sym typeface="Tahoma"/>
            </a:endParaRPr>
          </a:p>
          <a:p>
            <a:pPr indent="-170815" lvl="3" marL="682625" marR="0" rtl="0" algn="just">
              <a:lnSpc>
                <a:spcPct val="249799"/>
              </a:lnSpc>
              <a:spcBef>
                <a:spcPts val="0"/>
              </a:spcBef>
              <a:spcAft>
                <a:spcPts val="0"/>
              </a:spcAft>
              <a:buClr>
                <a:srgbClr val="000000"/>
              </a:buClr>
              <a:buSzPts val="2500"/>
              <a:buFont typeface="Tahoma"/>
              <a:buAutoNum type="arabicPeriod"/>
            </a:pPr>
            <a:r>
              <a:rPr b="0" i="0" lang="en-US" sz="2500" u="none" cap="none" strike="noStrike">
                <a:solidFill>
                  <a:srgbClr val="000000"/>
                </a:solidFill>
                <a:latin typeface="Tahoma"/>
                <a:ea typeface="Tahoma"/>
                <a:cs typeface="Tahoma"/>
                <a:sym typeface="Tahoma"/>
              </a:rPr>
              <a:t>Receita Municipal (Maceió)</a:t>
            </a:r>
            <a:endParaRPr b="0" i="0" sz="2500" u="none" cap="none" strike="noStrike">
              <a:solidFill>
                <a:srgbClr val="000000"/>
              </a:solidFill>
              <a:latin typeface="Tahoma"/>
              <a:ea typeface="Tahoma"/>
              <a:cs typeface="Tahoma"/>
              <a:sym typeface="Tahoma"/>
            </a:endParaRPr>
          </a:p>
          <a:p>
            <a:pPr indent="-170815" lvl="3" marL="682625" marR="0" rtl="0" algn="just">
              <a:lnSpc>
                <a:spcPct val="249799"/>
              </a:lnSpc>
              <a:spcBef>
                <a:spcPts val="0"/>
              </a:spcBef>
              <a:spcAft>
                <a:spcPts val="0"/>
              </a:spcAft>
              <a:buClr>
                <a:srgbClr val="000000"/>
              </a:buClr>
              <a:buSzPts val="2500"/>
              <a:buFont typeface="Arial"/>
              <a:buChar char="￭"/>
            </a:pPr>
            <a:r>
              <a:rPr b="0" i="0" lang="en-US" sz="2500" u="none" cap="none" strike="noStrike">
                <a:solidFill>
                  <a:srgbClr val="000000"/>
                </a:solidFill>
                <a:latin typeface="Tahoma"/>
                <a:ea typeface="Tahoma"/>
                <a:cs typeface="Tahoma"/>
                <a:sym typeface="Tahoma"/>
              </a:rPr>
              <a:t>Verifique possíveis débitos e obtenha informações da Receita Municipal.</a:t>
            </a:r>
            <a:endParaRPr b="0" i="0" sz="2500" u="none" cap="none" strike="noStrike">
              <a:solidFill>
                <a:srgbClr val="000000"/>
              </a:solidFill>
              <a:latin typeface="Tahoma"/>
              <a:ea typeface="Tahoma"/>
              <a:cs typeface="Tahoma"/>
              <a:sym typeface="Tahoma"/>
            </a:endParaRPr>
          </a:p>
          <a:p>
            <a:pPr indent="-170815" lvl="3" marL="682625" marR="0" rtl="0" algn="just">
              <a:lnSpc>
                <a:spcPct val="249799"/>
              </a:lnSpc>
              <a:spcBef>
                <a:spcPts val="0"/>
              </a:spcBef>
              <a:spcAft>
                <a:spcPts val="0"/>
              </a:spcAft>
              <a:buClr>
                <a:srgbClr val="000000"/>
              </a:buClr>
              <a:buSzPts val="2500"/>
              <a:buFont typeface="Arial"/>
              <a:buChar char="￭"/>
            </a:pPr>
            <a:r>
              <a:rPr b="0" i="0" lang="en-US" sz="2500" u="none" cap="none" strike="noStrike">
                <a:solidFill>
                  <a:srgbClr val="000000"/>
                </a:solidFill>
                <a:latin typeface="Tahoma"/>
                <a:ea typeface="Tahoma"/>
                <a:cs typeface="Tahoma"/>
                <a:sym typeface="Tahoma"/>
              </a:rPr>
              <a:t>Link de acesso: Receita Municipal - SIAT Maceió</a:t>
            </a:r>
            <a:endParaRPr b="0" i="0" sz="2500" u="none" cap="none" strike="noStrike">
              <a:solidFill>
                <a:srgbClr val="000000"/>
              </a:solidFill>
              <a:latin typeface="Tahoma"/>
              <a:ea typeface="Tahoma"/>
              <a:cs typeface="Tahoma"/>
              <a:sym typeface="Tahoma"/>
            </a:endParaRPr>
          </a:p>
          <a:p>
            <a:pPr indent="-170815" lvl="3" marL="682625" marR="0" rtl="0" algn="just">
              <a:lnSpc>
                <a:spcPct val="249799"/>
              </a:lnSpc>
              <a:spcBef>
                <a:spcPts val="0"/>
              </a:spcBef>
              <a:spcAft>
                <a:spcPts val="0"/>
              </a:spcAft>
              <a:buNone/>
            </a:pPr>
            <a:r>
              <a:t/>
            </a:r>
            <a:endParaRPr b="0" i="0" sz="2500" u="none" cap="none" strike="noStrike">
              <a:solidFill>
                <a:srgbClr val="000000"/>
              </a:solidFill>
              <a:latin typeface="Tahoma"/>
              <a:ea typeface="Tahoma"/>
              <a:cs typeface="Tahoma"/>
              <a:sym typeface="Tahoma"/>
            </a:endParaRPr>
          </a:p>
        </p:txBody>
      </p:sp>
      <p:sp>
        <p:nvSpPr>
          <p:cNvPr id="537" name="Google Shape;537;p30"/>
          <p:cNvSpPr txBox="1"/>
          <p:nvPr/>
        </p:nvSpPr>
        <p:spPr>
          <a:xfrm>
            <a:off x="1939785" y="44353"/>
            <a:ext cx="13535949" cy="1031875"/>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000">
                <a:solidFill>
                  <a:srgbClr val="000000"/>
                </a:solidFill>
                <a:latin typeface="Tahoma"/>
                <a:ea typeface="Tahoma"/>
                <a:cs typeface="Tahoma"/>
                <a:sym typeface="Tahoma"/>
              </a:rPr>
              <a:t>Como verificar dívidas e certidões para sua empresa</a:t>
            </a:r>
            <a:endParaRPr b="1" sz="4000">
              <a:solidFill>
                <a:srgbClr val="000000"/>
              </a:solidFill>
              <a:latin typeface="Tahoma"/>
              <a:ea typeface="Tahoma"/>
              <a:cs typeface="Tahoma"/>
              <a:sym typeface="Tahoma"/>
            </a:endParaRPr>
          </a:p>
        </p:txBody>
      </p:sp>
      <p:sp>
        <p:nvSpPr>
          <p:cNvPr id="538" name="Google Shape;538;p30"/>
          <p:cNvSpPr txBox="1"/>
          <p:nvPr/>
        </p:nvSpPr>
        <p:spPr>
          <a:xfrm>
            <a:off x="0" y="9263376"/>
            <a:ext cx="2979900" cy="641604"/>
          </a:xfrm>
          <a:prstGeom prst="rect">
            <a:avLst/>
          </a:prstGeom>
          <a:noFill/>
          <a:ln>
            <a:noFill/>
          </a:ln>
        </p:spPr>
        <p:txBody>
          <a:bodyPr anchorCtr="0" anchor="t" bIns="0" lIns="0" spcFirstLastPara="1" rIns="0" wrap="square" tIns="0">
            <a:spAutoFit/>
          </a:bodyPr>
          <a:lstStyle/>
          <a:p>
            <a:pPr indent="0" lvl="0" marL="0" marR="0" rtl="0" algn="ctr">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(Brasil, 2024)</a:t>
            </a:r>
            <a:endParaRPr sz="2600">
              <a:solidFill>
                <a:srgbClr val="000000"/>
              </a:solidFill>
              <a:latin typeface="Trebuchet MS"/>
              <a:ea typeface="Trebuchet MS"/>
              <a:cs typeface="Trebuchet MS"/>
              <a:sym typeface="Trebuchet MS"/>
            </a:endParaRPr>
          </a:p>
        </p:txBody>
      </p:sp>
      <p:sp>
        <p:nvSpPr>
          <p:cNvPr id="539" name="Google Shape;539;p30"/>
          <p:cNvSpPr/>
          <p:nvPr/>
        </p:nvSpPr>
        <p:spPr>
          <a:xfrm>
            <a:off x="14804763" y="8258524"/>
            <a:ext cx="3224690" cy="1785651"/>
          </a:xfrm>
          <a:custGeom>
            <a:rect b="b" l="l" r="r" t="t"/>
            <a:pathLst>
              <a:path extrusionOk="0" h="2380869" w="4299585">
                <a:moveTo>
                  <a:pt x="0" y="0"/>
                </a:moveTo>
                <a:lnTo>
                  <a:pt x="4299585" y="0"/>
                </a:lnTo>
                <a:lnTo>
                  <a:pt x="4299585" y="2380869"/>
                </a:lnTo>
                <a:lnTo>
                  <a:pt x="0" y="2380869"/>
                </a:lnTo>
                <a:lnTo>
                  <a:pt x="0" y="0"/>
                </a:lnTo>
                <a:close/>
              </a:path>
            </a:pathLst>
          </a:custGeom>
          <a:blipFill rotWithShape="1">
            <a:blip r:embed="rId6">
              <a:alphaModFix/>
            </a:blip>
            <a:stretch>
              <a:fillRect b="0" l="-6270" r="-6268" t="0"/>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1"/>
          <p:cNvSpPr/>
          <p:nvPr/>
        </p:nvSpPr>
        <p:spPr>
          <a:xfrm>
            <a:off x="15997847" y="9196702"/>
            <a:ext cx="2286000" cy="1090326"/>
          </a:xfrm>
          <a:custGeom>
            <a:rect b="b" l="l" r="r" t="t"/>
            <a:pathLst>
              <a:path extrusionOk="0" h="1453769" w="3048000">
                <a:moveTo>
                  <a:pt x="0" y="0"/>
                </a:moveTo>
                <a:lnTo>
                  <a:pt x="3048000" y="0"/>
                </a:lnTo>
                <a:lnTo>
                  <a:pt x="3048000" y="1453769"/>
                </a:lnTo>
                <a:lnTo>
                  <a:pt x="0" y="1453769"/>
                </a:lnTo>
                <a:lnTo>
                  <a:pt x="0" y="0"/>
                </a:lnTo>
                <a:close/>
              </a:path>
            </a:pathLst>
          </a:custGeom>
          <a:blipFill rotWithShape="1">
            <a:blip r:embed="rId3">
              <a:alphaModFix/>
            </a:blip>
            <a:stretch>
              <a:fillRect b="-84" l="0" r="0" t="-83"/>
            </a:stretch>
          </a:blipFill>
          <a:ln>
            <a:noFill/>
          </a:ln>
        </p:spPr>
      </p:sp>
      <p:sp>
        <p:nvSpPr>
          <p:cNvPr id="549" name="Google Shape;549;p31"/>
          <p:cNvSpPr txBox="1"/>
          <p:nvPr/>
        </p:nvSpPr>
        <p:spPr>
          <a:xfrm>
            <a:off x="1585260" y="347645"/>
            <a:ext cx="15117480" cy="90170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3500">
                <a:solidFill>
                  <a:srgbClr val="000000"/>
                </a:solidFill>
                <a:latin typeface="Tahoma"/>
                <a:ea typeface="Tahoma"/>
                <a:cs typeface="Tahoma"/>
                <a:sym typeface="Tahoma"/>
              </a:rPr>
              <a:t>Passo a Passo para Verificar e Regularizar Dívida Ativa da Empresa</a:t>
            </a:r>
            <a:endParaRPr b="1" sz="3500">
              <a:solidFill>
                <a:srgbClr val="000000"/>
              </a:solidFill>
              <a:latin typeface="Tahoma"/>
              <a:ea typeface="Tahoma"/>
              <a:cs typeface="Tahoma"/>
              <a:sym typeface="Tahoma"/>
            </a:endParaRPr>
          </a:p>
        </p:txBody>
      </p:sp>
      <p:sp>
        <p:nvSpPr>
          <p:cNvPr id="550" name="Google Shape;550;p31"/>
          <p:cNvSpPr txBox="1"/>
          <p:nvPr/>
        </p:nvSpPr>
        <p:spPr>
          <a:xfrm>
            <a:off x="1028700" y="1572091"/>
            <a:ext cx="15520597" cy="6816090"/>
          </a:xfrm>
          <a:prstGeom prst="rect">
            <a:avLst/>
          </a:prstGeom>
          <a:noFill/>
          <a:ln>
            <a:noFill/>
          </a:ln>
        </p:spPr>
        <p:txBody>
          <a:bodyPr anchorCtr="0" anchor="t" bIns="0" lIns="0" spcFirstLastPara="1" rIns="0" wrap="square" tIns="0">
            <a:spAutoFit/>
          </a:bodyPr>
          <a:lstStyle/>
          <a:p>
            <a:pPr indent="-205105" lvl="3" marL="819150" marR="0" rtl="0" algn="just">
              <a:lnSpc>
                <a:spcPct val="188333"/>
              </a:lnSpc>
              <a:spcBef>
                <a:spcPts val="0"/>
              </a:spcBef>
              <a:spcAft>
                <a:spcPts val="0"/>
              </a:spcAft>
              <a:buClr>
                <a:srgbClr val="000000"/>
              </a:buClr>
              <a:buSzPts val="3000"/>
              <a:buFont typeface="Open Sans"/>
              <a:buAutoNum type="arabicPeriod"/>
            </a:pPr>
            <a:r>
              <a:rPr b="1" i="0" lang="en-US" sz="3000" u="none" cap="none" strike="noStrike">
                <a:solidFill>
                  <a:srgbClr val="000000"/>
                </a:solidFill>
                <a:latin typeface="Open Sans"/>
                <a:ea typeface="Open Sans"/>
                <a:cs typeface="Open Sans"/>
                <a:sym typeface="Open Sans"/>
              </a:rPr>
              <a:t>Verificar Dívida Ativa no e-CAC:</a:t>
            </a:r>
            <a:endParaRPr b="1" i="0" sz="3000" u="none" cap="none" strike="noStrike">
              <a:solidFill>
                <a:srgbClr val="000000"/>
              </a:solidFill>
              <a:latin typeface="Open Sans"/>
              <a:ea typeface="Open Sans"/>
              <a:cs typeface="Open Sans"/>
              <a:sym typeface="Open Sans"/>
            </a:endParaRPr>
          </a:p>
          <a:p>
            <a:pPr indent="-205105" lvl="3" marL="819150" marR="0" rtl="0" algn="just">
              <a:lnSpc>
                <a:spcPct val="188333"/>
              </a:lnSpc>
              <a:spcBef>
                <a:spcPts val="0"/>
              </a:spcBef>
              <a:spcAft>
                <a:spcPts val="0"/>
              </a:spcAft>
              <a:buClr>
                <a:srgbClr val="000000"/>
              </a:buClr>
              <a:buSzPts val="3000"/>
              <a:buFont typeface="Arial"/>
              <a:buChar char="￭"/>
            </a:pPr>
            <a:r>
              <a:rPr b="0" i="0" lang="en-US" sz="3000" u="none" cap="none" strike="noStrike">
                <a:solidFill>
                  <a:srgbClr val="000000"/>
                </a:solidFill>
                <a:latin typeface="Open Sans"/>
                <a:ea typeface="Open Sans"/>
                <a:cs typeface="Open Sans"/>
                <a:sym typeface="Open Sans"/>
              </a:rPr>
              <a:t>Acesse o portal e-CAC da Receita Federal: </a:t>
            </a:r>
            <a:r>
              <a:rPr b="0" i="0" lang="en-US" sz="3000" u="sng" cap="none" strike="noStrike">
                <a:solidFill>
                  <a:srgbClr val="0000FF"/>
                </a:solidFill>
                <a:latin typeface="Open Sans"/>
                <a:ea typeface="Open Sans"/>
                <a:cs typeface="Open Sans"/>
                <a:sym typeface="Open Sans"/>
                <a:hlinkClick r:id="rId4">
                  <a:extLst>
                    <a:ext uri="{A12FA001-AC4F-418D-AE19-62706E023703}">
                      <ahyp:hlinkClr val="tx"/>
                    </a:ext>
                  </a:extLst>
                </a:hlinkClick>
              </a:rPr>
              <a:t>Portal e-CAC</a:t>
            </a:r>
            <a:r>
              <a:rPr b="0" i="0" lang="en-US" sz="3000" u="none" cap="none" strike="noStrike">
                <a:solidFill>
                  <a:srgbClr val="000000"/>
                </a:solidFill>
                <a:latin typeface="Open Sans"/>
                <a:ea typeface="Open Sans"/>
                <a:cs typeface="Open Sans"/>
                <a:sym typeface="Open Sans"/>
              </a:rPr>
              <a:t>.</a:t>
            </a:r>
            <a:endParaRPr b="0" i="0" sz="3000" u="none" cap="none" strike="noStrike">
              <a:solidFill>
                <a:srgbClr val="000000"/>
              </a:solidFill>
              <a:latin typeface="Open Sans"/>
              <a:ea typeface="Open Sans"/>
              <a:cs typeface="Open Sans"/>
              <a:sym typeface="Open Sans"/>
            </a:endParaRPr>
          </a:p>
          <a:p>
            <a:pPr indent="-205105" lvl="3" marL="819150" marR="0" rtl="0" algn="just">
              <a:lnSpc>
                <a:spcPct val="188333"/>
              </a:lnSpc>
              <a:spcBef>
                <a:spcPts val="0"/>
              </a:spcBef>
              <a:spcAft>
                <a:spcPts val="0"/>
              </a:spcAft>
              <a:buClr>
                <a:srgbClr val="000000"/>
              </a:buClr>
              <a:buSzPts val="3000"/>
              <a:buFont typeface="Arial"/>
              <a:buChar char="￭"/>
            </a:pPr>
            <a:r>
              <a:rPr b="0" i="0" lang="en-US" sz="3000" u="none" cap="none" strike="noStrike">
                <a:solidFill>
                  <a:srgbClr val="000000"/>
                </a:solidFill>
                <a:latin typeface="Open Sans"/>
                <a:ea typeface="Open Sans"/>
                <a:cs typeface="Open Sans"/>
                <a:sym typeface="Open Sans"/>
              </a:rPr>
              <a:t>Entre com o CPF e senha GOV do responsável.</a:t>
            </a:r>
            <a:endParaRPr b="0" i="0" sz="3000" u="none" cap="none" strike="noStrike">
              <a:solidFill>
                <a:srgbClr val="000000"/>
              </a:solidFill>
              <a:latin typeface="Open Sans"/>
              <a:ea typeface="Open Sans"/>
              <a:cs typeface="Open Sans"/>
              <a:sym typeface="Open Sans"/>
            </a:endParaRPr>
          </a:p>
          <a:p>
            <a:pPr indent="-205105" lvl="3" marL="819150" marR="0" rtl="0" algn="just">
              <a:lnSpc>
                <a:spcPct val="188333"/>
              </a:lnSpc>
              <a:spcBef>
                <a:spcPts val="0"/>
              </a:spcBef>
              <a:spcAft>
                <a:spcPts val="0"/>
              </a:spcAft>
              <a:buClr>
                <a:srgbClr val="000000"/>
              </a:buClr>
              <a:buSzPts val="3000"/>
              <a:buFont typeface="Arial"/>
              <a:buChar char="￭"/>
            </a:pPr>
            <a:r>
              <a:rPr b="0" i="0" lang="en-US" sz="3000" u="none" cap="none" strike="noStrike">
                <a:solidFill>
                  <a:srgbClr val="000000"/>
                </a:solidFill>
                <a:latin typeface="Open Sans"/>
                <a:ea typeface="Open Sans"/>
                <a:cs typeface="Open Sans"/>
                <a:sym typeface="Open Sans"/>
              </a:rPr>
              <a:t>No menu, selecione "Dívida Ativa da União".</a:t>
            </a:r>
            <a:endParaRPr b="0" i="0" sz="3000" u="none" cap="none" strike="noStrike">
              <a:solidFill>
                <a:srgbClr val="000000"/>
              </a:solidFill>
              <a:latin typeface="Open Sans"/>
              <a:ea typeface="Open Sans"/>
              <a:cs typeface="Open Sans"/>
              <a:sym typeface="Open Sans"/>
            </a:endParaRPr>
          </a:p>
          <a:p>
            <a:pPr indent="-205105" lvl="3" marL="819150" marR="0" rtl="0" algn="just">
              <a:lnSpc>
                <a:spcPct val="188333"/>
              </a:lnSpc>
              <a:spcBef>
                <a:spcPts val="0"/>
              </a:spcBef>
              <a:spcAft>
                <a:spcPts val="0"/>
              </a:spcAft>
              <a:buClr>
                <a:srgbClr val="000000"/>
              </a:buClr>
              <a:buSzPts val="3000"/>
              <a:buFont typeface="Arial"/>
              <a:buChar char="￭"/>
            </a:pPr>
            <a:r>
              <a:rPr b="0" i="0" lang="en-US" sz="3000" u="none" cap="none" strike="noStrike">
                <a:solidFill>
                  <a:srgbClr val="000000"/>
                </a:solidFill>
                <a:latin typeface="Open Sans"/>
                <a:ea typeface="Open Sans"/>
                <a:cs typeface="Open Sans"/>
                <a:sym typeface="Open Sans"/>
              </a:rPr>
              <a:t>Clique em "Débitos Inscritos em Dívida Ativa da União" para visualizar os débitos.</a:t>
            </a:r>
            <a:endParaRPr b="0" i="0" sz="3000" u="none" cap="none" strike="noStrike">
              <a:solidFill>
                <a:srgbClr val="000000"/>
              </a:solidFill>
              <a:latin typeface="Open Sans"/>
              <a:ea typeface="Open Sans"/>
              <a:cs typeface="Open Sans"/>
              <a:sym typeface="Open Sans"/>
            </a:endParaRPr>
          </a:p>
          <a:p>
            <a:pPr indent="-205105" lvl="3" marL="819150" marR="0" rtl="0" algn="just">
              <a:lnSpc>
                <a:spcPct val="188333"/>
              </a:lnSpc>
              <a:spcBef>
                <a:spcPts val="0"/>
              </a:spcBef>
              <a:spcAft>
                <a:spcPts val="0"/>
              </a:spcAft>
              <a:buClr>
                <a:srgbClr val="000000"/>
              </a:buClr>
              <a:buSzPts val="3000"/>
              <a:buFont typeface="Open Sans"/>
              <a:buAutoNum type="arabicPeriod"/>
            </a:pPr>
            <a:r>
              <a:rPr b="1" i="0" lang="en-US" sz="3000" u="none" cap="none" strike="noStrike">
                <a:solidFill>
                  <a:srgbClr val="000000"/>
                </a:solidFill>
                <a:latin typeface="Open Sans"/>
                <a:ea typeface="Open Sans"/>
                <a:cs typeface="Open Sans"/>
                <a:sym typeface="Open Sans"/>
              </a:rPr>
              <a:t>Consulta e Cadastro no Portal REGULARIZE:</a:t>
            </a:r>
            <a:endParaRPr b="1" i="0" sz="3000" u="none" cap="none" strike="noStrike">
              <a:solidFill>
                <a:srgbClr val="000000"/>
              </a:solidFill>
              <a:latin typeface="Open Sans"/>
              <a:ea typeface="Open Sans"/>
              <a:cs typeface="Open Sans"/>
              <a:sym typeface="Open Sans"/>
            </a:endParaRPr>
          </a:p>
          <a:p>
            <a:pPr indent="-205105" lvl="3" marL="819150" marR="0" rtl="0" algn="just">
              <a:lnSpc>
                <a:spcPct val="188333"/>
              </a:lnSpc>
              <a:spcBef>
                <a:spcPts val="0"/>
              </a:spcBef>
              <a:spcAft>
                <a:spcPts val="0"/>
              </a:spcAft>
              <a:buClr>
                <a:srgbClr val="000000"/>
              </a:buClr>
              <a:buSzPts val="3000"/>
              <a:buFont typeface="Arial"/>
              <a:buChar char="￭"/>
            </a:pPr>
            <a:r>
              <a:rPr b="0" i="0" lang="en-US" sz="3000" u="none" cap="none" strike="noStrike">
                <a:solidFill>
                  <a:srgbClr val="000000"/>
                </a:solidFill>
                <a:latin typeface="Open Sans"/>
                <a:ea typeface="Open Sans"/>
                <a:cs typeface="Open Sans"/>
                <a:sym typeface="Open Sans"/>
              </a:rPr>
              <a:t>Se ainda não tiver, faça o cadastro no portal REGULARIZE: </a:t>
            </a:r>
            <a:r>
              <a:rPr b="0" i="0" lang="en-US" sz="3000" u="sng" cap="none" strike="noStrike">
                <a:solidFill>
                  <a:srgbClr val="0000FF"/>
                </a:solidFill>
                <a:latin typeface="Open Sans"/>
                <a:ea typeface="Open Sans"/>
                <a:cs typeface="Open Sans"/>
                <a:sym typeface="Open Sans"/>
                <a:hlinkClick r:id="rId5">
                  <a:extLst>
                    <a:ext uri="{A12FA001-AC4F-418D-AE19-62706E023703}">
                      <ahyp:hlinkClr val="tx"/>
                    </a:ext>
                  </a:extLst>
                </a:hlinkClick>
              </a:rPr>
              <a:t>Cadastro - REGULARIZE</a:t>
            </a:r>
            <a:r>
              <a:rPr b="0" i="0" lang="en-US" sz="3000" u="none" cap="none" strike="noStrike">
                <a:solidFill>
                  <a:srgbClr val="000000"/>
                </a:solidFill>
                <a:latin typeface="Open Sans"/>
                <a:ea typeface="Open Sans"/>
                <a:cs typeface="Open Sans"/>
                <a:sym typeface="Open Sans"/>
              </a:rPr>
              <a:t>.</a:t>
            </a:r>
            <a:endParaRPr b="0" i="0" sz="3000" u="none" cap="none" strike="noStrike">
              <a:solidFill>
                <a:srgbClr val="000000"/>
              </a:solidFill>
              <a:latin typeface="Open Sans"/>
              <a:ea typeface="Open Sans"/>
              <a:cs typeface="Open Sans"/>
              <a:sym typeface="Open Sans"/>
            </a:endParaRPr>
          </a:p>
          <a:p>
            <a:pPr indent="-205105" lvl="3" marL="819150" marR="0" rtl="0" algn="just">
              <a:lnSpc>
                <a:spcPct val="188333"/>
              </a:lnSpc>
              <a:spcBef>
                <a:spcPts val="0"/>
              </a:spcBef>
              <a:spcAft>
                <a:spcPts val="0"/>
              </a:spcAft>
              <a:buClr>
                <a:srgbClr val="000000"/>
              </a:buClr>
              <a:buSzPts val="3000"/>
              <a:buFont typeface="Arial"/>
              <a:buChar char="￭"/>
            </a:pPr>
            <a:r>
              <a:rPr b="0" i="0" lang="en-US" sz="3000" u="none" cap="none" strike="noStrike">
                <a:solidFill>
                  <a:srgbClr val="000000"/>
                </a:solidFill>
                <a:latin typeface="Open Sans"/>
                <a:ea typeface="Open Sans"/>
                <a:cs typeface="Open Sans"/>
                <a:sym typeface="Open Sans"/>
              </a:rPr>
              <a:t>Após o cadastro, acesse o portal e clique em "Consultar Dívida Ativa" para obter detalhes e opções de regularização.</a:t>
            </a:r>
            <a:endParaRPr b="0" i="0" sz="3000" u="none" cap="none" strike="noStrike">
              <a:solidFill>
                <a:srgbClr val="000000"/>
              </a:solidFill>
              <a:latin typeface="Open Sans"/>
              <a:ea typeface="Open Sans"/>
              <a:cs typeface="Open Sans"/>
              <a:sym typeface="Open Sans"/>
            </a:endParaRPr>
          </a:p>
          <a:p>
            <a:pPr indent="-205105" lvl="3" marL="819150" marR="0" rtl="0" algn="just">
              <a:lnSpc>
                <a:spcPct val="168000"/>
              </a:lnSpc>
              <a:spcBef>
                <a:spcPts val="0"/>
              </a:spcBef>
              <a:spcAft>
                <a:spcPts val="0"/>
              </a:spcAft>
              <a:buNone/>
            </a:pPr>
            <a:r>
              <a:t/>
            </a:r>
            <a:endParaRPr b="0" i="0" sz="3000" u="none" cap="none" strike="noStrike">
              <a:solidFill>
                <a:srgbClr val="000000"/>
              </a:solidFill>
              <a:latin typeface="Open Sans"/>
              <a:ea typeface="Open Sans"/>
              <a:cs typeface="Open Sans"/>
              <a:sym typeface="Open Sans"/>
            </a:endParaRPr>
          </a:p>
        </p:txBody>
      </p:sp>
      <p:sp>
        <p:nvSpPr>
          <p:cNvPr id="551" name="Google Shape;551;p31"/>
          <p:cNvSpPr txBox="1"/>
          <p:nvPr/>
        </p:nvSpPr>
        <p:spPr>
          <a:xfrm>
            <a:off x="210783" y="9517175"/>
            <a:ext cx="3018300" cy="641604"/>
          </a:xfrm>
          <a:prstGeom prst="rect">
            <a:avLst/>
          </a:prstGeom>
          <a:noFill/>
          <a:ln>
            <a:noFill/>
          </a:ln>
        </p:spPr>
        <p:txBody>
          <a:bodyPr anchorCtr="0" anchor="t" bIns="0" lIns="0" spcFirstLastPara="1" rIns="0" wrap="square" tIns="0">
            <a:spAutoFit/>
          </a:bodyPr>
          <a:lstStyle/>
          <a:p>
            <a:pPr indent="0" lvl="0" marL="0" marR="0" rtl="0" algn="ctr">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 (Brasil, 2024)</a:t>
            </a:r>
            <a:endParaRPr sz="2600">
              <a:solidFill>
                <a:srgbClr val="000000"/>
              </a:solidFill>
              <a:latin typeface="Trebuchet MS"/>
              <a:ea typeface="Trebuchet MS"/>
              <a:cs typeface="Trebuchet MS"/>
              <a:sym typeface="Trebuchet MS"/>
            </a:endParaRPr>
          </a:p>
        </p:txBody>
      </p:sp>
      <p:sp>
        <p:nvSpPr>
          <p:cNvPr id="552" name="Google Shape;552;p31"/>
          <p:cNvSpPr/>
          <p:nvPr/>
        </p:nvSpPr>
        <p:spPr>
          <a:xfrm>
            <a:off x="14406576" y="8038028"/>
            <a:ext cx="3622834" cy="2006155"/>
          </a:xfrm>
          <a:custGeom>
            <a:rect b="b" l="l" r="r" t="t"/>
            <a:pathLst>
              <a:path extrusionOk="0" h="2674874" w="4830445">
                <a:moveTo>
                  <a:pt x="0" y="0"/>
                </a:moveTo>
                <a:lnTo>
                  <a:pt x="4830445" y="0"/>
                </a:lnTo>
                <a:lnTo>
                  <a:pt x="4830445" y="2674874"/>
                </a:lnTo>
                <a:lnTo>
                  <a:pt x="0" y="2674874"/>
                </a:lnTo>
                <a:lnTo>
                  <a:pt x="0" y="0"/>
                </a:lnTo>
                <a:close/>
              </a:path>
            </a:pathLst>
          </a:custGeom>
          <a:blipFill rotWithShape="1">
            <a:blip r:embed="rId6">
              <a:alphaModFix/>
            </a:blip>
            <a:stretch>
              <a:fillRect b="0" l="-6270" r="-6269" t="0"/>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2"/>
          <p:cNvSpPr/>
          <p:nvPr/>
        </p:nvSpPr>
        <p:spPr>
          <a:xfrm>
            <a:off x="0" y="263195"/>
            <a:ext cx="16355377" cy="1543050"/>
          </a:xfrm>
          <a:custGeom>
            <a:rect b="b" l="l" r="r" t="t"/>
            <a:pathLst>
              <a:path extrusionOk="0" h="2057400" w="21807170">
                <a:moveTo>
                  <a:pt x="0" y="0"/>
                </a:moveTo>
                <a:lnTo>
                  <a:pt x="21807170" y="0"/>
                </a:lnTo>
                <a:lnTo>
                  <a:pt x="21807170" y="2057400"/>
                </a:lnTo>
                <a:lnTo>
                  <a:pt x="0" y="2057400"/>
                </a:lnTo>
                <a:lnTo>
                  <a:pt x="0" y="0"/>
                </a:lnTo>
                <a:close/>
              </a:path>
            </a:pathLst>
          </a:custGeom>
          <a:blipFill rotWithShape="1">
            <a:blip r:embed="rId3">
              <a:alphaModFix/>
            </a:blip>
            <a:stretch>
              <a:fillRect b="-197" l="0" r="0" t="-196"/>
            </a:stretch>
          </a:blipFill>
          <a:ln>
            <a:noFill/>
          </a:ln>
        </p:spPr>
      </p:sp>
      <p:sp>
        <p:nvSpPr>
          <p:cNvPr id="562" name="Google Shape;562;p32"/>
          <p:cNvSpPr/>
          <p:nvPr/>
        </p:nvSpPr>
        <p:spPr>
          <a:xfrm>
            <a:off x="0" y="263195"/>
            <a:ext cx="16355377" cy="1543050"/>
          </a:xfrm>
          <a:custGeom>
            <a:rect b="b" l="l" r="r" t="t"/>
            <a:pathLst>
              <a:path extrusionOk="0" h="2057400" w="21807170">
                <a:moveTo>
                  <a:pt x="0" y="0"/>
                </a:moveTo>
                <a:lnTo>
                  <a:pt x="21807170" y="0"/>
                </a:lnTo>
                <a:lnTo>
                  <a:pt x="21807170" y="2057400"/>
                </a:lnTo>
                <a:lnTo>
                  <a:pt x="0" y="2057400"/>
                </a:lnTo>
                <a:lnTo>
                  <a:pt x="0" y="0"/>
                </a:lnTo>
                <a:close/>
              </a:path>
            </a:pathLst>
          </a:custGeom>
          <a:blipFill rotWithShape="1">
            <a:blip r:embed="rId4">
              <a:alphaModFix/>
            </a:blip>
            <a:stretch>
              <a:fillRect b="-219" l="0" r="0" t="-218"/>
            </a:stretch>
          </a:blipFill>
          <a:ln>
            <a:noFill/>
          </a:ln>
        </p:spPr>
      </p:sp>
      <p:sp>
        <p:nvSpPr>
          <p:cNvPr id="563" name="Google Shape;563;p32"/>
          <p:cNvSpPr/>
          <p:nvPr/>
        </p:nvSpPr>
        <p:spPr>
          <a:xfrm>
            <a:off x="15997847" y="9196702"/>
            <a:ext cx="2286000" cy="1090326"/>
          </a:xfrm>
          <a:custGeom>
            <a:rect b="b" l="l" r="r" t="t"/>
            <a:pathLst>
              <a:path extrusionOk="0" h="1453769" w="3048000">
                <a:moveTo>
                  <a:pt x="0" y="0"/>
                </a:moveTo>
                <a:lnTo>
                  <a:pt x="3048000" y="0"/>
                </a:lnTo>
                <a:lnTo>
                  <a:pt x="3048000" y="1453769"/>
                </a:lnTo>
                <a:lnTo>
                  <a:pt x="0" y="1453769"/>
                </a:lnTo>
                <a:lnTo>
                  <a:pt x="0" y="0"/>
                </a:lnTo>
                <a:close/>
              </a:path>
            </a:pathLst>
          </a:custGeom>
          <a:blipFill rotWithShape="1">
            <a:blip r:embed="rId5">
              <a:alphaModFix/>
            </a:blip>
            <a:stretch>
              <a:fillRect b="-84" l="0" r="0" t="-83"/>
            </a:stretch>
          </a:blipFill>
          <a:ln>
            <a:noFill/>
          </a:ln>
        </p:spPr>
      </p:sp>
      <p:sp>
        <p:nvSpPr>
          <p:cNvPr id="564" name="Google Shape;564;p32"/>
          <p:cNvSpPr txBox="1"/>
          <p:nvPr/>
        </p:nvSpPr>
        <p:spPr>
          <a:xfrm>
            <a:off x="519474" y="298450"/>
            <a:ext cx="14165123" cy="1031875"/>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000">
                <a:solidFill>
                  <a:srgbClr val="000000"/>
                </a:solidFill>
                <a:latin typeface="Tahoma"/>
                <a:ea typeface="Tahoma"/>
                <a:cs typeface="Tahoma"/>
                <a:sym typeface="Tahoma"/>
              </a:rPr>
              <a:t>Como Fazer o Parcelamento de Dívida Ativa pela PGFN</a:t>
            </a:r>
            <a:endParaRPr b="1" sz="4000">
              <a:solidFill>
                <a:srgbClr val="000000"/>
              </a:solidFill>
              <a:latin typeface="Tahoma"/>
              <a:ea typeface="Tahoma"/>
              <a:cs typeface="Tahoma"/>
              <a:sym typeface="Tahoma"/>
            </a:endParaRPr>
          </a:p>
        </p:txBody>
      </p:sp>
      <p:sp>
        <p:nvSpPr>
          <p:cNvPr id="565" name="Google Shape;565;p32"/>
          <p:cNvSpPr txBox="1"/>
          <p:nvPr/>
        </p:nvSpPr>
        <p:spPr>
          <a:xfrm>
            <a:off x="94849" y="1861248"/>
            <a:ext cx="16025201" cy="7191350"/>
          </a:xfrm>
          <a:prstGeom prst="rect">
            <a:avLst/>
          </a:prstGeom>
          <a:noFill/>
          <a:ln>
            <a:noFill/>
          </a:ln>
        </p:spPr>
        <p:txBody>
          <a:bodyPr anchorCtr="0" anchor="t" bIns="0" lIns="0" spcFirstLastPara="1" rIns="0" wrap="square" tIns="0">
            <a:spAutoFit/>
          </a:bodyPr>
          <a:lstStyle/>
          <a:p>
            <a:pPr indent="-170815" lvl="3" marL="682625" marR="0" rtl="0" algn="just">
              <a:lnSpc>
                <a:spcPct val="168000"/>
              </a:lnSpc>
              <a:spcBef>
                <a:spcPts val="0"/>
              </a:spcBef>
              <a:spcAft>
                <a:spcPts val="0"/>
              </a:spcAft>
              <a:buClr>
                <a:srgbClr val="000000"/>
              </a:buClr>
              <a:buSzPts val="2500"/>
              <a:buFont typeface="Open Sans"/>
              <a:buAutoNum type="arabicPeriod"/>
            </a:pPr>
            <a:r>
              <a:rPr b="0" i="0" lang="en-US" sz="2500" u="none" cap="none" strike="noStrike">
                <a:solidFill>
                  <a:srgbClr val="000000"/>
                </a:solidFill>
                <a:latin typeface="Open Sans"/>
                <a:ea typeface="Open Sans"/>
                <a:cs typeface="Open Sans"/>
                <a:sym typeface="Open Sans"/>
              </a:rPr>
              <a:t>Acesse o Portal REGULARIZE</a:t>
            </a:r>
            <a:endParaRPr b="0" i="0" sz="2500" u="none" cap="none" strike="noStrike">
              <a:solidFill>
                <a:srgbClr val="000000"/>
              </a:solidFill>
              <a:latin typeface="Open Sans"/>
              <a:ea typeface="Open Sans"/>
              <a:cs typeface="Open Sans"/>
              <a:sym typeface="Open Sans"/>
            </a:endParaRPr>
          </a:p>
          <a:p>
            <a:pPr indent="-213360" lvl="4" marL="1067435" marR="0" rtl="0" algn="just">
              <a:lnSpc>
                <a:spcPct val="168000"/>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a:ea typeface="Open Sans"/>
                <a:cs typeface="Open Sans"/>
                <a:sym typeface="Open Sans"/>
              </a:rPr>
              <a:t>Entre no portal: </a:t>
            </a:r>
            <a:r>
              <a:rPr b="0" i="0" lang="en-US" sz="2500" u="sng" cap="none" strike="noStrike">
                <a:solidFill>
                  <a:srgbClr val="0000FF"/>
                </a:solidFill>
                <a:latin typeface="Open Sans"/>
                <a:ea typeface="Open Sans"/>
                <a:cs typeface="Open Sans"/>
                <a:sym typeface="Open Sans"/>
                <a:hlinkClick r:id="rId6">
                  <a:extLst>
                    <a:ext uri="{A12FA001-AC4F-418D-AE19-62706E023703}">
                      <ahyp:hlinkClr val="tx"/>
                    </a:ext>
                  </a:extLst>
                </a:hlinkClick>
              </a:rPr>
              <a:t>REGULARIZE - PGFN</a:t>
            </a:r>
            <a:r>
              <a:rPr b="0" i="0" lang="en-US" sz="2500" u="none" cap="none" strike="noStrike">
                <a:solidFill>
                  <a:srgbClr val="000000"/>
                </a:solidFill>
                <a:latin typeface="Open Sans"/>
                <a:ea typeface="Open Sans"/>
                <a:cs typeface="Open Sans"/>
                <a:sym typeface="Open Sans"/>
              </a:rPr>
              <a:t>.</a:t>
            </a:r>
            <a:endParaRPr b="0" i="0" sz="2500" u="none" cap="none" strike="noStrike">
              <a:solidFill>
                <a:srgbClr val="000000"/>
              </a:solidFill>
              <a:latin typeface="Open Sans"/>
              <a:ea typeface="Open Sans"/>
              <a:cs typeface="Open Sans"/>
              <a:sym typeface="Open Sans"/>
            </a:endParaRPr>
          </a:p>
          <a:p>
            <a:pPr indent="-213360" lvl="4" marL="1067435" marR="0" rtl="0" algn="just">
              <a:lnSpc>
                <a:spcPct val="168000"/>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a:ea typeface="Open Sans"/>
                <a:cs typeface="Open Sans"/>
                <a:sym typeface="Open Sans"/>
              </a:rPr>
              <a:t>No menu principal, selecione "Negociar Dívida" e clique em "Acesso ao Sistema de Negociações".</a:t>
            </a:r>
            <a:endParaRPr b="0" i="0" sz="2500" u="none" cap="none" strike="noStrike">
              <a:solidFill>
                <a:srgbClr val="000000"/>
              </a:solidFill>
              <a:latin typeface="Open Sans"/>
              <a:ea typeface="Open Sans"/>
              <a:cs typeface="Open Sans"/>
              <a:sym typeface="Open Sans"/>
            </a:endParaRPr>
          </a:p>
          <a:p>
            <a:pPr indent="-170815" lvl="3" marL="682625" marR="0" rtl="0" algn="just">
              <a:lnSpc>
                <a:spcPct val="168000"/>
              </a:lnSpc>
              <a:spcBef>
                <a:spcPts val="0"/>
              </a:spcBef>
              <a:spcAft>
                <a:spcPts val="0"/>
              </a:spcAft>
              <a:buClr>
                <a:srgbClr val="000000"/>
              </a:buClr>
              <a:buSzPts val="2500"/>
              <a:buFont typeface="Open Sans"/>
              <a:buAutoNum type="arabicPeriod"/>
            </a:pPr>
            <a:r>
              <a:rPr b="0" i="0" lang="en-US" sz="2500" u="none" cap="none" strike="noStrike">
                <a:solidFill>
                  <a:srgbClr val="000000"/>
                </a:solidFill>
                <a:latin typeface="Open Sans"/>
                <a:ea typeface="Open Sans"/>
                <a:cs typeface="Open Sans"/>
                <a:sym typeface="Open Sans"/>
              </a:rPr>
              <a:t>Opção de Parcelamento com Redução</a:t>
            </a:r>
            <a:endParaRPr b="0" i="0" sz="2500" u="none" cap="none" strike="noStrike">
              <a:solidFill>
                <a:srgbClr val="000000"/>
              </a:solidFill>
              <a:latin typeface="Open Sans"/>
              <a:ea typeface="Open Sans"/>
              <a:cs typeface="Open Sans"/>
              <a:sym typeface="Open Sans"/>
            </a:endParaRPr>
          </a:p>
          <a:p>
            <a:pPr indent="-213360" lvl="4" marL="1066800" marR="0" rtl="0" algn="just">
              <a:lnSpc>
                <a:spcPct val="168000"/>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a:ea typeface="Open Sans"/>
                <a:cs typeface="Open Sans"/>
                <a:sym typeface="Open Sans"/>
              </a:rPr>
              <a:t>Para parcelar com até 70% de redução no valor total, clique na opção "Transação". Depois em " negociações disponíveis" e escolha a modalidade de negociação do "simples nacional".</a:t>
            </a:r>
            <a:endParaRPr b="0" i="0" sz="2500" u="none" cap="none" strike="noStrike">
              <a:solidFill>
                <a:srgbClr val="000000"/>
              </a:solidFill>
              <a:latin typeface="Open Sans"/>
              <a:ea typeface="Open Sans"/>
              <a:cs typeface="Open Sans"/>
              <a:sym typeface="Open Sans"/>
            </a:endParaRPr>
          </a:p>
          <a:p>
            <a:pPr indent="-170815" lvl="3" marL="682625" marR="0" rtl="0" algn="just">
              <a:lnSpc>
                <a:spcPct val="168000"/>
              </a:lnSpc>
              <a:spcBef>
                <a:spcPts val="0"/>
              </a:spcBef>
              <a:spcAft>
                <a:spcPts val="0"/>
              </a:spcAft>
              <a:buClr>
                <a:srgbClr val="000000"/>
              </a:buClr>
              <a:buSzPts val="2500"/>
              <a:buFont typeface="Open Sans"/>
              <a:buAutoNum type="arabicPeriod"/>
            </a:pPr>
            <a:r>
              <a:rPr b="0" i="0" lang="en-US" sz="2500" u="none" cap="none" strike="noStrike">
                <a:solidFill>
                  <a:srgbClr val="000000"/>
                </a:solidFill>
                <a:latin typeface="Open Sans"/>
                <a:ea typeface="Open Sans"/>
                <a:cs typeface="Open Sans"/>
                <a:sym typeface="Open Sans"/>
              </a:rPr>
              <a:t>Escolha da Modalidade</a:t>
            </a:r>
            <a:endParaRPr b="0" i="0" sz="2500" u="none" cap="none" strike="noStrike">
              <a:solidFill>
                <a:srgbClr val="000000"/>
              </a:solidFill>
              <a:latin typeface="Open Sans"/>
              <a:ea typeface="Open Sans"/>
              <a:cs typeface="Open Sans"/>
              <a:sym typeface="Open Sans"/>
            </a:endParaRPr>
          </a:p>
          <a:p>
            <a:pPr indent="-213360" lvl="4" marL="1067435" marR="0" rtl="0" algn="just">
              <a:lnSpc>
                <a:spcPct val="168000"/>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a:ea typeface="Open Sans"/>
                <a:cs typeface="Open Sans"/>
                <a:sym typeface="Open Sans"/>
              </a:rPr>
              <a:t>Clique em "Avançar" e, em seguida, selecione a modalidade de parcelamento que melhor se encaixa nas necessidades da sua empresa.</a:t>
            </a:r>
            <a:endParaRPr b="0" i="0" sz="2500" u="none" cap="none" strike="noStrike">
              <a:solidFill>
                <a:srgbClr val="000000"/>
              </a:solidFill>
              <a:latin typeface="Open Sans"/>
              <a:ea typeface="Open Sans"/>
              <a:cs typeface="Open Sans"/>
              <a:sym typeface="Open Sans"/>
            </a:endParaRPr>
          </a:p>
          <a:p>
            <a:pPr indent="-170815" lvl="3" marL="682625" marR="0" rtl="0" algn="just">
              <a:lnSpc>
                <a:spcPct val="168000"/>
              </a:lnSpc>
              <a:spcBef>
                <a:spcPts val="0"/>
              </a:spcBef>
              <a:spcAft>
                <a:spcPts val="0"/>
              </a:spcAft>
              <a:buClr>
                <a:srgbClr val="000000"/>
              </a:buClr>
              <a:buSzPts val="2500"/>
              <a:buFont typeface="Open Sans"/>
              <a:buAutoNum type="arabicPeriod"/>
            </a:pPr>
            <a:r>
              <a:rPr b="0" i="0" lang="en-US" sz="2500" u="none" cap="none" strike="noStrike">
                <a:solidFill>
                  <a:srgbClr val="000000"/>
                </a:solidFill>
                <a:latin typeface="Open Sans"/>
                <a:ea typeface="Open Sans"/>
                <a:cs typeface="Open Sans"/>
                <a:sym typeface="Open Sans"/>
              </a:rPr>
              <a:t>Finalização</a:t>
            </a:r>
            <a:endParaRPr b="0" i="0" sz="2500" u="none" cap="none" strike="noStrike">
              <a:solidFill>
                <a:srgbClr val="000000"/>
              </a:solidFill>
              <a:latin typeface="Open Sans"/>
              <a:ea typeface="Open Sans"/>
              <a:cs typeface="Open Sans"/>
              <a:sym typeface="Open Sans"/>
            </a:endParaRPr>
          </a:p>
          <a:p>
            <a:pPr indent="-213360" lvl="4" marL="1067435" marR="0" rtl="0" algn="just">
              <a:lnSpc>
                <a:spcPct val="168000"/>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a:ea typeface="Open Sans"/>
                <a:cs typeface="Open Sans"/>
                <a:sym typeface="Open Sans"/>
              </a:rPr>
              <a:t>Siga as orientações nas próximas telas para concluir a adesão ao parcelamento.</a:t>
            </a:r>
            <a:endParaRPr b="0" i="0" sz="2500" u="none" cap="none" strike="noStrike">
              <a:solidFill>
                <a:srgbClr val="000000"/>
              </a:solidFill>
              <a:latin typeface="Open Sans"/>
              <a:ea typeface="Open Sans"/>
              <a:cs typeface="Open Sans"/>
              <a:sym typeface="Open Sans"/>
            </a:endParaRPr>
          </a:p>
          <a:p>
            <a:pPr indent="-213360" lvl="4" marL="1067435" marR="0" rtl="0" algn="just">
              <a:lnSpc>
                <a:spcPct val="168000"/>
              </a:lnSpc>
              <a:spcBef>
                <a:spcPts val="0"/>
              </a:spcBef>
              <a:spcAft>
                <a:spcPts val="0"/>
              </a:spcAft>
              <a:buNone/>
            </a:pPr>
            <a:r>
              <a:t/>
            </a:r>
            <a:endParaRPr b="0" i="0" sz="2500" u="none" cap="none" strike="noStrike">
              <a:solidFill>
                <a:srgbClr val="000000"/>
              </a:solidFill>
              <a:latin typeface="Open Sans"/>
              <a:ea typeface="Open Sans"/>
              <a:cs typeface="Open Sans"/>
              <a:sym typeface="Open Sans"/>
            </a:endParaRPr>
          </a:p>
          <a:p>
            <a:pPr indent="-205104" lvl="4" marL="1024889" marR="0" rtl="0" algn="just">
              <a:lnSpc>
                <a:spcPct val="134400"/>
              </a:lnSpc>
              <a:spcBef>
                <a:spcPts val="0"/>
              </a:spcBef>
              <a:spcAft>
                <a:spcPts val="0"/>
              </a:spcAft>
              <a:buNone/>
            </a:pPr>
            <a:r>
              <a:t/>
            </a:r>
            <a:endParaRPr b="0" i="0" sz="2500" u="none" cap="none" strike="noStrike">
              <a:solidFill>
                <a:srgbClr val="000000"/>
              </a:solidFill>
              <a:latin typeface="Open Sans"/>
              <a:ea typeface="Open Sans"/>
              <a:cs typeface="Open Sans"/>
              <a:sym typeface="Open Sans"/>
            </a:endParaRPr>
          </a:p>
          <a:p>
            <a:pPr indent="-213360" lvl="4" marL="1067435" marR="0" rtl="0" algn="just">
              <a:lnSpc>
                <a:spcPct val="168000"/>
              </a:lnSpc>
              <a:spcBef>
                <a:spcPts val="0"/>
              </a:spcBef>
              <a:spcAft>
                <a:spcPts val="0"/>
              </a:spcAft>
              <a:buNone/>
            </a:pPr>
            <a:r>
              <a:t/>
            </a:r>
            <a:endParaRPr b="0" i="0" sz="2500" u="none" cap="none" strike="noStrike">
              <a:solidFill>
                <a:srgbClr val="000000"/>
              </a:solidFill>
              <a:latin typeface="Open Sans"/>
              <a:ea typeface="Open Sans"/>
              <a:cs typeface="Open Sans"/>
              <a:sym typeface="Open Sans"/>
            </a:endParaRPr>
          </a:p>
        </p:txBody>
      </p:sp>
      <p:sp>
        <p:nvSpPr>
          <p:cNvPr id="566" name="Google Shape;566;p32"/>
          <p:cNvSpPr txBox="1"/>
          <p:nvPr/>
        </p:nvSpPr>
        <p:spPr>
          <a:xfrm>
            <a:off x="210786" y="9517175"/>
            <a:ext cx="3443700" cy="641604"/>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  (Brasil, 2024)</a:t>
            </a:r>
            <a:endParaRPr sz="2600">
              <a:solidFill>
                <a:srgbClr val="000000"/>
              </a:solidFill>
              <a:latin typeface="Trebuchet MS"/>
              <a:ea typeface="Trebuchet MS"/>
              <a:cs typeface="Trebuchet MS"/>
              <a:sym typeface="Trebuchet MS"/>
            </a:endParaRPr>
          </a:p>
        </p:txBody>
      </p:sp>
      <p:sp>
        <p:nvSpPr>
          <p:cNvPr id="567" name="Google Shape;567;p32"/>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7">
              <a:alphaModFix/>
            </a:blip>
            <a:stretch>
              <a:fillRect b="0" l="-6270" r="-6269" t="0"/>
            </a:stretch>
          </a:blipFill>
          <a:ln>
            <a:noFill/>
          </a:ln>
        </p:spPr>
      </p:sp>
      <p:sp>
        <p:nvSpPr>
          <p:cNvPr id="568" name="Google Shape;568;p32"/>
          <p:cNvSpPr txBox="1"/>
          <p:nvPr/>
        </p:nvSpPr>
        <p:spPr>
          <a:xfrm>
            <a:off x="0" y="8819876"/>
            <a:ext cx="13952100" cy="1433700"/>
          </a:xfrm>
          <a:prstGeom prst="rect">
            <a:avLst/>
          </a:prstGeom>
          <a:noFill/>
          <a:ln>
            <a:noFill/>
          </a:ln>
        </p:spPr>
        <p:txBody>
          <a:bodyPr anchorCtr="0" anchor="t" bIns="0" lIns="0" spcFirstLastPara="1" rIns="0" wrap="square" tIns="0">
            <a:spAutoFit/>
          </a:bodyPr>
          <a:lstStyle/>
          <a:p>
            <a:pPr indent="0" lvl="0" marL="0" marR="0" rtl="0" algn="ctr">
              <a:lnSpc>
                <a:spcPct val="168149"/>
              </a:lnSpc>
              <a:spcBef>
                <a:spcPts val="0"/>
              </a:spcBef>
              <a:spcAft>
                <a:spcPts val="0"/>
              </a:spcAft>
              <a:buNone/>
            </a:pPr>
            <a:r>
              <a:rPr b="1" lang="en-US" sz="2135">
                <a:solidFill>
                  <a:srgbClr val="000000"/>
                </a:solidFill>
                <a:latin typeface="Arial"/>
                <a:ea typeface="Arial"/>
                <a:cs typeface="Arial"/>
                <a:sym typeface="Arial"/>
              </a:rPr>
              <a:t>Dica: É importante verificar as condições e valores de cada modalidade antes de finalizar a negociação para garantir as melhores condições de pagamento.</a:t>
            </a:r>
            <a:endParaRPr b="1" sz="2135">
              <a:solidFill>
                <a:srgbClr val="000000"/>
              </a:solidFill>
              <a:latin typeface="Arial"/>
              <a:ea typeface="Arial"/>
              <a:cs typeface="Arial"/>
              <a:sym typeface="Arial"/>
            </a:endParaRPr>
          </a:p>
          <a:p>
            <a:pPr indent="0" lvl="0" marL="0" marR="0" rtl="0" algn="ctr">
              <a:lnSpc>
                <a:spcPct val="144496"/>
              </a:lnSpc>
              <a:spcBef>
                <a:spcPts val="0"/>
              </a:spcBef>
              <a:spcAft>
                <a:spcPts val="0"/>
              </a:spcAft>
              <a:buNone/>
            </a:pPr>
            <a:r>
              <a:t/>
            </a:r>
            <a:endParaRPr b="1" sz="2135">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3"/>
          <p:cNvSpPr/>
          <p:nvPr/>
        </p:nvSpPr>
        <p:spPr>
          <a:xfrm>
            <a:off x="8830" y="146447"/>
            <a:ext cx="10903553" cy="1028700"/>
          </a:xfrm>
          <a:custGeom>
            <a:rect b="b" l="l" r="r" t="t"/>
            <a:pathLst>
              <a:path extrusionOk="0" h="1371600" w="14538071">
                <a:moveTo>
                  <a:pt x="0" y="0"/>
                </a:moveTo>
                <a:lnTo>
                  <a:pt x="14538071" y="0"/>
                </a:lnTo>
                <a:lnTo>
                  <a:pt x="14538071" y="1371600"/>
                </a:lnTo>
                <a:lnTo>
                  <a:pt x="0" y="1371600"/>
                </a:lnTo>
                <a:lnTo>
                  <a:pt x="0" y="0"/>
                </a:lnTo>
                <a:close/>
              </a:path>
            </a:pathLst>
          </a:custGeom>
          <a:blipFill rotWithShape="1">
            <a:blip r:embed="rId3">
              <a:alphaModFix/>
            </a:blip>
            <a:stretch>
              <a:fillRect b="-219" l="0" r="0" t="-218"/>
            </a:stretch>
          </a:blipFill>
          <a:ln>
            <a:noFill/>
          </a:ln>
        </p:spPr>
      </p:sp>
      <p:sp>
        <p:nvSpPr>
          <p:cNvPr id="578" name="Google Shape;578;p33"/>
          <p:cNvSpPr/>
          <p:nvPr/>
        </p:nvSpPr>
        <p:spPr>
          <a:xfrm>
            <a:off x="15997847" y="9196702"/>
            <a:ext cx="2286000" cy="1090326"/>
          </a:xfrm>
          <a:custGeom>
            <a:rect b="b" l="l" r="r" t="t"/>
            <a:pathLst>
              <a:path extrusionOk="0" h="1453769" w="3048000">
                <a:moveTo>
                  <a:pt x="0" y="0"/>
                </a:moveTo>
                <a:lnTo>
                  <a:pt x="3048000" y="0"/>
                </a:lnTo>
                <a:lnTo>
                  <a:pt x="3048000" y="1453769"/>
                </a:lnTo>
                <a:lnTo>
                  <a:pt x="0" y="1453769"/>
                </a:lnTo>
                <a:lnTo>
                  <a:pt x="0" y="0"/>
                </a:lnTo>
                <a:close/>
              </a:path>
            </a:pathLst>
          </a:custGeom>
          <a:blipFill rotWithShape="1">
            <a:blip r:embed="rId4">
              <a:alphaModFix/>
            </a:blip>
            <a:stretch>
              <a:fillRect b="-84" l="0" r="0" t="-83"/>
            </a:stretch>
          </a:blipFill>
          <a:ln>
            <a:noFill/>
          </a:ln>
        </p:spPr>
      </p:sp>
      <p:sp>
        <p:nvSpPr>
          <p:cNvPr id="579" name="Google Shape;579;p33"/>
          <p:cNvSpPr/>
          <p:nvPr/>
        </p:nvSpPr>
        <p:spPr>
          <a:xfrm>
            <a:off x="14744819" y="8225330"/>
            <a:ext cx="3284601" cy="1818799"/>
          </a:xfrm>
          <a:custGeom>
            <a:rect b="b" l="l" r="r" t="t"/>
            <a:pathLst>
              <a:path extrusionOk="0" h="2425065" w="4379468">
                <a:moveTo>
                  <a:pt x="0" y="0"/>
                </a:moveTo>
                <a:lnTo>
                  <a:pt x="4379468" y="0"/>
                </a:lnTo>
                <a:lnTo>
                  <a:pt x="4379468" y="2425065"/>
                </a:lnTo>
                <a:lnTo>
                  <a:pt x="0" y="2425065"/>
                </a:lnTo>
                <a:lnTo>
                  <a:pt x="0" y="0"/>
                </a:lnTo>
                <a:close/>
              </a:path>
            </a:pathLst>
          </a:custGeom>
          <a:blipFill rotWithShape="1">
            <a:blip r:embed="rId5">
              <a:alphaModFix/>
            </a:blip>
            <a:stretch>
              <a:fillRect b="-1" l="-6270" r="-6269" t="0"/>
            </a:stretch>
          </a:blipFill>
          <a:ln>
            <a:noFill/>
          </a:ln>
        </p:spPr>
      </p:sp>
      <p:sp>
        <p:nvSpPr>
          <p:cNvPr id="580" name="Google Shape;580;p33"/>
          <p:cNvSpPr/>
          <p:nvPr/>
        </p:nvSpPr>
        <p:spPr>
          <a:xfrm>
            <a:off x="3659079" y="2544786"/>
            <a:ext cx="9608414" cy="2890134"/>
          </a:xfrm>
          <a:custGeom>
            <a:rect b="b" l="l" r="r" t="t"/>
            <a:pathLst>
              <a:path extrusionOk="0" h="2890134" w="9608414">
                <a:moveTo>
                  <a:pt x="0" y="0"/>
                </a:moveTo>
                <a:lnTo>
                  <a:pt x="9608414" y="0"/>
                </a:lnTo>
                <a:lnTo>
                  <a:pt x="9608414" y="2890133"/>
                </a:lnTo>
                <a:lnTo>
                  <a:pt x="0" y="2890133"/>
                </a:lnTo>
                <a:lnTo>
                  <a:pt x="0" y="0"/>
                </a:lnTo>
                <a:close/>
              </a:path>
            </a:pathLst>
          </a:custGeom>
          <a:blipFill rotWithShape="1">
            <a:blip r:embed="rId6">
              <a:alphaModFix/>
            </a:blip>
            <a:stretch>
              <a:fillRect b="0" l="0" r="-4319" t="0"/>
            </a:stretch>
          </a:blipFill>
          <a:ln>
            <a:noFill/>
          </a:ln>
        </p:spPr>
      </p:sp>
      <p:sp>
        <p:nvSpPr>
          <p:cNvPr id="581" name="Google Shape;581;p33"/>
          <p:cNvSpPr/>
          <p:nvPr/>
        </p:nvSpPr>
        <p:spPr>
          <a:xfrm>
            <a:off x="3659079" y="5988794"/>
            <a:ext cx="9216508" cy="3652206"/>
          </a:xfrm>
          <a:custGeom>
            <a:rect b="b" l="l" r="r" t="t"/>
            <a:pathLst>
              <a:path extrusionOk="0" h="3652206" w="9216508">
                <a:moveTo>
                  <a:pt x="0" y="0"/>
                </a:moveTo>
                <a:lnTo>
                  <a:pt x="9216508" y="0"/>
                </a:lnTo>
                <a:lnTo>
                  <a:pt x="9216508" y="3652206"/>
                </a:lnTo>
                <a:lnTo>
                  <a:pt x="0" y="3652206"/>
                </a:lnTo>
                <a:lnTo>
                  <a:pt x="0" y="0"/>
                </a:lnTo>
                <a:close/>
              </a:path>
            </a:pathLst>
          </a:custGeom>
          <a:blipFill rotWithShape="1">
            <a:blip r:embed="rId7">
              <a:alphaModFix/>
            </a:blip>
            <a:stretch>
              <a:fillRect b="0" l="0" r="-5577" t="0"/>
            </a:stretch>
          </a:blipFill>
          <a:ln>
            <a:noFill/>
          </a:ln>
        </p:spPr>
      </p:sp>
      <p:sp>
        <p:nvSpPr>
          <p:cNvPr id="582" name="Google Shape;582;p33"/>
          <p:cNvSpPr txBox="1"/>
          <p:nvPr/>
        </p:nvSpPr>
        <p:spPr>
          <a:xfrm>
            <a:off x="614105" y="1075294"/>
            <a:ext cx="17059789" cy="1174217"/>
          </a:xfrm>
          <a:prstGeom prst="rect">
            <a:avLst/>
          </a:prstGeom>
          <a:noFill/>
          <a:ln>
            <a:noFill/>
          </a:ln>
        </p:spPr>
        <p:txBody>
          <a:bodyPr anchorCtr="0" anchor="t" bIns="0" lIns="0" spcFirstLastPara="1" rIns="0" wrap="square" tIns="0">
            <a:spAutoFit/>
          </a:bodyPr>
          <a:lstStyle/>
          <a:p>
            <a:pPr indent="0" lvl="0" marL="0" marR="0" rtl="0" algn="just">
              <a:lnSpc>
                <a:spcPct val="172857"/>
              </a:lnSpc>
              <a:spcBef>
                <a:spcPts val="0"/>
              </a:spcBef>
              <a:spcAft>
                <a:spcPts val="0"/>
              </a:spcAft>
              <a:buNone/>
            </a:pPr>
            <a:r>
              <a:rPr lang="en-US" sz="2800">
                <a:solidFill>
                  <a:srgbClr val="000000"/>
                </a:solidFill>
                <a:latin typeface="IBM Plex Sans"/>
                <a:ea typeface="IBM Plex Sans"/>
                <a:cs typeface="IBM Plex Sans"/>
                <a:sym typeface="IBM Plex Sans"/>
              </a:rPr>
              <a:t>Tem parcelamento, transação e transação com repactuação... colocar em transação. Depois em " negociações disponíveis" e escolha a modalidade de negociação do "simples nacional".</a:t>
            </a:r>
            <a:endParaRPr sz="2800">
              <a:solidFill>
                <a:srgbClr val="000000"/>
              </a:solidFill>
              <a:latin typeface="IBM Plex Sans"/>
              <a:ea typeface="IBM Plex Sans"/>
              <a:cs typeface="IBM Plex Sans"/>
              <a:sym typeface="IBM Plex Sans"/>
            </a:endParaRPr>
          </a:p>
        </p:txBody>
      </p:sp>
      <p:sp>
        <p:nvSpPr>
          <p:cNvPr id="583" name="Google Shape;583;p33"/>
          <p:cNvSpPr txBox="1"/>
          <p:nvPr/>
        </p:nvSpPr>
        <p:spPr>
          <a:xfrm>
            <a:off x="506778" y="-238901"/>
            <a:ext cx="3976364" cy="1164717"/>
          </a:xfrm>
          <a:prstGeom prst="rect">
            <a:avLst/>
          </a:prstGeom>
          <a:noFill/>
          <a:ln>
            <a:noFill/>
          </a:ln>
        </p:spPr>
        <p:txBody>
          <a:bodyPr anchorCtr="0" anchor="t" bIns="0" lIns="0" spcFirstLastPara="1" rIns="0" wrap="square" tIns="0">
            <a:spAutoFit/>
          </a:bodyPr>
          <a:lstStyle/>
          <a:p>
            <a:pPr indent="0" lvl="0" marL="0" marR="0" rtl="0" algn="l">
              <a:lnSpc>
                <a:spcPct val="168020"/>
              </a:lnSpc>
              <a:spcBef>
                <a:spcPts val="0"/>
              </a:spcBef>
              <a:spcAft>
                <a:spcPts val="0"/>
              </a:spcAft>
              <a:buNone/>
            </a:pPr>
            <a:r>
              <a:rPr b="1" lang="en-US" sz="4800">
                <a:solidFill>
                  <a:srgbClr val="000000"/>
                </a:solidFill>
                <a:latin typeface="Tahoma"/>
                <a:ea typeface="Tahoma"/>
                <a:cs typeface="Tahoma"/>
                <a:sym typeface="Tahoma"/>
              </a:rPr>
              <a:t>Dívida Ativa:</a:t>
            </a:r>
            <a:endParaRPr b="1" sz="4800">
              <a:solidFill>
                <a:srgbClr val="000000"/>
              </a:solidFill>
              <a:latin typeface="Tahoma"/>
              <a:ea typeface="Tahoma"/>
              <a:cs typeface="Tahoma"/>
              <a:sym typeface="Tahoma"/>
            </a:endParaRPr>
          </a:p>
        </p:txBody>
      </p:sp>
      <p:sp>
        <p:nvSpPr>
          <p:cNvPr id="584" name="Google Shape;584;p33"/>
          <p:cNvSpPr txBox="1"/>
          <p:nvPr/>
        </p:nvSpPr>
        <p:spPr>
          <a:xfrm>
            <a:off x="210773" y="9517175"/>
            <a:ext cx="3695100" cy="647850"/>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FFFFFF"/>
                </a:solidFill>
                <a:latin typeface="Trebuchet MS"/>
                <a:ea typeface="Trebuchet MS"/>
                <a:cs typeface="Trebuchet MS"/>
                <a:sym typeface="Trebuchet MS"/>
              </a:rPr>
              <a:t>Fonte: Brasil, 2024</a:t>
            </a:r>
            <a:endParaRPr sz="2600">
              <a:solidFill>
                <a:srgbClr val="FFFFFF"/>
              </a:solidFill>
              <a:latin typeface="Trebuchet MS"/>
              <a:ea typeface="Trebuchet MS"/>
              <a:cs typeface="Trebuchet MS"/>
              <a:sym typeface="Trebuchet MS"/>
            </a:endParaRPr>
          </a:p>
        </p:txBody>
      </p:sp>
      <p:sp>
        <p:nvSpPr>
          <p:cNvPr id="585" name="Google Shape;585;p33"/>
          <p:cNvSpPr txBox="1"/>
          <p:nvPr/>
        </p:nvSpPr>
        <p:spPr>
          <a:xfrm>
            <a:off x="1278760" y="2509663"/>
            <a:ext cx="1559126" cy="1267206"/>
          </a:xfrm>
          <a:prstGeom prst="rect">
            <a:avLst/>
          </a:prstGeom>
          <a:noFill/>
          <a:ln>
            <a:noFill/>
          </a:ln>
        </p:spPr>
        <p:txBody>
          <a:bodyPr anchorCtr="0" anchor="t" bIns="0" lIns="0" spcFirstLastPara="1" rIns="0" wrap="square" tIns="0">
            <a:spAutoFit/>
          </a:bodyPr>
          <a:lstStyle/>
          <a:p>
            <a:pPr indent="0" lvl="0" marL="0" marR="0" rtl="0" algn="ctr">
              <a:lnSpc>
                <a:spcPct val="167968"/>
              </a:lnSpc>
              <a:spcBef>
                <a:spcPts val="0"/>
              </a:spcBef>
              <a:spcAft>
                <a:spcPts val="0"/>
              </a:spcAft>
              <a:buNone/>
            </a:pPr>
            <a:r>
              <a:rPr lang="en-US" sz="6400">
                <a:solidFill>
                  <a:srgbClr val="000000"/>
                </a:solidFill>
                <a:latin typeface="Trebuchet MS"/>
                <a:ea typeface="Trebuchet MS"/>
                <a:cs typeface="Trebuchet MS"/>
                <a:sym typeface="Trebuchet MS"/>
              </a:rPr>
              <a:t>1.</a:t>
            </a:r>
            <a:endParaRPr sz="6400">
              <a:solidFill>
                <a:srgbClr val="000000"/>
              </a:solidFill>
              <a:latin typeface="Trebuchet MS"/>
              <a:ea typeface="Trebuchet MS"/>
              <a:cs typeface="Trebuchet MS"/>
              <a:sym typeface="Trebuchet MS"/>
            </a:endParaRPr>
          </a:p>
        </p:txBody>
      </p:sp>
      <p:sp>
        <p:nvSpPr>
          <p:cNvPr id="586" name="Google Shape;586;p33"/>
          <p:cNvSpPr txBox="1"/>
          <p:nvPr/>
        </p:nvSpPr>
        <p:spPr>
          <a:xfrm>
            <a:off x="1278760" y="5693519"/>
            <a:ext cx="1559126" cy="1267206"/>
          </a:xfrm>
          <a:prstGeom prst="rect">
            <a:avLst/>
          </a:prstGeom>
          <a:noFill/>
          <a:ln>
            <a:noFill/>
          </a:ln>
        </p:spPr>
        <p:txBody>
          <a:bodyPr anchorCtr="0" anchor="t" bIns="0" lIns="0" spcFirstLastPara="1" rIns="0" wrap="square" tIns="0">
            <a:spAutoFit/>
          </a:bodyPr>
          <a:lstStyle/>
          <a:p>
            <a:pPr indent="0" lvl="0" marL="0" marR="0" rtl="0" algn="ctr">
              <a:lnSpc>
                <a:spcPct val="167968"/>
              </a:lnSpc>
              <a:spcBef>
                <a:spcPts val="0"/>
              </a:spcBef>
              <a:spcAft>
                <a:spcPts val="0"/>
              </a:spcAft>
              <a:buNone/>
            </a:pPr>
            <a:r>
              <a:rPr lang="en-US" sz="6400">
                <a:solidFill>
                  <a:srgbClr val="000000"/>
                </a:solidFill>
                <a:latin typeface="Trebuchet MS"/>
                <a:ea typeface="Trebuchet MS"/>
                <a:cs typeface="Trebuchet MS"/>
                <a:sym typeface="Trebuchet MS"/>
              </a:rPr>
              <a:t>2.</a:t>
            </a:r>
            <a:endParaRPr sz="6400">
              <a:solidFill>
                <a:srgbClr val="000000"/>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34"/>
          <p:cNvSpPr/>
          <p:nvPr/>
        </p:nvSpPr>
        <p:spPr>
          <a:xfrm>
            <a:off x="15997847" y="9196702"/>
            <a:ext cx="2286000" cy="1090326"/>
          </a:xfrm>
          <a:custGeom>
            <a:rect b="b" l="l" r="r" t="t"/>
            <a:pathLst>
              <a:path extrusionOk="0" h="1453769" w="3048000">
                <a:moveTo>
                  <a:pt x="0" y="0"/>
                </a:moveTo>
                <a:lnTo>
                  <a:pt x="3048000" y="0"/>
                </a:lnTo>
                <a:lnTo>
                  <a:pt x="3048000" y="1453769"/>
                </a:lnTo>
                <a:lnTo>
                  <a:pt x="0" y="1453769"/>
                </a:lnTo>
                <a:lnTo>
                  <a:pt x="0" y="0"/>
                </a:lnTo>
                <a:close/>
              </a:path>
            </a:pathLst>
          </a:custGeom>
          <a:blipFill rotWithShape="1">
            <a:blip r:embed="rId3">
              <a:alphaModFix/>
            </a:blip>
            <a:stretch>
              <a:fillRect b="-84" l="0" r="0" t="-83"/>
            </a:stretch>
          </a:blipFill>
          <a:ln>
            <a:noFill/>
          </a:ln>
        </p:spPr>
      </p:sp>
      <p:sp>
        <p:nvSpPr>
          <p:cNvPr id="596" name="Google Shape;596;p34"/>
          <p:cNvSpPr/>
          <p:nvPr/>
        </p:nvSpPr>
        <p:spPr>
          <a:xfrm>
            <a:off x="8830" y="146447"/>
            <a:ext cx="10903553" cy="1028700"/>
          </a:xfrm>
          <a:custGeom>
            <a:rect b="b" l="l" r="r" t="t"/>
            <a:pathLst>
              <a:path extrusionOk="0" h="1371600" w="14538071">
                <a:moveTo>
                  <a:pt x="0" y="0"/>
                </a:moveTo>
                <a:lnTo>
                  <a:pt x="14538071" y="0"/>
                </a:lnTo>
                <a:lnTo>
                  <a:pt x="14538071" y="1371600"/>
                </a:lnTo>
                <a:lnTo>
                  <a:pt x="0" y="1371600"/>
                </a:lnTo>
                <a:lnTo>
                  <a:pt x="0" y="0"/>
                </a:lnTo>
                <a:close/>
              </a:path>
            </a:pathLst>
          </a:custGeom>
          <a:blipFill rotWithShape="1">
            <a:blip r:embed="rId4">
              <a:alphaModFix/>
            </a:blip>
            <a:stretch>
              <a:fillRect b="-219" l="0" r="0" t="-218"/>
            </a:stretch>
          </a:blipFill>
          <a:ln>
            <a:noFill/>
          </a:ln>
        </p:spPr>
      </p:sp>
      <p:sp>
        <p:nvSpPr>
          <p:cNvPr id="597" name="Google Shape;597;p34"/>
          <p:cNvSpPr txBox="1"/>
          <p:nvPr/>
        </p:nvSpPr>
        <p:spPr>
          <a:xfrm>
            <a:off x="506778" y="-238901"/>
            <a:ext cx="5175795" cy="1164717"/>
          </a:xfrm>
          <a:prstGeom prst="rect">
            <a:avLst/>
          </a:prstGeom>
          <a:noFill/>
          <a:ln>
            <a:noFill/>
          </a:ln>
        </p:spPr>
        <p:txBody>
          <a:bodyPr anchorCtr="0" anchor="t" bIns="0" lIns="0" spcFirstLastPara="1" rIns="0" wrap="square" tIns="0">
            <a:spAutoFit/>
          </a:bodyPr>
          <a:lstStyle/>
          <a:p>
            <a:pPr indent="0" lvl="0" marL="0" marR="0" rtl="0" algn="l">
              <a:lnSpc>
                <a:spcPct val="168020"/>
              </a:lnSpc>
              <a:spcBef>
                <a:spcPts val="0"/>
              </a:spcBef>
              <a:spcAft>
                <a:spcPts val="0"/>
              </a:spcAft>
              <a:buNone/>
            </a:pPr>
            <a:r>
              <a:rPr b="1" lang="en-US" sz="4800">
                <a:solidFill>
                  <a:srgbClr val="000000"/>
                </a:solidFill>
                <a:latin typeface="Tahoma"/>
                <a:ea typeface="Tahoma"/>
                <a:cs typeface="Tahoma"/>
                <a:sym typeface="Tahoma"/>
              </a:rPr>
              <a:t>IMPORTANTE:</a:t>
            </a:r>
            <a:endParaRPr b="1" sz="4800">
              <a:solidFill>
                <a:srgbClr val="000000"/>
              </a:solidFill>
              <a:latin typeface="Tahoma"/>
              <a:ea typeface="Tahoma"/>
              <a:cs typeface="Tahoma"/>
              <a:sym typeface="Tahoma"/>
            </a:endParaRPr>
          </a:p>
        </p:txBody>
      </p:sp>
      <p:sp>
        <p:nvSpPr>
          <p:cNvPr id="598" name="Google Shape;598;p34"/>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5">
              <a:alphaModFix/>
            </a:blip>
            <a:stretch>
              <a:fillRect b="0" l="-6270" r="-6269" t="0"/>
            </a:stretch>
          </a:blipFill>
          <a:ln>
            <a:noFill/>
          </a:ln>
        </p:spPr>
      </p:sp>
      <p:sp>
        <p:nvSpPr>
          <p:cNvPr id="599" name="Google Shape;599;p34"/>
          <p:cNvSpPr txBox="1"/>
          <p:nvPr/>
        </p:nvSpPr>
        <p:spPr>
          <a:xfrm>
            <a:off x="2174901" y="1507008"/>
            <a:ext cx="12411275" cy="6891984"/>
          </a:xfrm>
          <a:prstGeom prst="rect">
            <a:avLst/>
          </a:prstGeom>
          <a:noFill/>
          <a:ln>
            <a:noFill/>
          </a:ln>
        </p:spPr>
        <p:txBody>
          <a:bodyPr anchorCtr="0" anchor="t" bIns="0" lIns="0" spcFirstLastPara="1" rIns="0" wrap="square" tIns="0">
            <a:spAutoFit/>
          </a:bodyPr>
          <a:lstStyle/>
          <a:p>
            <a:pPr indent="0" lvl="0" marL="0" marR="0" rtl="0" algn="just">
              <a:lnSpc>
                <a:spcPct val="190714"/>
              </a:lnSpc>
              <a:spcBef>
                <a:spcPts val="0"/>
              </a:spcBef>
              <a:spcAft>
                <a:spcPts val="0"/>
              </a:spcAft>
              <a:buNone/>
            </a:pPr>
            <a:r>
              <a:rPr lang="en-US" sz="2800">
                <a:solidFill>
                  <a:srgbClr val="000000"/>
                </a:solidFill>
                <a:latin typeface="IBM Plex Sans"/>
                <a:ea typeface="IBM Plex Sans"/>
                <a:cs typeface="IBM Plex Sans"/>
                <a:sym typeface="IBM Plex Sans"/>
              </a:rPr>
              <a:t>Mesmo após o pagamento ou parcelamento da dívida, o protesto não é baixado de forma imediata. Isso acontece porque o cartório de protesto não recebe automaticamente a informação da regularização. Para que a baixa seja realizada, o devedor deve solicitar o cancelamento diretamente no cartório responsável, apresentando a carta de anuência ou documento equivalente fornecido pelo credor (como a Procuradoria ou Fazenda Pública). Além disso, é necessário pagar os emolumentos cartorários, que são as taxas cobradas pelo cartório para efetivar o cancelamento. Somente depois desse procedimento o protesto é retirado dos registros, possibilitando a regularização completa da situação do devedor.</a:t>
            </a:r>
            <a:endParaRPr sz="2800">
              <a:solidFill>
                <a:srgbClr val="000000"/>
              </a:solidFill>
              <a:latin typeface="IBM Plex Sans"/>
              <a:ea typeface="IBM Plex Sans"/>
              <a:cs typeface="IBM Plex Sans"/>
              <a:sym typeface="IBM Plex Sans"/>
            </a:endParaRPr>
          </a:p>
        </p:txBody>
      </p:sp>
      <p:sp>
        <p:nvSpPr>
          <p:cNvPr id="600" name="Google Shape;600;p34"/>
          <p:cNvSpPr txBox="1"/>
          <p:nvPr/>
        </p:nvSpPr>
        <p:spPr>
          <a:xfrm>
            <a:off x="506778" y="9402566"/>
            <a:ext cx="4602204" cy="517779"/>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   (PGFN, 2025)</a:t>
            </a:r>
            <a:endParaRPr sz="2600">
              <a:solidFill>
                <a:srgbClr val="000000"/>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35"/>
          <p:cNvSpPr/>
          <p:nvPr/>
        </p:nvSpPr>
        <p:spPr>
          <a:xfrm>
            <a:off x="15997847" y="9196702"/>
            <a:ext cx="2286000" cy="1090326"/>
          </a:xfrm>
          <a:custGeom>
            <a:rect b="b" l="l" r="r" t="t"/>
            <a:pathLst>
              <a:path extrusionOk="0" h="1453769" w="3048000">
                <a:moveTo>
                  <a:pt x="0" y="0"/>
                </a:moveTo>
                <a:lnTo>
                  <a:pt x="3048000" y="0"/>
                </a:lnTo>
                <a:lnTo>
                  <a:pt x="3048000" y="1453769"/>
                </a:lnTo>
                <a:lnTo>
                  <a:pt x="0" y="1453769"/>
                </a:lnTo>
                <a:lnTo>
                  <a:pt x="0" y="0"/>
                </a:lnTo>
                <a:close/>
              </a:path>
            </a:pathLst>
          </a:custGeom>
          <a:blipFill rotWithShape="1">
            <a:blip r:embed="rId3">
              <a:alphaModFix/>
            </a:blip>
            <a:stretch>
              <a:fillRect b="-84" l="0" r="0" t="-83"/>
            </a:stretch>
          </a:blipFill>
          <a:ln>
            <a:noFill/>
          </a:ln>
        </p:spPr>
      </p:sp>
      <p:sp>
        <p:nvSpPr>
          <p:cNvPr id="610" name="Google Shape;610;p35"/>
          <p:cNvSpPr/>
          <p:nvPr/>
        </p:nvSpPr>
        <p:spPr>
          <a:xfrm>
            <a:off x="414795" y="2036474"/>
            <a:ext cx="15525750" cy="2769965"/>
          </a:xfrm>
          <a:custGeom>
            <a:rect b="b" l="l" r="r" t="t"/>
            <a:pathLst>
              <a:path extrusionOk="0" h="3693287" w="20701000">
                <a:moveTo>
                  <a:pt x="0" y="0"/>
                </a:moveTo>
                <a:lnTo>
                  <a:pt x="20701000" y="0"/>
                </a:lnTo>
                <a:lnTo>
                  <a:pt x="20701000" y="3693287"/>
                </a:lnTo>
                <a:lnTo>
                  <a:pt x="0" y="3693287"/>
                </a:lnTo>
                <a:lnTo>
                  <a:pt x="0" y="0"/>
                </a:lnTo>
                <a:close/>
              </a:path>
            </a:pathLst>
          </a:custGeom>
          <a:blipFill rotWithShape="1">
            <a:blip r:embed="rId4">
              <a:alphaModFix/>
            </a:blip>
            <a:stretch>
              <a:fillRect b="0" l="-43" r="-44" t="0"/>
            </a:stretch>
          </a:blipFill>
          <a:ln>
            <a:noFill/>
          </a:ln>
        </p:spPr>
      </p:sp>
      <p:sp>
        <p:nvSpPr>
          <p:cNvPr id="611" name="Google Shape;611;p35"/>
          <p:cNvSpPr txBox="1"/>
          <p:nvPr/>
        </p:nvSpPr>
        <p:spPr>
          <a:xfrm>
            <a:off x="2225492" y="1777546"/>
            <a:ext cx="12411275" cy="6781228"/>
          </a:xfrm>
          <a:prstGeom prst="rect">
            <a:avLst/>
          </a:prstGeom>
          <a:noFill/>
          <a:ln>
            <a:noFill/>
          </a:ln>
        </p:spPr>
        <p:txBody>
          <a:bodyPr anchorCtr="0" anchor="t" bIns="0" lIns="0" spcFirstLastPara="1" rIns="0" wrap="square" tIns="0">
            <a:spAutoFit/>
          </a:bodyPr>
          <a:lstStyle/>
          <a:p>
            <a:pPr indent="0" lvl="0" marL="0" marR="0" rtl="0" algn="just">
              <a:lnSpc>
                <a:spcPct val="190857"/>
              </a:lnSpc>
              <a:spcBef>
                <a:spcPts val="0"/>
              </a:spcBef>
              <a:spcAft>
                <a:spcPts val="0"/>
              </a:spcAft>
              <a:buNone/>
            </a:pPr>
            <a:r>
              <a:rPr b="1" lang="en-US" sz="3500">
                <a:solidFill>
                  <a:srgbClr val="000000"/>
                </a:solidFill>
                <a:latin typeface="IBM Plex Sans"/>
                <a:ea typeface="IBM Plex Sans"/>
                <a:cs typeface="IBM Plex Sans"/>
                <a:sym typeface="IBM Plex Sans"/>
              </a:rPr>
              <a:t>Como Emitir a Certidão Negativa na Receita Estadual (AL)</a:t>
            </a:r>
            <a:endParaRPr b="1" sz="3500">
              <a:solidFill>
                <a:srgbClr val="000000"/>
              </a:solidFill>
              <a:latin typeface="IBM Plex Sans"/>
              <a:ea typeface="IBM Plex Sans"/>
              <a:cs typeface="IBM Plex Sans"/>
              <a:sym typeface="IBM Plex Sans"/>
            </a:endParaRPr>
          </a:p>
          <a:p>
            <a:pPr indent="-238760" lvl="3" marL="955675" marR="0" rtl="0" algn="just">
              <a:lnSpc>
                <a:spcPct val="190857"/>
              </a:lnSpc>
              <a:spcBef>
                <a:spcPts val="0"/>
              </a:spcBef>
              <a:spcAft>
                <a:spcPts val="0"/>
              </a:spcAft>
              <a:buClr>
                <a:srgbClr val="000000"/>
              </a:buClr>
              <a:buSzPts val="3500"/>
              <a:buFont typeface="IBM Plex Sans"/>
              <a:buAutoNum type="arabicPeriod"/>
            </a:pPr>
            <a:r>
              <a:rPr b="0" i="0" lang="en-US" sz="3500" u="none" cap="none" strike="noStrike">
                <a:solidFill>
                  <a:srgbClr val="000000"/>
                </a:solidFill>
                <a:latin typeface="IBM Plex Sans"/>
                <a:ea typeface="IBM Plex Sans"/>
                <a:cs typeface="IBM Plex Sans"/>
                <a:sym typeface="IBM Plex Sans"/>
              </a:rPr>
              <a:t>Acesse o Portal da Receita Estadual de Alagoas</a:t>
            </a:r>
            <a:endParaRPr b="0" i="0" sz="3500" u="none" cap="none" strike="noStrike">
              <a:solidFill>
                <a:srgbClr val="000000"/>
              </a:solidFill>
              <a:latin typeface="IBM Plex Sans"/>
              <a:ea typeface="IBM Plex Sans"/>
              <a:cs typeface="IBM Plex Sans"/>
              <a:sym typeface="IBM Plex Sans"/>
            </a:endParaRPr>
          </a:p>
          <a:p>
            <a:pPr indent="-299084" lvl="4" marL="1494790" marR="0" rtl="0" algn="just">
              <a:lnSpc>
                <a:spcPct val="190857"/>
              </a:lnSpc>
              <a:spcBef>
                <a:spcPts val="0"/>
              </a:spcBef>
              <a:spcAft>
                <a:spcPts val="0"/>
              </a:spcAft>
              <a:buClr>
                <a:srgbClr val="000000"/>
              </a:buClr>
              <a:buSzPts val="3500"/>
              <a:buFont typeface="Arial"/>
              <a:buChar char="•"/>
            </a:pPr>
            <a:r>
              <a:rPr b="0" i="0" lang="en-US" sz="3500" u="none" cap="none" strike="noStrike">
                <a:solidFill>
                  <a:srgbClr val="000000"/>
                </a:solidFill>
                <a:latin typeface="IBM Plex Sans"/>
                <a:ea typeface="IBM Plex Sans"/>
                <a:cs typeface="IBM Plex Sans"/>
                <a:sym typeface="IBM Plex Sans"/>
              </a:rPr>
              <a:t>Link de acesso: </a:t>
            </a:r>
            <a:r>
              <a:rPr b="0" i="0" lang="en-US" sz="3500" u="sng" cap="none" strike="noStrike">
                <a:solidFill>
                  <a:srgbClr val="0000FF"/>
                </a:solidFill>
                <a:latin typeface="IBM Plex Sans"/>
                <a:ea typeface="IBM Plex Sans"/>
                <a:cs typeface="IBM Plex Sans"/>
                <a:sym typeface="IBM Plex Sans"/>
                <a:hlinkClick r:id="rId5">
                  <a:extLst>
                    <a:ext uri="{A12FA001-AC4F-418D-AE19-62706E023703}">
                      <ahyp:hlinkClr val="tx"/>
                    </a:ext>
                  </a:extLst>
                </a:hlinkClick>
              </a:rPr>
              <a:t>Certidão Negativa - Receita Estadual</a:t>
            </a:r>
            <a:endParaRPr b="0" i="0" sz="3500" u="sng" cap="none" strike="noStrike">
              <a:solidFill>
                <a:srgbClr val="0000FF"/>
              </a:solidFill>
              <a:latin typeface="IBM Plex Sans"/>
              <a:ea typeface="IBM Plex Sans"/>
              <a:cs typeface="IBM Plex Sans"/>
              <a:sym typeface="IBM Plex Sans"/>
            </a:endParaRPr>
          </a:p>
          <a:p>
            <a:pPr indent="-238760" lvl="3" marL="955675" marR="0" rtl="0" algn="just">
              <a:lnSpc>
                <a:spcPct val="190857"/>
              </a:lnSpc>
              <a:spcBef>
                <a:spcPts val="0"/>
              </a:spcBef>
              <a:spcAft>
                <a:spcPts val="0"/>
              </a:spcAft>
              <a:buClr>
                <a:srgbClr val="000000"/>
              </a:buClr>
              <a:buSzPts val="3500"/>
              <a:buFont typeface="IBM Plex Sans"/>
              <a:buAutoNum type="arabicPeriod"/>
            </a:pPr>
            <a:r>
              <a:rPr b="0" i="0" lang="en-US" sz="3500" u="none" cap="none" strike="noStrike">
                <a:solidFill>
                  <a:srgbClr val="000000"/>
                </a:solidFill>
                <a:latin typeface="IBM Plex Sans"/>
                <a:ea typeface="IBM Plex Sans"/>
                <a:cs typeface="IBM Plex Sans"/>
                <a:sym typeface="IBM Plex Sans"/>
              </a:rPr>
              <a:t>Informe os Dados da Empresa</a:t>
            </a:r>
            <a:endParaRPr b="0" i="0" sz="3500" u="none" cap="none" strike="noStrike">
              <a:solidFill>
                <a:srgbClr val="000000"/>
              </a:solidFill>
              <a:latin typeface="IBM Plex Sans"/>
              <a:ea typeface="IBM Plex Sans"/>
              <a:cs typeface="IBM Plex Sans"/>
              <a:sym typeface="IBM Plex Sans"/>
            </a:endParaRPr>
          </a:p>
          <a:p>
            <a:pPr indent="-299084" lvl="4" marL="1494790" marR="0" rtl="0" algn="just">
              <a:lnSpc>
                <a:spcPct val="190857"/>
              </a:lnSpc>
              <a:spcBef>
                <a:spcPts val="0"/>
              </a:spcBef>
              <a:spcAft>
                <a:spcPts val="0"/>
              </a:spcAft>
              <a:buClr>
                <a:srgbClr val="000000"/>
              </a:buClr>
              <a:buSzPts val="3500"/>
              <a:buFont typeface="Arial"/>
              <a:buChar char="•"/>
            </a:pPr>
            <a:r>
              <a:rPr b="0" i="0" lang="en-US" sz="3500" u="none" cap="none" strike="noStrike">
                <a:solidFill>
                  <a:srgbClr val="000000"/>
                </a:solidFill>
                <a:latin typeface="IBM Plex Sans"/>
                <a:ea typeface="IBM Plex Sans"/>
                <a:cs typeface="IBM Plex Sans"/>
                <a:sym typeface="IBM Plex Sans"/>
              </a:rPr>
              <a:t>Escolha o tipo de inscrição: CACEAL ou CNPJ.</a:t>
            </a:r>
            <a:endParaRPr b="0" i="0" sz="3500" u="none" cap="none" strike="noStrike">
              <a:solidFill>
                <a:srgbClr val="000000"/>
              </a:solidFill>
              <a:latin typeface="IBM Plex Sans"/>
              <a:ea typeface="IBM Plex Sans"/>
              <a:cs typeface="IBM Plex Sans"/>
              <a:sym typeface="IBM Plex Sans"/>
            </a:endParaRPr>
          </a:p>
          <a:p>
            <a:pPr indent="-299084" lvl="4" marL="1494790" marR="0" rtl="0" algn="just">
              <a:lnSpc>
                <a:spcPct val="190857"/>
              </a:lnSpc>
              <a:spcBef>
                <a:spcPts val="0"/>
              </a:spcBef>
              <a:spcAft>
                <a:spcPts val="0"/>
              </a:spcAft>
              <a:buClr>
                <a:srgbClr val="000000"/>
              </a:buClr>
              <a:buSzPts val="3500"/>
              <a:buFont typeface="Arial"/>
              <a:buChar char="•"/>
            </a:pPr>
            <a:r>
              <a:rPr b="0" i="0" lang="en-US" sz="3500" u="none" cap="none" strike="noStrike">
                <a:solidFill>
                  <a:srgbClr val="000000"/>
                </a:solidFill>
                <a:latin typeface="IBM Plex Sans"/>
                <a:ea typeface="IBM Plex Sans"/>
                <a:cs typeface="IBM Plex Sans"/>
                <a:sym typeface="IBM Plex Sans"/>
              </a:rPr>
              <a:t>Digite o número do CNPJ da empresa.</a:t>
            </a:r>
            <a:endParaRPr b="0" i="0" sz="3500" u="none" cap="none" strike="noStrike">
              <a:solidFill>
                <a:srgbClr val="000000"/>
              </a:solidFill>
              <a:latin typeface="IBM Plex Sans"/>
              <a:ea typeface="IBM Plex Sans"/>
              <a:cs typeface="IBM Plex Sans"/>
              <a:sym typeface="IBM Plex Sans"/>
            </a:endParaRPr>
          </a:p>
          <a:p>
            <a:pPr indent="-238760" lvl="3" marL="955675" marR="0" rtl="0" algn="just">
              <a:lnSpc>
                <a:spcPct val="190857"/>
              </a:lnSpc>
              <a:spcBef>
                <a:spcPts val="0"/>
              </a:spcBef>
              <a:spcAft>
                <a:spcPts val="0"/>
              </a:spcAft>
              <a:buClr>
                <a:srgbClr val="000000"/>
              </a:buClr>
              <a:buSzPts val="3500"/>
              <a:buFont typeface="IBM Plex Sans"/>
              <a:buAutoNum type="arabicPeriod"/>
            </a:pPr>
            <a:r>
              <a:rPr b="0" i="0" lang="en-US" sz="3500" u="none" cap="none" strike="noStrike">
                <a:solidFill>
                  <a:srgbClr val="000000"/>
                </a:solidFill>
                <a:latin typeface="IBM Plex Sans"/>
                <a:ea typeface="IBM Plex Sans"/>
                <a:cs typeface="IBM Plex Sans"/>
                <a:sym typeface="IBM Plex Sans"/>
              </a:rPr>
              <a:t>Emissão da Certidão Negativa</a:t>
            </a:r>
            <a:endParaRPr b="0" i="0" sz="3500" u="none" cap="none" strike="noStrike">
              <a:solidFill>
                <a:srgbClr val="000000"/>
              </a:solidFill>
              <a:latin typeface="IBM Plex Sans"/>
              <a:ea typeface="IBM Plex Sans"/>
              <a:cs typeface="IBM Plex Sans"/>
              <a:sym typeface="IBM Plex Sans"/>
            </a:endParaRPr>
          </a:p>
          <a:p>
            <a:pPr indent="-299084" lvl="4" marL="1494790" marR="0" rtl="0" algn="just">
              <a:lnSpc>
                <a:spcPct val="190857"/>
              </a:lnSpc>
              <a:spcBef>
                <a:spcPts val="0"/>
              </a:spcBef>
              <a:spcAft>
                <a:spcPts val="0"/>
              </a:spcAft>
              <a:buClr>
                <a:srgbClr val="000000"/>
              </a:buClr>
              <a:buSzPts val="3500"/>
              <a:buFont typeface="Arial"/>
              <a:buChar char="•"/>
            </a:pPr>
            <a:r>
              <a:rPr b="0" i="0" lang="en-US" sz="3500" u="none" cap="none" strike="noStrike">
                <a:solidFill>
                  <a:srgbClr val="000000"/>
                </a:solidFill>
                <a:latin typeface="IBM Plex Sans"/>
                <a:ea typeface="IBM Plex Sans"/>
                <a:cs typeface="IBM Plex Sans"/>
                <a:sym typeface="IBM Plex Sans"/>
              </a:rPr>
              <a:t>Clique em "Emitir" para gerar a certidão negativa.</a:t>
            </a:r>
            <a:endParaRPr b="0" i="0" sz="3500" u="none" cap="none" strike="noStrike">
              <a:solidFill>
                <a:srgbClr val="000000"/>
              </a:solidFill>
              <a:latin typeface="IBM Plex Sans"/>
              <a:ea typeface="IBM Plex Sans"/>
              <a:cs typeface="IBM Plex Sans"/>
              <a:sym typeface="IBM Plex Sans"/>
            </a:endParaRPr>
          </a:p>
          <a:p>
            <a:pPr indent="-299084" lvl="4" marL="1494790" marR="0" rtl="0" algn="just">
              <a:lnSpc>
                <a:spcPct val="190857"/>
              </a:lnSpc>
              <a:spcBef>
                <a:spcPts val="0"/>
              </a:spcBef>
              <a:spcAft>
                <a:spcPts val="0"/>
              </a:spcAft>
              <a:buNone/>
            </a:pPr>
            <a:r>
              <a:t/>
            </a:r>
            <a:endParaRPr b="0" i="0" sz="3500" u="none" cap="none" strike="noStrike">
              <a:solidFill>
                <a:srgbClr val="000000"/>
              </a:solidFill>
              <a:latin typeface="IBM Plex Sans"/>
              <a:ea typeface="IBM Plex Sans"/>
              <a:cs typeface="IBM Plex Sans"/>
              <a:sym typeface="IBM Plex Sans"/>
            </a:endParaRPr>
          </a:p>
        </p:txBody>
      </p:sp>
      <p:sp>
        <p:nvSpPr>
          <p:cNvPr id="612" name="Google Shape;612;p35"/>
          <p:cNvSpPr/>
          <p:nvPr/>
        </p:nvSpPr>
        <p:spPr>
          <a:xfrm>
            <a:off x="8830" y="146447"/>
            <a:ext cx="10903553" cy="1028700"/>
          </a:xfrm>
          <a:custGeom>
            <a:rect b="b" l="l" r="r" t="t"/>
            <a:pathLst>
              <a:path extrusionOk="0" h="1371600" w="14538071">
                <a:moveTo>
                  <a:pt x="0" y="0"/>
                </a:moveTo>
                <a:lnTo>
                  <a:pt x="14538071" y="0"/>
                </a:lnTo>
                <a:lnTo>
                  <a:pt x="14538071" y="1371600"/>
                </a:lnTo>
                <a:lnTo>
                  <a:pt x="0" y="1371600"/>
                </a:lnTo>
                <a:lnTo>
                  <a:pt x="0" y="0"/>
                </a:lnTo>
                <a:close/>
              </a:path>
            </a:pathLst>
          </a:custGeom>
          <a:blipFill rotWithShape="1">
            <a:blip r:embed="rId6">
              <a:alphaModFix/>
            </a:blip>
            <a:stretch>
              <a:fillRect b="-219" l="0" r="0" t="-218"/>
            </a:stretch>
          </a:blipFill>
          <a:ln>
            <a:noFill/>
          </a:ln>
        </p:spPr>
      </p:sp>
      <p:sp>
        <p:nvSpPr>
          <p:cNvPr id="613" name="Google Shape;613;p35"/>
          <p:cNvSpPr txBox="1"/>
          <p:nvPr/>
        </p:nvSpPr>
        <p:spPr>
          <a:xfrm>
            <a:off x="506778" y="-238901"/>
            <a:ext cx="5175795" cy="1164717"/>
          </a:xfrm>
          <a:prstGeom prst="rect">
            <a:avLst/>
          </a:prstGeom>
          <a:noFill/>
          <a:ln>
            <a:noFill/>
          </a:ln>
        </p:spPr>
        <p:txBody>
          <a:bodyPr anchorCtr="0" anchor="t" bIns="0" lIns="0" spcFirstLastPara="1" rIns="0" wrap="square" tIns="0">
            <a:spAutoFit/>
          </a:bodyPr>
          <a:lstStyle/>
          <a:p>
            <a:pPr indent="0" lvl="0" marL="0" marR="0" rtl="0" algn="l">
              <a:lnSpc>
                <a:spcPct val="168020"/>
              </a:lnSpc>
              <a:spcBef>
                <a:spcPts val="0"/>
              </a:spcBef>
              <a:spcAft>
                <a:spcPts val="0"/>
              </a:spcAft>
              <a:buNone/>
            </a:pPr>
            <a:r>
              <a:rPr b="1" lang="en-US" sz="4800">
                <a:solidFill>
                  <a:srgbClr val="000000"/>
                </a:solidFill>
                <a:latin typeface="Tahoma"/>
                <a:ea typeface="Tahoma"/>
                <a:cs typeface="Tahoma"/>
                <a:sym typeface="Tahoma"/>
              </a:rPr>
              <a:t>Receita Federal:</a:t>
            </a:r>
            <a:endParaRPr b="1" sz="4800">
              <a:solidFill>
                <a:srgbClr val="000000"/>
              </a:solidFill>
              <a:latin typeface="Tahoma"/>
              <a:ea typeface="Tahoma"/>
              <a:cs typeface="Tahoma"/>
              <a:sym typeface="Tahoma"/>
            </a:endParaRPr>
          </a:p>
        </p:txBody>
      </p:sp>
      <p:sp>
        <p:nvSpPr>
          <p:cNvPr id="614" name="Google Shape;614;p35"/>
          <p:cNvSpPr txBox="1"/>
          <p:nvPr/>
        </p:nvSpPr>
        <p:spPr>
          <a:xfrm>
            <a:off x="210785" y="9517175"/>
            <a:ext cx="3194400" cy="641604"/>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   (Brasil, 2024)</a:t>
            </a:r>
            <a:endParaRPr sz="2600">
              <a:solidFill>
                <a:srgbClr val="000000"/>
              </a:solidFill>
              <a:latin typeface="Trebuchet MS"/>
              <a:ea typeface="Trebuchet MS"/>
              <a:cs typeface="Trebuchet MS"/>
              <a:sym typeface="Trebuchet MS"/>
            </a:endParaRPr>
          </a:p>
        </p:txBody>
      </p:sp>
      <p:sp>
        <p:nvSpPr>
          <p:cNvPr id="615" name="Google Shape;615;p35"/>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7">
              <a:alphaModFix/>
            </a:blip>
            <a:stretch>
              <a:fillRect b="0" l="-6270" r="-6269" t="0"/>
            </a:stretch>
          </a:blipFill>
          <a:ln>
            <a:noFill/>
          </a:ln>
        </p:spPr>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36"/>
          <p:cNvSpPr/>
          <p:nvPr/>
        </p:nvSpPr>
        <p:spPr>
          <a:xfrm>
            <a:off x="8830" y="146447"/>
            <a:ext cx="16355377" cy="1543050"/>
          </a:xfrm>
          <a:custGeom>
            <a:rect b="b" l="l" r="r" t="t"/>
            <a:pathLst>
              <a:path extrusionOk="0" h="2057400" w="21807170">
                <a:moveTo>
                  <a:pt x="0" y="0"/>
                </a:moveTo>
                <a:lnTo>
                  <a:pt x="21807170" y="0"/>
                </a:lnTo>
                <a:lnTo>
                  <a:pt x="21807170" y="2057400"/>
                </a:lnTo>
                <a:lnTo>
                  <a:pt x="0" y="2057400"/>
                </a:lnTo>
                <a:lnTo>
                  <a:pt x="0" y="0"/>
                </a:lnTo>
                <a:close/>
              </a:path>
            </a:pathLst>
          </a:custGeom>
          <a:blipFill rotWithShape="1">
            <a:blip r:embed="rId3">
              <a:alphaModFix/>
            </a:blip>
            <a:stretch>
              <a:fillRect b="-197" l="0" r="0" t="-196"/>
            </a:stretch>
          </a:blipFill>
          <a:ln>
            <a:noFill/>
          </a:ln>
        </p:spPr>
      </p:sp>
      <p:sp>
        <p:nvSpPr>
          <p:cNvPr id="625" name="Google Shape;625;p36"/>
          <p:cNvSpPr/>
          <p:nvPr/>
        </p:nvSpPr>
        <p:spPr>
          <a:xfrm>
            <a:off x="8830" y="146447"/>
            <a:ext cx="16355377" cy="1543050"/>
          </a:xfrm>
          <a:custGeom>
            <a:rect b="b" l="l" r="r" t="t"/>
            <a:pathLst>
              <a:path extrusionOk="0" h="2057400" w="21807170">
                <a:moveTo>
                  <a:pt x="0" y="0"/>
                </a:moveTo>
                <a:lnTo>
                  <a:pt x="21807170" y="0"/>
                </a:lnTo>
                <a:lnTo>
                  <a:pt x="21807170" y="2057400"/>
                </a:lnTo>
                <a:lnTo>
                  <a:pt x="0" y="2057400"/>
                </a:lnTo>
                <a:lnTo>
                  <a:pt x="0" y="0"/>
                </a:lnTo>
                <a:close/>
              </a:path>
            </a:pathLst>
          </a:custGeom>
          <a:blipFill rotWithShape="1">
            <a:blip r:embed="rId4">
              <a:alphaModFix/>
            </a:blip>
            <a:stretch>
              <a:fillRect b="-219" l="0" r="0" t="-218"/>
            </a:stretch>
          </a:blipFill>
          <a:ln>
            <a:noFill/>
          </a:ln>
        </p:spPr>
      </p:sp>
      <p:sp>
        <p:nvSpPr>
          <p:cNvPr id="626" name="Google Shape;626;p36"/>
          <p:cNvSpPr/>
          <p:nvPr/>
        </p:nvSpPr>
        <p:spPr>
          <a:xfrm>
            <a:off x="15997847" y="9196702"/>
            <a:ext cx="2286000" cy="1090326"/>
          </a:xfrm>
          <a:custGeom>
            <a:rect b="b" l="l" r="r" t="t"/>
            <a:pathLst>
              <a:path extrusionOk="0" h="1453769" w="3048000">
                <a:moveTo>
                  <a:pt x="0" y="0"/>
                </a:moveTo>
                <a:lnTo>
                  <a:pt x="3048000" y="0"/>
                </a:lnTo>
                <a:lnTo>
                  <a:pt x="3048000" y="1453769"/>
                </a:lnTo>
                <a:lnTo>
                  <a:pt x="0" y="1453769"/>
                </a:lnTo>
                <a:lnTo>
                  <a:pt x="0" y="0"/>
                </a:lnTo>
                <a:close/>
              </a:path>
            </a:pathLst>
          </a:custGeom>
          <a:blipFill rotWithShape="1">
            <a:blip r:embed="rId5">
              <a:alphaModFix/>
            </a:blip>
            <a:stretch>
              <a:fillRect b="-84" l="0" r="0" t="-83"/>
            </a:stretch>
          </a:blipFill>
          <a:ln>
            <a:noFill/>
          </a:ln>
        </p:spPr>
      </p:sp>
      <p:sp>
        <p:nvSpPr>
          <p:cNvPr id="627" name="Google Shape;627;p36"/>
          <p:cNvSpPr txBox="1"/>
          <p:nvPr/>
        </p:nvSpPr>
        <p:spPr>
          <a:xfrm>
            <a:off x="351301" y="281384"/>
            <a:ext cx="14992922" cy="90170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3500">
                <a:solidFill>
                  <a:srgbClr val="000000"/>
                </a:solidFill>
                <a:latin typeface="Tahoma"/>
                <a:ea typeface="Tahoma"/>
                <a:cs typeface="Tahoma"/>
                <a:sym typeface="Tahoma"/>
              </a:rPr>
              <a:t>Como Verificar Débitos Municipais na Receita Municipal de Maceió</a:t>
            </a:r>
            <a:endParaRPr b="1" sz="3500">
              <a:solidFill>
                <a:srgbClr val="000000"/>
              </a:solidFill>
              <a:latin typeface="Tahoma"/>
              <a:ea typeface="Tahoma"/>
              <a:cs typeface="Tahoma"/>
              <a:sym typeface="Tahoma"/>
            </a:endParaRPr>
          </a:p>
        </p:txBody>
      </p:sp>
      <p:sp>
        <p:nvSpPr>
          <p:cNvPr id="628" name="Google Shape;628;p36"/>
          <p:cNvSpPr txBox="1"/>
          <p:nvPr/>
        </p:nvSpPr>
        <p:spPr>
          <a:xfrm>
            <a:off x="1028700" y="2164991"/>
            <a:ext cx="15116746" cy="6412611"/>
          </a:xfrm>
          <a:prstGeom prst="rect">
            <a:avLst/>
          </a:prstGeom>
          <a:noFill/>
          <a:ln>
            <a:noFill/>
          </a:ln>
        </p:spPr>
        <p:txBody>
          <a:bodyPr anchorCtr="0" anchor="t" bIns="0" lIns="0" spcFirstLastPara="1" rIns="0" wrap="square" tIns="0">
            <a:spAutoFit/>
          </a:bodyPr>
          <a:lstStyle/>
          <a:p>
            <a:pPr indent="-205105" lvl="3" marL="819150" marR="0" rtl="0" algn="just">
              <a:lnSpc>
                <a:spcPct val="175166"/>
              </a:lnSpc>
              <a:spcBef>
                <a:spcPts val="0"/>
              </a:spcBef>
              <a:spcAft>
                <a:spcPts val="0"/>
              </a:spcAft>
              <a:buClr>
                <a:srgbClr val="000000"/>
              </a:buClr>
              <a:buSzPts val="3000"/>
              <a:buFont typeface="IBM Plex Sans"/>
              <a:buAutoNum type="arabicPeriod"/>
            </a:pPr>
            <a:r>
              <a:rPr b="0" i="0" lang="en-US" sz="3000" u="none" cap="none" strike="noStrike">
                <a:solidFill>
                  <a:srgbClr val="000000"/>
                </a:solidFill>
                <a:latin typeface="IBM Plex Sans"/>
                <a:ea typeface="IBM Plex Sans"/>
                <a:cs typeface="IBM Plex Sans"/>
                <a:sym typeface="IBM Plex Sans"/>
              </a:rPr>
              <a:t>Acesse o Portal da Receita Municipal de Maceió</a:t>
            </a:r>
            <a:endParaRPr b="0" i="0" sz="3000" u="none" cap="none" strike="noStrike">
              <a:solidFill>
                <a:srgbClr val="000000"/>
              </a:solidFill>
              <a:latin typeface="IBM Plex Sans"/>
              <a:ea typeface="IBM Plex Sans"/>
              <a:cs typeface="IBM Plex Sans"/>
              <a:sym typeface="IBM Plex Sans"/>
            </a:endParaRPr>
          </a:p>
          <a:p>
            <a:pPr indent="-256540" lvl="4" marL="1281430" marR="0" rtl="0" algn="just">
              <a:lnSpc>
                <a:spcPct val="175166"/>
              </a:lnSpc>
              <a:spcBef>
                <a:spcPts val="0"/>
              </a:spcBef>
              <a:spcAft>
                <a:spcPts val="0"/>
              </a:spcAft>
              <a:buClr>
                <a:srgbClr val="000000"/>
              </a:buClr>
              <a:buSzPts val="3000"/>
              <a:buFont typeface="Arial"/>
              <a:buChar char="•"/>
            </a:pPr>
            <a:r>
              <a:rPr b="0" i="0" lang="en-US" sz="3000" u="none" cap="none" strike="noStrike">
                <a:solidFill>
                  <a:srgbClr val="000000"/>
                </a:solidFill>
                <a:latin typeface="IBM Plex Sans"/>
                <a:ea typeface="IBM Plex Sans"/>
                <a:cs typeface="IBM Plex Sans"/>
                <a:sym typeface="IBM Plex Sans"/>
              </a:rPr>
              <a:t>Link de acesso: </a:t>
            </a:r>
            <a:r>
              <a:rPr b="0" i="0" lang="en-US" sz="3000" u="sng" cap="none" strike="noStrike">
                <a:solidFill>
                  <a:srgbClr val="0000FF"/>
                </a:solidFill>
                <a:latin typeface="IBM Plex Sans"/>
                <a:ea typeface="IBM Plex Sans"/>
                <a:cs typeface="IBM Plex Sans"/>
                <a:sym typeface="IBM Plex Sans"/>
                <a:hlinkClick r:id="rId6">
                  <a:extLst>
                    <a:ext uri="{A12FA001-AC4F-418D-AE19-62706E023703}">
                      <ahyp:hlinkClr val="tx"/>
                    </a:ext>
                  </a:extLst>
                </a:hlinkClick>
              </a:rPr>
              <a:t>Portal Receita Municipal - SIAT Maceió</a:t>
            </a:r>
            <a:endParaRPr b="0" i="0" sz="3000" u="sng" cap="none" strike="noStrike">
              <a:solidFill>
                <a:srgbClr val="0000FF"/>
              </a:solidFill>
              <a:latin typeface="IBM Plex Sans"/>
              <a:ea typeface="IBM Plex Sans"/>
              <a:cs typeface="IBM Plex Sans"/>
              <a:sym typeface="IBM Plex Sans"/>
            </a:endParaRPr>
          </a:p>
          <a:p>
            <a:pPr indent="-205105" lvl="3" marL="819150" marR="0" rtl="0" algn="just">
              <a:lnSpc>
                <a:spcPct val="175166"/>
              </a:lnSpc>
              <a:spcBef>
                <a:spcPts val="0"/>
              </a:spcBef>
              <a:spcAft>
                <a:spcPts val="0"/>
              </a:spcAft>
              <a:buClr>
                <a:srgbClr val="000000"/>
              </a:buClr>
              <a:buSzPts val="3000"/>
              <a:buFont typeface="IBM Plex Sans"/>
              <a:buAutoNum type="arabicPeriod"/>
            </a:pPr>
            <a:r>
              <a:rPr b="0" i="0" lang="en-US" sz="3000" u="none" cap="none" strike="noStrike">
                <a:solidFill>
                  <a:srgbClr val="000000"/>
                </a:solidFill>
                <a:latin typeface="IBM Plex Sans"/>
                <a:ea typeface="IBM Plex Sans"/>
                <a:cs typeface="IBM Plex Sans"/>
                <a:sym typeface="IBM Plex Sans"/>
              </a:rPr>
              <a:t>Consulta de Débitos Municipais</a:t>
            </a:r>
            <a:endParaRPr b="0" i="0" sz="3000" u="none" cap="none" strike="noStrike">
              <a:solidFill>
                <a:srgbClr val="000000"/>
              </a:solidFill>
              <a:latin typeface="IBM Plex Sans"/>
              <a:ea typeface="IBM Plex Sans"/>
              <a:cs typeface="IBM Plex Sans"/>
              <a:sym typeface="IBM Plex Sans"/>
            </a:endParaRPr>
          </a:p>
          <a:p>
            <a:pPr indent="-256540" lvl="4" marL="1281430" marR="0" rtl="0" algn="just">
              <a:lnSpc>
                <a:spcPct val="175166"/>
              </a:lnSpc>
              <a:spcBef>
                <a:spcPts val="0"/>
              </a:spcBef>
              <a:spcAft>
                <a:spcPts val="0"/>
              </a:spcAft>
              <a:buClr>
                <a:srgbClr val="000000"/>
              </a:buClr>
              <a:buSzPts val="3000"/>
              <a:buFont typeface="Arial"/>
              <a:buChar char="•"/>
            </a:pPr>
            <a:r>
              <a:rPr b="0" i="0" lang="en-US" sz="3000" u="none" cap="none" strike="noStrike">
                <a:solidFill>
                  <a:srgbClr val="000000"/>
                </a:solidFill>
                <a:latin typeface="IBM Plex Sans"/>
                <a:ea typeface="IBM Plex Sans"/>
                <a:cs typeface="IBM Plex Sans"/>
                <a:sym typeface="IBM Plex Sans"/>
              </a:rPr>
              <a:t>No menu, selecione a aba "CADASTRO".</a:t>
            </a:r>
            <a:endParaRPr b="0" i="0" sz="3000" u="none" cap="none" strike="noStrike">
              <a:solidFill>
                <a:srgbClr val="000000"/>
              </a:solidFill>
              <a:latin typeface="IBM Plex Sans"/>
              <a:ea typeface="IBM Plex Sans"/>
              <a:cs typeface="IBM Plex Sans"/>
              <a:sym typeface="IBM Plex Sans"/>
            </a:endParaRPr>
          </a:p>
          <a:p>
            <a:pPr indent="-256540" lvl="4" marL="1281430" marR="0" rtl="0" algn="just">
              <a:lnSpc>
                <a:spcPct val="175166"/>
              </a:lnSpc>
              <a:spcBef>
                <a:spcPts val="0"/>
              </a:spcBef>
              <a:spcAft>
                <a:spcPts val="0"/>
              </a:spcAft>
              <a:buClr>
                <a:srgbClr val="000000"/>
              </a:buClr>
              <a:buSzPts val="3000"/>
              <a:buFont typeface="Arial"/>
              <a:buChar char="•"/>
            </a:pPr>
            <a:r>
              <a:rPr b="0" i="0" lang="en-US" sz="3000" u="none" cap="none" strike="noStrike">
                <a:solidFill>
                  <a:srgbClr val="000000"/>
                </a:solidFill>
                <a:latin typeface="IBM Plex Sans"/>
                <a:ea typeface="IBM Plex Sans"/>
                <a:cs typeface="IBM Plex Sans"/>
                <a:sym typeface="IBM Plex Sans"/>
              </a:rPr>
              <a:t>Escolha a opção "Mobiliário – Empresa/Autônomo".</a:t>
            </a:r>
            <a:endParaRPr b="0" i="0" sz="3000" u="none" cap="none" strike="noStrike">
              <a:solidFill>
                <a:srgbClr val="000000"/>
              </a:solidFill>
              <a:latin typeface="IBM Plex Sans"/>
              <a:ea typeface="IBM Plex Sans"/>
              <a:cs typeface="IBM Plex Sans"/>
              <a:sym typeface="IBM Plex Sans"/>
            </a:endParaRPr>
          </a:p>
          <a:p>
            <a:pPr indent="-205105" lvl="3" marL="819150" marR="0" rtl="0" algn="just">
              <a:lnSpc>
                <a:spcPct val="175166"/>
              </a:lnSpc>
              <a:spcBef>
                <a:spcPts val="0"/>
              </a:spcBef>
              <a:spcAft>
                <a:spcPts val="0"/>
              </a:spcAft>
              <a:buClr>
                <a:srgbClr val="000000"/>
              </a:buClr>
              <a:buSzPts val="3000"/>
              <a:buFont typeface="IBM Plex Sans"/>
              <a:buAutoNum type="arabicPeriod"/>
            </a:pPr>
            <a:r>
              <a:rPr b="0" i="0" lang="en-US" sz="3000" u="none" cap="none" strike="noStrike">
                <a:solidFill>
                  <a:srgbClr val="000000"/>
                </a:solidFill>
                <a:latin typeface="IBM Plex Sans"/>
                <a:ea typeface="IBM Plex Sans"/>
                <a:cs typeface="IBM Plex Sans"/>
                <a:sym typeface="IBM Plex Sans"/>
              </a:rPr>
              <a:t>Insira os Dados da Empresa</a:t>
            </a:r>
            <a:endParaRPr b="0" i="0" sz="3000" u="none" cap="none" strike="noStrike">
              <a:solidFill>
                <a:srgbClr val="000000"/>
              </a:solidFill>
              <a:latin typeface="IBM Plex Sans"/>
              <a:ea typeface="IBM Plex Sans"/>
              <a:cs typeface="IBM Plex Sans"/>
              <a:sym typeface="IBM Plex Sans"/>
            </a:endParaRPr>
          </a:p>
          <a:p>
            <a:pPr indent="-256540" lvl="4" marL="1281430" marR="0" rtl="0" algn="just">
              <a:lnSpc>
                <a:spcPct val="175166"/>
              </a:lnSpc>
              <a:spcBef>
                <a:spcPts val="0"/>
              </a:spcBef>
              <a:spcAft>
                <a:spcPts val="0"/>
              </a:spcAft>
              <a:buClr>
                <a:srgbClr val="000000"/>
              </a:buClr>
              <a:buSzPts val="3000"/>
              <a:buFont typeface="Arial"/>
              <a:buChar char="•"/>
            </a:pPr>
            <a:r>
              <a:rPr b="0" i="0" lang="en-US" sz="3000" u="none" cap="none" strike="noStrike">
                <a:solidFill>
                  <a:srgbClr val="000000"/>
                </a:solidFill>
                <a:latin typeface="IBM Plex Sans"/>
                <a:ea typeface="IBM Plex Sans"/>
                <a:cs typeface="IBM Plex Sans"/>
                <a:sym typeface="IBM Plex Sans"/>
              </a:rPr>
              <a:t>Informe o número de Inscrição Municipal para realizar a consulta.</a:t>
            </a:r>
            <a:endParaRPr b="0" i="0" sz="3000" u="none" cap="none" strike="noStrike">
              <a:solidFill>
                <a:srgbClr val="000000"/>
              </a:solidFill>
              <a:latin typeface="IBM Plex Sans"/>
              <a:ea typeface="IBM Plex Sans"/>
              <a:cs typeface="IBM Plex Sans"/>
              <a:sym typeface="IBM Plex Sans"/>
            </a:endParaRPr>
          </a:p>
          <a:p>
            <a:pPr indent="-256540" lvl="4" marL="1281430" marR="0" rtl="0" algn="just">
              <a:lnSpc>
                <a:spcPct val="175166"/>
              </a:lnSpc>
              <a:spcBef>
                <a:spcPts val="0"/>
              </a:spcBef>
              <a:spcAft>
                <a:spcPts val="0"/>
              </a:spcAft>
              <a:buNone/>
            </a:pPr>
            <a:r>
              <a:t/>
            </a:r>
            <a:endParaRPr b="0" i="0" sz="3000" u="none" cap="none" strike="noStrike">
              <a:solidFill>
                <a:srgbClr val="000000"/>
              </a:solidFill>
              <a:latin typeface="IBM Plex Sans"/>
              <a:ea typeface="IBM Plex Sans"/>
              <a:cs typeface="IBM Plex Sans"/>
              <a:sym typeface="IBM Plex Sans"/>
            </a:endParaRPr>
          </a:p>
          <a:p>
            <a:pPr indent="-256540" lvl="4" marL="1281430" marR="0" rtl="0" algn="just">
              <a:lnSpc>
                <a:spcPct val="175166"/>
              </a:lnSpc>
              <a:spcBef>
                <a:spcPts val="0"/>
              </a:spcBef>
              <a:spcAft>
                <a:spcPts val="0"/>
              </a:spcAft>
              <a:buNone/>
            </a:pPr>
            <a:r>
              <a:rPr b="1" i="0" lang="en-US" sz="3000" u="none" cap="none" strike="noStrike">
                <a:solidFill>
                  <a:srgbClr val="000000"/>
                </a:solidFill>
                <a:latin typeface="IBM Plex Sans"/>
                <a:ea typeface="IBM Plex Sans"/>
                <a:cs typeface="IBM Plex Sans"/>
                <a:sym typeface="IBM Plex Sans"/>
              </a:rPr>
              <a:t>Nota:</a:t>
            </a:r>
            <a:r>
              <a:rPr b="0" i="0" lang="en-US" sz="3000" u="none" cap="none" strike="noStrike">
                <a:solidFill>
                  <a:srgbClr val="000000"/>
                </a:solidFill>
                <a:latin typeface="IBM Plex Sans"/>
                <a:ea typeface="IBM Plex Sans"/>
                <a:cs typeface="IBM Plex Sans"/>
                <a:sym typeface="IBM Plex Sans"/>
              </a:rPr>
              <a:t> Esse procedimento permite verificar débitos e outras pendências municipais associadas à sua empresa em Maceió.</a:t>
            </a:r>
            <a:endParaRPr b="0" i="0" sz="3000" u="none" cap="none" strike="noStrike">
              <a:solidFill>
                <a:srgbClr val="000000"/>
              </a:solidFill>
              <a:latin typeface="IBM Plex Sans"/>
              <a:ea typeface="IBM Plex Sans"/>
              <a:cs typeface="IBM Plex Sans"/>
              <a:sym typeface="IBM Plex Sans"/>
            </a:endParaRPr>
          </a:p>
          <a:p>
            <a:pPr indent="-256540" lvl="4" marL="1281430" marR="0" rtl="0" algn="just">
              <a:lnSpc>
                <a:spcPct val="213666"/>
              </a:lnSpc>
              <a:spcBef>
                <a:spcPts val="0"/>
              </a:spcBef>
              <a:spcAft>
                <a:spcPts val="0"/>
              </a:spcAft>
              <a:buNone/>
            </a:pPr>
            <a:r>
              <a:t/>
            </a:r>
            <a:endParaRPr b="0" i="0" sz="3000" u="none" cap="none" strike="noStrike">
              <a:solidFill>
                <a:srgbClr val="000000"/>
              </a:solidFill>
              <a:latin typeface="IBM Plex Sans"/>
              <a:ea typeface="IBM Plex Sans"/>
              <a:cs typeface="IBM Plex Sans"/>
              <a:sym typeface="IBM Plex Sans"/>
            </a:endParaRPr>
          </a:p>
        </p:txBody>
      </p:sp>
      <p:sp>
        <p:nvSpPr>
          <p:cNvPr id="629" name="Google Shape;629;p36"/>
          <p:cNvSpPr txBox="1"/>
          <p:nvPr/>
        </p:nvSpPr>
        <p:spPr>
          <a:xfrm>
            <a:off x="351300" y="9824367"/>
            <a:ext cx="4220700" cy="38490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lang="en-US" sz="2500">
                <a:solidFill>
                  <a:srgbClr val="000000"/>
                </a:solidFill>
                <a:latin typeface="IBM Plex Sans"/>
                <a:ea typeface="IBM Plex Sans"/>
                <a:cs typeface="IBM Plex Sans"/>
                <a:sym typeface="IBM Plex Sans"/>
              </a:rPr>
              <a:t>  ( SIAT Maceió, 2024)</a:t>
            </a:r>
            <a:endParaRPr sz="2500">
              <a:solidFill>
                <a:srgbClr val="000000"/>
              </a:solidFill>
              <a:latin typeface="IBM Plex Sans"/>
              <a:ea typeface="IBM Plex Sans"/>
              <a:cs typeface="IBM Plex Sans"/>
              <a:sym typeface="IBM Plex Sans"/>
            </a:endParaRPr>
          </a:p>
        </p:txBody>
      </p:sp>
      <p:sp>
        <p:nvSpPr>
          <p:cNvPr id="630" name="Google Shape;630;p36"/>
          <p:cNvSpPr/>
          <p:nvPr/>
        </p:nvSpPr>
        <p:spPr>
          <a:xfrm>
            <a:off x="14944080" y="8335671"/>
            <a:ext cx="3085339" cy="1708499"/>
          </a:xfrm>
          <a:custGeom>
            <a:rect b="b" l="l" r="r" t="t"/>
            <a:pathLst>
              <a:path extrusionOk="0" h="2277999" w="4113784">
                <a:moveTo>
                  <a:pt x="0" y="0"/>
                </a:moveTo>
                <a:lnTo>
                  <a:pt x="4113784" y="0"/>
                </a:lnTo>
                <a:lnTo>
                  <a:pt x="4113784" y="2277999"/>
                </a:lnTo>
                <a:lnTo>
                  <a:pt x="0" y="2277999"/>
                </a:lnTo>
                <a:lnTo>
                  <a:pt x="0" y="0"/>
                </a:lnTo>
                <a:close/>
              </a:path>
            </a:pathLst>
          </a:custGeom>
          <a:blipFill rotWithShape="1">
            <a:blip r:embed="rId7">
              <a:alphaModFix/>
            </a:blip>
            <a:stretch>
              <a:fillRect b="0" l="-6270" r="-6269" t="0"/>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g3a75d68289b_0_0"/>
          <p:cNvSpPr txBox="1"/>
          <p:nvPr/>
        </p:nvSpPr>
        <p:spPr>
          <a:xfrm>
            <a:off x="6951986" y="-105043"/>
            <a:ext cx="4117500" cy="758700"/>
          </a:xfrm>
          <a:prstGeom prst="rect">
            <a:avLst/>
          </a:prstGeom>
          <a:noFill/>
          <a:ln>
            <a:noFill/>
          </a:ln>
        </p:spPr>
        <p:txBody>
          <a:bodyPr anchorCtr="0" anchor="t" bIns="0" lIns="0" spcFirstLastPara="1" rIns="0" wrap="square" tIns="0">
            <a:spAutoFit/>
          </a:bodyPr>
          <a:lstStyle/>
          <a:p>
            <a:pPr indent="0" lvl="0" marL="0" marR="0" rtl="0" algn="ctr">
              <a:lnSpc>
                <a:spcPct val="167951"/>
              </a:lnSpc>
              <a:spcBef>
                <a:spcPts val="0"/>
              </a:spcBef>
              <a:spcAft>
                <a:spcPts val="0"/>
              </a:spcAft>
              <a:buNone/>
            </a:pPr>
            <a:r>
              <a:rPr b="1" lang="en-US" sz="4930">
                <a:solidFill>
                  <a:srgbClr val="000000"/>
                </a:solidFill>
                <a:latin typeface="Times"/>
                <a:ea typeface="Times"/>
                <a:cs typeface="Times"/>
                <a:sym typeface="Times"/>
              </a:rPr>
              <a:t>Referências</a:t>
            </a:r>
            <a:endParaRPr b="1" sz="4930">
              <a:solidFill>
                <a:srgbClr val="000000"/>
              </a:solidFill>
              <a:latin typeface="Times"/>
              <a:ea typeface="Times"/>
              <a:cs typeface="Times"/>
              <a:sym typeface="Times"/>
            </a:endParaRPr>
          </a:p>
        </p:txBody>
      </p:sp>
      <p:sp>
        <p:nvSpPr>
          <p:cNvPr id="640" name="Google Shape;640;g3a75d68289b_0_0"/>
          <p:cNvSpPr txBox="1"/>
          <p:nvPr/>
        </p:nvSpPr>
        <p:spPr>
          <a:xfrm>
            <a:off x="291375" y="988325"/>
            <a:ext cx="17710800" cy="600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lang="en-US" sz="2800">
                <a:solidFill>
                  <a:schemeClr val="dk1"/>
                </a:solidFill>
                <a:latin typeface="Times New Roman"/>
                <a:ea typeface="Times New Roman"/>
                <a:cs typeface="Times New Roman"/>
                <a:sym typeface="Times New Roman"/>
              </a:rPr>
              <a:t>BRASIL. Empresas e Negócios. </a:t>
            </a:r>
            <a:r>
              <a:rPr i="1" lang="en-US" sz="2800">
                <a:solidFill>
                  <a:schemeClr val="dk1"/>
                </a:solidFill>
                <a:latin typeface="Times New Roman"/>
                <a:ea typeface="Times New Roman"/>
                <a:cs typeface="Times New Roman"/>
                <a:sym typeface="Times New Roman"/>
              </a:rPr>
              <a:t>Etapas para realizar a baixa do MEI</a:t>
            </a:r>
            <a:r>
              <a:rPr lang="en-US" sz="2800">
                <a:solidFill>
                  <a:schemeClr val="dk1"/>
                </a:solidFill>
                <a:latin typeface="Times New Roman"/>
                <a:ea typeface="Times New Roman"/>
                <a:cs typeface="Times New Roman"/>
                <a:sym typeface="Times New Roman"/>
              </a:rPr>
              <a:t>. Brasília, 2023. Disponível em:</a:t>
            </a:r>
            <a:r>
              <a:rPr lang="en-US" sz="2800">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 </a:t>
            </a:r>
            <a:r>
              <a:rPr lang="en-US" sz="2800" u="sng">
                <a:solidFill>
                  <a:schemeClr val="hlink"/>
                </a:solidFill>
                <a:latin typeface="Times New Roman"/>
                <a:ea typeface="Times New Roman"/>
                <a:cs typeface="Times New Roman"/>
                <a:sym typeface="Times New Roman"/>
                <a:hlinkClick r:id="rId4"/>
              </a:rPr>
              <a:t>https://www.gov.br/pt-br/servicos/portal-do-empreendedor-quero-deixar-de-ser-mei</a:t>
            </a:r>
            <a:r>
              <a:rPr lang="en-US" sz="2800">
                <a:solidFill>
                  <a:schemeClr val="dk1"/>
                </a:solidFill>
                <a:latin typeface="Times New Roman"/>
                <a:ea typeface="Times New Roman"/>
                <a:cs typeface="Times New Roman"/>
                <a:sym typeface="Times New Roman"/>
              </a:rPr>
              <a:t>. Acesso em: 21 out. 2024.</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2800">
                <a:solidFill>
                  <a:schemeClr val="dk1"/>
                </a:solidFill>
                <a:latin typeface="Times New Roman"/>
                <a:ea typeface="Times New Roman"/>
                <a:cs typeface="Times New Roman"/>
                <a:sym typeface="Times New Roman"/>
              </a:rPr>
              <a:t>BRASIL. Empresas e Negócios. </a:t>
            </a:r>
            <a:r>
              <a:rPr i="1" lang="en-US" sz="2800">
                <a:solidFill>
                  <a:schemeClr val="dk1"/>
                </a:solidFill>
                <a:latin typeface="Times New Roman"/>
                <a:ea typeface="Times New Roman"/>
                <a:cs typeface="Times New Roman"/>
                <a:sym typeface="Times New Roman"/>
              </a:rPr>
              <a:t>Já sou MEI</a:t>
            </a:r>
            <a:r>
              <a:rPr lang="en-US" sz="2800">
                <a:solidFill>
                  <a:schemeClr val="dk1"/>
                </a:solidFill>
                <a:latin typeface="Times New Roman"/>
                <a:ea typeface="Times New Roman"/>
                <a:cs typeface="Times New Roman"/>
                <a:sym typeface="Times New Roman"/>
              </a:rPr>
              <a:t>. Brasília, 2024. Disponível em:</a:t>
            </a:r>
            <a:r>
              <a:rPr lang="en-US" sz="2800">
                <a:solidFill>
                  <a:schemeClr val="dk1"/>
                </a:solidFill>
                <a:uFill>
                  <a:noFill/>
                </a:uFill>
                <a:latin typeface="Times New Roman"/>
                <a:ea typeface="Times New Roman"/>
                <a:cs typeface="Times New Roman"/>
                <a:sym typeface="Times New Roman"/>
                <a:hlinkClick r:id="rId5">
                  <a:extLst>
                    <a:ext uri="{A12FA001-AC4F-418D-AE19-62706E023703}">
                      <ahyp:hlinkClr val="tx"/>
                    </a:ext>
                  </a:extLst>
                </a:hlinkClick>
              </a:rPr>
              <a:t> </a:t>
            </a:r>
            <a:r>
              <a:rPr lang="en-US" sz="2800" u="sng">
                <a:solidFill>
                  <a:schemeClr val="hlink"/>
                </a:solidFill>
                <a:latin typeface="Times New Roman"/>
                <a:ea typeface="Times New Roman"/>
                <a:cs typeface="Times New Roman"/>
                <a:sym typeface="Times New Roman"/>
                <a:hlinkClick r:id="rId6"/>
              </a:rPr>
              <a:t>https://www.gov.br/empresas-e-negocios/pt-br/empreendedor/servicos-para-mei/ja-sou-mei</a:t>
            </a:r>
            <a:r>
              <a:rPr lang="en-US" sz="2800">
                <a:solidFill>
                  <a:schemeClr val="dk1"/>
                </a:solidFill>
                <a:latin typeface="Times New Roman"/>
                <a:ea typeface="Times New Roman"/>
                <a:cs typeface="Times New Roman"/>
                <a:sym typeface="Times New Roman"/>
              </a:rPr>
              <a:t>. Acesso em: 24 out. 2024.</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2800">
                <a:solidFill>
                  <a:schemeClr val="dk1"/>
                </a:solidFill>
                <a:latin typeface="Times New Roman"/>
                <a:ea typeface="Times New Roman"/>
                <a:cs typeface="Times New Roman"/>
                <a:sym typeface="Times New Roman"/>
              </a:rPr>
              <a:t>BRASIL. Receita Federal do Brasil. </a:t>
            </a:r>
            <a:r>
              <a:rPr i="1" lang="en-US" sz="2800">
                <a:solidFill>
                  <a:schemeClr val="dk1"/>
                </a:solidFill>
                <a:latin typeface="Times New Roman"/>
                <a:ea typeface="Times New Roman"/>
                <a:cs typeface="Times New Roman"/>
                <a:sym typeface="Times New Roman"/>
              </a:rPr>
              <a:t>Simples Nacional – SIMEI</a:t>
            </a:r>
            <a:r>
              <a:rPr lang="en-US" sz="2800">
                <a:solidFill>
                  <a:schemeClr val="dk1"/>
                </a:solidFill>
                <a:latin typeface="Times New Roman"/>
                <a:ea typeface="Times New Roman"/>
                <a:cs typeface="Times New Roman"/>
                <a:sym typeface="Times New Roman"/>
              </a:rPr>
              <a:t>. Brasília, 2024. Disponível em:</a:t>
            </a:r>
            <a:r>
              <a:rPr lang="en-US" sz="2800">
                <a:solidFill>
                  <a:schemeClr val="dk1"/>
                </a:solidFill>
                <a:uFill>
                  <a:noFill/>
                </a:uFill>
                <a:latin typeface="Times New Roman"/>
                <a:ea typeface="Times New Roman"/>
                <a:cs typeface="Times New Roman"/>
                <a:sym typeface="Times New Roman"/>
                <a:hlinkClick r:id="rId7">
                  <a:extLst>
                    <a:ext uri="{A12FA001-AC4F-418D-AE19-62706E023703}">
                      <ahyp:hlinkClr val="tx"/>
                    </a:ext>
                  </a:extLst>
                </a:hlinkClick>
              </a:rPr>
              <a:t> </a:t>
            </a:r>
            <a:r>
              <a:rPr lang="en-US" sz="2800" u="sng">
                <a:solidFill>
                  <a:schemeClr val="hlink"/>
                </a:solidFill>
                <a:latin typeface="Times New Roman"/>
                <a:ea typeface="Times New Roman"/>
                <a:cs typeface="Times New Roman"/>
                <a:sym typeface="Times New Roman"/>
                <a:hlinkClick r:id="rId8"/>
              </a:rPr>
              <a:t>http://www8.receita.fazenda.gov.br/SimplesNacional/</a:t>
            </a:r>
            <a:r>
              <a:rPr lang="en-US" sz="2800">
                <a:solidFill>
                  <a:schemeClr val="dk1"/>
                </a:solidFill>
                <a:latin typeface="Times New Roman"/>
                <a:ea typeface="Times New Roman"/>
                <a:cs typeface="Times New Roman"/>
                <a:sym typeface="Times New Roman"/>
              </a:rPr>
              <a:t>. Acesso em: 21 out. 2024.</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100"/>
              <a:buNone/>
            </a:pPr>
            <a:r>
              <a:rPr lang="en-US" sz="2800">
                <a:solidFill>
                  <a:schemeClr val="dk1"/>
                </a:solidFill>
                <a:latin typeface="Times New Roman"/>
                <a:ea typeface="Times New Roman"/>
                <a:cs typeface="Times New Roman"/>
                <a:sym typeface="Times New Roman"/>
              </a:rPr>
              <a:t>BRASIL. Empresas e Negócios. </a:t>
            </a:r>
            <a:r>
              <a:rPr i="1" lang="en-US" sz="2800">
                <a:solidFill>
                  <a:schemeClr val="dk1"/>
                </a:solidFill>
                <a:latin typeface="Times New Roman"/>
                <a:ea typeface="Times New Roman"/>
                <a:cs typeface="Times New Roman"/>
                <a:sym typeface="Times New Roman"/>
              </a:rPr>
              <a:t>Passo a passo para a declaração de extinção – DASN-SIMEI Situação Especial</a:t>
            </a:r>
            <a:r>
              <a:rPr lang="en-US" sz="2800">
                <a:solidFill>
                  <a:schemeClr val="dk1"/>
                </a:solidFill>
                <a:latin typeface="Times New Roman"/>
                <a:ea typeface="Times New Roman"/>
                <a:cs typeface="Times New Roman"/>
                <a:sym typeface="Times New Roman"/>
              </a:rPr>
              <a:t>. Brasília, 2023. Disponível em:</a:t>
            </a:r>
            <a:r>
              <a:rPr lang="en-US" sz="2800">
                <a:solidFill>
                  <a:schemeClr val="dk1"/>
                </a:solidFill>
                <a:uFill>
                  <a:noFill/>
                </a:uFill>
                <a:latin typeface="Times New Roman"/>
                <a:ea typeface="Times New Roman"/>
                <a:cs typeface="Times New Roman"/>
                <a:sym typeface="Times New Roman"/>
                <a:hlinkClick r:id="rId9">
                  <a:extLst>
                    <a:ext uri="{A12FA001-AC4F-418D-AE19-62706E023703}">
                      <ahyp:hlinkClr val="tx"/>
                    </a:ext>
                  </a:extLst>
                </a:hlinkClick>
              </a:rPr>
              <a:t> </a:t>
            </a:r>
            <a:r>
              <a:rPr lang="en-US" sz="2800" u="sng">
                <a:solidFill>
                  <a:schemeClr val="hlink"/>
                </a:solidFill>
                <a:latin typeface="Times New Roman"/>
                <a:ea typeface="Times New Roman"/>
                <a:cs typeface="Times New Roman"/>
                <a:sym typeface="Times New Roman"/>
                <a:hlinkClick r:id="rId10"/>
              </a:rPr>
              <a:t>https://www.gov.br/empresas-e-negocios/pt-br/empreendedor/servicos-para-mei/ja-sou-mei</a:t>
            </a:r>
            <a:r>
              <a:rPr lang="en-US" sz="2800">
                <a:solidFill>
                  <a:schemeClr val="dk1"/>
                </a:solidFill>
                <a:latin typeface="Times New Roman"/>
                <a:ea typeface="Times New Roman"/>
                <a:cs typeface="Times New Roman"/>
                <a:sym typeface="Times New Roman"/>
              </a:rPr>
              <a:t>. Acesso em: 24 out. 2024.</a:t>
            </a:r>
            <a:endParaRPr sz="2800">
              <a:latin typeface="Times New Roman"/>
              <a:ea typeface="Times New Roman"/>
              <a:cs typeface="Times New Roman"/>
              <a:sym typeface="Times New Roman"/>
            </a:endParaRPr>
          </a:p>
          <a:p>
            <a:pPr indent="0" lvl="0" marL="0" rtl="0" algn="l">
              <a:lnSpc>
                <a:spcPct val="115000"/>
              </a:lnSpc>
              <a:spcBef>
                <a:spcPts val="1200"/>
              </a:spcBef>
              <a:spcAft>
                <a:spcPts val="1200"/>
              </a:spcAft>
              <a:buSzPts val="1100"/>
              <a:buNone/>
            </a:pPr>
            <a:r>
              <a:rPr lang="en-US" sz="2800">
                <a:solidFill>
                  <a:schemeClr val="dk1"/>
                </a:solidFill>
                <a:latin typeface="Times New Roman"/>
                <a:ea typeface="Times New Roman"/>
                <a:cs typeface="Times New Roman"/>
                <a:sym typeface="Times New Roman"/>
              </a:rPr>
              <a:t>CONTABILIZEI. GULARTE, Charles. </a:t>
            </a:r>
            <a:r>
              <a:rPr i="1" lang="en-US" sz="2800">
                <a:solidFill>
                  <a:schemeClr val="dk1"/>
                </a:solidFill>
                <a:latin typeface="Times New Roman"/>
                <a:ea typeface="Times New Roman"/>
                <a:cs typeface="Times New Roman"/>
                <a:sym typeface="Times New Roman"/>
              </a:rPr>
              <a:t>Baixa do MEI: passo a passo de como encerrar sua empresa</a:t>
            </a:r>
            <a:r>
              <a:rPr lang="en-US" sz="2800">
                <a:solidFill>
                  <a:schemeClr val="dk1"/>
                </a:solidFill>
                <a:latin typeface="Times New Roman"/>
                <a:ea typeface="Times New Roman"/>
                <a:cs typeface="Times New Roman"/>
                <a:sym typeface="Times New Roman"/>
              </a:rPr>
              <a:t>. 2023. Disponível em:</a:t>
            </a:r>
            <a:r>
              <a:rPr lang="en-US" sz="2800">
                <a:solidFill>
                  <a:schemeClr val="dk1"/>
                </a:solidFill>
                <a:uFill>
                  <a:noFill/>
                </a:uFill>
                <a:latin typeface="Times New Roman"/>
                <a:ea typeface="Times New Roman"/>
                <a:cs typeface="Times New Roman"/>
                <a:sym typeface="Times New Roman"/>
                <a:hlinkClick r:id="rId11">
                  <a:extLst>
                    <a:ext uri="{A12FA001-AC4F-418D-AE19-62706E023703}">
                      <ahyp:hlinkClr val="tx"/>
                    </a:ext>
                  </a:extLst>
                </a:hlinkClick>
              </a:rPr>
              <a:t> </a:t>
            </a:r>
            <a:r>
              <a:rPr lang="en-US" sz="2800" u="sng">
                <a:solidFill>
                  <a:schemeClr val="hlink"/>
                </a:solidFill>
                <a:latin typeface="Times New Roman"/>
                <a:ea typeface="Times New Roman"/>
                <a:cs typeface="Times New Roman"/>
                <a:sym typeface="Times New Roman"/>
                <a:hlinkClick r:id="rId12"/>
              </a:rPr>
              <a:t>https://www.contabilizei.com.br/contabilidade-online/baixa-de-mei/</a:t>
            </a:r>
            <a:r>
              <a:rPr lang="en-US" sz="2800">
                <a:solidFill>
                  <a:schemeClr val="dk1"/>
                </a:solidFill>
                <a:latin typeface="Times New Roman"/>
                <a:ea typeface="Times New Roman"/>
                <a:cs typeface="Times New Roman"/>
                <a:sym typeface="Times New Roman"/>
              </a:rPr>
              <a:t>. Acesso em: 24 out. 2024.</a:t>
            </a:r>
            <a:endParaRPr sz="2800">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g3a75d68289b_0_13"/>
          <p:cNvSpPr txBox="1"/>
          <p:nvPr/>
        </p:nvSpPr>
        <p:spPr>
          <a:xfrm>
            <a:off x="6951986" y="-105043"/>
            <a:ext cx="4117500" cy="758700"/>
          </a:xfrm>
          <a:prstGeom prst="rect">
            <a:avLst/>
          </a:prstGeom>
          <a:noFill/>
          <a:ln>
            <a:noFill/>
          </a:ln>
        </p:spPr>
        <p:txBody>
          <a:bodyPr anchorCtr="0" anchor="t" bIns="0" lIns="0" spcFirstLastPara="1" rIns="0" wrap="square" tIns="0">
            <a:spAutoFit/>
          </a:bodyPr>
          <a:lstStyle/>
          <a:p>
            <a:pPr indent="0" lvl="0" marL="0" marR="0" rtl="0" algn="ctr">
              <a:lnSpc>
                <a:spcPct val="167951"/>
              </a:lnSpc>
              <a:spcBef>
                <a:spcPts val="0"/>
              </a:spcBef>
              <a:spcAft>
                <a:spcPts val="0"/>
              </a:spcAft>
              <a:buNone/>
            </a:pPr>
            <a:r>
              <a:rPr b="1" lang="en-US" sz="4930">
                <a:solidFill>
                  <a:srgbClr val="000000"/>
                </a:solidFill>
                <a:latin typeface="Times"/>
                <a:ea typeface="Times"/>
                <a:cs typeface="Times"/>
                <a:sym typeface="Times"/>
              </a:rPr>
              <a:t>Referências</a:t>
            </a:r>
            <a:endParaRPr b="1" sz="4930">
              <a:solidFill>
                <a:srgbClr val="000000"/>
              </a:solidFill>
              <a:latin typeface="Times"/>
              <a:ea typeface="Times"/>
              <a:cs typeface="Times"/>
              <a:sym typeface="Times"/>
            </a:endParaRPr>
          </a:p>
        </p:txBody>
      </p:sp>
      <p:sp>
        <p:nvSpPr>
          <p:cNvPr id="650" name="Google Shape;650;g3a75d68289b_0_13"/>
          <p:cNvSpPr txBox="1"/>
          <p:nvPr/>
        </p:nvSpPr>
        <p:spPr>
          <a:xfrm>
            <a:off x="291375" y="988325"/>
            <a:ext cx="17710800" cy="8635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SzPts val="1100"/>
              <a:buNone/>
            </a:pPr>
            <a:r>
              <a:rPr lang="en-US" sz="2800">
                <a:solidFill>
                  <a:schemeClr val="dk1"/>
                </a:solidFill>
                <a:latin typeface="Times New Roman"/>
                <a:ea typeface="Times New Roman"/>
                <a:cs typeface="Times New Roman"/>
                <a:sym typeface="Times New Roman"/>
              </a:rPr>
              <a:t>PGFN – PROCURADORIA-GERAL DA FAZENDA NACIONAL. </a:t>
            </a:r>
            <a:r>
              <a:rPr i="1" lang="en-US" sz="2800">
                <a:solidFill>
                  <a:schemeClr val="dk1"/>
                </a:solidFill>
                <a:latin typeface="Times New Roman"/>
                <a:ea typeface="Times New Roman"/>
                <a:cs typeface="Times New Roman"/>
                <a:sym typeface="Times New Roman"/>
              </a:rPr>
              <a:t>Protesto de Certidão da Dívida Ativa da União: como proceder</a:t>
            </a:r>
            <a:r>
              <a:rPr lang="en-US" sz="2800">
                <a:solidFill>
                  <a:schemeClr val="dk1"/>
                </a:solidFill>
                <a:latin typeface="Times New Roman"/>
                <a:ea typeface="Times New Roman"/>
                <a:cs typeface="Times New Roman"/>
                <a:sym typeface="Times New Roman"/>
              </a:rPr>
              <a:t>. Brasília, 2025. Disponível em:</a:t>
            </a:r>
            <a:r>
              <a:rPr lang="en-US" sz="2800">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 </a:t>
            </a:r>
            <a:r>
              <a:rPr lang="en-US" sz="2800" u="sng">
                <a:solidFill>
                  <a:schemeClr val="hlink"/>
                </a:solidFill>
                <a:latin typeface="Times New Roman"/>
                <a:ea typeface="Times New Roman"/>
                <a:cs typeface="Times New Roman"/>
                <a:sym typeface="Times New Roman"/>
                <a:hlinkClick r:id="rId4"/>
              </a:rPr>
              <a:t>https://www.gov.br/pgfn/pt-br/servicos/orientacoes-contribuintes/protesto-de-certidao-da-divida-ativa-da-uniao/como-proceder</a:t>
            </a:r>
            <a:r>
              <a:rPr lang="en-US" sz="2800">
                <a:solidFill>
                  <a:schemeClr val="dk1"/>
                </a:solidFill>
                <a:latin typeface="Times New Roman"/>
                <a:ea typeface="Times New Roman"/>
                <a:cs typeface="Times New Roman"/>
                <a:sym typeface="Times New Roman"/>
              </a:rPr>
              <a:t>. Acesso em: 1 out. 2025.</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100"/>
              <a:buNone/>
            </a:pPr>
            <a:r>
              <a:rPr lang="en-US" sz="2800">
                <a:solidFill>
                  <a:schemeClr val="dk1"/>
                </a:solidFill>
                <a:latin typeface="Times New Roman"/>
                <a:ea typeface="Times New Roman"/>
                <a:cs typeface="Times New Roman"/>
                <a:sym typeface="Times New Roman"/>
              </a:rPr>
              <a:t>SEBRAE. </a:t>
            </a:r>
            <a:r>
              <a:rPr i="1" lang="en-US" sz="2800">
                <a:solidFill>
                  <a:schemeClr val="dk1"/>
                </a:solidFill>
                <a:latin typeface="Times New Roman"/>
                <a:ea typeface="Times New Roman"/>
                <a:cs typeface="Times New Roman"/>
                <a:sym typeface="Times New Roman"/>
              </a:rPr>
              <a:t>Como posso realizar a baixa no meu CNPJ MEI?</a:t>
            </a:r>
            <a:r>
              <a:rPr lang="en-US" sz="2800">
                <a:solidFill>
                  <a:schemeClr val="dk1"/>
                </a:solidFill>
                <a:latin typeface="Times New Roman"/>
                <a:ea typeface="Times New Roman"/>
                <a:cs typeface="Times New Roman"/>
                <a:sym typeface="Times New Roman"/>
              </a:rPr>
              <a:t> 2022. Disponível em:</a:t>
            </a:r>
            <a:r>
              <a:rPr lang="en-US" sz="2800">
                <a:solidFill>
                  <a:schemeClr val="dk1"/>
                </a:solidFill>
                <a:uFill>
                  <a:noFill/>
                </a:uFill>
                <a:latin typeface="Times New Roman"/>
                <a:ea typeface="Times New Roman"/>
                <a:cs typeface="Times New Roman"/>
                <a:sym typeface="Times New Roman"/>
                <a:hlinkClick r:id="rId5">
                  <a:extLst>
                    <a:ext uri="{A12FA001-AC4F-418D-AE19-62706E023703}">
                      <ahyp:hlinkClr val="tx"/>
                    </a:ext>
                  </a:extLst>
                </a:hlinkClick>
              </a:rPr>
              <a:t> </a:t>
            </a:r>
            <a:r>
              <a:rPr lang="en-US" sz="2800" u="sng">
                <a:solidFill>
                  <a:schemeClr val="hlink"/>
                </a:solidFill>
                <a:latin typeface="Times New Roman"/>
                <a:ea typeface="Times New Roman"/>
                <a:cs typeface="Times New Roman"/>
                <a:sym typeface="Times New Roman"/>
                <a:hlinkClick r:id="rId6"/>
              </a:rPr>
              <a:t>https://www.sebrae.com.br/sites/PortalSebrae/artigos/como-posso-realizar-a-baixa-no-meu-cnpj-mei</a:t>
            </a:r>
            <a:r>
              <a:rPr lang="en-US" sz="2800">
                <a:solidFill>
                  <a:schemeClr val="dk1"/>
                </a:solidFill>
                <a:latin typeface="Times New Roman"/>
                <a:ea typeface="Times New Roman"/>
                <a:cs typeface="Times New Roman"/>
                <a:sym typeface="Times New Roman"/>
              </a:rPr>
              <a:t>. Acesso em: 21 out. 2024.</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100"/>
              <a:buNone/>
            </a:pPr>
            <a:r>
              <a:rPr lang="en-US" sz="2800">
                <a:solidFill>
                  <a:schemeClr val="dk1"/>
                </a:solidFill>
                <a:latin typeface="Times New Roman"/>
                <a:ea typeface="Times New Roman"/>
                <a:cs typeface="Times New Roman"/>
                <a:sym typeface="Times New Roman"/>
              </a:rPr>
              <a:t>SEBRAE. </a:t>
            </a:r>
            <a:r>
              <a:rPr i="1" lang="en-US" sz="2800">
                <a:solidFill>
                  <a:schemeClr val="dk1"/>
                </a:solidFill>
                <a:latin typeface="Times New Roman"/>
                <a:ea typeface="Times New Roman"/>
                <a:cs typeface="Times New Roman"/>
                <a:sym typeface="Times New Roman"/>
              </a:rPr>
              <a:t>Tire suas dúvidas sobre o cancelamento do CNPJ do MEI: quando o MEI é cancelado automaticamente?</a:t>
            </a:r>
            <a:r>
              <a:rPr lang="en-US" sz="2800">
                <a:solidFill>
                  <a:schemeClr val="dk1"/>
                </a:solidFill>
                <a:latin typeface="Times New Roman"/>
                <a:ea typeface="Times New Roman"/>
                <a:cs typeface="Times New Roman"/>
                <a:sym typeface="Times New Roman"/>
              </a:rPr>
              <a:t> 2022a. Disponível em:</a:t>
            </a:r>
            <a:r>
              <a:rPr lang="en-US" sz="2800">
                <a:solidFill>
                  <a:schemeClr val="dk1"/>
                </a:solidFill>
                <a:uFill>
                  <a:noFill/>
                </a:uFill>
                <a:latin typeface="Times New Roman"/>
                <a:ea typeface="Times New Roman"/>
                <a:cs typeface="Times New Roman"/>
                <a:sym typeface="Times New Roman"/>
                <a:hlinkClick r:id="rId7">
                  <a:extLst>
                    <a:ext uri="{A12FA001-AC4F-418D-AE19-62706E023703}">
                      <ahyp:hlinkClr val="tx"/>
                    </a:ext>
                  </a:extLst>
                </a:hlinkClick>
              </a:rPr>
              <a:t> </a:t>
            </a:r>
            <a:r>
              <a:rPr lang="en-US" sz="2800" u="sng">
                <a:solidFill>
                  <a:schemeClr val="hlink"/>
                </a:solidFill>
                <a:latin typeface="Times New Roman"/>
                <a:ea typeface="Times New Roman"/>
                <a:cs typeface="Times New Roman"/>
                <a:sym typeface="Times New Roman"/>
                <a:hlinkClick r:id="rId8"/>
              </a:rPr>
              <a:t>https://sebrae.com.br/sites/PortalSebrae/artigos/tire-suas-duvidas-sobre-o-cancelamento-do-cnpj-do-mei-omisso</a:t>
            </a:r>
            <a:r>
              <a:rPr lang="en-US" sz="2800">
                <a:solidFill>
                  <a:schemeClr val="dk1"/>
                </a:solidFill>
                <a:latin typeface="Times New Roman"/>
                <a:ea typeface="Times New Roman"/>
                <a:cs typeface="Times New Roman"/>
                <a:sym typeface="Times New Roman"/>
              </a:rPr>
              <a:t>. Acesso em: 28 out. 2024.</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100"/>
              <a:buNone/>
            </a:pPr>
            <a:r>
              <a:rPr lang="en-US" sz="2800">
                <a:solidFill>
                  <a:schemeClr val="dk1"/>
                </a:solidFill>
                <a:latin typeface="Times New Roman"/>
                <a:ea typeface="Times New Roman"/>
                <a:cs typeface="Times New Roman"/>
                <a:sym typeface="Times New Roman"/>
              </a:rPr>
              <a:t>SEBRAE. </a:t>
            </a:r>
            <a:r>
              <a:rPr i="1" lang="en-US" sz="2800">
                <a:solidFill>
                  <a:schemeClr val="dk1"/>
                </a:solidFill>
                <a:latin typeface="Times New Roman"/>
                <a:ea typeface="Times New Roman"/>
                <a:cs typeface="Times New Roman"/>
                <a:sym typeface="Times New Roman"/>
              </a:rPr>
              <a:t>Como proceder a baixa por falecimento do MEI</a:t>
            </a:r>
            <a:r>
              <a:rPr lang="en-US" sz="2800">
                <a:solidFill>
                  <a:schemeClr val="dk1"/>
                </a:solidFill>
                <a:latin typeface="Times New Roman"/>
                <a:ea typeface="Times New Roman"/>
                <a:cs typeface="Times New Roman"/>
                <a:sym typeface="Times New Roman"/>
              </a:rPr>
              <a:t>. 2022b. Disponível em:</a:t>
            </a:r>
            <a:r>
              <a:rPr lang="en-US" sz="2800">
                <a:solidFill>
                  <a:schemeClr val="dk1"/>
                </a:solidFill>
                <a:uFill>
                  <a:noFill/>
                </a:uFill>
                <a:latin typeface="Times New Roman"/>
                <a:ea typeface="Times New Roman"/>
                <a:cs typeface="Times New Roman"/>
                <a:sym typeface="Times New Roman"/>
                <a:hlinkClick r:id="rId9">
                  <a:extLst>
                    <a:ext uri="{A12FA001-AC4F-418D-AE19-62706E023703}">
                      <ahyp:hlinkClr val="tx"/>
                    </a:ext>
                  </a:extLst>
                </a:hlinkClick>
              </a:rPr>
              <a:t> </a:t>
            </a:r>
            <a:r>
              <a:rPr lang="en-US" sz="2800" u="sng">
                <a:solidFill>
                  <a:schemeClr val="hlink"/>
                </a:solidFill>
                <a:latin typeface="Times New Roman"/>
                <a:ea typeface="Times New Roman"/>
                <a:cs typeface="Times New Roman"/>
                <a:sym typeface="Times New Roman"/>
                <a:hlinkClick r:id="rId10"/>
              </a:rPr>
              <a:t>https://sebrae.com.br/sites/PortalSebrae/ufs/ac/artigos/como-proceder-a-baixa-por-falecimento-mei/</a:t>
            </a:r>
            <a:r>
              <a:rPr lang="en-US" sz="2800">
                <a:solidFill>
                  <a:schemeClr val="dk1"/>
                </a:solidFill>
                <a:latin typeface="Times New Roman"/>
                <a:ea typeface="Times New Roman"/>
                <a:cs typeface="Times New Roman"/>
                <a:sym typeface="Times New Roman"/>
              </a:rPr>
              <a:t>. Acesso em: 28 out. 2024.</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SzPts val="1100"/>
              <a:buNone/>
            </a:pPr>
            <a:r>
              <a:rPr lang="en-US" sz="2800">
                <a:solidFill>
                  <a:schemeClr val="dk1"/>
                </a:solidFill>
                <a:latin typeface="Times New Roman"/>
                <a:ea typeface="Times New Roman"/>
                <a:cs typeface="Times New Roman"/>
                <a:sym typeface="Times New Roman"/>
              </a:rPr>
              <a:t>SEBRAE. </a:t>
            </a:r>
            <a:r>
              <a:rPr i="1" lang="en-US" sz="2800">
                <a:solidFill>
                  <a:schemeClr val="dk1"/>
                </a:solidFill>
                <a:latin typeface="Times New Roman"/>
                <a:ea typeface="Times New Roman"/>
                <a:cs typeface="Times New Roman"/>
                <a:sym typeface="Times New Roman"/>
              </a:rPr>
              <a:t>Como faço para pagar as contribuições mensais atrasadas?</a:t>
            </a:r>
            <a:r>
              <a:rPr lang="en-US" sz="2800">
                <a:solidFill>
                  <a:schemeClr val="dk1"/>
                </a:solidFill>
                <a:latin typeface="Times New Roman"/>
                <a:ea typeface="Times New Roman"/>
                <a:cs typeface="Times New Roman"/>
                <a:sym typeface="Times New Roman"/>
              </a:rPr>
              <a:t> 2022c. Disponível em:</a:t>
            </a:r>
            <a:r>
              <a:rPr lang="en-US" sz="2800">
                <a:solidFill>
                  <a:schemeClr val="dk1"/>
                </a:solidFill>
                <a:uFill>
                  <a:noFill/>
                </a:uFill>
                <a:latin typeface="Times New Roman"/>
                <a:ea typeface="Times New Roman"/>
                <a:cs typeface="Times New Roman"/>
                <a:sym typeface="Times New Roman"/>
                <a:hlinkClick r:id="rId11">
                  <a:extLst>
                    <a:ext uri="{A12FA001-AC4F-418D-AE19-62706E023703}">
                      <ahyp:hlinkClr val="tx"/>
                    </a:ext>
                  </a:extLst>
                </a:hlinkClick>
              </a:rPr>
              <a:t> </a:t>
            </a:r>
            <a:r>
              <a:rPr lang="en-US" sz="2800" u="sng">
                <a:solidFill>
                  <a:schemeClr val="hlink"/>
                </a:solidFill>
                <a:latin typeface="Times New Roman"/>
                <a:ea typeface="Times New Roman"/>
                <a:cs typeface="Times New Roman"/>
                <a:sym typeface="Times New Roman"/>
                <a:hlinkClick r:id="rId12"/>
              </a:rPr>
              <a:t>https://sebrae.com.br/sites/PortalSebrae/artigos/tire-suas-duvidas-sobre-o-cancelamento-do-cnpj-do-mei-omisso</a:t>
            </a:r>
            <a:r>
              <a:rPr lang="en-US" sz="2800">
                <a:solidFill>
                  <a:schemeClr val="dk1"/>
                </a:solidFill>
                <a:latin typeface="Times New Roman"/>
                <a:ea typeface="Times New Roman"/>
                <a:cs typeface="Times New Roman"/>
                <a:sym typeface="Times New Roman"/>
              </a:rPr>
              <a:t>. Acesso em: 24 out. 2024.</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SzPts val="1100"/>
              <a:buNone/>
            </a:pPr>
            <a:r>
              <a:rPr lang="en-US" sz="2800">
                <a:solidFill>
                  <a:schemeClr val="dk1"/>
                </a:solidFill>
                <a:latin typeface="Times New Roman"/>
                <a:ea typeface="Times New Roman"/>
                <a:cs typeface="Times New Roman"/>
                <a:sym typeface="Times New Roman"/>
              </a:rPr>
              <a:t>SIAT MACEIÓ. Secretaria Municipal de Fazenda. </a:t>
            </a:r>
            <a:r>
              <a:rPr i="1" lang="en-US" sz="2800">
                <a:solidFill>
                  <a:schemeClr val="dk1"/>
                </a:solidFill>
                <a:latin typeface="Times New Roman"/>
                <a:ea typeface="Times New Roman"/>
                <a:cs typeface="Times New Roman"/>
                <a:sym typeface="Times New Roman"/>
              </a:rPr>
              <a:t>Consulta de Débitos Municipais</a:t>
            </a:r>
            <a:r>
              <a:rPr lang="en-US" sz="2800">
                <a:solidFill>
                  <a:schemeClr val="dk1"/>
                </a:solidFill>
                <a:latin typeface="Times New Roman"/>
                <a:ea typeface="Times New Roman"/>
                <a:cs typeface="Times New Roman"/>
                <a:sym typeface="Times New Roman"/>
              </a:rPr>
              <a:t>. Maceió, 2024. Disponível em: https://www.maceio.al.gov.br. Acesso em: 24 out. 2024.</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
          <p:cNvSpPr txBox="1"/>
          <p:nvPr/>
        </p:nvSpPr>
        <p:spPr>
          <a:xfrm>
            <a:off x="3594115" y="1524"/>
            <a:ext cx="10423907" cy="1027176"/>
          </a:xfrm>
          <a:prstGeom prst="rect">
            <a:avLst/>
          </a:prstGeom>
          <a:noFill/>
          <a:ln>
            <a:noFill/>
          </a:ln>
        </p:spPr>
        <p:txBody>
          <a:bodyPr anchorCtr="0" anchor="t" bIns="0" lIns="0" spcFirstLastPara="1" rIns="0" wrap="square" tIns="0">
            <a:spAutoFit/>
          </a:bodyPr>
          <a:lstStyle/>
          <a:p>
            <a:pPr indent="0" lvl="0" marL="0" marR="0" rtl="0" algn="ctr">
              <a:lnSpc>
                <a:spcPct val="155952"/>
              </a:lnSpc>
              <a:spcBef>
                <a:spcPts val="0"/>
              </a:spcBef>
              <a:spcAft>
                <a:spcPts val="0"/>
              </a:spcAft>
              <a:buNone/>
            </a:pPr>
            <a:r>
              <a:rPr b="1" lang="en-US" sz="4200">
                <a:solidFill>
                  <a:srgbClr val="000000"/>
                </a:solidFill>
                <a:latin typeface="Arial"/>
                <a:ea typeface="Arial"/>
                <a:cs typeface="Arial"/>
                <a:sym typeface="Arial"/>
              </a:rPr>
              <a:t>Como Encerrar a Atividade do MEI</a:t>
            </a:r>
            <a:endParaRPr b="1" sz="4200">
              <a:solidFill>
                <a:srgbClr val="000000"/>
              </a:solidFill>
              <a:latin typeface="Arial"/>
              <a:ea typeface="Arial"/>
              <a:cs typeface="Arial"/>
              <a:sym typeface="Arial"/>
            </a:endParaRPr>
          </a:p>
        </p:txBody>
      </p:sp>
      <p:sp>
        <p:nvSpPr>
          <p:cNvPr id="175" name="Google Shape;175;p4"/>
          <p:cNvSpPr txBox="1"/>
          <p:nvPr/>
        </p:nvSpPr>
        <p:spPr>
          <a:xfrm>
            <a:off x="1906920" y="1682106"/>
            <a:ext cx="1687195" cy="83185"/>
          </a:xfrm>
          <a:prstGeom prst="rect">
            <a:avLst/>
          </a:prstGeom>
          <a:noFill/>
          <a:ln>
            <a:noFill/>
          </a:ln>
        </p:spPr>
        <p:txBody>
          <a:bodyPr anchorCtr="0" anchor="t" bIns="0" lIns="0" spcFirstLastPara="1" rIns="0" wrap="square" tIns="0">
            <a:spAutoFit/>
          </a:bodyPr>
          <a:lstStyle/>
          <a:p>
            <a:pPr indent="0" lvl="0" marL="0" marR="0" rtl="0" algn="l">
              <a:lnSpc>
                <a:spcPct val="60000"/>
              </a:lnSpc>
              <a:spcBef>
                <a:spcPts val="0"/>
              </a:spcBef>
              <a:spcAft>
                <a:spcPts val="0"/>
              </a:spcAft>
              <a:buNone/>
            </a:pPr>
            <a:r>
              <a:rPr lang="en-US" sz="2800">
                <a:solidFill>
                  <a:srgbClr val="000000"/>
                </a:solidFill>
                <a:latin typeface="Arial"/>
                <a:ea typeface="Arial"/>
                <a:cs typeface="Arial"/>
                <a:sym typeface="Arial"/>
              </a:rPr>
              <a:t>EQUIPE:</a:t>
            </a:r>
            <a:endParaRPr sz="2800">
              <a:solidFill>
                <a:srgbClr val="000000"/>
              </a:solidFill>
              <a:latin typeface="Arial"/>
              <a:ea typeface="Arial"/>
              <a:cs typeface="Arial"/>
              <a:sym typeface="Arial"/>
            </a:endParaRPr>
          </a:p>
        </p:txBody>
      </p:sp>
      <p:sp>
        <p:nvSpPr>
          <p:cNvPr id="176" name="Google Shape;176;p4"/>
          <p:cNvSpPr txBox="1"/>
          <p:nvPr/>
        </p:nvSpPr>
        <p:spPr>
          <a:xfrm>
            <a:off x="3876437" y="857250"/>
            <a:ext cx="10141500" cy="9494100"/>
          </a:xfrm>
          <a:prstGeom prst="rect">
            <a:avLst/>
          </a:prstGeom>
          <a:noFill/>
          <a:ln>
            <a:noFill/>
          </a:ln>
        </p:spPr>
        <p:txBody>
          <a:bodyPr anchorCtr="0" anchor="t" bIns="0" lIns="0" spcFirstLastPara="1" rIns="0" wrap="square" tIns="0">
            <a:spAutoFit/>
          </a:bodyPr>
          <a:lstStyle/>
          <a:p>
            <a:pPr indent="-191134" lvl="3" marL="764540" marR="0" rtl="0" algn="just">
              <a:lnSpc>
                <a:spcPct val="133214"/>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J</a:t>
            </a:r>
            <a:r>
              <a:rPr b="0" i="0" lang="en-US" sz="2300" u="none" cap="none" strike="noStrike">
                <a:solidFill>
                  <a:srgbClr val="000000"/>
                </a:solidFill>
                <a:latin typeface="Calibri"/>
                <a:ea typeface="Calibri"/>
                <a:cs typeface="Calibri"/>
                <a:sym typeface="Calibri"/>
              </a:rPr>
              <a:t>uliana Roberta de A. Jesuíno - juliana.jesuino@feac.ufal.br</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Emilly P. Abreu Santos - emilly.abreu@feac.ufal.br</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Ana Cláudia C. Xavier - ana.xavier@feac.ufal.br</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Geysa Rodrigues Barbosa - geysa.barbosa@feac.ufal.br</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Lidiane Maria da Conceição - lidiane.conceicao@feac.ufal.br</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Gabriel Marques Borges da Silva</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Aryanne Gomes de Almeida - aryanne.almeida@feac.ufal.br</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Manuela Rayane Santos da Silva - manuela.silva@feac.ufal.br</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Joana Beatriz da Silva Feitosa - joana.feitosa@feac.ufal.br</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Cintia Crislane S. Oliveira - cintia.oliveira@feac.ufal.br</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Wood Rafael da Silva Freitas</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Rayanne Karine Carnauba Teixeira Cavalcante</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Danielly Evelyn de A. Silva - danielly.silva@feac.ufal.br</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Daniela Ferreira dos Santos</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Emerson Vinicius Pereira Santos</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Wistielly Mirelly S. do Nascimento</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Erik de Andrade Alves da Silva</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Ronaldy Rubens Lacerda Reis</a:t>
            </a:r>
            <a:endParaRPr b="0" i="0" sz="2300" u="none" cap="none" strike="noStrike">
              <a:solidFill>
                <a:srgbClr val="000000"/>
              </a:solidFill>
              <a:latin typeface="Calibri"/>
              <a:ea typeface="Calibri"/>
              <a:cs typeface="Calibri"/>
              <a:sym typeface="Calibri"/>
            </a:endParaRPr>
          </a:p>
          <a:p>
            <a:pPr indent="-159384" lvl="3" marL="764540" marR="0" rtl="0" algn="just">
              <a:lnSpc>
                <a:spcPct val="133214"/>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Paulo Henrique Ferreira de Oliveira</a:t>
            </a:r>
            <a:endParaRPr b="0" i="0" sz="2300" u="none" cap="none" strike="noStrike">
              <a:solidFill>
                <a:srgbClr val="000000"/>
              </a:solidFill>
              <a:latin typeface="Calibri"/>
              <a:ea typeface="Calibri"/>
              <a:cs typeface="Calibri"/>
              <a:sym typeface="Calibri"/>
            </a:endParaRPr>
          </a:p>
          <a:p>
            <a:pPr indent="-191134" lvl="3" marL="764540" marR="0" rtl="0" algn="just">
              <a:lnSpc>
                <a:spcPct val="133214"/>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p:txBody>
      </p:sp>
      <p:sp>
        <p:nvSpPr>
          <p:cNvPr id="177" name="Google Shape;177;p4"/>
          <p:cNvSpPr/>
          <p:nvPr/>
        </p:nvSpPr>
        <p:spPr>
          <a:xfrm>
            <a:off x="15093697" y="8418521"/>
            <a:ext cx="2935701" cy="1625632"/>
          </a:xfrm>
          <a:custGeom>
            <a:rect b="b" l="l" r="r" t="t"/>
            <a:pathLst>
              <a:path extrusionOk="0" h="2167509" w="3914267">
                <a:moveTo>
                  <a:pt x="0" y="0"/>
                </a:moveTo>
                <a:lnTo>
                  <a:pt x="3914267" y="0"/>
                </a:lnTo>
                <a:lnTo>
                  <a:pt x="3914267" y="2167509"/>
                </a:lnTo>
                <a:lnTo>
                  <a:pt x="0" y="2167509"/>
                </a:lnTo>
                <a:lnTo>
                  <a:pt x="0" y="0"/>
                </a:lnTo>
                <a:close/>
              </a:path>
            </a:pathLst>
          </a:custGeom>
          <a:blipFill rotWithShape="1">
            <a:blip r:embed="rId3">
              <a:alphaModFix/>
            </a:blip>
            <a:stretch>
              <a:fillRect b="0" l="-6270" r="-6269"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
          <p:cNvSpPr txBox="1"/>
          <p:nvPr/>
        </p:nvSpPr>
        <p:spPr>
          <a:xfrm>
            <a:off x="798576" y="288925"/>
            <a:ext cx="16690848" cy="1041399"/>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000">
                <a:solidFill>
                  <a:srgbClr val="000000"/>
                </a:solidFill>
                <a:latin typeface="Tahoma"/>
                <a:ea typeface="Tahoma"/>
                <a:cs typeface="Tahoma"/>
                <a:sym typeface="Tahoma"/>
              </a:rPr>
              <a:t>Aspectos Fundamentais do Microempreendedor Individual (MEI)</a:t>
            </a:r>
            <a:endParaRPr b="1" sz="4000">
              <a:solidFill>
                <a:srgbClr val="000000"/>
              </a:solidFill>
              <a:latin typeface="Tahoma"/>
              <a:ea typeface="Tahoma"/>
              <a:cs typeface="Tahoma"/>
              <a:sym typeface="Tahoma"/>
            </a:endParaRPr>
          </a:p>
        </p:txBody>
      </p:sp>
      <p:sp>
        <p:nvSpPr>
          <p:cNvPr id="187" name="Google Shape;187;p5"/>
          <p:cNvSpPr txBox="1"/>
          <p:nvPr/>
        </p:nvSpPr>
        <p:spPr>
          <a:xfrm>
            <a:off x="1594800" y="1223325"/>
            <a:ext cx="15098400" cy="8882100"/>
          </a:xfrm>
          <a:prstGeom prst="rect">
            <a:avLst/>
          </a:prstGeom>
          <a:noFill/>
          <a:ln>
            <a:noFill/>
          </a:ln>
        </p:spPr>
        <p:txBody>
          <a:bodyPr anchorCtr="0" anchor="t" bIns="0" lIns="0" spcFirstLastPara="1" rIns="0" wrap="square" tIns="0">
            <a:spAutoFit/>
          </a:bodyPr>
          <a:lstStyle/>
          <a:p>
            <a:pPr indent="0" lvl="0" marL="0" marR="0" rtl="0" algn="just">
              <a:lnSpc>
                <a:spcPct val="154843"/>
              </a:lnSpc>
              <a:spcBef>
                <a:spcPts val="0"/>
              </a:spcBef>
              <a:spcAft>
                <a:spcPts val="0"/>
              </a:spcAft>
              <a:buNone/>
            </a:pPr>
            <a:r>
              <a:rPr lang="en-US" sz="3200">
                <a:solidFill>
                  <a:srgbClr val="000000"/>
                </a:solidFill>
                <a:latin typeface="IBM Plex Sans"/>
                <a:ea typeface="IBM Plex Sans"/>
                <a:cs typeface="IBM Plex Sans"/>
                <a:sym typeface="IBM Plex Sans"/>
              </a:rPr>
              <a:t>O Microempreendedor Individual (MEI) é uma categoria que permite a formalização de pequenos negócios com um regime tributário simplificado. O MEI não pode ser sócio ou titular de outra empresa e se enquadra automaticamente no Simples Nacional, pagando um valor fixo mensal de impostos. Os benefícios incluem isenção de taxas de abertura e encerramento, baixo custo de impostos, acesso a benefícios previdenciários e facilidade na obtenção de serviços financeiros. O faturamento máximo é de R$ 81.000,00 por ano e é permitido contratar um empregado, observando a legislação trabalhista. O MEI deve emitir notas fiscais apenas para vendas a pessoas jurídicas e cumprir obrigações como a entrega da Declaração Anual Simplificada (DASN-SIMEI). O não cumprimento dessas obrigações pode levar à perda dos benefícios e à necessidade de mudar para outro regime tributário.</a:t>
            </a:r>
            <a:endParaRPr sz="3200">
              <a:solidFill>
                <a:srgbClr val="000000"/>
              </a:solidFill>
              <a:latin typeface="IBM Plex Sans"/>
              <a:ea typeface="IBM Plex Sans"/>
              <a:cs typeface="IBM Plex Sans"/>
              <a:sym typeface="IBM Plex Sans"/>
            </a:endParaRPr>
          </a:p>
        </p:txBody>
      </p:sp>
      <p:sp>
        <p:nvSpPr>
          <p:cNvPr id="188" name="Google Shape;188;p5"/>
          <p:cNvSpPr txBox="1"/>
          <p:nvPr/>
        </p:nvSpPr>
        <p:spPr>
          <a:xfrm>
            <a:off x="7425450" y="9547025"/>
            <a:ext cx="7570800" cy="400200"/>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   (</a:t>
            </a:r>
            <a:r>
              <a:rPr lang="en-US" sz="2600">
                <a:solidFill>
                  <a:schemeClr val="dk1"/>
                </a:solidFill>
                <a:latin typeface="Trebuchet MS"/>
                <a:ea typeface="Trebuchet MS"/>
                <a:cs typeface="Trebuchet MS"/>
                <a:sym typeface="Trebuchet MS"/>
              </a:rPr>
              <a:t>Brasil, 2024); </a:t>
            </a:r>
            <a:r>
              <a:rPr lang="en-US" sz="2600">
                <a:solidFill>
                  <a:srgbClr val="000000"/>
                </a:solidFill>
                <a:latin typeface="Trebuchet MS"/>
                <a:ea typeface="Trebuchet MS"/>
                <a:cs typeface="Trebuchet MS"/>
                <a:sym typeface="Trebuchet MS"/>
              </a:rPr>
              <a:t>Contabilizei, 2023; </a:t>
            </a:r>
            <a:r>
              <a:rPr lang="en-US" sz="2600">
                <a:solidFill>
                  <a:schemeClr val="dk1"/>
                </a:solidFill>
                <a:latin typeface="Trebuchet MS"/>
                <a:ea typeface="Trebuchet MS"/>
                <a:cs typeface="Trebuchet MS"/>
                <a:sym typeface="Trebuchet MS"/>
              </a:rPr>
              <a:t>Sebrae, 2022a </a:t>
            </a:r>
            <a:endParaRPr sz="2600">
              <a:solidFill>
                <a:srgbClr val="000000"/>
              </a:solidFill>
              <a:latin typeface="Trebuchet MS"/>
              <a:ea typeface="Trebuchet MS"/>
              <a:cs typeface="Trebuchet MS"/>
              <a:sym typeface="Trebuchet MS"/>
            </a:endParaRPr>
          </a:p>
        </p:txBody>
      </p:sp>
      <p:sp>
        <p:nvSpPr>
          <p:cNvPr id="189" name="Google Shape;189;p5"/>
          <p:cNvSpPr/>
          <p:nvPr/>
        </p:nvSpPr>
        <p:spPr>
          <a:xfrm>
            <a:off x="15193385" y="8844153"/>
            <a:ext cx="2999327" cy="1509427"/>
          </a:xfrm>
          <a:custGeom>
            <a:rect b="b" l="l" r="r" t="t"/>
            <a:pathLst>
              <a:path extrusionOk="0" h="2012569" w="3999103">
                <a:moveTo>
                  <a:pt x="0" y="0"/>
                </a:moveTo>
                <a:lnTo>
                  <a:pt x="3999103" y="0"/>
                </a:lnTo>
                <a:lnTo>
                  <a:pt x="3999103" y="2012569"/>
                </a:lnTo>
                <a:lnTo>
                  <a:pt x="0" y="2012569"/>
                </a:lnTo>
                <a:lnTo>
                  <a:pt x="0" y="0"/>
                </a:lnTo>
                <a:close/>
              </a:path>
            </a:pathLst>
          </a:custGeom>
          <a:blipFill rotWithShape="1">
            <a:blip r:embed="rId3">
              <a:alphaModFix/>
            </a:blip>
            <a:stretch>
              <a:fillRect b="1" l="-1137" r="-1138"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txBox="1"/>
          <p:nvPr/>
        </p:nvSpPr>
        <p:spPr>
          <a:xfrm>
            <a:off x="4435668" y="288925"/>
            <a:ext cx="9416664" cy="1041399"/>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000">
                <a:solidFill>
                  <a:srgbClr val="000000"/>
                </a:solidFill>
                <a:latin typeface="Tahoma"/>
                <a:ea typeface="Tahoma"/>
                <a:cs typeface="Tahoma"/>
                <a:sym typeface="Tahoma"/>
              </a:rPr>
              <a:t>Como Encerrar as Atividades do MEI</a:t>
            </a:r>
            <a:endParaRPr b="1" sz="4000">
              <a:solidFill>
                <a:srgbClr val="000000"/>
              </a:solidFill>
              <a:latin typeface="Tahoma"/>
              <a:ea typeface="Tahoma"/>
              <a:cs typeface="Tahoma"/>
              <a:sym typeface="Tahoma"/>
            </a:endParaRPr>
          </a:p>
        </p:txBody>
      </p:sp>
      <p:sp>
        <p:nvSpPr>
          <p:cNvPr id="199" name="Google Shape;199;p6"/>
          <p:cNvSpPr txBox="1"/>
          <p:nvPr/>
        </p:nvSpPr>
        <p:spPr>
          <a:xfrm>
            <a:off x="6890805" y="9639150"/>
            <a:ext cx="4512300" cy="400200"/>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 Brasil, 2024)</a:t>
            </a:r>
            <a:endParaRPr sz="2600">
              <a:solidFill>
                <a:srgbClr val="000000"/>
              </a:solidFill>
              <a:latin typeface="Trebuchet MS"/>
              <a:ea typeface="Trebuchet MS"/>
              <a:cs typeface="Trebuchet MS"/>
              <a:sym typeface="Trebuchet MS"/>
            </a:endParaRPr>
          </a:p>
        </p:txBody>
      </p:sp>
      <p:sp>
        <p:nvSpPr>
          <p:cNvPr id="200" name="Google Shape;200;p6"/>
          <p:cNvSpPr txBox="1"/>
          <p:nvPr/>
        </p:nvSpPr>
        <p:spPr>
          <a:xfrm>
            <a:off x="1729550" y="1013725"/>
            <a:ext cx="14829000" cy="9198900"/>
          </a:xfrm>
          <a:prstGeom prst="rect">
            <a:avLst/>
          </a:prstGeom>
          <a:noFill/>
          <a:ln>
            <a:noFill/>
          </a:ln>
        </p:spPr>
        <p:txBody>
          <a:bodyPr anchorCtr="0" anchor="t" bIns="0" lIns="0" spcFirstLastPara="1" rIns="0" wrap="square" tIns="0">
            <a:spAutoFit/>
          </a:bodyPr>
          <a:lstStyle/>
          <a:p>
            <a:pPr indent="0" lvl="0" marL="0" marR="0" rtl="0" algn="just">
              <a:lnSpc>
                <a:spcPct val="172833"/>
              </a:lnSpc>
              <a:spcBef>
                <a:spcPts val="0"/>
              </a:spcBef>
              <a:spcAft>
                <a:spcPts val="0"/>
              </a:spcAft>
              <a:buNone/>
            </a:pPr>
            <a:r>
              <a:rPr lang="en-US" sz="3000">
                <a:solidFill>
                  <a:srgbClr val="000000"/>
                </a:solidFill>
                <a:latin typeface="IBM Plex Sans"/>
                <a:ea typeface="IBM Plex Sans"/>
                <a:cs typeface="IBM Plex Sans"/>
                <a:sym typeface="IBM Plex Sans"/>
              </a:rPr>
              <a:t>O encerramento das atividades do Microempreendedor Individual (MEI) é um serviço que permite a baixa da inscrição do CNPJ para aqueles que desejam fechar seu negócio. Este procedimento é gratuito e fornecido pelo Ministério da Economia.</a:t>
            </a:r>
            <a:endParaRPr sz="3000">
              <a:solidFill>
                <a:srgbClr val="000000"/>
              </a:solidFill>
              <a:latin typeface="IBM Plex Sans"/>
              <a:ea typeface="IBM Plex Sans"/>
              <a:cs typeface="IBM Plex Sans"/>
              <a:sym typeface="IBM Plex Sans"/>
            </a:endParaRPr>
          </a:p>
          <a:p>
            <a:pPr indent="0" lvl="0" marL="0" marR="0" rtl="0" algn="just">
              <a:lnSpc>
                <a:spcPct val="172833"/>
              </a:lnSpc>
              <a:spcBef>
                <a:spcPts val="0"/>
              </a:spcBef>
              <a:spcAft>
                <a:spcPts val="0"/>
              </a:spcAft>
              <a:buNone/>
            </a:pPr>
            <a:r>
              <a:rPr b="1" lang="en-US" sz="3000">
                <a:solidFill>
                  <a:srgbClr val="000000"/>
                </a:solidFill>
                <a:latin typeface="IBM Plex Sans"/>
                <a:ea typeface="IBM Plex Sans"/>
                <a:cs typeface="IBM Plex Sans"/>
                <a:sym typeface="IBM Plex Sans"/>
              </a:rPr>
              <a:t>O que é esse serviço?</a:t>
            </a:r>
            <a:endParaRPr b="1" sz="3000">
              <a:solidFill>
                <a:srgbClr val="000000"/>
              </a:solidFill>
              <a:latin typeface="IBM Plex Sans"/>
              <a:ea typeface="IBM Plex Sans"/>
              <a:cs typeface="IBM Plex Sans"/>
              <a:sym typeface="IBM Plex Sans"/>
            </a:endParaRPr>
          </a:p>
          <a:p>
            <a:pPr indent="-205105" lvl="3" marL="819150" marR="0" rtl="0" algn="just">
              <a:lnSpc>
                <a:spcPct val="172833"/>
              </a:lnSpc>
              <a:spcBef>
                <a:spcPts val="0"/>
              </a:spcBef>
              <a:spcAft>
                <a:spcPts val="0"/>
              </a:spcAft>
              <a:buClr>
                <a:srgbClr val="000000"/>
              </a:buClr>
              <a:buSzPts val="3000"/>
              <a:buFont typeface="Arial"/>
              <a:buChar char="￭"/>
            </a:pPr>
            <a:r>
              <a:rPr b="0" i="0" lang="en-US" sz="3000" u="none" cap="none" strike="noStrike">
                <a:solidFill>
                  <a:srgbClr val="000000"/>
                </a:solidFill>
                <a:latin typeface="IBM Plex Sans"/>
                <a:ea typeface="IBM Plex Sans"/>
                <a:cs typeface="IBM Plex Sans"/>
                <a:sym typeface="IBM Plex Sans"/>
              </a:rPr>
              <a:t>Serviço Gratuito: Não há custos associados ao encerramento;</a:t>
            </a:r>
            <a:endParaRPr b="0" i="0" sz="3000" u="none" cap="none" strike="noStrike">
              <a:solidFill>
                <a:srgbClr val="000000"/>
              </a:solidFill>
              <a:latin typeface="IBM Plex Sans"/>
              <a:ea typeface="IBM Plex Sans"/>
              <a:cs typeface="IBM Plex Sans"/>
              <a:sym typeface="IBM Plex Sans"/>
            </a:endParaRPr>
          </a:p>
          <a:p>
            <a:pPr indent="-205105" lvl="3" marL="819150" marR="0" rtl="0" algn="just">
              <a:lnSpc>
                <a:spcPct val="172833"/>
              </a:lnSpc>
              <a:spcBef>
                <a:spcPts val="0"/>
              </a:spcBef>
              <a:spcAft>
                <a:spcPts val="0"/>
              </a:spcAft>
              <a:buClr>
                <a:srgbClr val="000000"/>
              </a:buClr>
              <a:buSzPts val="3000"/>
              <a:buFont typeface="Arial"/>
              <a:buChar char="￭"/>
            </a:pPr>
            <a:r>
              <a:rPr b="0" i="0" lang="en-US" sz="3000" u="none" cap="none" strike="noStrike">
                <a:solidFill>
                  <a:srgbClr val="000000"/>
                </a:solidFill>
                <a:latin typeface="IBM Plex Sans"/>
                <a:ea typeface="IBM Plex Sans"/>
                <a:cs typeface="IBM Plex Sans"/>
                <a:sym typeface="IBM Plex Sans"/>
              </a:rPr>
              <a:t>Baixa da Inscrição do CNPJ: Permite formalizar o fechamento do negócio;</a:t>
            </a:r>
            <a:endParaRPr b="0" i="0" sz="3000" u="none" cap="none" strike="noStrike">
              <a:solidFill>
                <a:srgbClr val="000000"/>
              </a:solidFill>
              <a:latin typeface="IBM Plex Sans"/>
              <a:ea typeface="IBM Plex Sans"/>
              <a:cs typeface="IBM Plex Sans"/>
              <a:sym typeface="IBM Plex Sans"/>
            </a:endParaRPr>
          </a:p>
          <a:p>
            <a:pPr indent="-205105" lvl="3" marL="819150" marR="0" rtl="0" algn="just">
              <a:lnSpc>
                <a:spcPct val="172833"/>
              </a:lnSpc>
              <a:spcBef>
                <a:spcPts val="0"/>
              </a:spcBef>
              <a:spcAft>
                <a:spcPts val="0"/>
              </a:spcAft>
              <a:buClr>
                <a:srgbClr val="000000"/>
              </a:buClr>
              <a:buSzPts val="3000"/>
              <a:buFont typeface="Arial"/>
              <a:buChar char="￭"/>
            </a:pPr>
            <a:r>
              <a:rPr b="0" i="0" lang="en-US" sz="3000" u="none" cap="none" strike="noStrike">
                <a:solidFill>
                  <a:srgbClr val="000000"/>
                </a:solidFill>
                <a:latin typeface="IBM Plex Sans"/>
                <a:ea typeface="IBM Plex Sans"/>
                <a:cs typeface="IBM Plex Sans"/>
                <a:sym typeface="IBM Plex Sans"/>
              </a:rPr>
              <a:t>Cancelamento de Inscrições: Gera a baixa nas administrações tributárias estaduais e municipais;</a:t>
            </a:r>
            <a:endParaRPr b="0" i="0" sz="3000" u="none" cap="none" strike="noStrike">
              <a:solidFill>
                <a:srgbClr val="000000"/>
              </a:solidFill>
              <a:latin typeface="IBM Plex Sans"/>
              <a:ea typeface="IBM Plex Sans"/>
              <a:cs typeface="IBM Plex Sans"/>
              <a:sym typeface="IBM Plex Sans"/>
            </a:endParaRPr>
          </a:p>
          <a:p>
            <a:pPr indent="-205105" lvl="3" marL="819150" marR="0" rtl="0" algn="just">
              <a:lnSpc>
                <a:spcPct val="172833"/>
              </a:lnSpc>
              <a:spcBef>
                <a:spcPts val="0"/>
              </a:spcBef>
              <a:spcAft>
                <a:spcPts val="0"/>
              </a:spcAft>
              <a:buClr>
                <a:srgbClr val="000000"/>
              </a:buClr>
              <a:buSzPts val="3000"/>
              <a:buFont typeface="Arial"/>
              <a:buChar char="￭"/>
            </a:pPr>
            <a:r>
              <a:rPr b="0" i="0" lang="en-US" sz="3000" u="none" cap="none" strike="noStrike">
                <a:solidFill>
                  <a:srgbClr val="000000"/>
                </a:solidFill>
                <a:latin typeface="IBM Plex Sans"/>
                <a:ea typeface="IBM Plex Sans"/>
                <a:cs typeface="IBM Plex Sans"/>
                <a:sym typeface="IBM Plex Sans"/>
              </a:rPr>
              <a:t>Cancelamento de Licenças e Alvarás: Todas as licenças e alvarás concedidos também são cancelados.</a:t>
            </a:r>
            <a:endParaRPr b="0" i="0" sz="3000" u="none" cap="none" strike="noStrike">
              <a:solidFill>
                <a:srgbClr val="000000"/>
              </a:solidFill>
              <a:latin typeface="IBM Plex Sans"/>
              <a:ea typeface="IBM Plex Sans"/>
              <a:cs typeface="IBM Plex Sans"/>
              <a:sym typeface="IBM Plex Sans"/>
            </a:endParaRPr>
          </a:p>
          <a:p>
            <a:pPr indent="-205105" lvl="3" marL="819150" marR="0" rtl="0" algn="just">
              <a:lnSpc>
                <a:spcPct val="172833"/>
              </a:lnSpc>
              <a:spcBef>
                <a:spcPts val="0"/>
              </a:spcBef>
              <a:spcAft>
                <a:spcPts val="0"/>
              </a:spcAft>
              <a:buNone/>
            </a:pPr>
            <a:r>
              <a:rPr b="1" i="0" lang="en-US" sz="2900" u="none" cap="none" strike="noStrike">
                <a:solidFill>
                  <a:srgbClr val="000000"/>
                </a:solidFill>
                <a:latin typeface="IBM Plex Sans"/>
                <a:ea typeface="IBM Plex Sans"/>
                <a:cs typeface="IBM Plex Sans"/>
                <a:sym typeface="IBM Plex Sans"/>
              </a:rPr>
              <a:t>Como Acessar:</a:t>
            </a:r>
            <a:r>
              <a:rPr b="0" i="0" lang="en-US" sz="2900" u="none" cap="none" strike="noStrike">
                <a:solidFill>
                  <a:srgbClr val="000000"/>
                </a:solidFill>
                <a:latin typeface="IBM Plex Sans"/>
                <a:ea typeface="IBM Plex Sans"/>
                <a:cs typeface="IBM Plex Sans"/>
                <a:sym typeface="IBM Plex Sans"/>
              </a:rPr>
              <a:t> O procedimento deve ser realizado pelo Portal do </a:t>
            </a:r>
            <a:endParaRPr b="0" i="0" sz="2900" u="none" cap="none" strike="noStrike">
              <a:solidFill>
                <a:srgbClr val="000000"/>
              </a:solidFill>
              <a:latin typeface="IBM Plex Sans"/>
              <a:ea typeface="IBM Plex Sans"/>
              <a:cs typeface="IBM Plex Sans"/>
              <a:sym typeface="IBM Plex Sans"/>
            </a:endParaRPr>
          </a:p>
          <a:p>
            <a:pPr indent="-205105" lvl="3" marL="819150" marR="0" rtl="0" algn="just">
              <a:lnSpc>
                <a:spcPct val="172833"/>
              </a:lnSpc>
              <a:spcBef>
                <a:spcPts val="0"/>
              </a:spcBef>
              <a:spcAft>
                <a:spcPts val="0"/>
              </a:spcAft>
              <a:buNone/>
            </a:pPr>
            <a:r>
              <a:rPr b="0" i="0" lang="en-US" sz="2900" u="none" cap="none" strike="noStrike">
                <a:solidFill>
                  <a:srgbClr val="000000"/>
                </a:solidFill>
                <a:latin typeface="IBM Plex Sans"/>
                <a:ea typeface="IBM Plex Sans"/>
                <a:cs typeface="IBM Plex Sans"/>
                <a:sym typeface="IBM Plex Sans"/>
              </a:rPr>
              <a:t>Empreendedor.</a:t>
            </a:r>
            <a:endParaRPr b="0" i="0" sz="2900" u="none" cap="none" strike="noStrike">
              <a:solidFill>
                <a:srgbClr val="000000"/>
              </a:solidFill>
              <a:latin typeface="IBM Plex Sans"/>
              <a:ea typeface="IBM Plex Sans"/>
              <a:cs typeface="IBM Plex Sans"/>
              <a:sym typeface="IBM Plex Sans"/>
            </a:endParaRPr>
          </a:p>
        </p:txBody>
      </p:sp>
      <p:sp>
        <p:nvSpPr>
          <p:cNvPr id="201" name="Google Shape;201;p6"/>
          <p:cNvSpPr/>
          <p:nvPr/>
        </p:nvSpPr>
        <p:spPr>
          <a:xfrm>
            <a:off x="14475223" y="8757062"/>
            <a:ext cx="2968942" cy="1644110"/>
          </a:xfrm>
          <a:custGeom>
            <a:rect b="b" l="l" r="r" t="t"/>
            <a:pathLst>
              <a:path extrusionOk="0" h="2192147" w="3958590">
                <a:moveTo>
                  <a:pt x="0" y="0"/>
                </a:moveTo>
                <a:lnTo>
                  <a:pt x="3958590" y="0"/>
                </a:lnTo>
                <a:lnTo>
                  <a:pt x="3958590" y="2192147"/>
                </a:lnTo>
                <a:lnTo>
                  <a:pt x="0" y="2192147"/>
                </a:lnTo>
                <a:lnTo>
                  <a:pt x="0" y="0"/>
                </a:lnTo>
                <a:close/>
              </a:path>
            </a:pathLst>
          </a:custGeom>
          <a:blipFill rotWithShape="1">
            <a:blip r:embed="rId3">
              <a:alphaModFix/>
            </a:blip>
            <a:stretch>
              <a:fillRect b="1" l="-6270" r="-6272"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nvSpPr>
        <p:spPr>
          <a:xfrm>
            <a:off x="5445125" y="-20549"/>
            <a:ext cx="7397700" cy="69270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4500">
                <a:solidFill>
                  <a:srgbClr val="000000"/>
                </a:solidFill>
                <a:latin typeface="Calibri"/>
                <a:ea typeface="Calibri"/>
                <a:cs typeface="Calibri"/>
                <a:sym typeface="Calibri"/>
              </a:rPr>
              <a:t>Quem Pode Dar Baixa no MEI?</a:t>
            </a:r>
            <a:endParaRPr b="1" sz="4500">
              <a:solidFill>
                <a:srgbClr val="000000"/>
              </a:solidFill>
              <a:latin typeface="Calibri"/>
              <a:ea typeface="Calibri"/>
              <a:cs typeface="Calibri"/>
              <a:sym typeface="Calibri"/>
            </a:endParaRPr>
          </a:p>
        </p:txBody>
      </p:sp>
      <p:sp>
        <p:nvSpPr>
          <p:cNvPr id="211" name="Google Shape;211;p7"/>
          <p:cNvSpPr txBox="1"/>
          <p:nvPr/>
        </p:nvSpPr>
        <p:spPr>
          <a:xfrm>
            <a:off x="500975" y="586000"/>
            <a:ext cx="17286000" cy="10017600"/>
          </a:xfrm>
          <a:prstGeom prst="rect">
            <a:avLst/>
          </a:prstGeom>
          <a:noFill/>
          <a:ln>
            <a:noFill/>
          </a:ln>
        </p:spPr>
        <p:txBody>
          <a:bodyPr anchorCtr="0" anchor="t" bIns="0" lIns="0" spcFirstLastPara="1" rIns="0" wrap="square" tIns="0">
            <a:spAutoFit/>
          </a:bodyPr>
          <a:lstStyle/>
          <a:p>
            <a:pPr indent="0" lvl="0" marL="0" marR="0" rtl="0" algn="just">
              <a:lnSpc>
                <a:spcPct val="175227"/>
              </a:lnSpc>
              <a:spcBef>
                <a:spcPts val="0"/>
              </a:spcBef>
              <a:spcAft>
                <a:spcPts val="0"/>
              </a:spcAft>
              <a:buNone/>
            </a:pPr>
            <a:r>
              <a:rPr b="1" lang="en-US" sz="2000">
                <a:solidFill>
                  <a:srgbClr val="000000"/>
                </a:solidFill>
                <a:latin typeface="Open Sans"/>
                <a:ea typeface="Open Sans"/>
                <a:cs typeface="Open Sans"/>
                <a:sym typeface="Open Sans"/>
              </a:rPr>
              <a:t>Cancelamento, Baixa &amp; Inatividade:</a:t>
            </a:r>
            <a:endParaRPr b="1" sz="2000">
              <a:solidFill>
                <a:srgbClr val="000000"/>
              </a:solidFill>
              <a:latin typeface="Open Sans"/>
              <a:ea typeface="Open Sans"/>
              <a:cs typeface="Open Sans"/>
              <a:sym typeface="Open Sans"/>
            </a:endParaRPr>
          </a:p>
          <a:p>
            <a:pPr indent="-137794" lvl="3" marL="600710" marR="0" rtl="0" algn="just">
              <a:lnSpc>
                <a:spcPct val="175227"/>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MEI com CNPJ Ativo: O MEI deve estar com o CNPJ ativo para solicitar a baixa. Se estiver inapto, é necessário regularizar as guias DAS em atraso e as declarações anuais (DASN-SIMEI) antes de proceder com a baixa regular.</a:t>
            </a:r>
            <a:endParaRPr b="0" i="0" sz="2000" u="none" cap="none" strike="noStrike">
              <a:solidFill>
                <a:srgbClr val="000000"/>
              </a:solidFill>
              <a:latin typeface="Open Sans"/>
              <a:ea typeface="Open Sans"/>
              <a:cs typeface="Open Sans"/>
              <a:sym typeface="Open Sans"/>
            </a:endParaRPr>
          </a:p>
          <a:p>
            <a:pPr indent="-137794" lvl="3" marL="600710" marR="0" rtl="0" algn="just">
              <a:lnSpc>
                <a:spcPct val="175227"/>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Cancelamento e Baixa: Refere-se à interrupção das operações do CNPJ da empresa.</a:t>
            </a:r>
            <a:endParaRPr b="0" i="0" sz="2000" u="none" cap="none" strike="noStrike">
              <a:solidFill>
                <a:srgbClr val="000000"/>
              </a:solidFill>
              <a:latin typeface="Open Sans"/>
              <a:ea typeface="Open Sans"/>
              <a:cs typeface="Open Sans"/>
              <a:sym typeface="Open Sans"/>
            </a:endParaRPr>
          </a:p>
          <a:p>
            <a:pPr indent="-137794" lvl="3" marL="600710" marR="0" rtl="0" algn="just">
              <a:lnSpc>
                <a:spcPct val="175227"/>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Inapta: O MEI pode ter seu cadastro considerado inapto caso não pague tributos (DAS), omita informações ou apresente irregularidades cadastrais. Isso pode resultar na impossibilidade de emitir notas fiscais, obter financiamentos e a dívida será atribuída ao CPF do responsável.</a:t>
            </a:r>
            <a:endParaRPr b="0" i="0" sz="2000" u="none" cap="none" strike="noStrike">
              <a:solidFill>
                <a:srgbClr val="000000"/>
              </a:solidFill>
              <a:latin typeface="Open Sans"/>
              <a:ea typeface="Open Sans"/>
              <a:cs typeface="Open Sans"/>
              <a:sym typeface="Open Sans"/>
            </a:endParaRPr>
          </a:p>
          <a:p>
            <a:pPr indent="-150494" lvl="3" marL="600710" marR="0" rtl="0" algn="just">
              <a:lnSpc>
                <a:spcPct val="175227"/>
              </a:lnSpc>
              <a:spcBef>
                <a:spcPts val="0"/>
              </a:spcBef>
              <a:spcAft>
                <a:spcPts val="0"/>
              </a:spcAft>
              <a:buNone/>
            </a:pPr>
            <a:r>
              <a:rPr b="1" i="0" lang="en-US" sz="2000" u="none" cap="none" strike="noStrike">
                <a:solidFill>
                  <a:srgbClr val="000000"/>
                </a:solidFill>
                <a:latin typeface="Open Sans"/>
                <a:ea typeface="Open Sans"/>
                <a:cs typeface="Open Sans"/>
                <a:sym typeface="Open Sans"/>
              </a:rPr>
              <a:t>Quem Pode Utilizar Este Serviço?</a:t>
            </a:r>
            <a:endParaRPr b="1" i="0" sz="2000" u="none" cap="none" strike="noStrike">
              <a:solidFill>
                <a:srgbClr val="000000"/>
              </a:solidFill>
              <a:latin typeface="Open Sans"/>
              <a:ea typeface="Open Sans"/>
              <a:cs typeface="Open Sans"/>
              <a:sym typeface="Open Sans"/>
            </a:endParaRPr>
          </a:p>
          <a:p>
            <a:pPr indent="-137794" lvl="3" marL="600710" marR="0" rtl="0" algn="just">
              <a:lnSpc>
                <a:spcPct val="175227"/>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O CNPJ deve estar ativo. Caso esteja inapto, primeiro é preciso reativá-lo, gerando e pagando os DAS em atraso, apresentando as declarações anuais pendentes e quitando as multas relacionadas.</a:t>
            </a:r>
            <a:endParaRPr b="0" i="0" sz="2000" u="none" cap="none" strike="noStrike">
              <a:solidFill>
                <a:srgbClr val="000000"/>
              </a:solidFill>
              <a:latin typeface="Open Sans"/>
              <a:ea typeface="Open Sans"/>
              <a:cs typeface="Open Sans"/>
              <a:sym typeface="Open Sans"/>
            </a:endParaRPr>
          </a:p>
          <a:p>
            <a:pPr indent="-150494" lvl="3" marL="600710" marR="0" rtl="0" algn="just">
              <a:lnSpc>
                <a:spcPct val="175227"/>
              </a:lnSpc>
              <a:spcBef>
                <a:spcPts val="0"/>
              </a:spcBef>
              <a:spcAft>
                <a:spcPts val="0"/>
              </a:spcAft>
              <a:buNone/>
            </a:pPr>
            <a:r>
              <a:rPr b="0" i="0" lang="en-US" sz="2000" u="none" cap="none" strike="noStrike">
                <a:solidFill>
                  <a:srgbClr val="000000"/>
                </a:solidFill>
                <a:latin typeface="Open Sans"/>
                <a:ea typeface="Open Sans"/>
                <a:cs typeface="Open Sans"/>
                <a:sym typeface="Open Sans"/>
              </a:rPr>
              <a:t>I</a:t>
            </a:r>
            <a:r>
              <a:rPr b="1" i="0" lang="en-US" sz="2000" u="none" cap="none" strike="noStrike">
                <a:solidFill>
                  <a:srgbClr val="000000"/>
                </a:solidFill>
                <a:latin typeface="Open Sans"/>
                <a:ea typeface="Open Sans"/>
                <a:cs typeface="Open Sans"/>
                <a:sym typeface="Open Sans"/>
              </a:rPr>
              <a:t>mportância do Planejamento Antes do Encerramento:</a:t>
            </a:r>
            <a:endParaRPr b="1" i="0" sz="2000" u="none" cap="none" strike="noStrike">
              <a:solidFill>
                <a:srgbClr val="000000"/>
              </a:solidFill>
              <a:latin typeface="Open Sans"/>
              <a:ea typeface="Open Sans"/>
              <a:cs typeface="Open Sans"/>
              <a:sym typeface="Open Sans"/>
            </a:endParaRPr>
          </a:p>
          <a:p>
            <a:pPr indent="-137794" lvl="3" marL="600710" marR="0" rtl="0" algn="just">
              <a:lnSpc>
                <a:spcPct val="175227"/>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Um planejamento financeiro e tributário é essencial antes de encerrar as atividades como MEI. O não cumprimento de obrigações pode levar a dívidas pendentes e bloqueios de crédito. Este planejamento deve incluir a regularização de pendências fiscais, a avaliação de dívidas com o INSS e o fechamento de contas bancárias associadas ao CNPJ.</a:t>
            </a:r>
            <a:endParaRPr b="0" i="0" sz="2000" u="none" cap="none" strike="noStrike">
              <a:solidFill>
                <a:srgbClr val="000000"/>
              </a:solidFill>
              <a:latin typeface="Open Sans"/>
              <a:ea typeface="Open Sans"/>
              <a:cs typeface="Open Sans"/>
              <a:sym typeface="Open Sans"/>
            </a:endParaRPr>
          </a:p>
          <a:p>
            <a:pPr indent="-150494" lvl="3" marL="600710" marR="0" rtl="0" algn="just">
              <a:lnSpc>
                <a:spcPct val="175227"/>
              </a:lnSpc>
              <a:spcBef>
                <a:spcPts val="0"/>
              </a:spcBef>
              <a:spcAft>
                <a:spcPts val="0"/>
              </a:spcAft>
              <a:buNone/>
            </a:pPr>
            <a:r>
              <a:rPr b="1" i="0" lang="en-US" sz="2000" u="none" cap="none" strike="noStrike">
                <a:solidFill>
                  <a:srgbClr val="000000"/>
                </a:solidFill>
                <a:latin typeface="Open Sans"/>
                <a:ea typeface="Open Sans"/>
                <a:cs typeface="Open Sans"/>
                <a:sym typeface="Open Sans"/>
              </a:rPr>
              <a:t>Documentos Necessários:</a:t>
            </a:r>
            <a:endParaRPr b="1" i="0" sz="2000" u="none" cap="none" strike="noStrike">
              <a:solidFill>
                <a:srgbClr val="000000"/>
              </a:solidFill>
              <a:latin typeface="Open Sans"/>
              <a:ea typeface="Open Sans"/>
              <a:cs typeface="Open Sans"/>
              <a:sym typeface="Open Sans"/>
            </a:endParaRPr>
          </a:p>
          <a:p>
            <a:pPr indent="-137159" lvl="3" marL="600710" marR="0" rtl="0" algn="just">
              <a:lnSpc>
                <a:spcPct val="175227"/>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Para solicitar a baixa, é preciso ter em mãos </a:t>
            </a:r>
            <a:r>
              <a:rPr lang="en-US" sz="2000">
                <a:latin typeface="Open Sans"/>
                <a:ea typeface="Open Sans"/>
                <a:cs typeface="Open Sans"/>
                <a:sym typeface="Open Sans"/>
              </a:rPr>
              <a:t>o gov br </a:t>
            </a:r>
            <a:endParaRPr sz="2000">
              <a:latin typeface="Open Sans"/>
              <a:ea typeface="Open Sans"/>
              <a:cs typeface="Open Sans"/>
              <a:sym typeface="Open Sans"/>
            </a:endParaRPr>
          </a:p>
          <a:p>
            <a:pPr indent="-137159" lvl="3" marL="600710" marR="0" rtl="0" algn="just">
              <a:lnSpc>
                <a:spcPct val="175227"/>
              </a:lnSpc>
              <a:spcBef>
                <a:spcPts val="0"/>
              </a:spcBef>
              <a:spcAft>
                <a:spcPts val="0"/>
              </a:spcAft>
              <a:buClr>
                <a:srgbClr val="000000"/>
              </a:buClr>
              <a:buSzPts val="2000"/>
              <a:buFont typeface="Arial"/>
              <a:buChar char="￭"/>
            </a:pPr>
            <a:r>
              <a:rPr lang="en-US" sz="2000">
                <a:solidFill>
                  <a:schemeClr val="dk1"/>
                </a:solidFill>
                <a:latin typeface="Trebuchet MS"/>
                <a:ea typeface="Trebuchet MS"/>
                <a:cs typeface="Trebuchet MS"/>
                <a:sym typeface="Trebuchet MS"/>
              </a:rPr>
              <a:t>(Brasil, 2024); Contabilizei, 2023; Sebrae, 2022b </a:t>
            </a:r>
            <a:endParaRPr sz="2000">
              <a:solidFill>
                <a:schemeClr val="dk1"/>
              </a:solidFill>
              <a:latin typeface="Trebuchet MS"/>
              <a:ea typeface="Trebuchet MS"/>
              <a:cs typeface="Trebuchet MS"/>
              <a:sym typeface="Trebuchet MS"/>
            </a:endParaRPr>
          </a:p>
          <a:p>
            <a:pPr indent="-137159" lvl="3" marL="600710" marR="0" rtl="0" algn="just">
              <a:lnSpc>
                <a:spcPct val="175227"/>
              </a:lnSpc>
              <a:spcBef>
                <a:spcPts val="0"/>
              </a:spcBef>
              <a:spcAft>
                <a:spcPts val="0"/>
              </a:spcAft>
              <a:buSzPts val="2000"/>
              <a:buFont typeface="Open Sans"/>
              <a:buChar char="￭"/>
            </a:pPr>
            <a:r>
              <a:t/>
            </a:r>
            <a:endParaRPr sz="2000">
              <a:latin typeface="Open Sans"/>
              <a:ea typeface="Open Sans"/>
              <a:cs typeface="Open Sans"/>
              <a:sym typeface="Open Sans"/>
            </a:endParaRPr>
          </a:p>
          <a:p>
            <a:pPr indent="-149859" lvl="3" marL="600710" marR="0" rtl="0" algn="just">
              <a:lnSpc>
                <a:spcPct val="175227"/>
              </a:lnSpc>
              <a:spcBef>
                <a:spcPts val="0"/>
              </a:spcBef>
              <a:spcAft>
                <a:spcPts val="0"/>
              </a:spcAft>
              <a:buNone/>
            </a:pPr>
            <a:r>
              <a:t/>
            </a:r>
            <a:endParaRPr b="0" i="0" sz="2000" u="none" cap="none" strike="noStrike">
              <a:solidFill>
                <a:srgbClr val="000000"/>
              </a:solidFill>
              <a:latin typeface="Open Sans"/>
              <a:ea typeface="Open Sans"/>
              <a:cs typeface="Open Sans"/>
              <a:sym typeface="Open Sans"/>
            </a:endParaRPr>
          </a:p>
        </p:txBody>
      </p:sp>
      <p:sp>
        <p:nvSpPr>
          <p:cNvPr id="212" name="Google Shape;212;p7"/>
          <p:cNvSpPr txBox="1"/>
          <p:nvPr/>
        </p:nvSpPr>
        <p:spPr>
          <a:xfrm>
            <a:off x="1108575" y="9662317"/>
            <a:ext cx="8016000" cy="307800"/>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000">
                <a:solidFill>
                  <a:srgbClr val="000000"/>
                </a:solidFill>
                <a:latin typeface="Trebuchet MS"/>
                <a:ea typeface="Trebuchet MS"/>
                <a:cs typeface="Trebuchet MS"/>
                <a:sym typeface="Trebuchet MS"/>
              </a:rPr>
              <a:t>(Sebrae, 2022b; Contabilizei, 2023; Brasil, 2023)</a:t>
            </a:r>
            <a:endParaRPr sz="2000">
              <a:solidFill>
                <a:srgbClr val="000000"/>
              </a:solidFill>
              <a:latin typeface="Trebuchet MS"/>
              <a:ea typeface="Trebuchet MS"/>
              <a:cs typeface="Trebuchet MS"/>
              <a:sym typeface="Trebuchet MS"/>
            </a:endParaRPr>
          </a:p>
        </p:txBody>
      </p:sp>
      <p:sp>
        <p:nvSpPr>
          <p:cNvPr id="213" name="Google Shape;213;p7"/>
          <p:cNvSpPr/>
          <p:nvPr/>
        </p:nvSpPr>
        <p:spPr>
          <a:xfrm>
            <a:off x="14821314" y="8267689"/>
            <a:ext cx="3208116" cy="1776507"/>
          </a:xfrm>
          <a:custGeom>
            <a:rect b="b" l="l" r="r" t="t"/>
            <a:pathLst>
              <a:path extrusionOk="0" h="2368677" w="4277487">
                <a:moveTo>
                  <a:pt x="0" y="0"/>
                </a:moveTo>
                <a:lnTo>
                  <a:pt x="4277487" y="0"/>
                </a:lnTo>
                <a:lnTo>
                  <a:pt x="4277487" y="2368677"/>
                </a:lnTo>
                <a:lnTo>
                  <a:pt x="0" y="2368677"/>
                </a:lnTo>
                <a:lnTo>
                  <a:pt x="0" y="0"/>
                </a:lnTo>
                <a:close/>
              </a:path>
            </a:pathLst>
          </a:custGeom>
          <a:blipFill rotWithShape="1">
            <a:blip r:embed="rId3">
              <a:alphaModFix/>
            </a:blip>
            <a:stretch>
              <a:fillRect b="0" l="-6270" r="-6268"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8"/>
          <p:cNvSpPr txBox="1"/>
          <p:nvPr/>
        </p:nvSpPr>
        <p:spPr>
          <a:xfrm>
            <a:off x="2234570" y="3126740"/>
            <a:ext cx="13818860" cy="3662045"/>
          </a:xfrm>
          <a:prstGeom prst="rect">
            <a:avLst/>
          </a:prstGeom>
          <a:noFill/>
          <a:ln>
            <a:noFill/>
          </a:ln>
        </p:spPr>
        <p:txBody>
          <a:bodyPr anchorCtr="0" anchor="t" bIns="0" lIns="0" spcFirstLastPara="1" rIns="0" wrap="square" tIns="0">
            <a:spAutoFit/>
          </a:bodyPr>
          <a:lstStyle/>
          <a:p>
            <a:pPr indent="0" lvl="0" marL="0" marR="0" rtl="0" algn="just">
              <a:lnSpc>
                <a:spcPct val="167968"/>
              </a:lnSpc>
              <a:spcBef>
                <a:spcPts val="0"/>
              </a:spcBef>
              <a:spcAft>
                <a:spcPts val="0"/>
              </a:spcAft>
              <a:buNone/>
            </a:pPr>
            <a:r>
              <a:rPr lang="en-US" sz="3200">
                <a:solidFill>
                  <a:srgbClr val="000000"/>
                </a:solidFill>
                <a:latin typeface="IBM Plex Sans"/>
                <a:ea typeface="IBM Plex Sans"/>
                <a:cs typeface="IBM Plex Sans"/>
                <a:sym typeface="IBM Plex Sans"/>
              </a:rPr>
              <a:t>O Microempreendedor Individual (MEI) pode ser cancelado automaticamente pelo Governo Federal se o empreendedor deixar de pagar o Documento de Arrecadação do Simples Nacional (DAS-MEI) ou não entregar a declaração anual por dois anos consecutivos. Este cancelamento é irrevogável, ou seja, mesmo que a dívida seja quitada, o CNPJ não poderá ser reativado.</a:t>
            </a:r>
            <a:endParaRPr sz="3200">
              <a:solidFill>
                <a:srgbClr val="000000"/>
              </a:solidFill>
              <a:latin typeface="IBM Plex Sans"/>
              <a:ea typeface="IBM Plex Sans"/>
              <a:cs typeface="IBM Plex Sans"/>
              <a:sym typeface="IBM Plex Sans"/>
            </a:endParaRPr>
          </a:p>
        </p:txBody>
      </p:sp>
      <p:sp>
        <p:nvSpPr>
          <p:cNvPr id="223" name="Google Shape;223;p8"/>
          <p:cNvSpPr txBox="1"/>
          <p:nvPr/>
        </p:nvSpPr>
        <p:spPr>
          <a:xfrm>
            <a:off x="2559250" y="542925"/>
            <a:ext cx="13169501" cy="1171575"/>
          </a:xfrm>
          <a:prstGeom prst="rect">
            <a:avLst/>
          </a:prstGeom>
          <a:noFill/>
          <a:ln>
            <a:noFill/>
          </a:ln>
        </p:spPr>
        <p:txBody>
          <a:bodyPr anchorCtr="0" anchor="t" bIns="0" lIns="0" spcFirstLastPara="1" rIns="0" wrap="square" tIns="0">
            <a:spAutoFit/>
          </a:bodyPr>
          <a:lstStyle/>
          <a:p>
            <a:pPr indent="0" lvl="0" marL="0" marR="0" rtl="0" algn="just">
              <a:lnSpc>
                <a:spcPct val="168000"/>
              </a:lnSpc>
              <a:spcBef>
                <a:spcPts val="0"/>
              </a:spcBef>
              <a:spcAft>
                <a:spcPts val="0"/>
              </a:spcAft>
              <a:buNone/>
            </a:pPr>
            <a:r>
              <a:rPr b="1" lang="en-US" sz="4500">
                <a:solidFill>
                  <a:srgbClr val="000000"/>
                </a:solidFill>
                <a:latin typeface="Tahoma"/>
                <a:ea typeface="Tahoma"/>
                <a:cs typeface="Tahoma"/>
                <a:sym typeface="Tahoma"/>
              </a:rPr>
              <a:t>Quando o MEI é cancelado automaticamente?</a:t>
            </a:r>
            <a:endParaRPr b="1" sz="4500">
              <a:solidFill>
                <a:srgbClr val="000000"/>
              </a:solidFill>
              <a:latin typeface="Tahoma"/>
              <a:ea typeface="Tahoma"/>
              <a:cs typeface="Tahoma"/>
              <a:sym typeface="Tahoma"/>
            </a:endParaRPr>
          </a:p>
        </p:txBody>
      </p:sp>
      <p:sp>
        <p:nvSpPr>
          <p:cNvPr id="224" name="Google Shape;224;p8"/>
          <p:cNvSpPr txBox="1"/>
          <p:nvPr/>
        </p:nvSpPr>
        <p:spPr>
          <a:xfrm>
            <a:off x="390533" y="9105032"/>
            <a:ext cx="7378200" cy="400200"/>
          </a:xfrm>
          <a:prstGeom prst="rect">
            <a:avLst/>
          </a:prstGeom>
          <a:noFill/>
          <a:ln>
            <a:noFill/>
          </a:ln>
        </p:spPr>
        <p:txBody>
          <a:bodyPr anchorCtr="0" anchor="t" bIns="0" lIns="0" spcFirstLastPara="1" rIns="0" wrap="square" tIns="0">
            <a:spAutoFit/>
          </a:bodyPr>
          <a:lstStyle/>
          <a:p>
            <a:pPr indent="0" lvl="0" marL="0" marR="0" rtl="0" algn="l">
              <a:lnSpc>
                <a:spcPct val="168076"/>
              </a:lnSpc>
              <a:spcBef>
                <a:spcPts val="0"/>
              </a:spcBef>
              <a:spcAft>
                <a:spcPts val="0"/>
              </a:spcAft>
              <a:buNone/>
            </a:pPr>
            <a:r>
              <a:rPr lang="en-US" sz="2600">
                <a:solidFill>
                  <a:srgbClr val="000000"/>
                </a:solidFill>
                <a:latin typeface="Trebuchet MS"/>
                <a:ea typeface="Trebuchet MS"/>
                <a:cs typeface="Trebuchet MS"/>
                <a:sym typeface="Trebuchet MS"/>
              </a:rPr>
              <a:t>    (Sebrae, 2022c)</a:t>
            </a:r>
            <a:endParaRPr sz="2600">
              <a:solidFill>
                <a:srgbClr val="000000"/>
              </a:solidFill>
              <a:latin typeface="Trebuchet MS"/>
              <a:ea typeface="Trebuchet MS"/>
              <a:cs typeface="Trebuchet MS"/>
              <a:sym typeface="Trebuchet MS"/>
            </a:endParaRPr>
          </a:p>
        </p:txBody>
      </p:sp>
      <p:sp>
        <p:nvSpPr>
          <p:cNvPr id="225" name="Google Shape;225;p8"/>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3">
              <a:alphaModFix/>
            </a:blip>
            <a:stretch>
              <a:fillRect b="0" l="-6270" r="-6269"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9"/>
          <p:cNvSpPr/>
          <p:nvPr/>
        </p:nvSpPr>
        <p:spPr>
          <a:xfrm>
            <a:off x="0" y="3031288"/>
            <a:ext cx="18288000" cy="4224433"/>
          </a:xfrm>
          <a:custGeom>
            <a:rect b="b" l="l" r="r" t="t"/>
            <a:pathLst>
              <a:path extrusionOk="0" h="5632577" w="24384000">
                <a:moveTo>
                  <a:pt x="0" y="0"/>
                </a:moveTo>
                <a:lnTo>
                  <a:pt x="24384000" y="0"/>
                </a:lnTo>
                <a:lnTo>
                  <a:pt x="24384000" y="5632577"/>
                </a:lnTo>
                <a:lnTo>
                  <a:pt x="0" y="5632577"/>
                </a:lnTo>
                <a:lnTo>
                  <a:pt x="0" y="0"/>
                </a:lnTo>
                <a:close/>
              </a:path>
            </a:pathLst>
          </a:custGeom>
          <a:blipFill rotWithShape="1">
            <a:blip r:embed="rId3">
              <a:alphaModFix/>
            </a:blip>
            <a:stretch>
              <a:fillRect b="-118" l="0" r="0" t="-118"/>
            </a:stretch>
          </a:blipFill>
          <a:ln>
            <a:noFill/>
          </a:ln>
        </p:spPr>
      </p:sp>
      <p:sp>
        <p:nvSpPr>
          <p:cNvPr id="235" name="Google Shape;235;p9"/>
          <p:cNvSpPr/>
          <p:nvPr/>
        </p:nvSpPr>
        <p:spPr>
          <a:xfrm>
            <a:off x="3063585" y="3687423"/>
            <a:ext cx="10408444" cy="2912174"/>
          </a:xfrm>
          <a:custGeom>
            <a:rect b="b" l="l" r="r" t="t"/>
            <a:pathLst>
              <a:path extrusionOk="0" h="3882898" w="13877925">
                <a:moveTo>
                  <a:pt x="0" y="0"/>
                </a:moveTo>
                <a:lnTo>
                  <a:pt x="13877925" y="0"/>
                </a:lnTo>
                <a:lnTo>
                  <a:pt x="13877925" y="3882898"/>
                </a:lnTo>
                <a:lnTo>
                  <a:pt x="0" y="3882898"/>
                </a:lnTo>
                <a:lnTo>
                  <a:pt x="0" y="0"/>
                </a:lnTo>
                <a:close/>
              </a:path>
            </a:pathLst>
          </a:custGeom>
          <a:blipFill rotWithShape="1">
            <a:blip r:embed="rId4">
              <a:alphaModFix/>
            </a:blip>
            <a:stretch>
              <a:fillRect b="0" l="-92" r="-91" t="0"/>
            </a:stretch>
          </a:blipFill>
          <a:ln>
            <a:noFill/>
          </a:ln>
        </p:spPr>
      </p:sp>
      <p:sp>
        <p:nvSpPr>
          <p:cNvPr id="236" name="Google Shape;236;p9"/>
          <p:cNvSpPr txBox="1"/>
          <p:nvPr/>
        </p:nvSpPr>
        <p:spPr>
          <a:xfrm>
            <a:off x="1541979" y="2611098"/>
            <a:ext cx="15148869" cy="2593976"/>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lang="en-US" sz="10000">
                <a:solidFill>
                  <a:srgbClr val="000000"/>
                </a:solidFill>
                <a:latin typeface="Tahoma"/>
                <a:ea typeface="Tahoma"/>
                <a:cs typeface="Tahoma"/>
                <a:sym typeface="Tahoma"/>
              </a:rPr>
              <a:t>ETAPAS: BAIXA DO MEI</a:t>
            </a:r>
            <a:endParaRPr b="1" sz="10000">
              <a:solidFill>
                <a:srgbClr val="000000"/>
              </a:solidFill>
              <a:latin typeface="Tahoma"/>
              <a:ea typeface="Tahoma"/>
              <a:cs typeface="Tahoma"/>
              <a:sym typeface="Tahoma"/>
            </a:endParaRPr>
          </a:p>
        </p:txBody>
      </p:sp>
      <p:sp>
        <p:nvSpPr>
          <p:cNvPr id="237" name="Google Shape;237;p9"/>
          <p:cNvSpPr/>
          <p:nvPr/>
        </p:nvSpPr>
        <p:spPr>
          <a:xfrm>
            <a:off x="14210695" y="7929559"/>
            <a:ext cx="3818668" cy="2114645"/>
          </a:xfrm>
          <a:custGeom>
            <a:rect b="b" l="l" r="r" t="t"/>
            <a:pathLst>
              <a:path extrusionOk="0" h="2819527" w="5091557">
                <a:moveTo>
                  <a:pt x="0" y="0"/>
                </a:moveTo>
                <a:lnTo>
                  <a:pt x="5091557" y="0"/>
                </a:lnTo>
                <a:lnTo>
                  <a:pt x="5091557" y="2819527"/>
                </a:lnTo>
                <a:lnTo>
                  <a:pt x="0" y="2819527"/>
                </a:lnTo>
                <a:lnTo>
                  <a:pt x="0" y="0"/>
                </a:lnTo>
                <a:close/>
              </a:path>
            </a:pathLst>
          </a:custGeom>
          <a:blipFill rotWithShape="1">
            <a:blip r:embed="rId5">
              <a:alphaModFix/>
            </a:blip>
            <a:stretch>
              <a:fillRect b="0" l="-6270" r="-6269"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F1C0E824976A4A87BF551771F24BE387_13</vt:lpwstr>
  </property>
  <property fmtid="{D5CDD505-2E9C-101B-9397-08002B2CF9AE}" pid="3" name="KSOProductBuildVer">
    <vt:lpwstr>1046-12.2.0.22549</vt:lpwstr>
  </property>
</Properties>
</file>