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6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3" roundtripDataSignature="AMtx7mhyCm+AufdTwyc63r4X0pi2dKjN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customschemas.google.com/relationships/presentationmetadata" Target="metadata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dac335c16c_1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50" lIns="58750" spcFirstLastPara="1" rIns="58750" wrap="square" tIns="587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r>
              <a:t/>
            </a:r>
            <a:endParaRPr/>
          </a:p>
        </p:txBody>
      </p:sp>
      <p:sp>
        <p:nvSpPr>
          <p:cNvPr id="150" name="Google Shape;150;g3dac335c16c_1_6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1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e77d3b0f05_0_47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73" name="Google Shape;273;g3e77d3b0f05_0_47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e77d3b0f05_0_5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84" name="Google Shape;284;g3e77d3b0f05_0_5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e77d3b0f05_0_67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95" name="Google Shape;295;g3e77d3b0f05_0_67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e77d3b0f05_0_7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06" name="Google Shape;306;g3e77d3b0f05_0_7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e77d3b0f05_0_9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17" name="Google Shape;317;g3e77d3b0f05_0_9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e77d3b0f05_0_103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27" name="Google Shape;327;g3e77d3b0f05_0_103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e77d3b0f05_0_11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37" name="Google Shape;337;g3e77d3b0f05_0_11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ea0a679d21_0_2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47" name="Google Shape;347;g3ea0a679d21_0_2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e77d3b0f05_0_13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57" name="Google Shape;357;g3e77d3b0f05_0_13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ea0a679d21_0_54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67" name="Google Shape;367;g3ea0a679d21_0_54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d8fd533fea_0_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161" name="Google Shape;161;g3d8fd533fea_0_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ea0a679d21_0_77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77" name="Google Shape;377;g3ea0a679d21_0_77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ea0a679d21_0_8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87" name="Google Shape;387;g3ea0a679d21_0_8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ea0a679d21_0_10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97" name="Google Shape;397;g3ea0a679d21_0_10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ea0a679d21_0_11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07" name="Google Shape;407;g3ea0a679d21_0_11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ea0a679d21_0_124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17" name="Google Shape;417;g3ea0a679d21_0_124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edbc931831_0_1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27" name="Google Shape;427;g3edbc931831_0_1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edbc931831_0_73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436" name="Google Shape;436;g3edbc931831_0_73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dac8ffd8ea_0_6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202" name="Google Shape;202;g3dac8ffd8ea_0_6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dac8ffd8ea_1_6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13" name="Google Shape;213;g3dac8ffd8ea_1_6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e77d3b0f05_0_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22" name="Google Shape;222;g3e77d3b0f05_0_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e77d3b0f05_0_15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32" name="Google Shape;232;g3e77d3b0f05_0_15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ea0a679d21_0_13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42" name="Google Shape;242;g3ea0a679d21_0_13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e77d3b0f05_0_2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52" name="Google Shape;252;g3e77d3b0f05_0_2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e77d3b0f05_0_3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62" name="Google Shape;262;g3e77d3b0f05_0_3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88e5c4415_0_108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g3d88e5c4415_0_108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g3d88e5c4415_0_10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g3d88e5c4415_0_108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 showMasterSp="0">
  <p:cSld name="Title and Content"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d8fd533fea_0_9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g3d8fd533fea_0_94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g3d8fd533fea_0_94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g3d8fd533fea_0_94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g3d8fd533fea_0_94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g3d8fd533fea_0_94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3d8fd533fea_0_94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g3d8fd533fea_0_94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dac8ffd8ea_1_81"/>
          <p:cNvSpPr/>
          <p:nvPr/>
        </p:nvSpPr>
        <p:spPr>
          <a:xfrm>
            <a:off x="0" y="0"/>
            <a:ext cx="18288000" cy="9721215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g3dac8ffd8ea_1_81"/>
          <p:cNvSpPr/>
          <p:nvPr/>
        </p:nvSpPr>
        <p:spPr>
          <a:xfrm>
            <a:off x="0" y="9720639"/>
            <a:ext cx="18288000" cy="5664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g3dac8ffd8ea_1_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g3dac8ffd8ea_1_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3dac8ffd8ea_1_81"/>
          <p:cNvSpPr/>
          <p:nvPr/>
        </p:nvSpPr>
        <p:spPr>
          <a:xfrm>
            <a:off x="17062145" y="8233792"/>
            <a:ext cx="171450" cy="23622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g3dac8ffd8ea_1_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3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dac8ffd8ea_1_81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g3dac8ffd8ea_1_81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g3dac8ffd8ea_1_81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3dac8ffd8ea_1_81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dac8ffd8ea_1_9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3dac8ffd8ea_1_92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g3dac8ffd8ea_1_92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3dac8ffd8ea_1_92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3dac8ffd8ea_1_92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g3dac8ffd8ea_1_92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g3dac8ffd8ea_1_92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g3dac8ffd8ea_1_92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dac8ffd8ea_1_101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g3dac8ffd8ea_1_1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3dac8ffd8ea_1_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g3dac8ffd8ea_1_101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g3dac8ffd8ea_1_10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3dac8ffd8ea_1_101"/>
          <p:cNvSpPr txBox="1"/>
          <p:nvPr>
            <p:ph type="ctrTitle"/>
          </p:nvPr>
        </p:nvSpPr>
        <p:spPr>
          <a:xfrm>
            <a:off x="898213" y="415686"/>
            <a:ext cx="164916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g3dac8ffd8ea_1_101"/>
          <p:cNvSpPr txBox="1"/>
          <p:nvPr>
            <p:ph idx="1" type="subTitle"/>
          </p:nvPr>
        </p:nvSpPr>
        <p:spPr>
          <a:xfrm>
            <a:off x="2743200" y="5760720"/>
            <a:ext cx="12801600" cy="2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g3dac8ffd8ea_1_101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g3dac8ffd8ea_1_101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g3dac8ffd8ea_1_101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dac8ffd8ea_1_112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g3dac8ffd8ea_1_112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g3dac8ffd8ea_1_112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dac8ffd8ea_1_116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g3dac8ffd8ea_1_116"/>
          <p:cNvSpPr txBox="1"/>
          <p:nvPr>
            <p:ph idx="1" type="body"/>
          </p:nvPr>
        </p:nvSpPr>
        <p:spPr>
          <a:xfrm>
            <a:off x="91440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g3dac8ffd8ea_1_116"/>
          <p:cNvSpPr txBox="1"/>
          <p:nvPr>
            <p:ph idx="2" type="body"/>
          </p:nvPr>
        </p:nvSpPr>
        <p:spPr>
          <a:xfrm>
            <a:off x="941832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g3dac8ffd8ea_1_116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g3dac8ffd8ea_1_116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g3dac8ffd8ea_1_116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ac8ffd8ea_1_123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g3dac8ffd8ea_1_123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g3dac8ffd8ea_1_123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g3dac8ffd8ea_1_123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4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4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4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4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4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4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4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4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4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dac8ffd8ea_1_74"/>
          <p:cNvSpPr/>
          <p:nvPr/>
        </p:nvSpPr>
        <p:spPr>
          <a:xfrm>
            <a:off x="0" y="3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g3dac8ffd8ea_1_74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g3dac8ffd8ea_1_74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8" name="Google Shape;98;g3dac8ffd8ea_1_74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g3dac8ffd8ea_1_74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g3dac8ffd8ea_1_74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Relationship Id="rId4" Type="http://schemas.openxmlformats.org/officeDocument/2006/relationships/image" Target="../media/image9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9.png"/><Relationship Id="rId5" Type="http://schemas.openxmlformats.org/officeDocument/2006/relationships/image" Target="../media/image11.jpg"/><Relationship Id="rId6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image" Target="../media/image9.png"/><Relationship Id="rId5" Type="http://schemas.openxmlformats.org/officeDocument/2006/relationships/image" Target="../media/image1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Relationship Id="rId4" Type="http://schemas.openxmlformats.org/officeDocument/2006/relationships/image" Target="../media/image9.png"/><Relationship Id="rId5" Type="http://schemas.openxmlformats.org/officeDocument/2006/relationships/image" Target="../media/image1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9.png"/><Relationship Id="rId5" Type="http://schemas.openxmlformats.org/officeDocument/2006/relationships/image" Target="../media/image1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Relationship Id="rId4" Type="http://schemas.openxmlformats.org/officeDocument/2006/relationships/image" Target="../media/image9.png"/><Relationship Id="rId5" Type="http://schemas.openxmlformats.org/officeDocument/2006/relationships/image" Target="../media/image1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9.png"/><Relationship Id="rId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dac335c16c_1_64"/>
          <p:cNvSpPr/>
          <p:nvPr/>
        </p:nvSpPr>
        <p:spPr>
          <a:xfrm>
            <a:off x="0" y="3"/>
            <a:ext cx="18333720" cy="9745518"/>
          </a:xfrm>
          <a:custGeom>
            <a:rect b="b" l="l" r="r" t="t"/>
            <a:pathLst>
              <a:path extrusionOk="0" h="9721215" w="18288000">
                <a:moveTo>
                  <a:pt x="0" y="9720635"/>
                </a:moveTo>
                <a:lnTo>
                  <a:pt x="18287998" y="9720635"/>
                </a:lnTo>
                <a:lnTo>
                  <a:pt x="18287998" y="0"/>
                </a:lnTo>
                <a:lnTo>
                  <a:pt x="0" y="0"/>
                </a:lnTo>
                <a:lnTo>
                  <a:pt x="0" y="9720635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g3dac335c16c_1_64"/>
          <p:cNvSpPr/>
          <p:nvPr/>
        </p:nvSpPr>
        <p:spPr>
          <a:xfrm>
            <a:off x="0" y="10282518"/>
            <a:ext cx="18333720" cy="5092"/>
          </a:xfrm>
          <a:custGeom>
            <a:rect b="b" l="l" r="r" t="t"/>
            <a:pathLst>
              <a:path extrusionOk="0" h="5079" w="18288000">
                <a:moveTo>
                  <a:pt x="0" y="4483"/>
                </a:moveTo>
                <a:lnTo>
                  <a:pt x="18287998" y="4483"/>
                </a:lnTo>
                <a:lnTo>
                  <a:pt x="18287998" y="0"/>
                </a:lnTo>
                <a:lnTo>
                  <a:pt x="0" y="0"/>
                </a:lnTo>
                <a:lnTo>
                  <a:pt x="0" y="4483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4" name="Google Shape;154;g3dac335c16c_1_64"/>
          <p:cNvSpPr/>
          <p:nvPr/>
        </p:nvSpPr>
        <p:spPr>
          <a:xfrm>
            <a:off x="0" y="9720638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5" name="Google Shape;155;g3dac335c16c_1_64"/>
          <p:cNvSpPr txBox="1"/>
          <p:nvPr>
            <p:ph type="title"/>
          </p:nvPr>
        </p:nvSpPr>
        <p:spPr>
          <a:xfrm>
            <a:off x="1532677" y="1332517"/>
            <a:ext cx="15701100" cy="31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25">
            <a:sp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100">
                <a:latin typeface="Times New Roman"/>
                <a:ea typeface="Times New Roman"/>
                <a:cs typeface="Times New Roman"/>
                <a:sym typeface="Times New Roman"/>
              </a:rPr>
              <a:t>PROJETO DE EXTENSÃO</a:t>
            </a:r>
            <a:br>
              <a:rPr lang="en-US" sz="101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0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6" name="Google Shape;156;g3dac335c16c_1_64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7213" y="7708205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3dac335c16c_1_64"/>
          <p:cNvSpPr txBox="1"/>
          <p:nvPr/>
        </p:nvSpPr>
        <p:spPr>
          <a:xfrm>
            <a:off x="0" y="9043546"/>
            <a:ext cx="14794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Coordenação: Profa. Dra. Elyrouse Cavalcante de Oliveira Bellini - UFAL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" name="Google Shape;158;g3dac335c16c_1_64" title="IDENTIDADE VISUAL (1).png"/>
          <p:cNvPicPr preferRelativeResize="0"/>
          <p:nvPr/>
        </p:nvPicPr>
        <p:blipFill rotWithShape="1">
          <a:blip r:embed="rId4">
            <a:alphaModFix/>
          </a:blip>
          <a:srcRect b="17662" l="0" r="0" t="17901"/>
          <a:stretch/>
        </p:blipFill>
        <p:spPr>
          <a:xfrm>
            <a:off x="5700019" y="2924381"/>
            <a:ext cx="6887965" cy="4438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e77d3b0f05_0_4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6" name="Google Shape;276;g3e77d3b0f05_0_47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g3e77d3b0f05_0_4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g3e77d3b0f05_0_47"/>
          <p:cNvSpPr txBox="1"/>
          <p:nvPr/>
        </p:nvSpPr>
        <p:spPr>
          <a:xfrm>
            <a:off x="7173675" y="1078200"/>
            <a:ext cx="5323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Selecione "Já sou MEI“</a:t>
            </a:r>
            <a:endParaRPr sz="3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9" name="Google Shape;279;g3e77d3b0f05_0_47" title="Captura de tela 2026-04-20 13471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92200" y="1916425"/>
            <a:ext cx="13956751" cy="686730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0" name="Google Shape;280;g3e77d3b0f05_0_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18400" y="6374175"/>
            <a:ext cx="872375" cy="8723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g3e77d3b0f05_0_47"/>
          <p:cNvSpPr txBox="1"/>
          <p:nvPr/>
        </p:nvSpPr>
        <p:spPr>
          <a:xfrm>
            <a:off x="0" y="9779100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e77d3b0f05_0_5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7" name="Google Shape;287;g3e77d3b0f05_0_5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g3e77d3b0f05_0_5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g3e77d3b0f05_0_56"/>
          <p:cNvSpPr txBox="1"/>
          <p:nvPr/>
        </p:nvSpPr>
        <p:spPr>
          <a:xfrm>
            <a:off x="6151200" y="901825"/>
            <a:ext cx="6459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Selecione "Baixa da empresa“.</a:t>
            </a:r>
            <a:endParaRPr sz="3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g3e77d3b0f05_0_56"/>
          <p:cNvSpPr/>
          <p:nvPr/>
        </p:nvSpPr>
        <p:spPr>
          <a:xfrm>
            <a:off x="2077712" y="1932950"/>
            <a:ext cx="14699387" cy="6465273"/>
          </a:xfrm>
          <a:custGeom>
            <a:rect b="b" l="l" r="r" t="t"/>
            <a:pathLst>
              <a:path extrusionOk="0" h="3786397" w="9999583">
                <a:moveTo>
                  <a:pt x="0" y="0"/>
                </a:moveTo>
                <a:lnTo>
                  <a:pt x="9999583" y="0"/>
                </a:lnTo>
                <a:lnTo>
                  <a:pt x="9999583" y="3786397"/>
                </a:lnTo>
                <a:lnTo>
                  <a:pt x="0" y="3786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pic>
        <p:nvPicPr>
          <p:cNvPr id="291" name="Google Shape;291;g3e77d3b0f05_0_5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96350" y="6961350"/>
            <a:ext cx="872375" cy="87237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g3e77d3b0f05_0_56"/>
          <p:cNvSpPr txBox="1"/>
          <p:nvPr/>
        </p:nvSpPr>
        <p:spPr>
          <a:xfrm>
            <a:off x="0" y="9767800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e77d3b0f05_0_6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8" name="Google Shape;298;g3e77d3b0f05_0_67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g3e77d3b0f05_0_6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3e77d3b0f05_0_67"/>
          <p:cNvSpPr txBox="1"/>
          <p:nvPr/>
        </p:nvSpPr>
        <p:spPr>
          <a:xfrm>
            <a:off x="5888423" y="936525"/>
            <a:ext cx="686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Solicite a baixa (Solicitar baixa)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1" name="Google Shape;301;g3e77d3b0f05_0_67" title="Captura de tela 2026-04-20 13434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02600" y="1989600"/>
            <a:ext cx="14988975" cy="63177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02" name="Google Shape;302;g3e77d3b0f05_0_6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071952" y="2406672"/>
            <a:ext cx="1022325" cy="102232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g3e77d3b0f05_0_67"/>
          <p:cNvSpPr txBox="1"/>
          <p:nvPr/>
        </p:nvSpPr>
        <p:spPr>
          <a:xfrm>
            <a:off x="0" y="973357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e77d3b0f05_0_7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9" name="Google Shape;309;g3e77d3b0f05_0_7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g3e77d3b0f05_0_7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g3e77d3b0f05_0_78"/>
          <p:cNvSpPr txBox="1"/>
          <p:nvPr/>
        </p:nvSpPr>
        <p:spPr>
          <a:xfrm>
            <a:off x="4921952" y="1026350"/>
            <a:ext cx="102363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Documentação necessária e Consentimento:</a:t>
            </a:r>
            <a:endParaRPr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2" name="Google Shape;312;g3e77d3b0f05_0_78"/>
          <p:cNvSpPr txBox="1"/>
          <p:nvPr/>
        </p:nvSpPr>
        <p:spPr>
          <a:xfrm>
            <a:off x="5889038" y="1924650"/>
            <a:ext cx="74097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889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4100"/>
              <a:buFont typeface="Times New Roman"/>
              <a:buChar char="➢"/>
            </a:pPr>
            <a:r>
              <a:rPr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CPF e senha GOV (nível ouro)</a:t>
            </a:r>
            <a:endParaRPr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3" name="Google Shape;313;g3e77d3b0f05_0_78"/>
          <p:cNvSpPr/>
          <p:nvPr/>
        </p:nvSpPr>
        <p:spPr>
          <a:xfrm>
            <a:off x="2906450" y="2822951"/>
            <a:ext cx="12929930" cy="5689944"/>
          </a:xfrm>
          <a:custGeom>
            <a:rect b="b" l="l" r="r" t="t"/>
            <a:pathLst>
              <a:path extrusionOk="0" h="4969383" w="9946100">
                <a:moveTo>
                  <a:pt x="0" y="0"/>
                </a:moveTo>
                <a:lnTo>
                  <a:pt x="9946100" y="0"/>
                </a:lnTo>
                <a:lnTo>
                  <a:pt x="9946100" y="4969383"/>
                </a:lnTo>
                <a:lnTo>
                  <a:pt x="0" y="4969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7489" l="-7700" r="-29531" t="-46929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" name="Google Shape;314;g3e77d3b0f05_0_78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e77d3b0f05_0_9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0" name="Google Shape;320;g3e77d3b0f05_0_9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3e77d3b0f05_0_9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g3e77d3b0f05_0_92"/>
          <p:cNvSpPr txBox="1"/>
          <p:nvPr/>
        </p:nvSpPr>
        <p:spPr>
          <a:xfrm>
            <a:off x="7115563" y="922363"/>
            <a:ext cx="46299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Declaração de baixa:</a:t>
            </a:r>
            <a:endParaRPr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3" name="Google Shape;323;g3e77d3b0f05_0_92"/>
          <p:cNvSpPr/>
          <p:nvPr/>
        </p:nvSpPr>
        <p:spPr>
          <a:xfrm>
            <a:off x="2210425" y="2097050"/>
            <a:ext cx="14440167" cy="5922704"/>
          </a:xfrm>
          <a:custGeom>
            <a:rect b="b" l="l" r="r" t="t"/>
            <a:pathLst>
              <a:path extrusionOk="0" h="3525419" w="12134594">
                <a:moveTo>
                  <a:pt x="0" y="0"/>
                </a:moveTo>
                <a:lnTo>
                  <a:pt x="12134595" y="0"/>
                </a:lnTo>
                <a:lnTo>
                  <a:pt x="12134595" y="3525419"/>
                </a:lnTo>
                <a:lnTo>
                  <a:pt x="0" y="35254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5759" l="-5340" r="-8489" t="-104529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g3e77d3b0f05_0_92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e77d3b0f05_0_10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0" name="Google Shape;330;g3e77d3b0f05_0_10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g3e77d3b0f05_0_10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g3e77d3b0f05_0_103"/>
          <p:cNvSpPr txBox="1"/>
          <p:nvPr/>
        </p:nvSpPr>
        <p:spPr>
          <a:xfrm>
            <a:off x="6399150" y="1177425"/>
            <a:ext cx="54897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Confirmação</a:t>
            </a:r>
            <a:r>
              <a:rPr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baixa:</a:t>
            </a:r>
            <a:endParaRPr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3" name="Google Shape;333;g3e77d3b0f05_0_103"/>
          <p:cNvSpPr/>
          <p:nvPr/>
        </p:nvSpPr>
        <p:spPr>
          <a:xfrm>
            <a:off x="1416950" y="2607175"/>
            <a:ext cx="14847417" cy="5003312"/>
          </a:xfrm>
          <a:custGeom>
            <a:rect b="b" l="l" r="r" t="t"/>
            <a:pathLst>
              <a:path extrusionOk="0" h="3790388" w="12022200">
                <a:moveTo>
                  <a:pt x="0" y="0"/>
                </a:moveTo>
                <a:lnTo>
                  <a:pt x="12022200" y="0"/>
                </a:lnTo>
                <a:lnTo>
                  <a:pt x="12022200" y="3790388"/>
                </a:lnTo>
                <a:lnTo>
                  <a:pt x="0" y="37903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54557" l="-33549" r="-30369" t="-37738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g3e77d3b0f05_0_103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e77d3b0f05_0_11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0" name="Google Shape;340;g3e77d3b0f05_0_11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g3e77d3b0f05_0_11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g3e77d3b0f05_0_112"/>
          <p:cNvSpPr txBox="1"/>
          <p:nvPr/>
        </p:nvSpPr>
        <p:spPr>
          <a:xfrm>
            <a:off x="7401299" y="652588"/>
            <a:ext cx="34854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Emitir </a:t>
            </a:r>
            <a:r>
              <a:rPr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Certid</a:t>
            </a:r>
            <a:r>
              <a:rPr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ão</a:t>
            </a:r>
            <a:endParaRPr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3" name="Google Shape;343;g3e77d3b0f05_0_112"/>
          <p:cNvSpPr/>
          <p:nvPr/>
        </p:nvSpPr>
        <p:spPr>
          <a:xfrm>
            <a:off x="5077487" y="1557525"/>
            <a:ext cx="8133016" cy="7172015"/>
          </a:xfrm>
          <a:custGeom>
            <a:rect b="b" l="l" r="r" t="t"/>
            <a:pathLst>
              <a:path extrusionOk="0" h="8220075" w="7600950">
                <a:moveTo>
                  <a:pt x="0" y="0"/>
                </a:moveTo>
                <a:lnTo>
                  <a:pt x="7600950" y="0"/>
                </a:lnTo>
                <a:lnTo>
                  <a:pt x="7600950" y="8220075"/>
                </a:lnTo>
                <a:lnTo>
                  <a:pt x="0" y="82200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4" name="Google Shape;344;g3e77d3b0f05_0_112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ea0a679d21_0_2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0" name="Google Shape;350;g3ea0a679d21_0_2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g3ea0a679d21_0_2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g3ea0a679d21_0_28"/>
          <p:cNvSpPr txBox="1"/>
          <p:nvPr/>
        </p:nvSpPr>
        <p:spPr>
          <a:xfrm>
            <a:off x="4906974" y="961250"/>
            <a:ext cx="102663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DASN-SIMEI de extinção: obrigação legal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3" name="Google Shape;353;g3ea0a679d21_0_28"/>
          <p:cNvSpPr txBox="1"/>
          <p:nvPr/>
        </p:nvSpPr>
        <p:spPr>
          <a:xfrm>
            <a:off x="1651950" y="1917850"/>
            <a:ext cx="14984100" cy="70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Quem encerra o MEI durante o ano tem uma obrigação legal específica: entregar a DASN-SIMEI de Situação Especial, conhecida como declaração de "extinção". Ela informa à Receita Federal o faturamento obtido entre 1º de janeiro e a data da baixa do CNPJ, mesmo que o valor seja zero.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Prazos de entrega:</a:t>
            </a:r>
            <a:endParaRPr b="1" sz="3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2545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100"/>
              <a:buFont typeface="Times New Roman"/>
              <a:buChar char="●"/>
            </a:pPr>
            <a:r>
              <a:rPr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Baixa entre janeiro e abril → até o último dia de junho</a:t>
            </a:r>
            <a:endParaRPr sz="3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254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100"/>
              <a:buFont typeface="Times New Roman"/>
              <a:buChar char="●"/>
            </a:pPr>
            <a:r>
              <a:rPr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Baixa nos demais meses → até o último dia do mês seguinte ao encerramento</a:t>
            </a:r>
            <a:endParaRPr sz="3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Onde declarar:</a:t>
            </a:r>
            <a:r>
              <a:rPr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Portal do Simples Nacional ou aplicativo oficial do MEI</a:t>
            </a:r>
            <a:endParaRPr sz="3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Penalidades por atraso:</a:t>
            </a:r>
            <a:endParaRPr b="1" sz="3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2545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100"/>
              <a:buFont typeface="Times New Roman"/>
              <a:buChar char="●"/>
            </a:pPr>
            <a:r>
              <a:rPr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Multa mínima de R$ 50 (calculada automaticamente, cobrada no CPF do titular)</a:t>
            </a:r>
            <a:endParaRPr sz="3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254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100"/>
              <a:buFont typeface="Times New Roman"/>
              <a:buChar char="●"/>
            </a:pPr>
            <a:r>
              <a:rPr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Atrasos prolongados podem gerar restrições cadastrais</a:t>
            </a:r>
            <a:endParaRPr sz="3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4" name="Google Shape;354;g3ea0a679d21_0_28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2026e.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e77d3b0f05_0_13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0" name="Google Shape;360;g3e77d3b0f05_0_13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g3e77d3b0f05_0_13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g3e77d3b0f05_0_130"/>
          <p:cNvSpPr txBox="1"/>
          <p:nvPr/>
        </p:nvSpPr>
        <p:spPr>
          <a:xfrm>
            <a:off x="6045588" y="1084625"/>
            <a:ext cx="61968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fazer após a baixa?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3" name="Google Shape;363;g3e77d3b0f05_0_130"/>
          <p:cNvSpPr txBox="1"/>
          <p:nvPr/>
        </p:nvSpPr>
        <p:spPr>
          <a:xfrm>
            <a:off x="1761800" y="2421575"/>
            <a:ext cx="14288700" cy="57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18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3200"/>
              <a:buFont typeface="Times New Roman"/>
              <a:buChar char="➢"/>
            </a:pPr>
            <a:r>
              <a:rPr b="1"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âmbito fiscal</a:t>
            </a: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entregar a DASN-SIMEI de extinção dentro do prazo e confirmar que a situação cadastral na Receita Federal consta como "Baixada", consultando o CNPJ no portal da Receita.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200"/>
              <a:buFont typeface="Times New Roman"/>
              <a:buChar char="➢"/>
            </a:pPr>
            <a:r>
              <a:rPr b="1"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âmbito municipal e estadual:</a:t>
            </a: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cancelar a inscrição municipal junto à prefeitura, o procedimento varia por município, alguns permitem online, outros exigem comparecimento presencial. MEIs de comércio ou indústria devem também cancelar a inscrição estadual junto à SEFAZ do seu estado.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200"/>
              <a:buFont typeface="Times New Roman"/>
              <a:buChar char="➢"/>
            </a:pPr>
            <a:r>
              <a:rPr b="1"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âmbito bancário e comercial</a:t>
            </a: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encerrar todas as contas bancárias PJ vinculadas ao CNPJ e cancelar notas fiscais pendentes dentro do prazo legal, para NFS-e, até o dia 15 do mês seguinte à emissão.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4" name="Google Shape;364;g3e77d3b0f05_0_130"/>
          <p:cNvSpPr txBox="1"/>
          <p:nvPr/>
        </p:nvSpPr>
        <p:spPr>
          <a:xfrm>
            <a:off x="118075" y="9624425"/>
            <a:ext cx="35307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2026c; 2026e.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ea0a679d21_0_5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0" name="Google Shape;370;g3ea0a679d21_0_5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g3ea0a679d21_0_5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g3ea0a679d21_0_54"/>
          <p:cNvSpPr txBox="1"/>
          <p:nvPr/>
        </p:nvSpPr>
        <p:spPr>
          <a:xfrm>
            <a:off x="3587249" y="957800"/>
            <a:ext cx="11113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Documentos: o que guardar e por quanto tempo</a:t>
            </a:r>
            <a:r>
              <a:rPr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3" name="Google Shape;373;g3ea0a679d21_0_54"/>
          <p:cNvSpPr txBox="1"/>
          <p:nvPr/>
        </p:nvSpPr>
        <p:spPr>
          <a:xfrm>
            <a:off x="1818900" y="2201275"/>
            <a:ext cx="14650200" cy="62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Mesmo após o encerramento, a Receita Federal pode auditar o período em que o CNPJ esteve ativo. Por isso, é obrigação legal manter todos os documentos fiscais e contábeis arquivados por no mínimo 5 anos, organizados e disponíveis para apresentação se exigidos.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Devem ser guardados: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9144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CCMEI de baixa;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Notas fiscais emitidas e recebidas durante o período de atividade;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Comprovantes de pagamento do DAS;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Relatórios Mensais de Receitas Brutas; e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Recibos de entrega de todas as DASN-SIMEI, incluindo a de extinção. 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4" name="Google Shape;374;g3ea0a679d21_0_54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2026e.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d8fd533fea_0_0"/>
          <p:cNvSpPr txBox="1"/>
          <p:nvPr>
            <p:ph type="title"/>
          </p:nvPr>
        </p:nvSpPr>
        <p:spPr>
          <a:xfrm>
            <a:off x="6177701" y="0"/>
            <a:ext cx="1104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US" sz="6200">
                <a:solidFill>
                  <a:srgbClr val="242625"/>
                </a:solidFill>
                <a:latin typeface="Trebuchet MS"/>
                <a:ea typeface="Trebuchet MS"/>
                <a:cs typeface="Trebuchet MS"/>
                <a:sym typeface="Trebuchet MS"/>
              </a:rPr>
              <a:t>Em que iremos te ajudar?</a:t>
            </a:r>
            <a:endParaRPr sz="6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4" name="Google Shape;164;g3d8fd533fea_0_0"/>
          <p:cNvSpPr txBox="1"/>
          <p:nvPr/>
        </p:nvSpPr>
        <p:spPr>
          <a:xfrm>
            <a:off x="6177696" y="1763339"/>
            <a:ext cx="20619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8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Contribuições do  MEI para a  sociedade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" name="Google Shape;165;g3d8fd533fea_0_0"/>
          <p:cNvGrpSpPr/>
          <p:nvPr/>
        </p:nvGrpSpPr>
        <p:grpSpPr>
          <a:xfrm>
            <a:off x="0" y="826691"/>
            <a:ext cx="5479396" cy="8417050"/>
            <a:chOff x="0" y="826691"/>
            <a:chExt cx="5479396" cy="8417050"/>
          </a:xfrm>
        </p:grpSpPr>
        <p:pic>
          <p:nvPicPr>
            <p:cNvPr id="166" name="Google Shape;166;g3d8fd533fea_0_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826691"/>
              <a:ext cx="5479396" cy="8417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7" name="Google Shape;167;g3d8fd533fea_0_0"/>
            <p:cNvSpPr/>
            <p:nvPr/>
          </p:nvSpPr>
          <p:spPr>
            <a:xfrm>
              <a:off x="303390" y="2637585"/>
              <a:ext cx="231775" cy="2025650"/>
            </a:xfrm>
            <a:custGeom>
              <a:rect b="b" l="l" r="r" t="t"/>
              <a:pathLst>
                <a:path extrusionOk="0" h="2025650" w="231775">
                  <a:moveTo>
                    <a:pt x="135154" y="231479"/>
                  </a:moveTo>
                  <a:lnTo>
                    <a:pt x="96539" y="231479"/>
                  </a:lnTo>
                  <a:lnTo>
                    <a:pt x="96539" y="0"/>
                  </a:lnTo>
                  <a:lnTo>
                    <a:pt x="135154" y="0"/>
                  </a:lnTo>
                  <a:lnTo>
                    <a:pt x="135154" y="231479"/>
                  </a:lnTo>
                  <a:close/>
                </a:path>
                <a:path extrusionOk="0" h="2025650" w="231775">
                  <a:moveTo>
                    <a:pt x="115847" y="2025448"/>
                  </a:moveTo>
                  <a:lnTo>
                    <a:pt x="71137" y="2016406"/>
                  </a:lnTo>
                  <a:lnTo>
                    <a:pt x="34271" y="1991691"/>
                  </a:lnTo>
                  <a:lnTo>
                    <a:pt x="9231" y="1954919"/>
                  </a:lnTo>
                  <a:lnTo>
                    <a:pt x="0" y="1909708"/>
                  </a:lnTo>
                  <a:lnTo>
                    <a:pt x="38615" y="1909708"/>
                  </a:lnTo>
                  <a:lnTo>
                    <a:pt x="44709" y="1939668"/>
                  </a:lnTo>
                  <a:lnTo>
                    <a:pt x="61302" y="1964202"/>
                  </a:lnTo>
                  <a:lnTo>
                    <a:pt x="85859" y="1980780"/>
                  </a:lnTo>
                  <a:lnTo>
                    <a:pt x="115847" y="1986868"/>
                  </a:lnTo>
                  <a:lnTo>
                    <a:pt x="201149" y="1986868"/>
                  </a:lnTo>
                  <a:lnTo>
                    <a:pt x="197905" y="1991691"/>
                  </a:lnTo>
                  <a:lnTo>
                    <a:pt x="161099" y="2016406"/>
                  </a:lnTo>
                  <a:lnTo>
                    <a:pt x="115847" y="2025448"/>
                  </a:lnTo>
                  <a:close/>
                </a:path>
                <a:path extrusionOk="0" h="2025650" w="231775">
                  <a:moveTo>
                    <a:pt x="201149" y="1986868"/>
                  </a:moveTo>
                  <a:lnTo>
                    <a:pt x="115847" y="1986868"/>
                  </a:lnTo>
                  <a:lnTo>
                    <a:pt x="145834" y="1980780"/>
                  </a:lnTo>
                  <a:lnTo>
                    <a:pt x="170391" y="1964202"/>
                  </a:lnTo>
                  <a:lnTo>
                    <a:pt x="186984" y="1939668"/>
                  </a:lnTo>
                  <a:lnTo>
                    <a:pt x="193078" y="1909708"/>
                  </a:lnTo>
                  <a:lnTo>
                    <a:pt x="231694" y="1909708"/>
                  </a:lnTo>
                  <a:lnTo>
                    <a:pt x="222643" y="1954919"/>
                  </a:lnTo>
                  <a:lnTo>
                    <a:pt x="201149" y="1986868"/>
                  </a:lnTo>
                  <a:close/>
                </a:path>
              </a:pathLst>
            </a:custGeom>
            <a:solidFill>
              <a:srgbClr val="2ED47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g3d8fd533fea_0_0"/>
          <p:cNvSpPr txBox="1"/>
          <p:nvPr/>
        </p:nvSpPr>
        <p:spPr>
          <a:xfrm>
            <a:off x="8916955" y="1767832"/>
            <a:ext cx="22878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Direitos e  Obrigações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g3d8fd533fea_0_0"/>
          <p:cNvSpPr txBox="1"/>
          <p:nvPr/>
        </p:nvSpPr>
        <p:spPr>
          <a:xfrm>
            <a:off x="11659558" y="1232005"/>
            <a:ext cx="972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3d8fd533fea_0_0"/>
          <p:cNvSpPr txBox="1"/>
          <p:nvPr/>
        </p:nvSpPr>
        <p:spPr>
          <a:xfrm>
            <a:off x="11659558" y="1748254"/>
            <a:ext cx="2509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legalizar o seu 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g3d8fd533fea_0_0"/>
          <p:cNvSpPr/>
          <p:nvPr/>
        </p:nvSpPr>
        <p:spPr>
          <a:xfrm>
            <a:off x="16108453" y="1"/>
            <a:ext cx="2179955" cy="1256665"/>
          </a:xfrm>
          <a:custGeom>
            <a:rect b="b" l="l" r="r" t="t"/>
            <a:pathLst>
              <a:path extrusionOk="0" h="1256665" w="2179955">
                <a:moveTo>
                  <a:pt x="1429801" y="1256484"/>
                </a:moveTo>
                <a:lnTo>
                  <a:pt x="1381223" y="1255682"/>
                </a:lnTo>
                <a:lnTo>
                  <a:pt x="1333070" y="1253292"/>
                </a:lnTo>
                <a:lnTo>
                  <a:pt x="1285345" y="1249340"/>
                </a:lnTo>
                <a:lnTo>
                  <a:pt x="1238072" y="1243850"/>
                </a:lnTo>
                <a:lnTo>
                  <a:pt x="1191277" y="1236848"/>
                </a:lnTo>
                <a:lnTo>
                  <a:pt x="1144984" y="1228360"/>
                </a:lnTo>
                <a:lnTo>
                  <a:pt x="1099220" y="1218409"/>
                </a:lnTo>
                <a:lnTo>
                  <a:pt x="1054009" y="1207023"/>
                </a:lnTo>
                <a:lnTo>
                  <a:pt x="1009376" y="1194225"/>
                </a:lnTo>
                <a:lnTo>
                  <a:pt x="965347" y="1180042"/>
                </a:lnTo>
                <a:lnTo>
                  <a:pt x="921948" y="1164498"/>
                </a:lnTo>
                <a:lnTo>
                  <a:pt x="879202" y="1147618"/>
                </a:lnTo>
                <a:lnTo>
                  <a:pt x="837136" y="1129428"/>
                </a:lnTo>
                <a:lnTo>
                  <a:pt x="795775" y="1109953"/>
                </a:lnTo>
                <a:lnTo>
                  <a:pt x="755144" y="1089219"/>
                </a:lnTo>
                <a:lnTo>
                  <a:pt x="715267" y="1067250"/>
                </a:lnTo>
                <a:lnTo>
                  <a:pt x="676172" y="1044071"/>
                </a:lnTo>
                <a:lnTo>
                  <a:pt x="637881" y="1019709"/>
                </a:lnTo>
                <a:lnTo>
                  <a:pt x="600422" y="994188"/>
                </a:lnTo>
                <a:lnTo>
                  <a:pt x="563819" y="967533"/>
                </a:lnTo>
                <a:lnTo>
                  <a:pt x="528097" y="939770"/>
                </a:lnTo>
                <a:lnTo>
                  <a:pt x="493281" y="910923"/>
                </a:lnTo>
                <a:lnTo>
                  <a:pt x="459398" y="881019"/>
                </a:lnTo>
                <a:lnTo>
                  <a:pt x="426471" y="850082"/>
                </a:lnTo>
                <a:lnTo>
                  <a:pt x="394527" y="818138"/>
                </a:lnTo>
                <a:lnTo>
                  <a:pt x="363590" y="785211"/>
                </a:lnTo>
                <a:lnTo>
                  <a:pt x="333686" y="751327"/>
                </a:lnTo>
                <a:lnTo>
                  <a:pt x="304839" y="716512"/>
                </a:lnTo>
                <a:lnTo>
                  <a:pt x="277076" y="680790"/>
                </a:lnTo>
                <a:lnTo>
                  <a:pt x="250421" y="644187"/>
                </a:lnTo>
                <a:lnTo>
                  <a:pt x="224900" y="606727"/>
                </a:lnTo>
                <a:lnTo>
                  <a:pt x="200537" y="568437"/>
                </a:lnTo>
                <a:lnTo>
                  <a:pt x="177359" y="529341"/>
                </a:lnTo>
                <a:lnTo>
                  <a:pt x="155390" y="489465"/>
                </a:lnTo>
                <a:lnTo>
                  <a:pt x="134655" y="448834"/>
                </a:lnTo>
                <a:lnTo>
                  <a:pt x="115181" y="407473"/>
                </a:lnTo>
                <a:lnTo>
                  <a:pt x="96991" y="365407"/>
                </a:lnTo>
                <a:lnTo>
                  <a:pt x="80111" y="322661"/>
                </a:lnTo>
                <a:lnTo>
                  <a:pt x="64567" y="279261"/>
                </a:lnTo>
                <a:lnTo>
                  <a:pt x="50383" y="235233"/>
                </a:lnTo>
                <a:lnTo>
                  <a:pt x="37586" y="190600"/>
                </a:lnTo>
                <a:lnTo>
                  <a:pt x="26199" y="145389"/>
                </a:lnTo>
                <a:lnTo>
                  <a:pt x="16249" y="99625"/>
                </a:lnTo>
                <a:lnTo>
                  <a:pt x="7760" y="53332"/>
                </a:lnTo>
                <a:lnTo>
                  <a:pt x="759" y="6537"/>
                </a:lnTo>
                <a:lnTo>
                  <a:pt x="0" y="0"/>
                </a:lnTo>
                <a:lnTo>
                  <a:pt x="2179544" y="0"/>
                </a:lnTo>
                <a:lnTo>
                  <a:pt x="2179544" y="1046348"/>
                </a:lnTo>
                <a:lnTo>
                  <a:pt x="2144288" y="1067250"/>
                </a:lnTo>
                <a:lnTo>
                  <a:pt x="2104412" y="1089219"/>
                </a:lnTo>
                <a:lnTo>
                  <a:pt x="2063780" y="1109953"/>
                </a:lnTo>
                <a:lnTo>
                  <a:pt x="2022419" y="1129428"/>
                </a:lnTo>
                <a:lnTo>
                  <a:pt x="1980353" y="1147618"/>
                </a:lnTo>
                <a:lnTo>
                  <a:pt x="1937607" y="1164498"/>
                </a:lnTo>
                <a:lnTo>
                  <a:pt x="1894208" y="1180042"/>
                </a:lnTo>
                <a:lnTo>
                  <a:pt x="1850179" y="1194225"/>
                </a:lnTo>
                <a:lnTo>
                  <a:pt x="1805547" y="1207023"/>
                </a:lnTo>
                <a:lnTo>
                  <a:pt x="1760335" y="1218409"/>
                </a:lnTo>
                <a:lnTo>
                  <a:pt x="1714571" y="1228360"/>
                </a:lnTo>
                <a:lnTo>
                  <a:pt x="1668279" y="1236848"/>
                </a:lnTo>
                <a:lnTo>
                  <a:pt x="1621483" y="1243850"/>
                </a:lnTo>
                <a:lnTo>
                  <a:pt x="1574210" y="1249340"/>
                </a:lnTo>
                <a:lnTo>
                  <a:pt x="1526485" y="1253292"/>
                </a:lnTo>
                <a:lnTo>
                  <a:pt x="1478332" y="1255682"/>
                </a:lnTo>
                <a:lnTo>
                  <a:pt x="1429801" y="1256484"/>
                </a:lnTo>
                <a:close/>
              </a:path>
            </a:pathLst>
          </a:custGeom>
          <a:solidFill>
            <a:srgbClr val="242625">
              <a:alpha val="779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3d8fd533fea_0_0"/>
          <p:cNvSpPr txBox="1"/>
          <p:nvPr/>
        </p:nvSpPr>
        <p:spPr>
          <a:xfrm>
            <a:off x="6177696" y="1251582"/>
            <a:ext cx="92697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3d8fd533fea_0_0"/>
          <p:cNvSpPr txBox="1"/>
          <p:nvPr/>
        </p:nvSpPr>
        <p:spPr>
          <a:xfrm>
            <a:off x="14470163" y="1767832"/>
            <a:ext cx="2426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Obrigações  Acessórias e Fiscais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3d8fd533fea_0_0"/>
          <p:cNvSpPr txBox="1"/>
          <p:nvPr/>
        </p:nvSpPr>
        <p:spPr>
          <a:xfrm>
            <a:off x="6177696" y="3132720"/>
            <a:ext cx="9690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3d8fd533fea_0_0"/>
          <p:cNvSpPr txBox="1"/>
          <p:nvPr/>
        </p:nvSpPr>
        <p:spPr>
          <a:xfrm>
            <a:off x="8916955" y="3144864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3d8fd533fea_0_0"/>
          <p:cNvSpPr txBox="1"/>
          <p:nvPr/>
        </p:nvSpPr>
        <p:spPr>
          <a:xfrm>
            <a:off x="8916955" y="3661114"/>
            <a:ext cx="2042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encerrar a  Atividade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3d8fd533fea_0_0"/>
          <p:cNvSpPr txBox="1"/>
          <p:nvPr/>
        </p:nvSpPr>
        <p:spPr>
          <a:xfrm>
            <a:off x="11659558" y="3113141"/>
            <a:ext cx="9570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3d8fd533fea_0_0"/>
          <p:cNvSpPr txBox="1"/>
          <p:nvPr/>
        </p:nvSpPr>
        <p:spPr>
          <a:xfrm>
            <a:off x="11659558" y="3629391"/>
            <a:ext cx="2195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Análise e Controle  do Fluxo de Caixa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3d8fd533fea_0_0"/>
          <p:cNvSpPr txBox="1"/>
          <p:nvPr/>
        </p:nvSpPr>
        <p:spPr>
          <a:xfrm>
            <a:off x="14402161" y="3164443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8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3d8fd533fea_0_0"/>
          <p:cNvSpPr txBox="1"/>
          <p:nvPr/>
        </p:nvSpPr>
        <p:spPr>
          <a:xfrm>
            <a:off x="14402161" y="3680692"/>
            <a:ext cx="2464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Controle de Estoque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3d8fd533fea_0_0"/>
          <p:cNvSpPr txBox="1"/>
          <p:nvPr/>
        </p:nvSpPr>
        <p:spPr>
          <a:xfrm>
            <a:off x="6177696" y="3652737"/>
            <a:ext cx="2464500" cy="21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Liquidação de  Pendências  Tributárias e  Desenquadramento  MEI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62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9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3d8fd533fea_0_0"/>
          <p:cNvSpPr txBox="1"/>
          <p:nvPr/>
        </p:nvSpPr>
        <p:spPr>
          <a:xfrm>
            <a:off x="6177696" y="6039552"/>
            <a:ext cx="22563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o MEI pode  definir o seu preço  de Venda?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3d8fd533fea_0_0"/>
          <p:cNvSpPr txBox="1"/>
          <p:nvPr/>
        </p:nvSpPr>
        <p:spPr>
          <a:xfrm>
            <a:off x="8916955" y="5523302"/>
            <a:ext cx="10974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10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3d8fd533fea_0_0"/>
          <p:cNvSpPr txBox="1"/>
          <p:nvPr/>
        </p:nvSpPr>
        <p:spPr>
          <a:xfrm>
            <a:off x="8916955" y="6039552"/>
            <a:ext cx="2349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Declaração do IRPF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3d8fd533fea_0_0"/>
          <p:cNvSpPr txBox="1"/>
          <p:nvPr/>
        </p:nvSpPr>
        <p:spPr>
          <a:xfrm>
            <a:off x="11659558" y="5491580"/>
            <a:ext cx="10452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3d8fd533fea_0_0"/>
          <p:cNvSpPr txBox="1"/>
          <p:nvPr/>
        </p:nvSpPr>
        <p:spPr>
          <a:xfrm>
            <a:off x="14402161" y="554288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3d8fd533fea_0_0"/>
          <p:cNvSpPr txBox="1"/>
          <p:nvPr/>
        </p:nvSpPr>
        <p:spPr>
          <a:xfrm>
            <a:off x="14402161" y="6059130"/>
            <a:ext cx="24657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Previdência para o  MEI (Incluindo  previdência privada)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3d8fd533fea_0_0"/>
          <p:cNvSpPr txBox="1"/>
          <p:nvPr/>
        </p:nvSpPr>
        <p:spPr>
          <a:xfrm>
            <a:off x="6177696" y="7885214"/>
            <a:ext cx="10902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3d8fd533fea_0_0"/>
          <p:cNvSpPr txBox="1"/>
          <p:nvPr/>
        </p:nvSpPr>
        <p:spPr>
          <a:xfrm>
            <a:off x="6177696" y="8401463"/>
            <a:ext cx="2178600" cy="13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atingir seu  público alvo para  expandir o seu  empreendimento?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3d8fd533fea_0_0"/>
          <p:cNvSpPr txBox="1"/>
          <p:nvPr/>
        </p:nvSpPr>
        <p:spPr>
          <a:xfrm>
            <a:off x="8916955" y="7897358"/>
            <a:ext cx="10947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3d8fd533fea_0_0"/>
          <p:cNvSpPr txBox="1"/>
          <p:nvPr/>
        </p:nvSpPr>
        <p:spPr>
          <a:xfrm>
            <a:off x="8916955" y="8413608"/>
            <a:ext cx="23508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3d8fd533fea_0_0"/>
          <p:cNvSpPr txBox="1"/>
          <p:nvPr/>
        </p:nvSpPr>
        <p:spPr>
          <a:xfrm>
            <a:off x="11659558" y="6011599"/>
            <a:ext cx="2475900" cy="18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Meios de  recebimento e  financiamento para	o  MEI (Incluindo linhas  de Crédito)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49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3d8fd533fea_0_0"/>
          <p:cNvSpPr txBox="1"/>
          <p:nvPr/>
        </p:nvSpPr>
        <p:spPr>
          <a:xfrm>
            <a:off x="11659558" y="8381886"/>
            <a:ext cx="23508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feminino e para a  Terceira Idade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3d8fd533fea_0_0"/>
          <p:cNvSpPr txBox="1"/>
          <p:nvPr/>
        </p:nvSpPr>
        <p:spPr>
          <a:xfrm>
            <a:off x="8916938" y="11302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3d8fd533fea_0_0"/>
          <p:cNvSpPr txBox="1"/>
          <p:nvPr/>
        </p:nvSpPr>
        <p:spPr>
          <a:xfrm>
            <a:off x="14457355" y="1251577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3d8fd533fea_0_0"/>
          <p:cNvSpPr txBox="1"/>
          <p:nvPr/>
        </p:nvSpPr>
        <p:spPr>
          <a:xfrm>
            <a:off x="15092736" y="748803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3d8fd533fea_0_0"/>
          <p:cNvSpPr txBox="1"/>
          <p:nvPr/>
        </p:nvSpPr>
        <p:spPr>
          <a:xfrm>
            <a:off x="14507950" y="8008525"/>
            <a:ext cx="3000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Importação e exportação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3d8fd533fea_0_0"/>
          <p:cNvSpPr txBox="1"/>
          <p:nvPr/>
        </p:nvSpPr>
        <p:spPr>
          <a:xfrm>
            <a:off x="15141699" y="888363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3d8fd533fea_0_0"/>
          <p:cNvSpPr txBox="1"/>
          <p:nvPr/>
        </p:nvSpPr>
        <p:spPr>
          <a:xfrm>
            <a:off x="14617677" y="9243746"/>
            <a:ext cx="3466500" cy="3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Licitação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ea0a679d21_0_7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0" name="Google Shape;380;g3ea0a679d21_0_77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g3ea0a679d21_0_7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g3ea0a679d21_0_77"/>
          <p:cNvSpPr txBox="1"/>
          <p:nvPr/>
        </p:nvSpPr>
        <p:spPr>
          <a:xfrm>
            <a:off x="5370740" y="1116263"/>
            <a:ext cx="7546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Consequências de não dar baixa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3" name="Google Shape;383;g3ea0a679d21_0_77"/>
          <p:cNvSpPr txBox="1"/>
          <p:nvPr/>
        </p:nvSpPr>
        <p:spPr>
          <a:xfrm>
            <a:off x="1719150" y="2132575"/>
            <a:ext cx="14849700" cy="65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18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200"/>
              <a:buFont typeface="Times New Roman"/>
              <a:buChar char="➢"/>
            </a:pP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Manter o CNPJ ativo sem exercer atividade gera consequências progressivas e sérias.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Acúmulo de débitos:</a:t>
            </a:r>
            <a:endParaRPr b="1"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9144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Cada mês sem pagamento do DAS → novo débito gerado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Cada ano sem entrega da DASN-SIMEI → nova multa automática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Inscrição em Dívida Ativa da União: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9144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Negativação do CPF em órgãos de proteção ao crédito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Restrição para financiamentos e empréstimos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Impedimento em licitações e concursos públicos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18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200"/>
              <a:buFont typeface="Times New Roman"/>
              <a:buChar char="●"/>
            </a:pP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Dificuldade para abrir conta bancária ou novo CNPJ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Importante:</a:t>
            </a: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Não existe "suspensão" temporária do MEI, enquanto o CNPJ estiver ativo, as obrigações continuam.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4" name="Google Shape;384;g3ea0a679d21_0_77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ea0a679d21_0_8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0" name="Google Shape;390;g3ea0a679d21_0_8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g3ea0a679d21_0_8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g3ea0a679d21_0_88"/>
          <p:cNvSpPr txBox="1"/>
          <p:nvPr/>
        </p:nvSpPr>
        <p:spPr>
          <a:xfrm>
            <a:off x="5370753" y="1156175"/>
            <a:ext cx="7546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INSS: o que muda após a baixa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3" name="Google Shape;393;g3ea0a679d21_0_88"/>
          <p:cNvSpPr txBox="1"/>
          <p:nvPr/>
        </p:nvSpPr>
        <p:spPr>
          <a:xfrm>
            <a:off x="1719600" y="2215125"/>
            <a:ext cx="14848800" cy="6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Contribuição ao INSS: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DAS MEI inclui mensalmente 5% do salário mínimo como contribuição previdenciária. Após a baixa, essa contribuição é interrompida automaticamente a partir do mês seguinte.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Tempo já contribuído: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É preservado e conta para a carência mínima da aposentadoria por idade. Porém, meses de DAS em atraso e não pagos não contam como contribuição, independentemente do encerramento.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Perda da qualidade de segurado: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Após 12 meses sem contribuição, o ex-MEI perde direito a auxílio por incapacidade, salário-maternidade e pensão por morte.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continuar contribuindo: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É possível seguir como contribuinte individual, pagando alíquota de 20% sobre o salário mínimo</a:t>
            </a:r>
            <a:endParaRPr sz="5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4" name="Google Shape;394;g3ea0a679d21_0_88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ea0a679d21_0_10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0" name="Google Shape;400;g3ea0a679d21_0_10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g3ea0a679d21_0_10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g3ea0a679d21_0_100"/>
          <p:cNvSpPr txBox="1"/>
          <p:nvPr/>
        </p:nvSpPr>
        <p:spPr>
          <a:xfrm>
            <a:off x="5370753" y="1013950"/>
            <a:ext cx="7546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Posso abrir outro MEI depois?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3" name="Google Shape;403;g3ea0a679d21_0_100"/>
          <p:cNvSpPr txBox="1"/>
          <p:nvPr/>
        </p:nvSpPr>
        <p:spPr>
          <a:xfrm>
            <a:off x="1988400" y="2280223"/>
            <a:ext cx="14311200" cy="62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Sim. Após dar baixa, é possível abrir um novo MEI a qualquer momento pelo mesmo portal Gov.br, sem nenhum prazo de carência. O processo de abertura é o mesmo de qualquer novo MEI, gratuito e totalmente online. O novo cadastro receberá um CNPJ diferente, pois o número anterior é extinto definitivamente e não pode ser reativado em nenhuma hipótese.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Ponto de atenção: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Dívidas do CNPJ encerrado ficam vinculadas ao CPF do titular e podem dificultar crédito, financiamentos e abertura de conta bancária para o novo negócio.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Recomendação: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Regularizar todas as pendências do MEI anterior antes de iniciar um novo cadastro.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4" name="Google Shape;404;g3ea0a679d21_0_100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ea0a679d21_0_11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0" name="Google Shape;410;g3ea0a679d21_0_11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g3ea0a679d21_0_11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g3ea0a679d21_0_112"/>
          <p:cNvSpPr txBox="1"/>
          <p:nvPr/>
        </p:nvSpPr>
        <p:spPr>
          <a:xfrm>
            <a:off x="6320950" y="1354550"/>
            <a:ext cx="70833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Alternativas ao encerramento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3" name="Google Shape;413;g3ea0a679d21_0_112"/>
          <p:cNvSpPr txBox="1"/>
          <p:nvPr/>
        </p:nvSpPr>
        <p:spPr>
          <a:xfrm>
            <a:off x="2040750" y="2475150"/>
            <a:ext cx="14055900" cy="61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Antes de decidir pela baixa, vale avaliar se alguma alternativa resolve a situação sem extinguir o CNPJ: 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o faturamento ultrapassou o limite de R$ 81.000 anuais, a alternativa é o desenquadramento para Microempresa (ME), que mantém o CNPJ ativo sob outro regime tributário. 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a atividade mudou, pode ser possível alterar o CNAE sem precisar fechar o MEI. 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o negócio está passando por dificuldade temporária, manter o CNPJ ativo e negociar os débitos em aberto pode ser mais vantajoso do que encerrar e ter que reabrir depois.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4" name="Google Shape;414;g3ea0a679d21_0_112"/>
          <p:cNvSpPr txBox="1"/>
          <p:nvPr/>
        </p:nvSpPr>
        <p:spPr>
          <a:xfrm>
            <a:off x="68225" y="9779100"/>
            <a:ext cx="4300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2026c; Sebrae, 2022.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ea0a679d21_0_12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0" name="Google Shape;420;g3ea0a679d21_0_12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g3ea0a679d21_0_12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g3ea0a679d21_0_124"/>
          <p:cNvSpPr txBox="1"/>
          <p:nvPr/>
        </p:nvSpPr>
        <p:spPr>
          <a:xfrm>
            <a:off x="6405975" y="1059675"/>
            <a:ext cx="6346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Checklist do encerramento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3" name="Google Shape;423;g3ea0a679d21_0_124"/>
          <p:cNvSpPr txBox="1"/>
          <p:nvPr/>
        </p:nvSpPr>
        <p:spPr>
          <a:xfrm>
            <a:off x="2039250" y="2252213"/>
            <a:ext cx="14209500" cy="59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AutoNum type="arabicPeriod"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Antes da baixa: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verificar débitos no PGMEI; quitar ou parcelar DAS em atraso; cancelar notas fiscais pendentes; reunir documentos fiscais para arquivamento.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AutoNum type="arabicPeriod"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Durante a baixa: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acessar gov.br/mei com conta Gov.br Prata ou Ouro; solicitar baixa e revisar os dados cadastrais; confirmar a declaração de ciência; gerar e salvar o CCMEI de baixa.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AutoNum type="arabicPeriod"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Depois da baixa: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entregar DASN-SIMEI de extinção dentro do prazo; cancelar inscrição municipal junto à prefeitura; cancelar inscrição estadual junto à SEFAZ, se aplicável; encerrar conta bancária PJ; confirmar situação "Baixada" no portal da Receita Federal; guardar todos os documentos por no mínimo 5 anos.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4" name="Google Shape;424;g3ea0a679d21_0_124"/>
          <p:cNvSpPr txBox="1"/>
          <p:nvPr/>
        </p:nvSpPr>
        <p:spPr>
          <a:xfrm>
            <a:off x="118075" y="9624425"/>
            <a:ext cx="3353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2026.; 2026c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edbc931831_0_10"/>
          <p:cNvSpPr txBox="1"/>
          <p:nvPr/>
        </p:nvSpPr>
        <p:spPr>
          <a:xfrm>
            <a:off x="1621050" y="1425600"/>
            <a:ext cx="819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0" name="Google Shape;430;g3edbc931831_0_1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1" name="Google Shape;431;g3edbc931831_0_1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g3edbc931831_0_1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g3edbc931831_0_10"/>
          <p:cNvSpPr txBox="1"/>
          <p:nvPr/>
        </p:nvSpPr>
        <p:spPr>
          <a:xfrm>
            <a:off x="1621050" y="2330200"/>
            <a:ext cx="14636100" cy="66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Instituto Nacional do Seguro Social. Contribuição previdenciária do Microempreendedor Individual. Brasília, 2026a. Disponível em: https://www.gov.br/inss/pt-br. Acesso em: 18 jun. 2026.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do Empreendedorismo, da Microempresa e da Empresa de Pequeno Porte. Já sou MEI.</a:t>
            </a: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2026b.</a:t>
            </a: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Disponível em: https://www.gov.br/empresas-e-negocios/pt-br/empreendedor/servicos-para-mei/ja-sou-mei. Acesso em: 18 jun. 2026.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do Empreendedorismo, da Microempresa e da Empresa de Pequeno Porte. Portal do Empreendedor – Microempreendedor Individual (MEI).</a:t>
            </a: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2026c.</a:t>
            </a:r>
            <a:r>
              <a:rPr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Disponível em: https://www.gov.br/empresas-e-negocios/pt-br/empreendedor. Acesso em: 18 jun. 2026.</a:t>
            </a:r>
            <a:endParaRPr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edbc931831_0_73"/>
          <p:cNvSpPr txBox="1"/>
          <p:nvPr/>
        </p:nvSpPr>
        <p:spPr>
          <a:xfrm>
            <a:off x="1621050" y="1425600"/>
            <a:ext cx="819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9" name="Google Shape;439;g3edbc931831_0_7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40" name="Google Shape;440;g3edbc931831_0_7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g3edbc931831_0_7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g3edbc931831_0_73"/>
          <p:cNvSpPr txBox="1"/>
          <p:nvPr/>
        </p:nvSpPr>
        <p:spPr>
          <a:xfrm>
            <a:off x="1621050" y="2287200"/>
            <a:ext cx="14860800" cy="60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Procuradoria-Geral da Fazenda Nacional. Regularize.</a:t>
            </a: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2026d.</a:t>
            </a:r>
            <a:r>
              <a:rPr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Disponível em: https://www.regularize.pgfn.gov.br/. Acesso em: 18 jun. 2026.</a:t>
            </a:r>
            <a:endParaRPr sz="3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Secretaria Especial da Receita Federal do Brasil. Simples Nacional.</a:t>
            </a: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Brasília, 2026e.</a:t>
            </a:r>
            <a:r>
              <a:rPr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Disponível em: https://www8.receita.fazenda.gov.br/SimplesNacional/. Acesso em: 18 jun. 2026.</a:t>
            </a:r>
            <a:endParaRPr sz="3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Sebrae. Como posso realizar a baixa no meu CNPJ MEI?. 2022. Disponível em: https://www.sebrae.com.br/sites/PortalSebrae/artigos/como-posso-realizar-a-baixa-no-meu-cnpj-mei,9a29532232c48710VgnVCM100000d701210aRCRD. Acesso em: 18 jun. 2026.</a:t>
            </a:r>
            <a:endParaRPr sz="3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Sebrae. Como realizar a baixa do MEI por falecimento?. Disponível em: https://sebrae.com.br. Acesso em: 18 jun. 2026.</a:t>
            </a:r>
            <a:endParaRPr sz="3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dac8ffd8ea_0_68"/>
          <p:cNvSpPr txBox="1"/>
          <p:nvPr/>
        </p:nvSpPr>
        <p:spPr>
          <a:xfrm>
            <a:off x="1638300" y="1313275"/>
            <a:ext cx="150114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DISCENTES</a:t>
            </a:r>
            <a:endParaRPr b="1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Google Shape;205;g3dac8ffd8ea_0_68"/>
          <p:cNvSpPr txBox="1"/>
          <p:nvPr/>
        </p:nvSpPr>
        <p:spPr>
          <a:xfrm>
            <a:off x="1638300" y="2295900"/>
            <a:ext cx="7200900" cy="56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Ana Cláudia C. Xavier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Aryanne Gomes de Almeida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Cintia Crislane S. Oliveira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Daniela Ferreira dos Santos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Danielly Evelyn de A. Silva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Dicla Jemima Correia Lisboa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Emerson Vinicius Pereira Santos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Emilly P. Abreu Santos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Gabriel Marques Borges da Silva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Google Shape;206;g3dac8ffd8ea_0_68"/>
          <p:cNvSpPr txBox="1"/>
          <p:nvPr/>
        </p:nvSpPr>
        <p:spPr>
          <a:xfrm>
            <a:off x="9008125" y="2295900"/>
            <a:ext cx="7892100" cy="56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Geysa Rodrigues Barbosa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Joana Beatriz da Silva Feitosa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Juliana Roberta de A. Jesuíno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Lidiane Maria da Conceição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Manuela Rayane Santos da Silva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Neilson Monteiro dos Santos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Rayanne Karine Carnauba Teixeira Cavalcante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Wistielly Mirelly S. do Nascimento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Wood Rafael da Silva Freitas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7" name="Google Shape;207;g3dac8ffd8ea_0_6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Google Shape;208;g3dac8ffd8ea_0_68"/>
          <p:cNvSpPr txBox="1"/>
          <p:nvPr/>
        </p:nvSpPr>
        <p:spPr>
          <a:xfrm>
            <a:off x="3471100" y="7968325"/>
            <a:ext cx="3324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 oferecimento:</a:t>
            </a: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9" name="Google Shape;209;g3dac8ffd8ea_0_6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3dac8ffd8ea_0_6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dac8ffd8ea_1_66"/>
          <p:cNvSpPr txBox="1"/>
          <p:nvPr/>
        </p:nvSpPr>
        <p:spPr>
          <a:xfrm>
            <a:off x="7256625" y="3864000"/>
            <a:ext cx="3356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TEMA </a:t>
            </a:r>
            <a:r>
              <a:rPr b="1" lang="en-US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6" name="Google Shape;216;g3dac8ffd8ea_1_66"/>
          <p:cNvSpPr txBox="1"/>
          <p:nvPr/>
        </p:nvSpPr>
        <p:spPr>
          <a:xfrm>
            <a:off x="5394900" y="4681800"/>
            <a:ext cx="749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encerrar a atividade do MEI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g3dac8ffd8ea_1_6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8" name="Google Shape;218;g3dac8ffd8ea_1_6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3dac8ffd8ea_1_6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e77d3b0f05_0_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5" name="Google Shape;225;g3e77d3b0f05_0_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g3e77d3b0f05_0_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3e77d3b0f05_0_0"/>
          <p:cNvSpPr txBox="1"/>
          <p:nvPr/>
        </p:nvSpPr>
        <p:spPr>
          <a:xfrm>
            <a:off x="3598198" y="1244575"/>
            <a:ext cx="110916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você precisa entender sobre a baixa 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8" name="Google Shape;228;g3e77d3b0f05_0_0"/>
          <p:cNvSpPr txBox="1"/>
          <p:nvPr/>
        </p:nvSpPr>
        <p:spPr>
          <a:xfrm>
            <a:off x="1345075" y="2629050"/>
            <a:ext cx="15363000" cy="59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é a baixa: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Encerramento formal e definitivo do MEI perante a Receita Federal, com a extinção do CNPJ. Encerram-se também as obrigações vinculadas: emissão de notas fiscais, pagamento do DAS mensal e entrega de declarações.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Caráter irreversível: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Uma vez extinto, o CNPJ não pode ser reativado em nenhuma hipótese.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Diferença em relação ao desenquadramento: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 desenquadramento, o CNPJ permanece ativo, o que muda é apenas o regime tributário, geralmente migrando para Microempresa (ME). Na baixa, a empresa deixa de existir juridicamente.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retomar a atividade após a baixa: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É necessário abrir um novo cadastro, com um novo CNPJ, iniciando o processo do zero.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9" name="Google Shape;229;g3e77d3b0f05_0_0"/>
          <p:cNvSpPr txBox="1"/>
          <p:nvPr/>
        </p:nvSpPr>
        <p:spPr>
          <a:xfrm>
            <a:off x="118075" y="9624425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e77d3b0f05_0_1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5" name="Google Shape;235;g3e77d3b0f05_0_1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3e77d3b0f05_0_1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3e77d3b0f05_0_15"/>
          <p:cNvSpPr txBox="1"/>
          <p:nvPr/>
        </p:nvSpPr>
        <p:spPr>
          <a:xfrm>
            <a:off x="4680600" y="1089688"/>
            <a:ext cx="89268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Quando considerar o encerramento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8" name="Google Shape;238;g3e77d3b0f05_0_15"/>
          <p:cNvSpPr txBox="1"/>
          <p:nvPr/>
        </p:nvSpPr>
        <p:spPr>
          <a:xfrm>
            <a:off x="1303575" y="2220850"/>
            <a:ext cx="15673200" cy="6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Encerrar o MEI é a decisão certa em alguns cenários específicos. </a:t>
            </a:r>
            <a:endParaRPr b="1"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 mais comuns são:</a:t>
            </a:r>
            <a:endParaRPr b="1"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Negócio inativo há meses sem perspectiva de retomada; 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Início de emprego com carteira assinada ou assunção de cargo público, que impedem a manutenção do MEI em paralelo; 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Intenção de participar do quadro societário de outra empresa; ou 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Exercício de atividade que deixou de ser permitida no regime MEI.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Manter um CNPJ ativo sem uso, em vez de formalizar o seu encerramento, continua gerando obrigações fiscais e débitos mensais (como o DAS e declarações). Com o tempo, essa inadimplência acumulada pode trazer sérias complicações para o CPF do titular.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g3e77d3b0f05_0_15"/>
          <p:cNvSpPr txBox="1"/>
          <p:nvPr/>
        </p:nvSpPr>
        <p:spPr>
          <a:xfrm>
            <a:off x="0" y="9758500"/>
            <a:ext cx="3922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2026; Sebrae, 2022.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ea0a679d21_0_13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5" name="Google Shape;245;g3ea0a679d21_0_13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3ea0a679d21_0_13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3ea0a679d21_0_136"/>
          <p:cNvSpPr txBox="1"/>
          <p:nvPr/>
        </p:nvSpPr>
        <p:spPr>
          <a:xfrm>
            <a:off x="4208550" y="1089700"/>
            <a:ext cx="98709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Encerramento por falecimento do titular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Google Shape;248;g3ea0a679d21_0_136"/>
          <p:cNvSpPr txBox="1"/>
          <p:nvPr/>
        </p:nvSpPr>
        <p:spPr>
          <a:xfrm>
            <a:off x="1311300" y="2431725"/>
            <a:ext cx="15665400" cy="53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caso de falecimento do titular, a baixa do CNPJ ocorre automaticamente. Após a emissão da certidão de óbito, os cartórios comunicam eletronicamente a Receita Federal, que realiza a baixa do CPF e, na sequência, a do CNPJ MEI, normalmente no dia seguinte.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a baixa não ocorrer automaticamente, a família ou o inventariante deve procurar os canais de atendimento da Receita Federal apresentando a certidão de óbito. As dívidas pendentes passam a integrar o espólio e os herdeiros ficam responsáveis por regularizá-las no inventário. A DASN-SIMEI de extinção também deve ser entregue pelo inventariante, cobrindo o período de atividade do ano do falecimento.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9" name="Google Shape;249;g3ea0a679d21_0_136"/>
          <p:cNvSpPr txBox="1"/>
          <p:nvPr/>
        </p:nvSpPr>
        <p:spPr>
          <a:xfrm>
            <a:off x="53550" y="9779100"/>
            <a:ext cx="4155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2026c; Sebrae, 2022.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e77d3b0f05_0_2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5" name="Google Shape;255;g3e77d3b0f05_0_2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g3e77d3b0f05_0_2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g3e77d3b0f05_0_28"/>
          <p:cNvSpPr txBox="1"/>
          <p:nvPr/>
        </p:nvSpPr>
        <p:spPr>
          <a:xfrm>
            <a:off x="4109150" y="1134925"/>
            <a:ext cx="114204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Antes de dar baixa: regularize as pendências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8" name="Google Shape;258;g3e77d3b0f05_0_28"/>
          <p:cNvSpPr txBox="1"/>
          <p:nvPr/>
        </p:nvSpPr>
        <p:spPr>
          <a:xfrm>
            <a:off x="1006050" y="2300125"/>
            <a:ext cx="16275900" cy="65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➢"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legislação permite dar baixa no MEI mesmo com débitos em aberto,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não há impedimento legal para o encerramento. No entanto, é fundamental entender que as dívidas não desaparecem com o cancelamento do CNPJ. Elas são transferidas automaticamente para o CPF do titular, e a Receita Federal tem até cinco anos para cobrá-las, com multa e juros.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verificar pendências: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Acesse o PGMEI com o CNPJ e consulte as guias em aberto.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Opções de regularização:</a:t>
            </a:r>
            <a:endParaRPr b="1"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12+ parcelas em atraso → possibilidade de parcelamento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Débitos na Dívida Ativa → negociação com até 50% de desconto pelo portal Regularize (PGFN)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Recomendação: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Quitar ou parcelar antes da baixa, evitando restrições futuras no CPF.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" name="Google Shape;259;g3e77d3b0f05_0_28"/>
          <p:cNvSpPr txBox="1"/>
          <p:nvPr/>
        </p:nvSpPr>
        <p:spPr>
          <a:xfrm>
            <a:off x="0" y="9861175"/>
            <a:ext cx="4109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2026d; 2026e.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e77d3b0f05_0_3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5" name="Google Shape;265;g3e77d3b0f05_0_3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3e77d3b0f05_0_3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3e77d3b0f05_0_38"/>
          <p:cNvSpPr txBox="1"/>
          <p:nvPr/>
        </p:nvSpPr>
        <p:spPr>
          <a:xfrm>
            <a:off x="5738698" y="1625600"/>
            <a:ext cx="6810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Acesse o portal do empreendedor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8" name="Google Shape;268;g3e77d3b0f05_0_38" title="Captura de tela 2026-04-20 13490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73525" y="2476675"/>
            <a:ext cx="14940926" cy="612283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9" name="Google Shape;269;g3e77d3b0f05_0_38"/>
          <p:cNvSpPr txBox="1"/>
          <p:nvPr/>
        </p:nvSpPr>
        <p:spPr>
          <a:xfrm>
            <a:off x="5488350" y="809900"/>
            <a:ext cx="73113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a passo: como dar baixa.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0" name="Google Shape;270;g3e77d3b0f05_0_38"/>
          <p:cNvSpPr txBox="1"/>
          <p:nvPr/>
        </p:nvSpPr>
        <p:spPr>
          <a:xfrm>
            <a:off x="-22850" y="9758500"/>
            <a:ext cx="2705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700"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B4803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Neivaldo</dc:creator>
</cp:coreProperties>
</file>