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Lst>
  <p:sldSz cy="10287000" cx="18288000"/>
  <p:notesSz cx="6858000" cy="9144000"/>
  <p:embeddedFontLst>
    <p:embeddedFont>
      <p:font typeface="IBM Plex Sans"/>
      <p:regular r:id="rId104"/>
      <p:bold r:id="rId105"/>
      <p:italic r:id="rId106"/>
      <p:boldItalic r:id="rId107"/>
    </p:embeddedFont>
    <p:embeddedFont>
      <p:font typeface="IBM Plex Sans Condensed"/>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112" roundtripDataSignature="AMtx7miwg0VrbRxqFPDcNzdtFpRQZ/Dt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F82462-471B-4630-9821-D317B619357C}">
  <a:tblStyle styleId="{DCF82462-471B-4630-9821-D317B619357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IBMPlexSans-boldItalic.fntdata"/><Relationship Id="rId106" Type="http://schemas.openxmlformats.org/officeDocument/2006/relationships/font" Target="fonts/IBMPlexSans-italic.fntdata"/><Relationship Id="rId105" Type="http://schemas.openxmlformats.org/officeDocument/2006/relationships/font" Target="fonts/IBMPlexSans-bold.fntdata"/><Relationship Id="rId104" Type="http://schemas.openxmlformats.org/officeDocument/2006/relationships/font" Target="fonts/IBMPlexSans-regular.fntdata"/><Relationship Id="rId109" Type="http://schemas.openxmlformats.org/officeDocument/2006/relationships/font" Target="fonts/IBMPlexSansCondensed-bold.fntdata"/><Relationship Id="rId108" Type="http://schemas.openxmlformats.org/officeDocument/2006/relationships/font" Target="fonts/IBMPlexSansCondensed-regular.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font" Target="fonts/IBMPlexSansCondense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2" Type="http://customschemas.google.com/relationships/presentationmetadata" Target="metadata"/><Relationship Id="rId111" Type="http://schemas.openxmlformats.org/officeDocument/2006/relationships/font" Target="fonts/IBMPlexSansCondensed-boldItalic.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84750e78b1_0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g384750e78b1_0_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70b0e021a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370b0e021a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c35cf32d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37c35cf32d1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7c35cf32d1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g37c35cf32d1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c35cf32d1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37c35cf32d1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c35cf32d1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7c35cf32d1_0_1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1" name="Google Shape;3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1" name="Google Shape;37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2" name="Google Shape;38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3" name="Google Shape;39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2" name="Google Shape;402;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7c35cf32d1_0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g37c35cf32d1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1" name="Google Shape;42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2" name="Google Shape;43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9" name="Google Shape;45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7" name="Google Shape;49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7" name="Google Shape;50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6" name="Google Shape;516;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85e511b9c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5" name="Google Shape;525;g385e511b9c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6" name="Google Shape;53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1" name="Google Shape;551;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6" name="Google Shape;57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7" name="Google Shape;5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6" name="Google Shape;59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7" name="Google Shape;607;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7c5f5de456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 name="Google Shape;617;g37c5f5de456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7c8b7303e7_0_1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6" name="Google Shape;626;g37c8b7303e7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7c8b7303e7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5" name="Google Shape;635;g37c8b7303e7_0_1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7c8b7303e7_0_1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4" name="Google Shape;644;g37c8b7303e7_0_1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7c5f5de456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3" name="Google Shape;653;g37c5f5de456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7c8b7303e7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4" name="Google Shape;664;g37c8b7303e7_0_1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87308af8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4" name="Google Shape;674;g387308af82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87308af82c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5" name="Google Shape;685;g387308af82c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7c8b7303e7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 name="Google Shape;695;g37c8b7303e7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37c5f5de456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5" name="Google Shape;705;g37c5f5de456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7c8b7303e7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 name="Google Shape;714;g37c8b7303e7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37c5f5de456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4" name="Google Shape;724;g37c5f5de456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g37c5f5de456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3" name="Google Shape;733;g37c5f5de456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7c5f5de456_0_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3" name="Google Shape;743;g37c5f5de456_0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37c5f5de456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52" name="Google Shape;752;g37c5f5de456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7c5f5de456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1" name="Google Shape;761;g37c5f5de456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7c5f5de456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0" name="Google Shape;770;g37c5f5de456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37c5f5de456_0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79" name="Google Shape;779;g37c5f5de456_0_1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37c5f5de456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9" name="Google Shape;789;g37c5f5de456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37c5f5de456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8" name="Google Shape;798;g37c5f5de456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7c5f5de456_0_1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7" name="Google Shape;807;g37c5f5de456_0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37c5f5de456_0_1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6" name="Google Shape;816;g37c5f5de456_0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7c5f5de456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5" name="Google Shape;825;g37c5f5de456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37c5f5de456_0_1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4" name="Google Shape;834;g37c5f5de456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84750e78b1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g384750e78b1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7c5f5de456_0_1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44" name="Google Shape;844;g37c5f5de456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37c5f5de456_0_1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53" name="Google Shape;853;g37c5f5de456_0_1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7c5f5de456_0_1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2" name="Google Shape;862;g37c5f5de456_0_19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7c5f5de456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1" name="Google Shape;871;g37c5f5de456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7c5f5de456_0_2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0" name="Google Shape;880;g37c5f5de456_0_2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37c5f5de456_0_2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89" name="Google Shape;889;g37c5f5de456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37c5f5de456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8" name="Google Shape;898;g37c5f5de456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37c5f5de456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7" name="Google Shape;907;g37c5f5de456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37c5f5de456_0_2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6" name="Google Shape;916;g37c5f5de456_0_2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g37c5f5de456_0_2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5" name="Google Shape;925;g37c5f5de456_0_2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84750e78b1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384750e78b1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37c7509200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4" name="Google Shape;934;g37c7509200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1" name="Shape 941"/>
        <p:cNvGrpSpPr/>
        <p:nvPr/>
      </p:nvGrpSpPr>
      <p:grpSpPr>
        <a:xfrm>
          <a:off x="0" y="0"/>
          <a:ext cx="0" cy="0"/>
          <a:chOff x="0" y="0"/>
          <a:chExt cx="0" cy="0"/>
        </a:xfrm>
      </p:grpSpPr>
      <p:sp>
        <p:nvSpPr>
          <p:cNvPr id="942" name="Google Shape;942;g37c75092007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43" name="Google Shape;943;g37c75092007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37c7509200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3" name="Google Shape;953;g37c75092007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37c75092007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2" name="Google Shape;962;g37c75092007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37c75092007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1" name="Google Shape;971;g37c75092007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37c75092007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0" name="Google Shape;980;g37c75092007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37c75092007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9" name="Google Shape;989;g37c75092007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37c75092007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8" name="Google Shape;998;g37c75092007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37c75092007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8" name="Google Shape;1008;g37c75092007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37c75092007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7" name="Google Shape;1017;g37c75092007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84750e78b1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84750e78b1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6" name="Google Shape;102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36" name="Google Shape;1036;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4" name="Shape 1044"/>
        <p:cNvGrpSpPr/>
        <p:nvPr/>
      </p:nvGrpSpPr>
      <p:grpSpPr>
        <a:xfrm>
          <a:off x="0" y="0"/>
          <a:ext cx="0" cy="0"/>
          <a:chOff x="0" y="0"/>
          <a:chExt cx="0" cy="0"/>
        </a:xfrm>
      </p:grpSpPr>
      <p:sp>
        <p:nvSpPr>
          <p:cNvPr id="1045" name="Google Shape;104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6" name="Google Shape;104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6" name="Google Shape;105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37c35cf32d1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g37c35cf32d1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387308af82c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1" name="Google Shape;1071;g387308af82c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387308af82c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7" name="Google Shape;1077;g387308af82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1" name="Shape 1081"/>
        <p:cNvGrpSpPr/>
        <p:nvPr/>
      </p:nvGrpSpPr>
      <p:grpSpPr>
        <a:xfrm>
          <a:off x="0" y="0"/>
          <a:ext cx="0" cy="0"/>
          <a:chOff x="0" y="0"/>
          <a:chExt cx="0" cy="0"/>
        </a:xfrm>
      </p:grpSpPr>
      <p:sp>
        <p:nvSpPr>
          <p:cNvPr id="1082" name="Google Shape;108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3" name="Google Shape;1083;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6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6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6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6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6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6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6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6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6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64"/>
          <p:cNvSpPr/>
          <p:nvPr>
            <p:ph idx="2" type="pic"/>
          </p:nvPr>
        </p:nvSpPr>
        <p:spPr>
          <a:xfrm>
            <a:off x="1792288" y="612775"/>
            <a:ext cx="5486400" cy="4114800"/>
          </a:xfrm>
          <a:prstGeom prst="rect">
            <a:avLst/>
          </a:prstGeom>
          <a:noFill/>
          <a:ln>
            <a:noFill/>
          </a:ln>
        </p:spPr>
      </p:sp>
      <p:sp>
        <p:nvSpPr>
          <p:cNvPr id="64" name="Google Shape;64;p6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20.png"/><Relationship Id="rId7" Type="http://schemas.openxmlformats.org/officeDocument/2006/relationships/image" Target="../media/image12.png"/><Relationship Id="rId8"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1.png"/><Relationship Id="rId5"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4.jp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4.jp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pn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16.jpg"/><Relationship Id="rId5" Type="http://schemas.openxmlformats.org/officeDocument/2006/relationships/hyperlink" Target="https://cav.receita.fazenda.gov.br" TargetMode="External"/><Relationship Id="rId6"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4.jpg"/><Relationship Id="rId4" Type="http://schemas.openxmlformats.org/officeDocument/2006/relationships/image" Target="../media/image24.png"/><Relationship Id="rId5" Type="http://schemas.openxmlformats.org/officeDocument/2006/relationships/image" Target="../media/image27.jpg"/><Relationship Id="rId6" Type="http://schemas.openxmlformats.org/officeDocument/2006/relationships/image" Target="../media/image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39.jpg"/><Relationship Id="rId5" Type="http://schemas.openxmlformats.org/officeDocument/2006/relationships/image" Target="../media/image43.jpg"/><Relationship Id="rId6"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6.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sisparnet.pgfn.fazenda.gov.br/sisparInternet/internet/darf/consultaParcelamentoDarfInternet.xhtml" TargetMode="Externa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hyperlink" Target="https://www8.receita.fazenda.gov.br/SimplesNacional/Default.aspx" TargetMode="External"/><Relationship Id="rId5" Type="http://schemas.openxmlformats.org/officeDocument/2006/relationships/image" Target="../media/image4.jpg"/></Relationships>
</file>

<file path=ppt/slides/_rels/slide3.xml.rels><?xml version="1.0" encoding="UTF-8" standalone="yes"?><Relationships xmlns="http://schemas.openxmlformats.org/package/2006/relationships"><Relationship Id="rId11" Type="http://schemas.openxmlformats.org/officeDocument/2006/relationships/hyperlink" Target="mailto:natalia.batista@feac.ufal.br" TargetMode="External"/><Relationship Id="rId10" Type="http://schemas.openxmlformats.org/officeDocument/2006/relationships/hyperlink" Target="mailto:luiz.santos1@feac.ufal.br" TargetMode="External"/><Relationship Id="rId13" Type="http://schemas.openxmlformats.org/officeDocument/2006/relationships/hyperlink" Target="mailto:neilson.santos@feac.ufal.br" TargetMode="External"/><Relationship Id="rId12" Type="http://schemas.openxmlformats.org/officeDocument/2006/relationships/hyperlink" Target="mailto:nataly.teixeira@feac.ufal.br"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mailto:elisandra.franca@feac.ufal.br" TargetMode="External"/><Relationship Id="rId9" Type="http://schemas.openxmlformats.org/officeDocument/2006/relationships/hyperlink" Target="mailto:laura.silva@feac.ufal.br" TargetMode="External"/><Relationship Id="rId15" Type="http://schemas.openxmlformats.org/officeDocument/2006/relationships/hyperlink" Target="mailto:romulo.soares@feac.ufal.br" TargetMode="External"/><Relationship Id="rId14" Type="http://schemas.openxmlformats.org/officeDocument/2006/relationships/hyperlink" Target="mailto:pamela.santos@feac.ufal.br" TargetMode="External"/><Relationship Id="rId17" Type="http://schemas.openxmlformats.org/officeDocument/2006/relationships/hyperlink" Target="mailto:thaniely.souza@feac.ufal.br" TargetMode="External"/><Relationship Id="rId16" Type="http://schemas.openxmlformats.org/officeDocument/2006/relationships/hyperlink" Target="mailto:thalys.silva@feac.ufal.br" TargetMode="External"/><Relationship Id="rId5" Type="http://schemas.openxmlformats.org/officeDocument/2006/relationships/hyperlink" Target="mailto:emerson.teixeira@feac.ufal.br" TargetMode="External"/><Relationship Id="rId6" Type="http://schemas.openxmlformats.org/officeDocument/2006/relationships/hyperlink" Target="mailto:francisco.junior@feac.ufal.br" TargetMode="External"/><Relationship Id="rId18" Type="http://schemas.openxmlformats.org/officeDocument/2006/relationships/image" Target="../media/image4.jpg"/><Relationship Id="rId7" Type="http://schemas.openxmlformats.org/officeDocument/2006/relationships/hyperlink" Target="mailto:jallyne.moraes@feac.ufal.br" TargetMode="External"/><Relationship Id="rId8" Type="http://schemas.openxmlformats.org/officeDocument/2006/relationships/hyperlink" Target="mailto:Jose.arestides@feac.ufal.b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jpg"/><Relationship Id="rId5" Type="http://schemas.openxmlformats.org/officeDocument/2006/relationships/image" Target="../media/image33.jpg"/><Relationship Id="rId6" Type="http://schemas.openxmlformats.org/officeDocument/2006/relationships/image" Target="../media/image36.png"/><Relationship Id="rId7" Type="http://schemas.openxmlformats.org/officeDocument/2006/relationships/hyperlink" Target="https://www8.receita.fazenda.gov.br/SimplesNacional/Default.as" TargetMode="External"/><Relationship Id="rId8" Type="http://schemas.openxmlformats.org/officeDocument/2006/relationships/hyperlink" Target="https://www8.receita.fazenda.gov.br/SimplesNacional/Default.a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png"/><Relationship Id="rId4" Type="http://schemas.openxmlformats.org/officeDocument/2006/relationships/image" Target="../media/image44.jpg"/><Relationship Id="rId5" Type="http://schemas.openxmlformats.org/officeDocument/2006/relationships/image" Target="../media/image53.png"/><Relationship Id="rId6" Type="http://schemas.openxmlformats.org/officeDocument/2006/relationships/image" Target="../media/image35.png"/><Relationship Id="rId7"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8.jpg"/><Relationship Id="rId4" Type="http://schemas.openxmlformats.org/officeDocument/2006/relationships/image" Target="../media/image46.png"/><Relationship Id="rId5" Type="http://schemas.openxmlformats.org/officeDocument/2006/relationships/image" Target="../media/image47.jpg"/><Relationship Id="rId6" Type="http://schemas.openxmlformats.org/officeDocument/2006/relationships/image" Target="../media/image49.png"/><Relationship Id="rId7" Type="http://schemas.openxmlformats.org/officeDocument/2006/relationships/image" Target="../media/image45.png"/><Relationship Id="rId8"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69.png"/><Relationship Id="rId4" Type="http://schemas.openxmlformats.org/officeDocument/2006/relationships/image" Target="../media/image52.jpg"/><Relationship Id="rId5" Type="http://schemas.openxmlformats.org/officeDocument/2006/relationships/image" Target="../media/image42.png"/><Relationship Id="rId6" Type="http://schemas.openxmlformats.org/officeDocument/2006/relationships/image" Target="../media/image48.png"/><Relationship Id="rId7"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1.jpg"/><Relationship Id="rId4" Type="http://schemas.openxmlformats.org/officeDocument/2006/relationships/image" Target="../media/image62.png"/><Relationship Id="rId5" Type="http://schemas.openxmlformats.org/officeDocument/2006/relationships/image" Target="../media/image60.png"/><Relationship Id="rId6" Type="http://schemas.openxmlformats.org/officeDocument/2006/relationships/image" Target="../media/image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hyperlink" Target="https://www.regularize.pgfn.gov.br" TargetMode="Externa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54.jpg"/><Relationship Id="rId4" Type="http://schemas.openxmlformats.org/officeDocument/2006/relationships/image" Target="../media/image70.png"/><Relationship Id="rId5" Type="http://schemas.openxmlformats.org/officeDocument/2006/relationships/image" Target="../media/image53.png"/><Relationship Id="rId6" Type="http://schemas.openxmlformats.org/officeDocument/2006/relationships/image" Target="../media/image4.jpg"/><Relationship Id="rId7"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65.png"/><Relationship Id="rId4" Type="http://schemas.openxmlformats.org/officeDocument/2006/relationships/image" Target="../media/image74.jpg"/><Relationship Id="rId5" Type="http://schemas.openxmlformats.org/officeDocument/2006/relationships/image" Target="../media/image70.png"/><Relationship Id="rId6"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81.png"/><Relationship Id="rId4" Type="http://schemas.openxmlformats.org/officeDocument/2006/relationships/image" Target="../media/image59.jpg"/><Relationship Id="rId5" Type="http://schemas.openxmlformats.org/officeDocument/2006/relationships/image" Target="../media/image57.png"/><Relationship Id="rId6" Type="http://schemas.openxmlformats.org/officeDocument/2006/relationships/image" Target="../media/image61.jpg"/><Relationship Id="rId7" Type="http://schemas.openxmlformats.org/officeDocument/2006/relationships/image" Target="../media/image66.png"/><Relationship Id="rId8" Type="http://schemas.openxmlformats.org/officeDocument/2006/relationships/image" Target="../media/image4.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63.png"/><Relationship Id="rId4" Type="http://schemas.openxmlformats.org/officeDocument/2006/relationships/image" Target="../media/image68.png"/><Relationship Id="rId5" Type="http://schemas.openxmlformats.org/officeDocument/2006/relationships/image" Target="../media/image64.jpg"/><Relationship Id="rId6" Type="http://schemas.openxmlformats.org/officeDocument/2006/relationships/image" Target="../media/image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88.png"/><Relationship Id="rId4" Type="http://schemas.openxmlformats.org/officeDocument/2006/relationships/image" Target="../media/image83.png"/><Relationship Id="rId5" Type="http://schemas.openxmlformats.org/officeDocument/2006/relationships/image" Target="../media/image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25.png"/><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25.png"/><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25.png"/><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4.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2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71.jpg"/><Relationship Id="rId6" Type="http://schemas.openxmlformats.org/officeDocument/2006/relationships/image" Target="../media/image7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75.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5.png"/><Relationship Id="rId4" Type="http://schemas.openxmlformats.org/officeDocument/2006/relationships/hyperlink" Target="https://cav.receita.fazenda.gov.br" TargetMode="External"/><Relationship Id="rId5" Type="http://schemas.openxmlformats.org/officeDocument/2006/relationships/image" Target="../media/image4.jpg"/><Relationship Id="rId6" Type="http://schemas.openxmlformats.org/officeDocument/2006/relationships/image" Target="../media/image79.png"/><Relationship Id="rId7" Type="http://schemas.openxmlformats.org/officeDocument/2006/relationships/image" Target="../media/image7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8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8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5.png"/><Relationship Id="rId4"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8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25.png"/><Relationship Id="rId4" Type="http://schemas.openxmlformats.org/officeDocument/2006/relationships/image" Target="../media/image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25.png"/><Relationship Id="rId4" Type="http://schemas.openxmlformats.org/officeDocument/2006/relationships/image" Target="../media/image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2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5.png"/><Relationship Id="rId4" Type="http://schemas.openxmlformats.org/officeDocument/2006/relationships/image" Target="../media/image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5.png"/><Relationship Id="rId4" Type="http://schemas.openxmlformats.org/officeDocument/2006/relationships/image" Target="../media/image4.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25.png"/><Relationship Id="rId4" Type="http://schemas.openxmlformats.org/officeDocument/2006/relationships/image" Target="../media/image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25.png"/><Relationship Id="rId4" Type="http://schemas.openxmlformats.org/officeDocument/2006/relationships/image" Target="../media/image4.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5.png"/><Relationship Id="rId4" Type="http://schemas.openxmlformats.org/officeDocument/2006/relationships/image" Target="../media/image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5.png"/><Relationship Id="rId4" Type="http://schemas.openxmlformats.org/officeDocument/2006/relationships/image" Target="../media/image4.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5.png"/><Relationship Id="rId4" Type="http://schemas.openxmlformats.org/officeDocument/2006/relationships/image" Target="../media/image4.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25.png"/><Relationship Id="rId4" Type="http://schemas.openxmlformats.org/officeDocument/2006/relationships/image" Target="../media/image4.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25.png"/><Relationship Id="rId4" Type="http://schemas.openxmlformats.org/officeDocument/2006/relationships/image" Target="../media/image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25.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25.png"/><Relationship Id="rId4" Type="http://schemas.openxmlformats.org/officeDocument/2006/relationships/image" Target="../media/image4.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25.png"/><Relationship Id="rId4" Type="http://schemas.openxmlformats.org/officeDocument/2006/relationships/image" Target="../media/image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25.png"/><Relationship Id="rId4" Type="http://schemas.openxmlformats.org/officeDocument/2006/relationships/image" Target="../media/image4.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5.png"/><Relationship Id="rId4"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5.png"/><Relationship Id="rId4" Type="http://schemas.openxmlformats.org/officeDocument/2006/relationships/image" Target="../media/image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5.png"/><Relationship Id="rId4" Type="http://schemas.openxmlformats.org/officeDocument/2006/relationships/image" Target="../media/image4.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5.png"/><Relationship Id="rId4" Type="http://schemas.openxmlformats.org/officeDocument/2006/relationships/image" Target="../media/image4.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25.png"/><Relationship Id="rId4" Type="http://schemas.openxmlformats.org/officeDocument/2006/relationships/image" Target="../media/image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25.png"/><Relationship Id="rId4" Type="http://schemas.openxmlformats.org/officeDocument/2006/relationships/image" Target="../media/image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2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5.png"/><Relationship Id="rId4" Type="http://schemas.openxmlformats.org/officeDocument/2006/relationships/image" Target="../media/image4.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7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25.png"/><Relationship Id="rId4" Type="http://schemas.openxmlformats.org/officeDocument/2006/relationships/image" Target="../media/image4.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25.png"/><Relationship Id="rId4" Type="http://schemas.openxmlformats.org/officeDocument/2006/relationships/image" Target="../media/image4.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5.png"/><Relationship Id="rId4" Type="http://schemas.openxmlformats.org/officeDocument/2006/relationships/image" Target="../media/image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25.png"/><Relationship Id="rId4" Type="http://schemas.openxmlformats.org/officeDocument/2006/relationships/image" Target="../media/image4.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5.png"/><Relationship Id="rId4" Type="http://schemas.openxmlformats.org/officeDocument/2006/relationships/image" Target="../media/image4.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25.png"/><Relationship Id="rId4" Type="http://schemas.openxmlformats.org/officeDocument/2006/relationships/image" Target="../media/image4.jpg"/><Relationship Id="rId5" Type="http://schemas.openxmlformats.org/officeDocument/2006/relationships/image" Target="../media/image8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25.png"/><Relationship Id="rId4" Type="http://schemas.openxmlformats.org/officeDocument/2006/relationships/image" Target="../media/image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25.png"/><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4.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78.png"/><Relationship Id="rId4" Type="http://schemas.openxmlformats.org/officeDocument/2006/relationships/image" Target="../media/image4.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86.png"/><Relationship Id="rId4" Type="http://schemas.openxmlformats.org/officeDocument/2006/relationships/image" Target="../media/image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25.png"/><Relationship Id="rId4" Type="http://schemas.openxmlformats.org/officeDocument/2006/relationships/image" Target="../media/image4.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7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15896339" y="7846657"/>
            <a:ext cx="2114550" cy="1409700"/>
          </a:xfrm>
          <a:custGeom>
            <a:rect b="b" l="l" r="r" t="t"/>
            <a:pathLst>
              <a:path extrusionOk="0" h="1409700" w="2114550">
                <a:moveTo>
                  <a:pt x="0" y="0"/>
                </a:moveTo>
                <a:lnTo>
                  <a:pt x="2114550" y="0"/>
                </a:lnTo>
                <a:lnTo>
                  <a:pt x="2114550" y="1409700"/>
                </a:lnTo>
                <a:lnTo>
                  <a:pt x="0" y="1409700"/>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5176047" y="2404272"/>
            <a:ext cx="7934325" cy="3905250"/>
          </a:xfrm>
          <a:custGeom>
            <a:rect b="b" l="l" r="r" t="t"/>
            <a:pathLst>
              <a:path extrusionOk="0" h="3905250" w="7934325">
                <a:moveTo>
                  <a:pt x="0" y="0"/>
                </a:moveTo>
                <a:lnTo>
                  <a:pt x="7934325" y="0"/>
                </a:lnTo>
                <a:lnTo>
                  <a:pt x="7934325" y="3905250"/>
                </a:lnTo>
                <a:lnTo>
                  <a:pt x="0" y="3905250"/>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256127" y="6603321"/>
            <a:ext cx="14794497" cy="677104"/>
          </a:xfrm>
          <a:custGeom>
            <a:rect b="b" l="l" r="r" t="t"/>
            <a:pathLst>
              <a:path extrusionOk="0" h="677104" w="14794497">
                <a:moveTo>
                  <a:pt x="0" y="0"/>
                </a:moveTo>
                <a:lnTo>
                  <a:pt x="14794497" y="0"/>
                </a:lnTo>
                <a:lnTo>
                  <a:pt x="14794497" y="677103"/>
                </a:lnTo>
                <a:lnTo>
                  <a:pt x="0" y="677103"/>
                </a:lnTo>
                <a:lnTo>
                  <a:pt x="0" y="0"/>
                </a:lnTo>
                <a:close/>
              </a:path>
            </a:pathLst>
          </a:custGeom>
          <a:blipFill rotWithShape="1">
            <a:blip r:embed="rId5">
              <a:alphaModFix/>
            </a:blip>
            <a:stretch>
              <a:fillRect b="0" l="0" r="0" t="0"/>
            </a:stretch>
          </a:blipFill>
          <a:ln>
            <a:noFill/>
          </a:ln>
        </p:spPr>
      </p:sp>
      <p:sp>
        <p:nvSpPr>
          <p:cNvPr id="87" name="Google Shape;87;p1"/>
          <p:cNvSpPr/>
          <p:nvPr/>
        </p:nvSpPr>
        <p:spPr>
          <a:xfrm>
            <a:off x="14468998" y="7650979"/>
            <a:ext cx="1874605" cy="2395661"/>
          </a:xfrm>
          <a:custGeom>
            <a:rect b="b" l="l" r="r" t="t"/>
            <a:pathLst>
              <a:path extrusionOk="0" h="2395661" w="1874605">
                <a:moveTo>
                  <a:pt x="0" y="0"/>
                </a:moveTo>
                <a:lnTo>
                  <a:pt x="1874604" y="0"/>
                </a:lnTo>
                <a:lnTo>
                  <a:pt x="1874604" y="2395661"/>
                </a:lnTo>
                <a:lnTo>
                  <a:pt x="0" y="2395661"/>
                </a:lnTo>
                <a:lnTo>
                  <a:pt x="0" y="0"/>
                </a:lnTo>
                <a:close/>
              </a:path>
            </a:pathLst>
          </a:custGeom>
          <a:blipFill rotWithShape="1">
            <a:blip r:embed="rId6">
              <a:alphaModFix/>
            </a:blip>
            <a:stretch>
              <a:fillRect b="0" l="0" r="0" t="0"/>
            </a:stretch>
          </a:blipFill>
          <a:ln>
            <a:noFill/>
          </a:ln>
        </p:spPr>
      </p:sp>
      <p:sp>
        <p:nvSpPr>
          <p:cNvPr id="88" name="Google Shape;88;p1"/>
          <p:cNvSpPr/>
          <p:nvPr/>
        </p:nvSpPr>
        <p:spPr>
          <a:xfrm>
            <a:off x="16064063" y="8665266"/>
            <a:ext cx="1779103" cy="1186068"/>
          </a:xfrm>
          <a:custGeom>
            <a:rect b="b" l="l" r="r" t="t"/>
            <a:pathLst>
              <a:path extrusionOk="0" h="1186068" w="1779103">
                <a:moveTo>
                  <a:pt x="0" y="0"/>
                </a:moveTo>
                <a:lnTo>
                  <a:pt x="1779102" y="0"/>
                </a:lnTo>
                <a:lnTo>
                  <a:pt x="1779102" y="1186068"/>
                </a:lnTo>
                <a:lnTo>
                  <a:pt x="0" y="1186068"/>
                </a:lnTo>
                <a:lnTo>
                  <a:pt x="0" y="0"/>
                </a:lnTo>
                <a:close/>
              </a:path>
            </a:pathLst>
          </a:custGeom>
          <a:blipFill rotWithShape="1">
            <a:blip r:embed="rId7">
              <a:alphaModFix/>
            </a:blip>
            <a:stretch>
              <a:fillRect b="0" l="0" r="0" t="0"/>
            </a:stretch>
          </a:blipFill>
          <a:ln>
            <a:noFill/>
          </a:ln>
        </p:spPr>
      </p:sp>
      <p:sp>
        <p:nvSpPr>
          <p:cNvPr id="89" name="Google Shape;89;p1"/>
          <p:cNvSpPr txBox="1"/>
          <p:nvPr/>
        </p:nvSpPr>
        <p:spPr>
          <a:xfrm>
            <a:off x="256127" y="9499270"/>
            <a:ext cx="11571300" cy="118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rgbClr val="000000"/>
                </a:solidFill>
                <a:latin typeface="IBM Plex Sans Condensed"/>
                <a:ea typeface="IBM Plex Sans Condensed"/>
                <a:cs typeface="IBM Plex Sans Condensed"/>
                <a:sym typeface="IBM Plex Sans Condensed"/>
              </a:rPr>
              <a:t>Coordenação: Profa. Dra. Elyrouse Cavalcante de Oliveira Bellini - </a:t>
            </a:r>
            <a:r>
              <a:rPr b="0" i="0" lang="en-US" sz="3200" u="none" cap="none" strike="noStrike">
                <a:solidFill>
                  <a:srgbClr val="FFFFFF"/>
                </a:solidFill>
                <a:latin typeface="IBM Plex Sans Condensed"/>
                <a:ea typeface="IBM Plex Sans Condensed"/>
                <a:cs typeface="IBM Plex Sans Condensed"/>
                <a:sym typeface="IBM Plex Sans Condensed"/>
              </a:rPr>
              <a:t>UFAL</a:t>
            </a:r>
            <a:endParaRPr b="0" i="0" sz="1400" u="none" cap="none" strike="noStrike">
              <a:solidFill>
                <a:srgbClr val="000000"/>
              </a:solidFill>
              <a:latin typeface="Arial"/>
              <a:ea typeface="Arial"/>
              <a:cs typeface="Arial"/>
              <a:sym typeface="Arial"/>
            </a:endParaRPr>
          </a:p>
        </p:txBody>
      </p:sp>
      <p:grpSp>
        <p:nvGrpSpPr>
          <p:cNvPr id="90" name="Google Shape;90;p1"/>
          <p:cNvGrpSpPr/>
          <p:nvPr/>
        </p:nvGrpSpPr>
        <p:grpSpPr>
          <a:xfrm>
            <a:off x="3307487" y="133525"/>
            <a:ext cx="11671426" cy="2519674"/>
            <a:chOff x="-1743978" y="-161910"/>
            <a:chExt cx="15561900" cy="3359566"/>
          </a:xfrm>
        </p:grpSpPr>
        <p:sp>
          <p:nvSpPr>
            <p:cNvPr id="91" name="Google Shape;91;p1"/>
            <p:cNvSpPr txBox="1"/>
            <p:nvPr/>
          </p:nvSpPr>
          <p:spPr>
            <a:xfrm>
              <a:off x="-1120111" y="-161910"/>
              <a:ext cx="14314200" cy="1702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8295"/>
                <a:buFont typeface="Arial"/>
                <a:buNone/>
              </a:pPr>
              <a:r>
                <a:rPr b="1" i="0" lang="en-US" sz="8295" u="none" cap="none" strike="noStrike">
                  <a:solidFill>
                    <a:schemeClr val="dk1"/>
                  </a:solidFill>
                  <a:latin typeface="IBM Plex Sans Condensed"/>
                  <a:ea typeface="IBM Plex Sans Condensed"/>
                  <a:cs typeface="IBM Plex Sans Condensed"/>
                  <a:sym typeface="IBM Plex Sans Condensed"/>
                </a:rPr>
                <a:t>Projeto de Extensão</a:t>
              </a:r>
              <a:endParaRPr b="0" i="0" sz="1400" u="none" cap="none" strike="noStrike">
                <a:solidFill>
                  <a:schemeClr val="dk1"/>
                </a:solidFill>
                <a:latin typeface="Arial"/>
                <a:ea typeface="Arial"/>
                <a:cs typeface="Arial"/>
                <a:sym typeface="Arial"/>
              </a:endParaRPr>
            </a:p>
          </p:txBody>
        </p:sp>
        <p:sp>
          <p:nvSpPr>
            <p:cNvPr id="92" name="Google Shape;92;p1"/>
            <p:cNvSpPr txBox="1"/>
            <p:nvPr/>
          </p:nvSpPr>
          <p:spPr>
            <a:xfrm>
              <a:off x="-1743978" y="1330756"/>
              <a:ext cx="15561900" cy="1866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Clr>
                  <a:srgbClr val="000000"/>
                </a:buClr>
                <a:buSzPts val="5890"/>
                <a:buFont typeface="Arial"/>
                <a:buNone/>
              </a:pPr>
              <a:r>
                <a:rPr b="0" i="0" lang="en-US" sz="3790" u="none" cap="none" strike="noStrike">
                  <a:solidFill>
                    <a:srgbClr val="000000"/>
                  </a:solidFill>
                  <a:latin typeface="IBM Plex Sans Condensed"/>
                  <a:ea typeface="IBM Plex Sans Condensed"/>
                  <a:cs typeface="IBM Plex Sans Condensed"/>
                  <a:sym typeface="IBM Plex Sans Condensed"/>
                </a:rPr>
                <a:t>Liquidação de Pendências</a:t>
              </a:r>
              <a:br>
                <a:rPr b="0" i="0" lang="en-US" sz="3790" u="none" cap="none" strike="noStrike">
                  <a:solidFill>
                    <a:srgbClr val="000000"/>
                  </a:solidFill>
                  <a:latin typeface="IBM Plex Sans Condensed"/>
                  <a:ea typeface="IBM Plex Sans Condensed"/>
                  <a:cs typeface="IBM Plex Sans Condensed"/>
                  <a:sym typeface="IBM Plex Sans Condensed"/>
                </a:rPr>
              </a:br>
              <a:r>
                <a:rPr b="0" i="0" lang="en-US" sz="3790" u="none" cap="none" strike="noStrike">
                  <a:solidFill>
                    <a:srgbClr val="000000"/>
                  </a:solidFill>
                  <a:latin typeface="IBM Plex Sans Condensed"/>
                  <a:ea typeface="IBM Plex Sans Condensed"/>
                  <a:cs typeface="IBM Plex Sans Condensed"/>
                  <a:sym typeface="IBM Plex Sans Condensed"/>
                </a:rPr>
                <a:t>e Desenquadramento</a:t>
              </a:r>
              <a:endParaRPr b="0" i="0" sz="100" u="none" cap="none" strike="noStrike">
                <a:solidFill>
                  <a:srgbClr val="000000"/>
                </a:solidFill>
                <a:latin typeface="Arial"/>
                <a:ea typeface="Arial"/>
                <a:cs typeface="Arial"/>
                <a:sym typeface="Arial"/>
              </a:endParaRPr>
            </a:p>
          </p:txBody>
        </p:sp>
      </p:grpSp>
      <p:pic>
        <p:nvPicPr>
          <p:cNvPr id="93" name="Google Shape;93;p1"/>
          <p:cNvPicPr preferRelativeResize="0"/>
          <p:nvPr/>
        </p:nvPicPr>
        <p:blipFill rotWithShape="1">
          <a:blip r:embed="rId8">
            <a:alphaModFix/>
          </a:blip>
          <a:srcRect b="0" l="0" r="0" t="0"/>
          <a:stretch/>
        </p:blipFill>
        <p:spPr>
          <a:xfrm>
            <a:off x="5300990" y="3498050"/>
            <a:ext cx="7684447" cy="3782375"/>
          </a:xfrm>
          <a:prstGeom prst="rect">
            <a:avLst/>
          </a:prstGeom>
          <a:noFill/>
          <a:ln>
            <a:noFill/>
          </a:ln>
        </p:spPr>
      </p:pic>
      <p:sp>
        <p:nvSpPr>
          <p:cNvPr id="94" name="Google Shape;94;p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84750e78b1_0_49"/>
          <p:cNvSpPr/>
          <p:nvPr/>
        </p:nvSpPr>
        <p:spPr>
          <a:xfrm>
            <a:off x="2864725" y="2392700"/>
            <a:ext cx="12267000" cy="6103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6" name="Google Shape;226;g384750e78b1_0_49"/>
          <p:cNvSpPr txBox="1"/>
          <p:nvPr/>
        </p:nvSpPr>
        <p:spPr>
          <a:xfrm>
            <a:off x="3156300" y="569675"/>
            <a:ext cx="11975400" cy="778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900"/>
              <a:buFont typeface="Arial"/>
              <a:buNone/>
            </a:pPr>
            <a:r>
              <a:rPr b="0" i="0" lang="en-US" sz="4900" u="none" cap="none" strike="noStrike">
                <a:solidFill>
                  <a:schemeClr val="dk1"/>
                </a:solidFill>
                <a:latin typeface="Arial"/>
                <a:ea typeface="Arial"/>
                <a:cs typeface="Arial"/>
                <a:sym typeface="Arial"/>
              </a:rPr>
              <a:t>De acordo com o Índice de Inadimplência – MEI do Simples Nacional</a:t>
            </a:r>
            <a:endParaRPr b="0" i="0" sz="6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chemeClr val="dk1"/>
                </a:solidFill>
                <a:latin typeface="Arial"/>
                <a:ea typeface="Arial"/>
                <a:cs typeface="Arial"/>
                <a:sym typeface="Arial"/>
              </a:rPr>
              <a:t> Brasil registrou, em setembro de 2024, um total de 16.177.009 MEIs, sendo que o índice de inadimplência nacional foi de </a:t>
            </a:r>
            <a:r>
              <a:rPr b="1" i="0" lang="en-US" sz="4100" u="none" cap="none" strike="noStrike">
                <a:solidFill>
                  <a:schemeClr val="dk1"/>
                </a:solidFill>
                <a:latin typeface="Arial"/>
                <a:ea typeface="Arial"/>
                <a:cs typeface="Arial"/>
                <a:sym typeface="Arial"/>
              </a:rPr>
              <a:t>41,91%</a:t>
            </a:r>
            <a:r>
              <a:rPr b="0" i="0" lang="en-US" sz="3400" u="none" cap="none" strike="noStrike">
                <a:solidFill>
                  <a:schemeClr val="dk1"/>
                </a:solidFill>
                <a:latin typeface="Arial"/>
                <a:ea typeface="Arial"/>
                <a:cs typeface="Arial"/>
                <a:sym typeface="Arial"/>
              </a:rPr>
              <a:t>. No estado de Alagoas, com 155.666 MEIs, o índice de</a:t>
            </a:r>
            <a:r>
              <a:rPr b="1" i="0" lang="en-US" sz="3400" u="none" cap="none" strike="noStrike">
                <a:solidFill>
                  <a:schemeClr val="dk1"/>
                </a:solidFill>
                <a:latin typeface="Arial"/>
                <a:ea typeface="Arial"/>
                <a:cs typeface="Arial"/>
                <a:sym typeface="Arial"/>
              </a:rPr>
              <a:t> inadimplência</a:t>
            </a:r>
            <a:r>
              <a:rPr b="0" i="0" lang="en-US" sz="3400" u="none" cap="none" strike="noStrike">
                <a:solidFill>
                  <a:schemeClr val="dk1"/>
                </a:solidFill>
                <a:latin typeface="Arial"/>
                <a:ea typeface="Arial"/>
                <a:cs typeface="Arial"/>
                <a:sym typeface="Arial"/>
              </a:rPr>
              <a:t> foi de </a:t>
            </a:r>
            <a:r>
              <a:rPr b="1" i="0" lang="en-US" sz="3800" u="none" cap="none" strike="noStrike">
                <a:solidFill>
                  <a:schemeClr val="dk1"/>
                </a:solidFill>
                <a:latin typeface="Arial"/>
                <a:ea typeface="Arial"/>
                <a:cs typeface="Arial"/>
                <a:sym typeface="Arial"/>
              </a:rPr>
              <a:t>41,76%</a:t>
            </a:r>
            <a:r>
              <a:rPr b="0" i="0" lang="en-US" sz="3400" u="none" cap="none" strike="noStrike">
                <a:solidFill>
                  <a:schemeClr val="dk1"/>
                </a:solidFill>
                <a:latin typeface="Arial"/>
                <a:ea typeface="Arial"/>
                <a:cs typeface="Arial"/>
                <a:sym typeface="Arial"/>
              </a:rPr>
              <a:t>, evidenciando a alta quantidade de microempreendedores com pendências tributárias. Esses números reforçam a importância de verificar possíveis pendências regularmente, para evitar problemas como multas, juros e a perda de benefícios adquiridos pelas contribuições anteriores.</a:t>
            </a:r>
            <a:endParaRPr b="0" i="0" sz="3400" u="none" cap="none" strike="noStrike">
              <a:solidFill>
                <a:schemeClr val="dk1"/>
              </a:solidFill>
              <a:latin typeface="Arial"/>
              <a:ea typeface="Arial"/>
              <a:cs typeface="Arial"/>
              <a:sym typeface="Arial"/>
            </a:endParaRPr>
          </a:p>
        </p:txBody>
      </p:sp>
      <p:sp>
        <p:nvSpPr>
          <p:cNvPr id="227" name="Google Shape;227;g384750e78b1_0_4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28" name="Google Shape;228;g384750e78b1_0_49"/>
          <p:cNvPicPr preferRelativeResize="0"/>
          <p:nvPr/>
        </p:nvPicPr>
        <p:blipFill rotWithShape="1">
          <a:blip r:embed="rId3">
            <a:alphaModFix/>
          </a:blip>
          <a:srcRect b="0" l="0" r="0" t="0"/>
          <a:stretch/>
        </p:blipFill>
        <p:spPr>
          <a:xfrm>
            <a:off x="15673675" y="8744300"/>
            <a:ext cx="2614325" cy="1286800"/>
          </a:xfrm>
          <a:prstGeom prst="rect">
            <a:avLst/>
          </a:prstGeom>
          <a:noFill/>
          <a:ln>
            <a:noFill/>
          </a:ln>
        </p:spPr>
      </p:pic>
      <p:sp>
        <p:nvSpPr>
          <p:cNvPr id="229" name="Google Shape;229;g384750e78b1_0_49"/>
          <p:cNvSpPr txBox="1"/>
          <p:nvPr/>
        </p:nvSpPr>
        <p:spPr>
          <a:xfrm>
            <a:off x="2790622" y="8919565"/>
            <a:ext cx="30000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US" sz="2400" u="none" cap="none" strike="noStrike">
                <a:solidFill>
                  <a:srgbClr val="000000"/>
                </a:solidFill>
                <a:latin typeface="Arial"/>
                <a:ea typeface="Arial"/>
                <a:cs typeface="Arial"/>
                <a:sym typeface="Arial"/>
              </a:rPr>
              <a:t>(Brasil, 2024)</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sp>
        <p:nvSpPr>
          <p:cNvPr id="234" name="Google Shape;234;p31"/>
          <p:cNvSpPr/>
          <p:nvPr/>
        </p:nvSpPr>
        <p:spPr>
          <a:xfrm>
            <a:off x="237277"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235" name="Google Shape;235;p31"/>
          <p:cNvSpPr/>
          <p:nvPr/>
        </p:nvSpPr>
        <p:spPr>
          <a:xfrm>
            <a:off x="1028700" y="866594"/>
            <a:ext cx="15499204" cy="738902"/>
          </a:xfrm>
          <a:custGeom>
            <a:rect b="b" l="l" r="r" t="t"/>
            <a:pathLst>
              <a:path extrusionOk="0" h="738902" w="15499204">
                <a:moveTo>
                  <a:pt x="0" y="0"/>
                </a:moveTo>
                <a:lnTo>
                  <a:pt x="15499204" y="0"/>
                </a:lnTo>
                <a:lnTo>
                  <a:pt x="15499204" y="738902"/>
                </a:lnTo>
                <a:lnTo>
                  <a:pt x="0" y="738902"/>
                </a:lnTo>
                <a:lnTo>
                  <a:pt x="0" y="0"/>
                </a:lnTo>
                <a:close/>
              </a:path>
            </a:pathLst>
          </a:custGeom>
          <a:blipFill rotWithShape="1">
            <a:blip r:embed="rId4">
              <a:alphaModFix/>
            </a:blip>
            <a:stretch>
              <a:fillRect b="0" l="0" r="0" t="0"/>
            </a:stretch>
          </a:blipFill>
          <a:ln>
            <a:noFill/>
          </a:ln>
        </p:spPr>
      </p:sp>
      <p:sp>
        <p:nvSpPr>
          <p:cNvPr id="236" name="Google Shape;236;p31"/>
          <p:cNvSpPr txBox="1"/>
          <p:nvPr/>
        </p:nvSpPr>
        <p:spPr>
          <a:xfrm>
            <a:off x="1503149" y="2603692"/>
            <a:ext cx="15281700" cy="5079600"/>
          </a:xfrm>
          <a:prstGeom prst="rect">
            <a:avLst/>
          </a:prstGeom>
          <a:noFill/>
          <a:ln>
            <a:noFill/>
          </a:ln>
        </p:spPr>
        <p:txBody>
          <a:bodyPr anchorCtr="0" anchor="t" bIns="0" lIns="0" spcFirstLastPara="1" rIns="0" wrap="square" tIns="0">
            <a:spAutoFit/>
          </a:bodyPr>
          <a:lstStyle/>
          <a:p>
            <a:pPr indent="-323850" lvl="1" marL="647700" marR="0" rtl="0" algn="just">
              <a:lnSpc>
                <a:spcPct val="200000"/>
              </a:lnSpc>
              <a:spcBef>
                <a:spcPts val="0"/>
              </a:spcBef>
              <a:spcAft>
                <a:spcPts val="0"/>
              </a:spcAft>
              <a:buClr>
                <a:schemeClr val="dk1"/>
              </a:buClr>
              <a:buSzPts val="3000"/>
              <a:buFont typeface="Arial"/>
              <a:buAutoNum type="arabicPeriod"/>
            </a:pPr>
            <a:r>
              <a:rPr b="0" i="0" lang="en-US" sz="3000" u="none" cap="none" strike="noStrike">
                <a:solidFill>
                  <a:schemeClr val="dk1"/>
                </a:solidFill>
                <a:latin typeface="Arial"/>
                <a:ea typeface="Arial"/>
                <a:cs typeface="Arial"/>
                <a:sym typeface="Arial"/>
              </a:rPr>
              <a:t> Perder o direito dos benefícios previdenciários e cancelamento do CNPJ;</a:t>
            </a:r>
            <a:endParaRPr b="0" i="0" sz="30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  2. Perder acesso a linhas de créditos em condições especiais;</a:t>
            </a:r>
            <a:endParaRPr b="0" i="0" sz="30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  3. Acrescento de juros e correção monetária sobre os valores vencidos e não pagos;</a:t>
            </a:r>
            <a:endParaRPr b="0" i="0" sz="30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  4. CNPJ excluído do SIMEI - Deixando de usufruir dos benefícios do SIMPLES;</a:t>
            </a:r>
            <a:endParaRPr b="0" i="0" sz="30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  5. Pode haver inscrição na dívida Ativa da União, dos estados e/ou dos municípios; </a:t>
            </a:r>
            <a:endParaRPr b="0" i="0" sz="3000" u="none" cap="none" strike="noStrike">
              <a:solidFill>
                <a:schemeClr val="dk1"/>
              </a:solidFill>
              <a:latin typeface="Arial"/>
              <a:ea typeface="Arial"/>
              <a:cs typeface="Arial"/>
              <a:sym typeface="Arial"/>
            </a:endParaRPr>
          </a:p>
          <a:p>
            <a:pPr indent="0" lvl="0" marL="0" marR="0" rtl="0" algn="just">
              <a:lnSpc>
                <a:spcPct val="200000"/>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  6. O CNPJ e o CPF do proprietário são incluídos no cadastro restritivos.</a:t>
            </a:r>
            <a:endParaRPr b="0" i="0" sz="3000" u="none" cap="none" strike="noStrike">
              <a:solidFill>
                <a:schemeClr val="dk1"/>
              </a:solidFill>
              <a:latin typeface="Arial"/>
              <a:ea typeface="Arial"/>
              <a:cs typeface="Arial"/>
              <a:sym typeface="Arial"/>
            </a:endParaRPr>
          </a:p>
        </p:txBody>
      </p:sp>
      <p:sp>
        <p:nvSpPr>
          <p:cNvPr id="237" name="Google Shape;237;p31"/>
          <p:cNvSpPr txBox="1"/>
          <p:nvPr/>
        </p:nvSpPr>
        <p:spPr>
          <a:xfrm>
            <a:off x="3385200" y="1107475"/>
            <a:ext cx="11517600" cy="677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500"/>
              <a:buFont typeface="Arial"/>
              <a:buNone/>
            </a:pPr>
            <a:r>
              <a:rPr b="1" i="0" lang="en-US" sz="4400" u="none" cap="none" strike="noStrike">
                <a:solidFill>
                  <a:schemeClr val="dk1"/>
                </a:solidFill>
                <a:latin typeface="Arial"/>
                <a:ea typeface="Arial"/>
                <a:cs typeface="Arial"/>
                <a:sym typeface="Arial"/>
              </a:rPr>
              <a:t>CONSEQUÊNCIAS DE NÃO PAGAR O DAS</a:t>
            </a:r>
            <a:endParaRPr b="1" i="0" sz="4400" u="none" cap="none" strike="noStrike">
              <a:solidFill>
                <a:schemeClr val="dk1"/>
              </a:solidFill>
              <a:latin typeface="Arial"/>
              <a:ea typeface="Arial"/>
              <a:cs typeface="Arial"/>
              <a:sym typeface="Arial"/>
            </a:endParaRPr>
          </a:p>
        </p:txBody>
      </p:sp>
      <p:sp>
        <p:nvSpPr>
          <p:cNvPr id="238" name="Google Shape;238;p31"/>
          <p:cNvSpPr txBox="1"/>
          <p:nvPr/>
        </p:nvSpPr>
        <p:spPr>
          <a:xfrm>
            <a:off x="125282" y="9655759"/>
            <a:ext cx="5641200" cy="9420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chemeClr val="dk1"/>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39960"/>
              </a:lnSpc>
              <a:spcBef>
                <a:spcPts val="0"/>
              </a:spcBef>
              <a:spcAft>
                <a:spcPts val="0"/>
              </a:spcAft>
              <a:buClr>
                <a:srgbClr val="000000"/>
              </a:buClr>
              <a:buSzPts val="2550"/>
              <a:buFont typeface="Arial"/>
              <a:buNone/>
            </a:pPr>
            <a:r>
              <a:t/>
            </a:r>
            <a:endParaRPr b="0" i="0" sz="2550" u="none" cap="none" strike="noStrike">
              <a:solidFill>
                <a:srgbClr val="FFFFFF"/>
              </a:solidFill>
              <a:latin typeface="Arial"/>
              <a:ea typeface="Arial"/>
              <a:cs typeface="Arial"/>
              <a:sym typeface="Arial"/>
            </a:endParaRPr>
          </a:p>
        </p:txBody>
      </p:sp>
      <p:pic>
        <p:nvPicPr>
          <p:cNvPr id="239" name="Google Shape;239;p31"/>
          <p:cNvPicPr preferRelativeResize="0"/>
          <p:nvPr/>
        </p:nvPicPr>
        <p:blipFill rotWithShape="1">
          <a:blip r:embed="rId5">
            <a:alphaModFix/>
          </a:blip>
          <a:srcRect b="0" l="0" r="0" t="0"/>
          <a:stretch/>
        </p:blipFill>
        <p:spPr>
          <a:xfrm>
            <a:off x="15673675" y="8744300"/>
            <a:ext cx="2614325" cy="1286800"/>
          </a:xfrm>
          <a:prstGeom prst="rect">
            <a:avLst/>
          </a:prstGeom>
          <a:noFill/>
          <a:ln>
            <a:noFill/>
          </a:ln>
        </p:spPr>
      </p:pic>
      <p:sp>
        <p:nvSpPr>
          <p:cNvPr id="240" name="Google Shape;240;p3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370b0e021a1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370b0e021a1_0_0"/>
          <p:cNvSpPr txBox="1"/>
          <p:nvPr/>
        </p:nvSpPr>
        <p:spPr>
          <a:xfrm>
            <a:off x="2422225" y="1599850"/>
            <a:ext cx="12544800" cy="692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US" sz="3300" u="none" cap="none" strike="noStrike">
                <a:solidFill>
                  <a:schemeClr val="dk1"/>
                </a:solidFill>
                <a:latin typeface="Times New Roman"/>
                <a:ea typeface="Times New Roman"/>
                <a:cs typeface="Times New Roman"/>
                <a:sym typeface="Times New Roman"/>
              </a:rPr>
              <a:t>COMO VERIFICAR SE TENHO PENDÊNCIAS TRIBUTÁRIAS </a:t>
            </a:r>
            <a:endParaRPr b="1" i="0" sz="3300" u="none" cap="none" strike="noStrike">
              <a:solidFill>
                <a:schemeClr val="dk1"/>
              </a:solidFill>
              <a:latin typeface="Times New Roman"/>
              <a:ea typeface="Times New Roman"/>
              <a:cs typeface="Times New Roman"/>
              <a:sym typeface="Times New Roman"/>
            </a:endParaRPr>
          </a:p>
        </p:txBody>
      </p:sp>
      <p:sp>
        <p:nvSpPr>
          <p:cNvPr id="247" name="Google Shape;247;g370b0e021a1_0_0"/>
          <p:cNvSpPr txBox="1"/>
          <p:nvPr/>
        </p:nvSpPr>
        <p:spPr>
          <a:xfrm>
            <a:off x="1981950" y="3109950"/>
            <a:ext cx="14324100" cy="4067100"/>
          </a:xfrm>
          <a:prstGeom prst="rect">
            <a:avLst/>
          </a:prstGeom>
          <a:noFill/>
          <a:ln>
            <a:noFill/>
          </a:ln>
        </p:spPr>
        <p:txBody>
          <a:bodyPr anchorCtr="0" anchor="t" bIns="91425" lIns="91425" spcFirstLastPara="1" rIns="91425" wrap="square" tIns="91425">
            <a:noAutofit/>
          </a:bodyPr>
          <a:lstStyle/>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PGMEI (Portal do Simples Nacional): Menu consulta extrato/pendências -&gt; Consulta pendências Mei, podendo ser acessado com a conta GOV.BR;</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3200"/>
              <a:buFont typeface="Calibri"/>
              <a:buChar char="-"/>
            </a:pPr>
            <a:r>
              <a:rPr b="0" i="0" lang="en-US" sz="3200" u="none" cap="none" strike="noStrike">
                <a:solidFill>
                  <a:schemeClr val="dk1"/>
                </a:solidFill>
                <a:latin typeface="Calibri"/>
                <a:ea typeface="Calibri"/>
                <a:cs typeface="Calibri"/>
                <a:sym typeface="Calibri"/>
              </a:rPr>
              <a:t>APP MEI oficial: Permite consultar pendências e situação mensal;</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431800" lvl="0" marL="457200" marR="0" rtl="0" algn="l">
              <a:lnSpc>
                <a:spcPct val="100000"/>
              </a:lnSpc>
              <a:spcBef>
                <a:spcPts val="0"/>
              </a:spcBef>
              <a:spcAft>
                <a:spcPts val="0"/>
              </a:spcAft>
              <a:buClr>
                <a:srgbClr val="4A86E8"/>
              </a:buClr>
              <a:buSzPts val="3200"/>
              <a:buFont typeface="Calibri"/>
              <a:buChar char="-"/>
            </a:pPr>
            <a:r>
              <a:rPr b="0" i="0" lang="en-US" sz="3200" u="none" cap="none" strike="noStrike">
                <a:solidFill>
                  <a:schemeClr val="dk1"/>
                </a:solidFill>
                <a:latin typeface="Calibri"/>
                <a:ea typeface="Calibri"/>
                <a:cs typeface="Calibri"/>
                <a:sym typeface="Calibri"/>
              </a:rPr>
              <a:t>PGFN (Procuradoria-Geral da fazenda nacional) Caso a dívida entre em dívida ativa.</a:t>
            </a:r>
            <a:r>
              <a:rPr b="0" i="0" lang="en-US" sz="3200" u="none" cap="none" strike="noStrike">
                <a:solidFill>
                  <a:srgbClr val="4A86E8"/>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
        <p:nvSpPr>
          <p:cNvPr id="248" name="Google Shape;248;g370b0e021a1_0_0"/>
          <p:cNvSpPr txBox="1"/>
          <p:nvPr/>
        </p:nvSpPr>
        <p:spPr>
          <a:xfrm>
            <a:off x="125282" y="9655759"/>
            <a:ext cx="5641200" cy="9420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chemeClr val="dk1"/>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39960"/>
              </a:lnSpc>
              <a:spcBef>
                <a:spcPts val="0"/>
              </a:spcBef>
              <a:spcAft>
                <a:spcPts val="0"/>
              </a:spcAft>
              <a:buClr>
                <a:srgbClr val="000000"/>
              </a:buClr>
              <a:buSzPts val="2550"/>
              <a:buFont typeface="Arial"/>
              <a:buNone/>
            </a:pPr>
            <a:r>
              <a:t/>
            </a:r>
            <a:endParaRPr b="0" i="0" sz="2550" u="none" cap="none" strike="noStrike">
              <a:solidFill>
                <a:schemeClr val="dk1"/>
              </a:solidFill>
              <a:latin typeface="Arial"/>
              <a:ea typeface="Arial"/>
              <a:cs typeface="Arial"/>
              <a:sym typeface="Arial"/>
            </a:endParaRPr>
          </a:p>
        </p:txBody>
      </p:sp>
      <p:sp>
        <p:nvSpPr>
          <p:cNvPr id="249" name="Google Shape;249;g370b0e021a1_0_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50" name="Google Shape;250;g370b0e021a1_0_0"/>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10"/>
          <p:cNvSpPr/>
          <p:nvPr/>
        </p:nvSpPr>
        <p:spPr>
          <a:xfrm>
            <a:off x="768848" y="3344066"/>
            <a:ext cx="12896850" cy="5972175"/>
          </a:xfrm>
          <a:custGeom>
            <a:rect b="b" l="l" r="r" t="t"/>
            <a:pathLst>
              <a:path extrusionOk="0" h="5972175" w="12896850">
                <a:moveTo>
                  <a:pt x="0" y="0"/>
                </a:moveTo>
                <a:lnTo>
                  <a:pt x="12896850" y="0"/>
                </a:lnTo>
                <a:lnTo>
                  <a:pt x="12896850" y="5972175"/>
                </a:lnTo>
                <a:lnTo>
                  <a:pt x="0" y="5972175"/>
                </a:lnTo>
                <a:lnTo>
                  <a:pt x="0" y="0"/>
                </a:lnTo>
                <a:close/>
              </a:path>
            </a:pathLst>
          </a:custGeom>
          <a:blipFill rotWithShape="1">
            <a:blip r:embed="rId3">
              <a:alphaModFix/>
            </a:blip>
            <a:stretch>
              <a:fillRect b="0" l="0" r="0" t="0"/>
            </a:stretch>
          </a:blipFill>
          <a:ln>
            <a:noFill/>
          </a:ln>
        </p:spPr>
      </p:sp>
      <p:sp>
        <p:nvSpPr>
          <p:cNvPr id="256" name="Google Shape;256;p10"/>
          <p:cNvSpPr txBox="1"/>
          <p:nvPr/>
        </p:nvSpPr>
        <p:spPr>
          <a:xfrm>
            <a:off x="768850" y="352331"/>
            <a:ext cx="4827000" cy="507900"/>
          </a:xfrm>
          <a:prstGeom prst="rect">
            <a:avLst/>
          </a:prstGeom>
          <a:noFill/>
          <a:ln>
            <a:noFill/>
          </a:ln>
        </p:spPr>
        <p:txBody>
          <a:bodyPr anchorCtr="0" anchor="t" bIns="0" lIns="0" spcFirstLastPara="1" rIns="0" wrap="square" tIns="0">
            <a:spAutoFit/>
          </a:bodyPr>
          <a:lstStyle/>
          <a:p>
            <a:pPr indent="0" lvl="0" marL="0" marR="0" rtl="0" algn="l">
              <a:lnSpc>
                <a:spcPct val="50000"/>
              </a:lnSpc>
              <a:spcBef>
                <a:spcPts val="0"/>
              </a:spcBef>
              <a:spcAft>
                <a:spcPts val="0"/>
              </a:spcAft>
              <a:buClr>
                <a:srgbClr val="000000"/>
              </a:buClr>
              <a:buSzPts val="6600"/>
              <a:buFont typeface="Arial"/>
              <a:buNone/>
            </a:pPr>
            <a:r>
              <a:rPr b="1" i="0" lang="en-US" sz="6600" u="none" cap="none" strike="noStrike">
                <a:solidFill>
                  <a:schemeClr val="dk1"/>
                </a:solidFill>
                <a:latin typeface="Times New Roman"/>
                <a:ea typeface="Times New Roman"/>
                <a:cs typeface="Times New Roman"/>
                <a:sym typeface="Times New Roman"/>
              </a:rPr>
              <a:t>Passo a passo</a:t>
            </a:r>
            <a:endParaRPr b="0" i="0" sz="1400" u="none" cap="none" strike="noStrike">
              <a:solidFill>
                <a:schemeClr val="dk1"/>
              </a:solidFill>
              <a:latin typeface="Times New Roman"/>
              <a:ea typeface="Times New Roman"/>
              <a:cs typeface="Times New Roman"/>
              <a:sym typeface="Times New Roman"/>
            </a:endParaRPr>
          </a:p>
        </p:txBody>
      </p:sp>
      <p:sp>
        <p:nvSpPr>
          <p:cNvPr id="257" name="Google Shape;257;p10"/>
          <p:cNvSpPr txBox="1"/>
          <p:nvPr/>
        </p:nvSpPr>
        <p:spPr>
          <a:xfrm>
            <a:off x="1028700" y="1530663"/>
            <a:ext cx="400505" cy="858707"/>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Clr>
                <a:srgbClr val="000000"/>
              </a:buClr>
              <a:buSzPts val="3126"/>
              <a:buFont typeface="Arial"/>
              <a:buNone/>
            </a:pPr>
            <a:r>
              <a:rPr b="0" i="0" lang="en-US" sz="3126" u="none" cap="none" strike="noStrike">
                <a:solidFill>
                  <a:srgbClr val="FFFFFF"/>
                </a:solidFill>
                <a:latin typeface="IBM Plex Sans"/>
                <a:ea typeface="IBM Plex Sans"/>
                <a:cs typeface="IBM Plex Sans"/>
                <a:sym typeface="IBM Plex Sans"/>
              </a:rPr>
              <a:t>►</a:t>
            </a:r>
            <a:endParaRPr b="0" i="0" sz="1400" u="none" cap="none" strike="noStrike">
              <a:solidFill>
                <a:srgbClr val="000000"/>
              </a:solidFill>
              <a:latin typeface="Arial"/>
              <a:ea typeface="Arial"/>
              <a:cs typeface="Arial"/>
              <a:sym typeface="Arial"/>
            </a:endParaRPr>
          </a:p>
        </p:txBody>
      </p:sp>
      <p:sp>
        <p:nvSpPr>
          <p:cNvPr id="258" name="Google Shape;258;p10"/>
          <p:cNvSpPr txBox="1"/>
          <p:nvPr/>
        </p:nvSpPr>
        <p:spPr>
          <a:xfrm>
            <a:off x="1028702" y="976575"/>
            <a:ext cx="12897000" cy="554100"/>
          </a:xfrm>
          <a:prstGeom prst="rect">
            <a:avLst/>
          </a:prstGeom>
          <a:noFill/>
          <a:ln>
            <a:noFill/>
          </a:ln>
        </p:spPr>
        <p:txBody>
          <a:bodyPr anchorCtr="0" anchor="t" bIns="0" lIns="0" spcFirstLastPara="1" rIns="0" wrap="square" tIns="0">
            <a:spAutoFit/>
          </a:bodyPr>
          <a:lstStyle/>
          <a:p>
            <a:pPr indent="0" lvl="0" marL="0" marR="0" rtl="0" algn="l">
              <a:lnSpc>
                <a:spcPct val="149694"/>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Instruções para verificar pendências (Simples Nacional)</a:t>
            </a:r>
            <a:endParaRPr b="0" i="0" sz="1400" u="none" cap="none" strike="noStrike">
              <a:solidFill>
                <a:schemeClr val="dk1"/>
              </a:solidFill>
              <a:latin typeface="Times New Roman"/>
              <a:ea typeface="Times New Roman"/>
              <a:cs typeface="Times New Roman"/>
              <a:sym typeface="Times New Roman"/>
            </a:endParaRPr>
          </a:p>
        </p:txBody>
      </p:sp>
      <p:sp>
        <p:nvSpPr>
          <p:cNvPr id="259" name="Google Shape;259;p10"/>
          <p:cNvSpPr txBox="1"/>
          <p:nvPr/>
        </p:nvSpPr>
        <p:spPr>
          <a:xfrm>
            <a:off x="694098" y="1745585"/>
            <a:ext cx="15003900" cy="1383600"/>
          </a:xfrm>
          <a:prstGeom prst="rect">
            <a:avLst/>
          </a:prstGeom>
          <a:noFill/>
          <a:ln>
            <a:noFill/>
          </a:ln>
        </p:spPr>
        <p:txBody>
          <a:bodyPr anchorCtr="0" anchor="t" bIns="0" lIns="0" spcFirstLastPara="1" rIns="0" wrap="square" tIns="0">
            <a:spAutoFit/>
          </a:bodyPr>
          <a:lstStyle/>
          <a:p>
            <a:pPr indent="0" lvl="0" marL="0" marR="0" rtl="0" algn="l">
              <a:lnSpc>
                <a:spcPct val="149694"/>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1º - Acesse o site do Simples Nacional e posicione o cursor sobre “MEI Serviços” ou diretamente no DTE - Simples nacional;</a:t>
            </a:r>
            <a:endParaRPr b="0" i="0" sz="1400" u="none" cap="none" strike="noStrike">
              <a:solidFill>
                <a:schemeClr val="dk1"/>
              </a:solidFill>
              <a:latin typeface="Arial"/>
              <a:ea typeface="Arial"/>
              <a:cs typeface="Arial"/>
              <a:sym typeface="Arial"/>
            </a:endParaRPr>
          </a:p>
        </p:txBody>
      </p:sp>
      <p:sp>
        <p:nvSpPr>
          <p:cNvPr id="260" name="Google Shape;260;p10"/>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pic>
        <p:nvPicPr>
          <p:cNvPr id="261" name="Google Shape;261;p1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262" name="Google Shape;262;p1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63" name="Google Shape;263;p10"/>
          <p:cNvPicPr preferRelativeResize="0"/>
          <p:nvPr/>
        </p:nvPicPr>
        <p:blipFill rotWithShape="1">
          <a:blip r:embed="rId5">
            <a:alphaModFix/>
          </a:blip>
          <a:srcRect b="0" l="0" r="0" t="0"/>
          <a:stretch/>
        </p:blipFill>
        <p:spPr>
          <a:xfrm>
            <a:off x="2156051" y="3460201"/>
            <a:ext cx="9910248" cy="5972175"/>
          </a:xfrm>
          <a:prstGeom prst="rect">
            <a:avLst/>
          </a:prstGeom>
          <a:noFill/>
          <a:ln>
            <a:noFill/>
          </a:ln>
        </p:spPr>
      </p:pic>
      <p:sp>
        <p:nvSpPr>
          <p:cNvPr id="264" name="Google Shape;264;p10"/>
          <p:cNvSpPr txBox="1"/>
          <p:nvPr/>
        </p:nvSpPr>
        <p:spPr>
          <a:xfrm>
            <a:off x="2455100" y="9316238"/>
            <a:ext cx="9105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11"/>
          <p:cNvSpPr/>
          <p:nvPr/>
        </p:nvSpPr>
        <p:spPr>
          <a:xfrm>
            <a:off x="1016003" y="2206123"/>
            <a:ext cx="13109705" cy="6139929"/>
          </a:xfrm>
          <a:custGeom>
            <a:rect b="b" l="l" r="r" t="t"/>
            <a:pathLst>
              <a:path extrusionOk="0" h="6139929" w="13109705">
                <a:moveTo>
                  <a:pt x="0" y="0"/>
                </a:moveTo>
                <a:lnTo>
                  <a:pt x="13109705" y="0"/>
                </a:lnTo>
                <a:lnTo>
                  <a:pt x="13109705" y="6139930"/>
                </a:lnTo>
                <a:lnTo>
                  <a:pt x="0" y="6139930"/>
                </a:lnTo>
                <a:lnTo>
                  <a:pt x="0" y="0"/>
                </a:lnTo>
                <a:close/>
              </a:path>
            </a:pathLst>
          </a:custGeom>
          <a:blipFill rotWithShape="1">
            <a:blip r:embed="rId3">
              <a:alphaModFix/>
            </a:blip>
            <a:stretch>
              <a:fillRect b="0" l="0" r="0" t="0"/>
            </a:stretch>
          </a:blipFill>
          <a:ln>
            <a:noFill/>
          </a:ln>
        </p:spPr>
      </p:sp>
      <p:sp>
        <p:nvSpPr>
          <p:cNvPr id="270" name="Google Shape;270;p11"/>
          <p:cNvSpPr txBox="1"/>
          <p:nvPr/>
        </p:nvSpPr>
        <p:spPr>
          <a:xfrm>
            <a:off x="1176804" y="828551"/>
            <a:ext cx="65284" cy="253765"/>
          </a:xfrm>
          <a:prstGeom prst="rect">
            <a:avLst/>
          </a:prstGeom>
          <a:noFill/>
          <a:ln>
            <a:noFill/>
          </a:ln>
        </p:spPr>
        <p:txBody>
          <a:bodyPr anchorCtr="0" anchor="t" bIns="0" lIns="0" spcFirstLastPara="1" rIns="0" wrap="square" tIns="0">
            <a:spAutoFit/>
          </a:bodyPr>
          <a:lstStyle/>
          <a:p>
            <a:pPr indent="0" lvl="0" marL="0" marR="0" rtl="0" algn="l">
              <a:lnSpc>
                <a:spcPct val="140027"/>
              </a:lnSpc>
              <a:spcBef>
                <a:spcPts val="0"/>
              </a:spcBef>
              <a:spcAft>
                <a:spcPts val="0"/>
              </a:spcAft>
              <a:buClr>
                <a:srgbClr val="000000"/>
              </a:buClr>
              <a:buSzPts val="1439"/>
              <a:buFont typeface="Arial"/>
              <a:buNone/>
            </a:pPr>
            <a:r>
              <a:rPr b="0" i="0" lang="en-US" sz="1439" u="none" cap="none" strike="noStrike">
                <a:solidFill>
                  <a:srgbClr val="000000"/>
                </a:solidFill>
                <a:latin typeface="IBM Plex Sans"/>
                <a:ea typeface="IBM Plex Sans"/>
                <a:cs typeface="IBM Plex Sans"/>
                <a:sym typeface="IBM Plex Sans"/>
              </a:rPr>
              <a:t>•</a:t>
            </a:r>
            <a:endParaRPr b="0" i="0" sz="1400" u="none" cap="none" strike="noStrike">
              <a:solidFill>
                <a:srgbClr val="000000"/>
              </a:solidFill>
              <a:latin typeface="Arial"/>
              <a:ea typeface="Arial"/>
              <a:cs typeface="Arial"/>
              <a:sym typeface="Arial"/>
            </a:endParaRPr>
          </a:p>
        </p:txBody>
      </p:sp>
      <p:sp>
        <p:nvSpPr>
          <p:cNvPr id="271" name="Google Shape;271;p11"/>
          <p:cNvSpPr txBox="1"/>
          <p:nvPr/>
        </p:nvSpPr>
        <p:spPr>
          <a:xfrm>
            <a:off x="952500" y="1526050"/>
            <a:ext cx="110109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 2º -  Insira o CNPJ, o CPF e o código de acesso</a:t>
            </a:r>
            <a:endParaRPr b="0" i="0" sz="1400" u="none" cap="none" strike="noStrike">
              <a:solidFill>
                <a:schemeClr val="dk1"/>
              </a:solidFill>
              <a:latin typeface="Times New Roman"/>
              <a:ea typeface="Times New Roman"/>
              <a:cs typeface="Times New Roman"/>
              <a:sym typeface="Times New Roman"/>
            </a:endParaRPr>
          </a:p>
        </p:txBody>
      </p:sp>
      <p:sp>
        <p:nvSpPr>
          <p:cNvPr id="272" name="Google Shape;272;p11"/>
          <p:cNvSpPr txBox="1"/>
          <p:nvPr/>
        </p:nvSpPr>
        <p:spPr>
          <a:xfrm>
            <a:off x="194382" y="967070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sp>
        <p:nvSpPr>
          <p:cNvPr id="273" name="Google Shape;273;p1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74" name="Google Shape;274;p1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275" name="Google Shape;275;p11"/>
          <p:cNvPicPr preferRelativeResize="0"/>
          <p:nvPr/>
        </p:nvPicPr>
        <p:blipFill rotWithShape="1">
          <a:blip r:embed="rId5">
            <a:alphaModFix/>
          </a:blip>
          <a:srcRect b="0" l="0" r="0" t="0"/>
          <a:stretch/>
        </p:blipFill>
        <p:spPr>
          <a:xfrm>
            <a:off x="1242100" y="2588800"/>
            <a:ext cx="10368844" cy="6139925"/>
          </a:xfrm>
          <a:prstGeom prst="rect">
            <a:avLst/>
          </a:prstGeom>
          <a:noFill/>
          <a:ln>
            <a:noFill/>
          </a:ln>
        </p:spPr>
      </p:pic>
      <p:sp>
        <p:nvSpPr>
          <p:cNvPr id="276" name="Google Shape;276;p11"/>
          <p:cNvSpPr txBox="1"/>
          <p:nvPr/>
        </p:nvSpPr>
        <p:spPr>
          <a:xfrm>
            <a:off x="2377375" y="8728725"/>
            <a:ext cx="829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7c35cf32d1_0_122"/>
          <p:cNvSpPr txBox="1"/>
          <p:nvPr/>
        </p:nvSpPr>
        <p:spPr>
          <a:xfrm>
            <a:off x="0" y="520875"/>
            <a:ext cx="16417200" cy="1341000"/>
          </a:xfrm>
          <a:prstGeom prst="rect">
            <a:avLst/>
          </a:prstGeom>
          <a:noFill/>
          <a:ln>
            <a:noFill/>
          </a:ln>
        </p:spPr>
        <p:txBody>
          <a:bodyPr anchorCtr="0" anchor="t" bIns="91425" lIns="91425" spcFirstLastPara="1" rIns="91425" wrap="square" tIns="91425">
            <a:spAutoFit/>
          </a:bodyPr>
          <a:lstStyle/>
          <a:p>
            <a:pPr indent="0" lvl="0" marL="0" marR="0" rtl="0" algn="l">
              <a:lnSpc>
                <a:spcPct val="108694"/>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3º -  Aparecerá a tela de bem-vindo com o nome do MEI, após clicar em Domicílio Tributário Eletrônico do Simples Nacional e MEI.</a:t>
            </a:r>
            <a:r>
              <a:rPr b="0" i="0" lang="en-US" sz="3600" u="none" cap="none" strike="noStrike">
                <a:solidFill>
                  <a:srgbClr val="4A86E8"/>
                </a:solidFill>
                <a:latin typeface="Times New Roman"/>
                <a:ea typeface="Times New Roman"/>
                <a:cs typeface="Times New Roman"/>
                <a:sym typeface="Times New Roman"/>
              </a:rPr>
              <a:t> </a:t>
            </a:r>
            <a:endParaRPr b="0" i="0" sz="1400" u="none" cap="none" strike="noStrike">
              <a:solidFill>
                <a:srgbClr val="4A86E8"/>
              </a:solidFill>
              <a:latin typeface="Arial"/>
              <a:ea typeface="Arial"/>
              <a:cs typeface="Arial"/>
              <a:sym typeface="Arial"/>
            </a:endParaRPr>
          </a:p>
        </p:txBody>
      </p:sp>
      <p:pic>
        <p:nvPicPr>
          <p:cNvPr id="282" name="Google Shape;282;g37c35cf32d1_0_122"/>
          <p:cNvPicPr preferRelativeResize="0"/>
          <p:nvPr/>
        </p:nvPicPr>
        <p:blipFill rotWithShape="1">
          <a:blip r:embed="rId3">
            <a:alphaModFix/>
          </a:blip>
          <a:srcRect b="0" l="0" r="0" t="0"/>
          <a:stretch/>
        </p:blipFill>
        <p:spPr>
          <a:xfrm>
            <a:off x="3386375" y="2284650"/>
            <a:ext cx="9357100" cy="4073475"/>
          </a:xfrm>
          <a:prstGeom prst="rect">
            <a:avLst/>
          </a:prstGeom>
          <a:noFill/>
          <a:ln>
            <a:noFill/>
          </a:ln>
        </p:spPr>
      </p:pic>
      <p:sp>
        <p:nvSpPr>
          <p:cNvPr id="283" name="Google Shape;283;g37c35cf32d1_0_122"/>
          <p:cNvSpPr txBox="1"/>
          <p:nvPr/>
        </p:nvSpPr>
        <p:spPr>
          <a:xfrm>
            <a:off x="89725" y="9389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84" name="Google Shape;284;g37c35cf32d1_0_12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85" name="Google Shape;285;g37c35cf32d1_0_12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286" name="Google Shape;286;g37c35cf32d1_0_122"/>
          <p:cNvSpPr txBox="1"/>
          <p:nvPr/>
        </p:nvSpPr>
        <p:spPr>
          <a:xfrm>
            <a:off x="4439800" y="6358125"/>
            <a:ext cx="663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37c35cf32d1_0_137"/>
          <p:cNvSpPr txBox="1"/>
          <p:nvPr/>
        </p:nvSpPr>
        <p:spPr>
          <a:xfrm>
            <a:off x="717675" y="463525"/>
            <a:ext cx="16626600" cy="2021100"/>
          </a:xfrm>
          <a:prstGeom prst="rect">
            <a:avLst/>
          </a:prstGeom>
          <a:noFill/>
          <a:ln>
            <a:noFill/>
          </a:ln>
        </p:spPr>
        <p:txBody>
          <a:bodyPr anchorCtr="0" anchor="t" bIns="91425" lIns="91425" spcFirstLastPara="1" rIns="91425" wrap="square" tIns="91425">
            <a:spAutoFit/>
          </a:bodyPr>
          <a:lstStyle/>
          <a:p>
            <a:pPr indent="0" lvl="0" marL="0" marR="0" rtl="0" algn="l">
              <a:lnSpc>
                <a:spcPct val="108694"/>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4º-  Depois ficará disponível a caixa de entrada com todas as comunicações da RFB com o Empreendedor. Se tiver sido emitido o termo de exclusão do simples nacional aparecerá nesse momento e você deve selecionar para fazer a leitura e dar o termo de ciência de conhecimento da dívida a partir desse momento</a:t>
            </a:r>
            <a:endParaRPr b="0" i="0" sz="600" u="none" cap="none" strike="noStrike">
              <a:solidFill>
                <a:schemeClr val="dk1"/>
              </a:solidFill>
              <a:latin typeface="Arial"/>
              <a:ea typeface="Arial"/>
              <a:cs typeface="Arial"/>
              <a:sym typeface="Arial"/>
            </a:endParaRPr>
          </a:p>
        </p:txBody>
      </p:sp>
      <p:pic>
        <p:nvPicPr>
          <p:cNvPr id="292" name="Google Shape;292;g37c35cf32d1_0_137"/>
          <p:cNvPicPr preferRelativeResize="0"/>
          <p:nvPr/>
        </p:nvPicPr>
        <p:blipFill rotWithShape="1">
          <a:blip r:embed="rId3">
            <a:alphaModFix/>
          </a:blip>
          <a:srcRect b="0" l="0" r="0" t="0"/>
          <a:stretch/>
        </p:blipFill>
        <p:spPr>
          <a:xfrm>
            <a:off x="2544725" y="2687600"/>
            <a:ext cx="8684250" cy="5779750"/>
          </a:xfrm>
          <a:prstGeom prst="rect">
            <a:avLst/>
          </a:prstGeom>
          <a:noFill/>
          <a:ln>
            <a:noFill/>
          </a:ln>
        </p:spPr>
      </p:pic>
      <p:sp>
        <p:nvSpPr>
          <p:cNvPr id="293" name="Google Shape;293;g37c35cf32d1_0_137"/>
          <p:cNvSpPr txBox="1"/>
          <p:nvPr/>
        </p:nvSpPr>
        <p:spPr>
          <a:xfrm>
            <a:off x="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294" name="Google Shape;294;g37c35cf32d1_0_13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95" name="Google Shape;295;g37c35cf32d1_0_13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296" name="Google Shape;296;g37c35cf32d1_0_137"/>
          <p:cNvSpPr txBox="1"/>
          <p:nvPr/>
        </p:nvSpPr>
        <p:spPr>
          <a:xfrm>
            <a:off x="2840900" y="8229050"/>
            <a:ext cx="650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37c35cf32d1_0_152"/>
          <p:cNvPicPr preferRelativeResize="0"/>
          <p:nvPr/>
        </p:nvPicPr>
        <p:blipFill rotWithShape="1">
          <a:blip r:embed="rId3">
            <a:alphaModFix/>
          </a:blip>
          <a:srcRect b="0" l="0" r="0" t="0"/>
          <a:stretch/>
        </p:blipFill>
        <p:spPr>
          <a:xfrm>
            <a:off x="1984981" y="1552500"/>
            <a:ext cx="8102843" cy="6923749"/>
          </a:xfrm>
          <a:prstGeom prst="rect">
            <a:avLst/>
          </a:prstGeom>
          <a:noFill/>
          <a:ln>
            <a:noFill/>
          </a:ln>
        </p:spPr>
      </p:pic>
      <p:sp>
        <p:nvSpPr>
          <p:cNvPr id="302" name="Google Shape;302;g37c35cf32d1_0_152"/>
          <p:cNvSpPr txBox="1"/>
          <p:nvPr/>
        </p:nvSpPr>
        <p:spPr>
          <a:xfrm>
            <a:off x="0" y="0"/>
            <a:ext cx="17434200" cy="1552500"/>
          </a:xfrm>
          <a:prstGeom prst="rect">
            <a:avLst/>
          </a:prstGeom>
          <a:noFill/>
          <a:ln>
            <a:noFill/>
          </a:ln>
        </p:spPr>
        <p:txBody>
          <a:bodyPr anchorCtr="0" anchor="t" bIns="91425" lIns="91425" spcFirstLastPara="1" rIns="91425" wrap="square" tIns="91425">
            <a:spAutoFit/>
          </a:bodyPr>
          <a:lstStyle/>
          <a:p>
            <a:pPr indent="0" lvl="0" marL="0" marR="0" rtl="0" algn="l">
              <a:lnSpc>
                <a:spcPct val="108694"/>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5º -  No termo de exclusão do Simples Nacional terá o termo com a data de exclusão e o relatório com todas as pendências da empresa, Deverá ser acessado o relatório para verificar todas as pendências que precisam ser regularizadas para continuar como optante pelo Simples Nacional SIMEI.</a:t>
            </a:r>
            <a:endParaRPr b="0" i="0" sz="600" u="none" cap="none" strike="noStrike">
              <a:solidFill>
                <a:schemeClr val="dk1"/>
              </a:solidFill>
              <a:latin typeface="Arial"/>
              <a:ea typeface="Arial"/>
              <a:cs typeface="Arial"/>
              <a:sym typeface="Arial"/>
            </a:endParaRPr>
          </a:p>
        </p:txBody>
      </p:sp>
      <p:sp>
        <p:nvSpPr>
          <p:cNvPr id="303" name="Google Shape;303;g37c35cf32d1_0_152"/>
          <p:cNvSpPr txBox="1"/>
          <p:nvPr/>
        </p:nvSpPr>
        <p:spPr>
          <a:xfrm>
            <a:off x="2706325" y="8627300"/>
            <a:ext cx="6788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
        <p:nvSpPr>
          <p:cNvPr id="304" name="Google Shape;304;g37c35cf32d1_0_15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05" name="Google Shape;305;g37c35cf32d1_0_15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306" name="Google Shape;306;g37c35cf32d1_0_152"/>
          <p:cNvSpPr txBox="1"/>
          <p:nvPr/>
        </p:nvSpPr>
        <p:spPr>
          <a:xfrm>
            <a:off x="8970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g37c35cf32d1_0_166"/>
          <p:cNvPicPr preferRelativeResize="0"/>
          <p:nvPr/>
        </p:nvPicPr>
        <p:blipFill rotWithShape="1">
          <a:blip r:embed="rId3">
            <a:alphaModFix/>
          </a:blip>
          <a:srcRect b="0" l="0" r="0" t="0"/>
          <a:stretch/>
        </p:blipFill>
        <p:spPr>
          <a:xfrm>
            <a:off x="9270300" y="198850"/>
            <a:ext cx="6279850" cy="9081774"/>
          </a:xfrm>
          <a:prstGeom prst="rect">
            <a:avLst/>
          </a:prstGeom>
          <a:noFill/>
          <a:ln>
            <a:noFill/>
          </a:ln>
        </p:spPr>
      </p:pic>
      <p:sp>
        <p:nvSpPr>
          <p:cNvPr id="312" name="Google Shape;312;g37c35cf32d1_0_166"/>
          <p:cNvSpPr txBox="1"/>
          <p:nvPr/>
        </p:nvSpPr>
        <p:spPr>
          <a:xfrm>
            <a:off x="385475" y="1181225"/>
            <a:ext cx="7494300" cy="5665500"/>
          </a:xfrm>
          <a:prstGeom prst="rect">
            <a:avLst/>
          </a:prstGeom>
          <a:noFill/>
          <a:ln>
            <a:noFill/>
          </a:ln>
        </p:spPr>
        <p:txBody>
          <a:bodyPr anchorCtr="0" anchor="t" bIns="91425" lIns="91425" spcFirstLastPara="1" rIns="91425" wrap="square" tIns="91425">
            <a:spAutoFit/>
          </a:bodyPr>
          <a:lstStyle/>
          <a:p>
            <a:pPr indent="0" lvl="0" marL="0" marR="0" rtl="0" algn="l">
              <a:lnSpc>
                <a:spcPct val="108694"/>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6º -  Nesse exemplo ao lado o empreendedor tem débitos de: </a:t>
            </a:r>
            <a:endParaRPr b="0" i="0" sz="3000" u="none" cap="none" strike="noStrike">
              <a:solidFill>
                <a:schemeClr val="dk1"/>
              </a:solidFill>
              <a:latin typeface="Arial"/>
              <a:ea typeface="Arial"/>
              <a:cs typeface="Arial"/>
              <a:sym typeface="Arial"/>
            </a:endParaRPr>
          </a:p>
          <a:p>
            <a:pPr indent="0" lvl="0" marL="0" marR="0" rtl="0" algn="l">
              <a:lnSpc>
                <a:spcPct val="108694"/>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-Guias da DAS - SIMEI na receita federal;</a:t>
            </a:r>
            <a:endParaRPr b="0" i="0" sz="3000" u="none" cap="none" strike="noStrike">
              <a:solidFill>
                <a:schemeClr val="dk1"/>
              </a:solidFill>
              <a:latin typeface="Arial"/>
              <a:ea typeface="Arial"/>
              <a:cs typeface="Arial"/>
              <a:sym typeface="Arial"/>
            </a:endParaRPr>
          </a:p>
          <a:p>
            <a:pPr indent="0" lvl="0" marL="0" marR="0" rtl="0" algn="l">
              <a:lnSpc>
                <a:spcPct val="108694"/>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-Multas por DASN - SIMEI em atraso;</a:t>
            </a:r>
            <a:endParaRPr b="0" i="0" sz="3000" u="none" cap="none" strike="noStrike">
              <a:solidFill>
                <a:schemeClr val="dk1"/>
              </a:solidFill>
              <a:latin typeface="Arial"/>
              <a:ea typeface="Arial"/>
              <a:cs typeface="Arial"/>
              <a:sym typeface="Arial"/>
            </a:endParaRPr>
          </a:p>
          <a:p>
            <a:pPr indent="0" lvl="0" marL="0" marR="0" rtl="0" algn="l">
              <a:lnSpc>
                <a:spcPct val="108694"/>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-Dívida ativa na PGFN.</a:t>
            </a:r>
            <a:endParaRPr b="0" i="0" sz="3000" u="none" cap="none" strike="noStrike">
              <a:solidFill>
                <a:schemeClr val="dk1"/>
              </a:solidFill>
              <a:latin typeface="Arial"/>
              <a:ea typeface="Arial"/>
              <a:cs typeface="Arial"/>
              <a:sym typeface="Arial"/>
            </a:endParaRPr>
          </a:p>
          <a:p>
            <a:pPr indent="0" lvl="0" marL="0" marR="0" rtl="0" algn="l">
              <a:lnSpc>
                <a:spcPct val="108694"/>
              </a:lnSpc>
              <a:spcBef>
                <a:spcPts val="0"/>
              </a:spcBef>
              <a:spcAft>
                <a:spcPts val="0"/>
              </a:spcAft>
              <a:buClr>
                <a:srgbClr val="000000"/>
              </a:buClr>
              <a:buSzPts val="3000"/>
              <a:buFont typeface="Arial"/>
              <a:buNone/>
            </a:pPr>
            <a:r>
              <a:t/>
            </a:r>
            <a:endParaRPr b="0" i="0" sz="3000" u="none" cap="none" strike="noStrike">
              <a:solidFill>
                <a:schemeClr val="dk1"/>
              </a:solidFill>
              <a:latin typeface="Arial"/>
              <a:ea typeface="Arial"/>
              <a:cs typeface="Arial"/>
              <a:sym typeface="Arial"/>
            </a:endParaRPr>
          </a:p>
          <a:p>
            <a:pPr indent="0" lvl="0" marL="0" marR="0" rtl="0" algn="l">
              <a:lnSpc>
                <a:spcPct val="108694"/>
              </a:lnSpc>
              <a:spcBef>
                <a:spcPts val="0"/>
              </a:spcBef>
              <a:spcAft>
                <a:spcPts val="0"/>
              </a:spcAft>
              <a:buClr>
                <a:srgbClr val="000000"/>
              </a:buClr>
              <a:buSzPts val="3000"/>
              <a:buFont typeface="Arial"/>
              <a:buNone/>
            </a:pPr>
            <a:r>
              <a:rPr b="0" i="0" lang="en-US" sz="3000" u="none" cap="none" strike="noStrike">
                <a:solidFill>
                  <a:schemeClr val="dk1"/>
                </a:solidFill>
                <a:latin typeface="Arial"/>
                <a:ea typeface="Arial"/>
                <a:cs typeface="Arial"/>
                <a:sym typeface="Arial"/>
              </a:rPr>
              <a:t>Pode ser quitado todos os débitos da Receita Federal e da PGFN de uma única vez ou parcelar. Já os débitos da multa da DASN em atraso terão que ser quitados de uma única vez.</a:t>
            </a:r>
            <a:endParaRPr b="0" i="0" sz="800" u="none" cap="none" strike="noStrike">
              <a:solidFill>
                <a:schemeClr val="dk1"/>
              </a:solidFill>
              <a:latin typeface="Arial"/>
              <a:ea typeface="Arial"/>
              <a:cs typeface="Arial"/>
              <a:sym typeface="Arial"/>
            </a:endParaRPr>
          </a:p>
        </p:txBody>
      </p:sp>
      <p:sp>
        <p:nvSpPr>
          <p:cNvPr id="313" name="Google Shape;313;g37c35cf32d1_0_16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14" name="Google Shape;314;g37c35cf32d1_0_166"/>
          <p:cNvPicPr preferRelativeResize="0"/>
          <p:nvPr/>
        </p:nvPicPr>
        <p:blipFill rotWithShape="1">
          <a:blip r:embed="rId4">
            <a:alphaModFix/>
          </a:blip>
          <a:srcRect b="0" l="0" r="0" t="0"/>
          <a:stretch/>
        </p:blipFill>
        <p:spPr>
          <a:xfrm>
            <a:off x="15952425" y="8881500"/>
            <a:ext cx="2335575" cy="1149600"/>
          </a:xfrm>
          <a:prstGeom prst="rect">
            <a:avLst/>
          </a:prstGeom>
          <a:noFill/>
          <a:ln>
            <a:noFill/>
          </a:ln>
        </p:spPr>
      </p:pic>
      <p:sp>
        <p:nvSpPr>
          <p:cNvPr id="315" name="Google Shape;315;g37c35cf32d1_0_166"/>
          <p:cNvSpPr txBox="1"/>
          <p:nvPr/>
        </p:nvSpPr>
        <p:spPr>
          <a:xfrm>
            <a:off x="9359950" y="9280625"/>
            <a:ext cx="6339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SEBRAE - regularização-de-débitos-do-simples-nacional-termo-de-exclusão</a:t>
            </a:r>
            <a:endParaRPr b="0" i="0" sz="1400" u="none" cap="none" strike="noStrike">
              <a:solidFill>
                <a:srgbClr val="000000"/>
              </a:solidFill>
              <a:latin typeface="Arial"/>
              <a:ea typeface="Arial"/>
              <a:cs typeface="Arial"/>
              <a:sym typeface="Arial"/>
            </a:endParaRPr>
          </a:p>
        </p:txBody>
      </p:sp>
      <p:sp>
        <p:nvSpPr>
          <p:cNvPr id="316" name="Google Shape;316;g37c35cf32d1_0_166"/>
          <p:cNvSpPr txBox="1"/>
          <p:nvPr/>
        </p:nvSpPr>
        <p:spPr>
          <a:xfrm>
            <a:off x="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14"/>
          <p:cNvSpPr/>
          <p:nvPr/>
        </p:nvSpPr>
        <p:spPr>
          <a:xfrm>
            <a:off x="628650" y="4017826"/>
            <a:ext cx="13953096" cy="4678404"/>
          </a:xfrm>
          <a:custGeom>
            <a:rect b="b" l="l" r="r" t="t"/>
            <a:pathLst>
              <a:path extrusionOk="0" h="4678404" w="13953096">
                <a:moveTo>
                  <a:pt x="0" y="0"/>
                </a:moveTo>
                <a:lnTo>
                  <a:pt x="13953096" y="0"/>
                </a:lnTo>
                <a:lnTo>
                  <a:pt x="13953096" y="4678404"/>
                </a:lnTo>
                <a:lnTo>
                  <a:pt x="0" y="4678404"/>
                </a:lnTo>
                <a:lnTo>
                  <a:pt x="0" y="0"/>
                </a:lnTo>
                <a:close/>
              </a:path>
            </a:pathLst>
          </a:custGeom>
          <a:blipFill rotWithShape="1">
            <a:blip r:embed="rId3">
              <a:alphaModFix/>
            </a:blip>
            <a:stretch>
              <a:fillRect b="0" l="0" r="0" t="0"/>
            </a:stretch>
          </a:blipFill>
          <a:ln>
            <a:noFill/>
          </a:ln>
        </p:spPr>
      </p:sp>
      <p:sp>
        <p:nvSpPr>
          <p:cNvPr id="322" name="Google Shape;322;p14"/>
          <p:cNvSpPr/>
          <p:nvPr/>
        </p:nvSpPr>
        <p:spPr>
          <a:xfrm>
            <a:off x="1028700" y="3813835"/>
            <a:ext cx="13953096" cy="4678404"/>
          </a:xfrm>
          <a:custGeom>
            <a:rect b="b" l="l" r="r" t="t"/>
            <a:pathLst>
              <a:path extrusionOk="0" h="4678404" w="13953096">
                <a:moveTo>
                  <a:pt x="0" y="0"/>
                </a:moveTo>
                <a:lnTo>
                  <a:pt x="13953096" y="0"/>
                </a:lnTo>
                <a:lnTo>
                  <a:pt x="13953096" y="4678404"/>
                </a:lnTo>
                <a:lnTo>
                  <a:pt x="0" y="4678404"/>
                </a:lnTo>
                <a:lnTo>
                  <a:pt x="0" y="0"/>
                </a:lnTo>
                <a:close/>
              </a:path>
            </a:pathLst>
          </a:custGeom>
          <a:blipFill rotWithShape="1">
            <a:blip r:embed="rId4">
              <a:alphaModFix/>
            </a:blip>
            <a:stretch>
              <a:fillRect b="0" l="0" r="0" t="0"/>
            </a:stretch>
          </a:blipFill>
          <a:ln>
            <a:noFill/>
          </a:ln>
        </p:spPr>
      </p:sp>
      <p:sp>
        <p:nvSpPr>
          <p:cNvPr id="323" name="Google Shape;323;p14"/>
          <p:cNvSpPr txBox="1"/>
          <p:nvPr/>
        </p:nvSpPr>
        <p:spPr>
          <a:xfrm>
            <a:off x="628650" y="2720797"/>
            <a:ext cx="14956200" cy="930900"/>
          </a:xfrm>
          <a:prstGeom prst="rect">
            <a:avLst/>
          </a:prstGeom>
          <a:noFill/>
          <a:ln>
            <a:noFill/>
          </a:ln>
        </p:spPr>
        <p:txBody>
          <a:bodyPr anchorCtr="0" anchor="t" bIns="0" lIns="0" spcFirstLastPara="1" rIns="0" wrap="square" tIns="0">
            <a:spAutoFit/>
          </a:bodyPr>
          <a:lstStyle/>
          <a:p>
            <a:pPr indent="-388620" lvl="1" marL="777240" marR="0" rtl="0" algn="l">
              <a:lnSpc>
                <a:spcPct val="84000"/>
              </a:lnSpc>
              <a:spcBef>
                <a:spcPts val="0"/>
              </a:spcBef>
              <a:spcAft>
                <a:spcPts val="0"/>
              </a:spcAft>
              <a:buClr>
                <a:schemeClr val="dk1"/>
              </a:buClr>
              <a:buSzPts val="3600"/>
              <a:buFont typeface="Calibri"/>
              <a:buAutoNum type="arabicPeriod"/>
            </a:pPr>
            <a:r>
              <a:rPr b="0" i="0" lang="en-US" sz="3600" u="none" cap="none" strike="noStrike">
                <a:solidFill>
                  <a:schemeClr val="dk1"/>
                </a:solidFill>
                <a:latin typeface="Times New Roman"/>
                <a:ea typeface="Times New Roman"/>
                <a:cs typeface="Times New Roman"/>
                <a:sym typeface="Times New Roman"/>
              </a:rPr>
              <a:t>Acesse o site do e-CAC: </a:t>
            </a:r>
            <a:r>
              <a:rPr b="0" i="0" lang="en-US" sz="3600" u="sng" cap="none" strike="noStrike">
                <a:solidFill>
                  <a:schemeClr val="dk1"/>
                </a:solidFill>
                <a:latin typeface="Times New Roman"/>
                <a:ea typeface="Times New Roman"/>
                <a:cs typeface="Times New Roman"/>
                <a:sym typeface="Times New Roman"/>
                <a:hlinkClick r:id="rId5">
                  <a:extLst>
                    <a:ext uri="{A12FA001-AC4F-418D-AE19-62706E023703}">
                      <ahyp:hlinkClr val="tx"/>
                    </a:ext>
                  </a:extLst>
                </a:hlinkClick>
              </a:rPr>
              <a:t>https://cav.receita.fazenda.gov.br</a:t>
            </a:r>
            <a:r>
              <a:rPr b="0" i="0" lang="en-US" sz="3600" u="none" cap="none" strike="noStrike">
                <a:solidFill>
                  <a:schemeClr val="dk1"/>
                </a:solidFill>
                <a:latin typeface="Times New Roman"/>
                <a:ea typeface="Times New Roman"/>
                <a:cs typeface="Times New Roman"/>
                <a:sym typeface="Times New Roman"/>
              </a:rPr>
              <a:t>. Selecione a opção "Acesso com Gov.br." </a:t>
            </a:r>
            <a:endParaRPr b="0" i="0" sz="1400" u="none" cap="none" strike="noStrike">
              <a:solidFill>
                <a:schemeClr val="dk1"/>
              </a:solidFill>
              <a:latin typeface="Times New Roman"/>
              <a:ea typeface="Times New Roman"/>
              <a:cs typeface="Times New Roman"/>
              <a:sym typeface="Times New Roman"/>
            </a:endParaRPr>
          </a:p>
        </p:txBody>
      </p:sp>
      <p:sp>
        <p:nvSpPr>
          <p:cNvPr id="324" name="Google Shape;324;p14"/>
          <p:cNvSpPr txBox="1"/>
          <p:nvPr/>
        </p:nvSpPr>
        <p:spPr>
          <a:xfrm>
            <a:off x="1028700" y="1010231"/>
            <a:ext cx="4827000" cy="507900"/>
          </a:xfrm>
          <a:prstGeom prst="rect">
            <a:avLst/>
          </a:prstGeom>
          <a:noFill/>
          <a:ln>
            <a:noFill/>
          </a:ln>
        </p:spPr>
        <p:txBody>
          <a:bodyPr anchorCtr="0" anchor="t" bIns="0" lIns="0" spcFirstLastPara="1" rIns="0" wrap="square" tIns="0">
            <a:spAutoFit/>
          </a:bodyPr>
          <a:lstStyle/>
          <a:p>
            <a:pPr indent="0" lvl="0" marL="0" marR="0" rtl="0" algn="l">
              <a:lnSpc>
                <a:spcPct val="50000"/>
              </a:lnSpc>
              <a:spcBef>
                <a:spcPts val="0"/>
              </a:spcBef>
              <a:spcAft>
                <a:spcPts val="0"/>
              </a:spcAft>
              <a:buClr>
                <a:srgbClr val="000000"/>
              </a:buClr>
              <a:buSzPts val="6600"/>
              <a:buFont typeface="Arial"/>
              <a:buNone/>
            </a:pPr>
            <a:r>
              <a:rPr b="1" i="0" lang="en-US" sz="6600" u="none" cap="none" strike="noStrike">
                <a:solidFill>
                  <a:schemeClr val="dk1"/>
                </a:solidFill>
                <a:latin typeface="Times New Roman"/>
                <a:ea typeface="Times New Roman"/>
                <a:cs typeface="Times New Roman"/>
                <a:sym typeface="Times New Roman"/>
              </a:rPr>
              <a:t>Passo a passo</a:t>
            </a:r>
            <a:endParaRPr b="0" i="0" sz="1400" u="none" cap="none" strike="noStrike">
              <a:solidFill>
                <a:schemeClr val="dk1"/>
              </a:solidFill>
              <a:latin typeface="Times New Roman"/>
              <a:ea typeface="Times New Roman"/>
              <a:cs typeface="Times New Roman"/>
              <a:sym typeface="Times New Roman"/>
            </a:endParaRPr>
          </a:p>
        </p:txBody>
      </p:sp>
      <p:sp>
        <p:nvSpPr>
          <p:cNvPr id="325" name="Google Shape;325;p14"/>
          <p:cNvSpPr txBox="1"/>
          <p:nvPr/>
        </p:nvSpPr>
        <p:spPr>
          <a:xfrm>
            <a:off x="1610716" y="1723111"/>
            <a:ext cx="10605000" cy="554100"/>
          </a:xfrm>
          <a:prstGeom prst="rect">
            <a:avLst/>
          </a:prstGeom>
          <a:noFill/>
          <a:ln>
            <a:noFill/>
          </a:ln>
        </p:spPr>
        <p:txBody>
          <a:bodyPr anchorCtr="0" anchor="t" bIns="0" lIns="0" spcFirstLastPara="1" rIns="0" wrap="square" tIns="0">
            <a:spAutoFit/>
          </a:bodyPr>
          <a:lstStyle/>
          <a:p>
            <a:pPr indent="0" lvl="0" marL="0" marR="0" rtl="0" algn="l">
              <a:lnSpc>
                <a:spcPct val="149694"/>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Instruções para verificar pendências (e-CAC)</a:t>
            </a:r>
            <a:endParaRPr b="0" i="0" sz="1400" u="none" cap="none" strike="noStrike">
              <a:solidFill>
                <a:schemeClr val="dk1"/>
              </a:solidFill>
              <a:latin typeface="Times New Roman"/>
              <a:ea typeface="Times New Roman"/>
              <a:cs typeface="Times New Roman"/>
              <a:sym typeface="Times New Roman"/>
            </a:endParaRPr>
          </a:p>
        </p:txBody>
      </p:sp>
      <p:sp>
        <p:nvSpPr>
          <p:cNvPr id="326" name="Google Shape;326;p14"/>
          <p:cNvSpPr txBox="1"/>
          <p:nvPr/>
        </p:nvSpPr>
        <p:spPr>
          <a:xfrm>
            <a:off x="1028700" y="1530663"/>
            <a:ext cx="400500" cy="481200"/>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Clr>
                <a:srgbClr val="000000"/>
              </a:buClr>
              <a:buSzPts val="3126"/>
              <a:buFont typeface="Arial"/>
              <a:buNone/>
            </a:pPr>
            <a:r>
              <a:rPr b="0" i="0" lang="en-US" sz="3126" u="none" cap="none" strike="noStrike">
                <a:solidFill>
                  <a:schemeClr val="dk1"/>
                </a:solidFill>
                <a:latin typeface="IBM Plex Sans"/>
                <a:ea typeface="IBM Plex Sans"/>
                <a:cs typeface="IBM Plex Sans"/>
                <a:sym typeface="IBM Plex Sans"/>
              </a:rPr>
              <a:t>►</a:t>
            </a:r>
            <a:endParaRPr b="0" i="0" sz="1400" u="none" cap="none" strike="noStrike">
              <a:solidFill>
                <a:schemeClr val="dk1"/>
              </a:solidFill>
              <a:latin typeface="Arial"/>
              <a:ea typeface="Arial"/>
              <a:cs typeface="Arial"/>
              <a:sym typeface="Arial"/>
            </a:endParaRPr>
          </a:p>
        </p:txBody>
      </p:sp>
      <p:sp>
        <p:nvSpPr>
          <p:cNvPr id="327" name="Google Shape;327;p14"/>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28" name="Google Shape;328;p1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29" name="Google Shape;329;p14"/>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2"/>
          <p:cNvSpPr/>
          <p:nvPr/>
        </p:nvSpPr>
        <p:spPr>
          <a:xfrm>
            <a:off x="-1411975" y="1702126"/>
            <a:ext cx="5479399" cy="8417052"/>
          </a:xfrm>
          <a:custGeom>
            <a:rect b="b" l="l" r="r" t="t"/>
            <a:pathLst>
              <a:path extrusionOk="0" h="8417052" w="5479399">
                <a:moveTo>
                  <a:pt x="0" y="0"/>
                </a:moveTo>
                <a:lnTo>
                  <a:pt x="5479400" y="0"/>
                </a:lnTo>
                <a:lnTo>
                  <a:pt x="5479400" y="8417052"/>
                </a:lnTo>
                <a:lnTo>
                  <a:pt x="0" y="8417052"/>
                </a:lnTo>
                <a:lnTo>
                  <a:pt x="0" y="0"/>
                </a:lnTo>
                <a:close/>
              </a:path>
            </a:pathLst>
          </a:custGeom>
          <a:blipFill rotWithShape="1">
            <a:blip r:embed="rId3">
              <a:alphaModFix/>
            </a:blip>
            <a:stretch>
              <a:fillRect b="0" l="0" r="0" t="0"/>
            </a:stretch>
          </a:blipFill>
          <a:ln>
            <a:noFill/>
          </a:ln>
        </p:spPr>
      </p:sp>
      <p:sp>
        <p:nvSpPr>
          <p:cNvPr id="100" name="Google Shape;100;p2"/>
          <p:cNvSpPr txBox="1"/>
          <p:nvPr/>
        </p:nvSpPr>
        <p:spPr>
          <a:xfrm>
            <a:off x="5921877" y="485919"/>
            <a:ext cx="9171900" cy="477000"/>
          </a:xfrm>
          <a:prstGeom prst="rect">
            <a:avLst/>
          </a:prstGeom>
          <a:noFill/>
          <a:ln>
            <a:noFill/>
          </a:ln>
        </p:spPr>
        <p:txBody>
          <a:bodyPr anchorCtr="0" anchor="t" bIns="0" lIns="0" spcFirstLastPara="1" rIns="0" wrap="square" tIns="0">
            <a:spAutoFit/>
          </a:bodyPr>
          <a:lstStyle/>
          <a:p>
            <a:pPr indent="0" lvl="0" marL="0" marR="0" rtl="0" algn="l">
              <a:lnSpc>
                <a:spcPct val="49991"/>
              </a:lnSpc>
              <a:spcBef>
                <a:spcPts val="0"/>
              </a:spcBef>
              <a:spcAft>
                <a:spcPts val="0"/>
              </a:spcAft>
              <a:buClr>
                <a:srgbClr val="000000"/>
              </a:buClr>
              <a:buSzPts val="6199"/>
              <a:buFont typeface="Arial"/>
              <a:buNone/>
            </a:pPr>
            <a:r>
              <a:rPr b="1" i="0" lang="en-US" sz="6199" u="none" cap="none" strike="noStrike">
                <a:solidFill>
                  <a:schemeClr val="dk1"/>
                </a:solidFill>
                <a:latin typeface="IBM Plex Sans Condensed"/>
                <a:ea typeface="IBM Plex Sans Condensed"/>
                <a:cs typeface="IBM Plex Sans Condensed"/>
                <a:sym typeface="IBM Plex Sans Condensed"/>
              </a:rPr>
              <a:t>Em que iremos te ajudar?</a:t>
            </a:r>
            <a:endParaRPr b="0" i="0" sz="1400" u="none" cap="none" strike="noStrike">
              <a:solidFill>
                <a:schemeClr val="dk1"/>
              </a:solidFill>
              <a:latin typeface="Arial"/>
              <a:ea typeface="Arial"/>
              <a:cs typeface="Arial"/>
              <a:sym typeface="Arial"/>
            </a:endParaRPr>
          </a:p>
        </p:txBody>
      </p:sp>
      <p:sp>
        <p:nvSpPr>
          <p:cNvPr id="101" name="Google Shape;101;p2"/>
          <p:cNvSpPr txBox="1"/>
          <p:nvPr/>
        </p:nvSpPr>
        <p:spPr>
          <a:xfrm>
            <a:off x="4316529" y="2261857"/>
            <a:ext cx="2480400" cy="9234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Contribuições do  MEI para a  sociedade</a:t>
            </a:r>
            <a:endParaRPr sz="2000"/>
          </a:p>
        </p:txBody>
      </p:sp>
      <p:sp>
        <p:nvSpPr>
          <p:cNvPr id="102" name="Google Shape;102;p2"/>
          <p:cNvSpPr txBox="1"/>
          <p:nvPr/>
        </p:nvSpPr>
        <p:spPr>
          <a:xfrm>
            <a:off x="7792485" y="2159063"/>
            <a:ext cx="22866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Direitos e  Obrigações do MEI</a:t>
            </a:r>
            <a:endParaRPr sz="2000"/>
          </a:p>
        </p:txBody>
      </p:sp>
      <p:sp>
        <p:nvSpPr>
          <p:cNvPr id="103" name="Google Shape;103;p2"/>
          <p:cNvSpPr txBox="1"/>
          <p:nvPr/>
        </p:nvSpPr>
        <p:spPr>
          <a:xfrm>
            <a:off x="10866210" y="1808026"/>
            <a:ext cx="9714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3</a:t>
            </a:r>
            <a:endParaRPr sz="2000"/>
          </a:p>
        </p:txBody>
      </p:sp>
      <p:sp>
        <p:nvSpPr>
          <p:cNvPr id="104" name="Google Shape;104;p2"/>
          <p:cNvSpPr txBox="1"/>
          <p:nvPr/>
        </p:nvSpPr>
        <p:spPr>
          <a:xfrm>
            <a:off x="10866210" y="2145373"/>
            <a:ext cx="25086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Como legalizar o seu  MEI</a:t>
            </a:r>
            <a:endParaRPr sz="2000"/>
          </a:p>
        </p:txBody>
      </p:sp>
      <p:sp>
        <p:nvSpPr>
          <p:cNvPr id="105" name="Google Shape;105;p2"/>
          <p:cNvSpPr txBox="1"/>
          <p:nvPr/>
        </p:nvSpPr>
        <p:spPr>
          <a:xfrm>
            <a:off x="14775225" y="2130297"/>
            <a:ext cx="24252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Obrigações  Acessórias e Fiscais</a:t>
            </a:r>
            <a:endParaRPr sz="2000"/>
          </a:p>
        </p:txBody>
      </p:sp>
      <p:sp>
        <p:nvSpPr>
          <p:cNvPr id="106" name="Google Shape;106;p2"/>
          <p:cNvSpPr txBox="1"/>
          <p:nvPr/>
        </p:nvSpPr>
        <p:spPr>
          <a:xfrm>
            <a:off x="4167975" y="3368725"/>
            <a:ext cx="9558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TTEMA</a:t>
            </a:r>
            <a:endParaRPr sz="2000"/>
          </a:p>
        </p:txBody>
      </p:sp>
      <p:sp>
        <p:nvSpPr>
          <p:cNvPr id="107" name="Google Shape;107;p2"/>
          <p:cNvSpPr txBox="1"/>
          <p:nvPr/>
        </p:nvSpPr>
        <p:spPr>
          <a:xfrm>
            <a:off x="7806795" y="3415646"/>
            <a:ext cx="9720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6</a:t>
            </a:r>
            <a:endParaRPr sz="2000"/>
          </a:p>
        </p:txBody>
      </p:sp>
      <p:sp>
        <p:nvSpPr>
          <p:cNvPr id="108" name="Google Shape;108;p2"/>
          <p:cNvSpPr txBox="1"/>
          <p:nvPr/>
        </p:nvSpPr>
        <p:spPr>
          <a:xfrm>
            <a:off x="7838295" y="3704426"/>
            <a:ext cx="20412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Como encerrar a  Atividade do MEI</a:t>
            </a:r>
            <a:endParaRPr sz="2000"/>
          </a:p>
        </p:txBody>
      </p:sp>
      <p:sp>
        <p:nvSpPr>
          <p:cNvPr id="109" name="Google Shape;109;p2"/>
          <p:cNvSpPr txBox="1"/>
          <p:nvPr/>
        </p:nvSpPr>
        <p:spPr>
          <a:xfrm>
            <a:off x="10881690" y="3455731"/>
            <a:ext cx="9558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7</a:t>
            </a:r>
            <a:endParaRPr sz="2000"/>
          </a:p>
        </p:txBody>
      </p:sp>
      <p:sp>
        <p:nvSpPr>
          <p:cNvPr id="110" name="Google Shape;110;p2"/>
          <p:cNvSpPr txBox="1"/>
          <p:nvPr/>
        </p:nvSpPr>
        <p:spPr>
          <a:xfrm>
            <a:off x="10866210" y="3744511"/>
            <a:ext cx="21942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Análise e Controle  do Fluxo de Caixa</a:t>
            </a:r>
            <a:endParaRPr sz="2000"/>
          </a:p>
        </p:txBody>
      </p:sp>
      <p:sp>
        <p:nvSpPr>
          <p:cNvPr id="111" name="Google Shape;111;p2"/>
          <p:cNvSpPr txBox="1"/>
          <p:nvPr/>
        </p:nvSpPr>
        <p:spPr>
          <a:xfrm>
            <a:off x="14775225" y="3415646"/>
            <a:ext cx="9720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8</a:t>
            </a:r>
            <a:endParaRPr sz="2000"/>
          </a:p>
        </p:txBody>
      </p:sp>
      <p:sp>
        <p:nvSpPr>
          <p:cNvPr id="112" name="Google Shape;112;p2"/>
          <p:cNvSpPr txBox="1"/>
          <p:nvPr/>
        </p:nvSpPr>
        <p:spPr>
          <a:xfrm>
            <a:off x="14784765" y="3724226"/>
            <a:ext cx="24636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Controle de Estoque  para o MEI</a:t>
            </a:r>
            <a:endParaRPr sz="2000"/>
          </a:p>
        </p:txBody>
      </p:sp>
      <p:sp>
        <p:nvSpPr>
          <p:cNvPr id="113" name="Google Shape;113;p2"/>
          <p:cNvSpPr txBox="1"/>
          <p:nvPr/>
        </p:nvSpPr>
        <p:spPr>
          <a:xfrm>
            <a:off x="3967875" y="3748225"/>
            <a:ext cx="3282000" cy="12315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850"/>
              <a:buFont typeface="Arial"/>
              <a:buNone/>
            </a:pPr>
            <a:r>
              <a:rPr lang="en-US" sz="2000"/>
              <a:t> </a:t>
            </a:r>
            <a:r>
              <a:rPr lang="en-US" sz="2000"/>
              <a:t>Liquidação de  Pendências  Tributárias e  Desenquadramento  MEI</a:t>
            </a:r>
            <a:endParaRPr sz="2000"/>
          </a:p>
          <a:p>
            <a:pPr indent="0" lvl="0" marL="0" rtl="0" algn="l">
              <a:spcBef>
                <a:spcPts val="0"/>
              </a:spcBef>
              <a:spcAft>
                <a:spcPts val="0"/>
              </a:spcAft>
              <a:buClr>
                <a:srgbClr val="000000"/>
              </a:buClr>
              <a:buSzPts val="1850"/>
              <a:buFont typeface="Arial"/>
              <a:buNone/>
            </a:pPr>
            <a:r>
              <a:t/>
            </a:r>
            <a:endParaRPr sz="2000"/>
          </a:p>
        </p:txBody>
      </p:sp>
      <p:sp>
        <p:nvSpPr>
          <p:cNvPr id="114" name="Google Shape;114;p2"/>
          <p:cNvSpPr txBox="1"/>
          <p:nvPr/>
        </p:nvSpPr>
        <p:spPr>
          <a:xfrm>
            <a:off x="4186326" y="5699241"/>
            <a:ext cx="2255100" cy="9234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Como o MEI pode  definir o seu preço  de Venda?</a:t>
            </a:r>
            <a:endParaRPr sz="2000"/>
          </a:p>
        </p:txBody>
      </p:sp>
      <p:sp>
        <p:nvSpPr>
          <p:cNvPr id="115" name="Google Shape;115;p2"/>
          <p:cNvSpPr txBox="1"/>
          <p:nvPr/>
        </p:nvSpPr>
        <p:spPr>
          <a:xfrm>
            <a:off x="7697985" y="5394026"/>
            <a:ext cx="10962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10</a:t>
            </a:r>
            <a:endParaRPr sz="2000"/>
          </a:p>
        </p:txBody>
      </p:sp>
      <p:sp>
        <p:nvSpPr>
          <p:cNvPr id="116" name="Google Shape;116;p2"/>
          <p:cNvSpPr txBox="1"/>
          <p:nvPr/>
        </p:nvSpPr>
        <p:spPr>
          <a:xfrm>
            <a:off x="7697985" y="5702606"/>
            <a:ext cx="23478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Declaração do IRPF  para o MEI</a:t>
            </a:r>
            <a:endParaRPr sz="2000"/>
          </a:p>
        </p:txBody>
      </p:sp>
      <p:sp>
        <p:nvSpPr>
          <p:cNvPr id="117" name="Google Shape;117;p2"/>
          <p:cNvSpPr txBox="1"/>
          <p:nvPr/>
        </p:nvSpPr>
        <p:spPr>
          <a:xfrm>
            <a:off x="10864410" y="5386402"/>
            <a:ext cx="10440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11</a:t>
            </a:r>
            <a:endParaRPr sz="2000"/>
          </a:p>
        </p:txBody>
      </p:sp>
      <p:sp>
        <p:nvSpPr>
          <p:cNvPr id="118" name="Google Shape;118;p2"/>
          <p:cNvSpPr txBox="1"/>
          <p:nvPr/>
        </p:nvSpPr>
        <p:spPr>
          <a:xfrm>
            <a:off x="14784765" y="5360051"/>
            <a:ext cx="10821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12</a:t>
            </a:r>
            <a:endParaRPr sz="2000"/>
          </a:p>
        </p:txBody>
      </p:sp>
      <p:sp>
        <p:nvSpPr>
          <p:cNvPr id="119" name="Google Shape;119;p2"/>
          <p:cNvSpPr txBox="1"/>
          <p:nvPr/>
        </p:nvSpPr>
        <p:spPr>
          <a:xfrm>
            <a:off x="14784765" y="5614638"/>
            <a:ext cx="2464500" cy="9234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Previdência para o  MEI (Incluindo  previdência privada)</a:t>
            </a:r>
            <a:endParaRPr sz="2000"/>
          </a:p>
        </p:txBody>
      </p:sp>
      <p:sp>
        <p:nvSpPr>
          <p:cNvPr id="120" name="Google Shape;120;p2"/>
          <p:cNvSpPr txBox="1"/>
          <p:nvPr/>
        </p:nvSpPr>
        <p:spPr>
          <a:xfrm>
            <a:off x="4186326" y="7368060"/>
            <a:ext cx="10890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13</a:t>
            </a:r>
            <a:endParaRPr sz="2000"/>
          </a:p>
        </p:txBody>
      </p:sp>
      <p:sp>
        <p:nvSpPr>
          <p:cNvPr id="121" name="Google Shape;121;p2"/>
          <p:cNvSpPr txBox="1"/>
          <p:nvPr/>
        </p:nvSpPr>
        <p:spPr>
          <a:xfrm>
            <a:off x="4186326" y="7676640"/>
            <a:ext cx="2739600" cy="12315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Como atingir seu  público alvo para  expandir o seu  empreendimento?</a:t>
            </a:r>
            <a:endParaRPr sz="2000"/>
          </a:p>
        </p:txBody>
      </p:sp>
      <p:sp>
        <p:nvSpPr>
          <p:cNvPr id="122" name="Google Shape;122;p2"/>
          <p:cNvSpPr txBox="1"/>
          <p:nvPr/>
        </p:nvSpPr>
        <p:spPr>
          <a:xfrm>
            <a:off x="7729485" y="7411499"/>
            <a:ext cx="10938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14</a:t>
            </a:r>
            <a:endParaRPr sz="2000"/>
          </a:p>
        </p:txBody>
      </p:sp>
      <p:sp>
        <p:nvSpPr>
          <p:cNvPr id="123" name="Google Shape;123;p2"/>
          <p:cNvSpPr txBox="1"/>
          <p:nvPr/>
        </p:nvSpPr>
        <p:spPr>
          <a:xfrm>
            <a:off x="7697985" y="7720079"/>
            <a:ext cx="23496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Empreendedorismo  para MEIs</a:t>
            </a:r>
            <a:endParaRPr sz="2000"/>
          </a:p>
        </p:txBody>
      </p:sp>
      <p:sp>
        <p:nvSpPr>
          <p:cNvPr id="124" name="Google Shape;124;p2"/>
          <p:cNvSpPr txBox="1"/>
          <p:nvPr/>
        </p:nvSpPr>
        <p:spPr>
          <a:xfrm>
            <a:off x="10893150" y="5640989"/>
            <a:ext cx="3282000" cy="12315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850"/>
              <a:buFont typeface="Arial"/>
              <a:buNone/>
            </a:pPr>
            <a:r>
              <a:rPr lang="en-US" sz="2000"/>
              <a:t>Meios de  recebimento e  financiamento para	o  MEI (Incluindo linhas  de Crédito)</a:t>
            </a:r>
            <a:endParaRPr sz="2000"/>
          </a:p>
        </p:txBody>
      </p:sp>
      <p:sp>
        <p:nvSpPr>
          <p:cNvPr id="125" name="Google Shape;125;p2"/>
          <p:cNvSpPr txBox="1"/>
          <p:nvPr/>
        </p:nvSpPr>
        <p:spPr>
          <a:xfrm>
            <a:off x="10850730" y="7706388"/>
            <a:ext cx="2349600" cy="9234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Empreendedorismo  feminino e para a  Terceira Idade</a:t>
            </a:r>
            <a:endParaRPr sz="2000"/>
          </a:p>
        </p:txBody>
      </p:sp>
      <p:sp>
        <p:nvSpPr>
          <p:cNvPr id="126" name="Google Shape;126;p2"/>
          <p:cNvSpPr txBox="1"/>
          <p:nvPr/>
        </p:nvSpPr>
        <p:spPr>
          <a:xfrm>
            <a:off x="4380701" y="1808026"/>
            <a:ext cx="9681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a:t>
            </a:r>
            <a:endParaRPr sz="2000"/>
          </a:p>
        </p:txBody>
      </p:sp>
      <p:sp>
        <p:nvSpPr>
          <p:cNvPr id="127" name="Google Shape;127;p2"/>
          <p:cNvSpPr txBox="1"/>
          <p:nvPr/>
        </p:nvSpPr>
        <p:spPr>
          <a:xfrm>
            <a:off x="7792485" y="1821717"/>
            <a:ext cx="9681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2</a:t>
            </a:r>
            <a:endParaRPr sz="2000"/>
          </a:p>
        </p:txBody>
      </p:sp>
      <p:sp>
        <p:nvSpPr>
          <p:cNvPr id="128" name="Google Shape;128;p2"/>
          <p:cNvSpPr txBox="1"/>
          <p:nvPr/>
        </p:nvSpPr>
        <p:spPr>
          <a:xfrm>
            <a:off x="14775225" y="1821717"/>
            <a:ext cx="9681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4</a:t>
            </a:r>
            <a:endParaRPr sz="2000"/>
          </a:p>
        </p:txBody>
      </p:sp>
      <p:sp>
        <p:nvSpPr>
          <p:cNvPr id="129" name="Google Shape;129;p2"/>
          <p:cNvSpPr txBox="1"/>
          <p:nvPr/>
        </p:nvSpPr>
        <p:spPr>
          <a:xfrm>
            <a:off x="4182726" y="5411889"/>
            <a:ext cx="10962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9</a:t>
            </a:r>
            <a:endParaRPr sz="2000"/>
          </a:p>
        </p:txBody>
      </p:sp>
      <p:sp>
        <p:nvSpPr>
          <p:cNvPr id="130" name="Google Shape;130;p2"/>
          <p:cNvSpPr txBox="1"/>
          <p:nvPr/>
        </p:nvSpPr>
        <p:spPr>
          <a:xfrm>
            <a:off x="14775225" y="7690331"/>
            <a:ext cx="3081900" cy="6156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Importação e Exportação MEI</a:t>
            </a:r>
            <a:endParaRPr sz="2000"/>
          </a:p>
        </p:txBody>
      </p:sp>
      <p:sp>
        <p:nvSpPr>
          <p:cNvPr id="131" name="Google Shape;131;p2"/>
          <p:cNvSpPr txBox="1"/>
          <p:nvPr/>
        </p:nvSpPr>
        <p:spPr>
          <a:xfrm>
            <a:off x="14775225" y="9031827"/>
            <a:ext cx="2425200" cy="9234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50"/>
              <a:buFont typeface="Arial"/>
              <a:buNone/>
            </a:pPr>
            <a:r>
              <a:rPr lang="en-US" sz="2000"/>
              <a:t>TEMA 17</a:t>
            </a:r>
            <a:endParaRPr sz="2000"/>
          </a:p>
          <a:p>
            <a:pPr indent="0" lvl="0" marL="0" rtl="0" algn="l">
              <a:spcBef>
                <a:spcPts val="0"/>
              </a:spcBef>
              <a:spcAft>
                <a:spcPts val="0"/>
              </a:spcAft>
              <a:buClr>
                <a:srgbClr val="000000"/>
              </a:buClr>
              <a:buSzPts val="1950"/>
              <a:buFont typeface="Arial"/>
              <a:buNone/>
            </a:pPr>
            <a:r>
              <a:rPr lang="en-US" sz="2000"/>
              <a:t>Licitações para MEIS</a:t>
            </a:r>
            <a:endParaRPr sz="2000"/>
          </a:p>
        </p:txBody>
      </p:sp>
      <p:sp>
        <p:nvSpPr>
          <p:cNvPr id="132" name="Google Shape;132;p2"/>
          <p:cNvSpPr txBox="1"/>
          <p:nvPr/>
        </p:nvSpPr>
        <p:spPr>
          <a:xfrm>
            <a:off x="10850730" y="7391317"/>
            <a:ext cx="10938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15</a:t>
            </a:r>
            <a:endParaRPr sz="2000"/>
          </a:p>
        </p:txBody>
      </p:sp>
      <p:sp>
        <p:nvSpPr>
          <p:cNvPr id="133" name="Google Shape;133;p2"/>
          <p:cNvSpPr txBox="1"/>
          <p:nvPr/>
        </p:nvSpPr>
        <p:spPr>
          <a:xfrm>
            <a:off x="14775225" y="7381751"/>
            <a:ext cx="1093800" cy="307800"/>
          </a:xfrm>
          <a:prstGeom prst="rect">
            <a:avLst/>
          </a:prstGeom>
          <a:noFill/>
          <a:ln cap="flat" cmpd="sng" w="9525">
            <a:solidFill>
              <a:schemeClr val="dk1"/>
            </a:solidFill>
            <a:prstDash val="solid"/>
            <a:round/>
            <a:headEnd len="sm" w="sm" type="none"/>
            <a:tailEnd len="sm" w="sm" type="none"/>
          </a:ln>
        </p:spPr>
        <p:txBody>
          <a:bodyPr anchorCtr="0" anchor="t" bIns="0" lIns="0" spcFirstLastPara="1" rIns="0" wrap="square" tIns="0">
            <a:spAutoFit/>
          </a:bodyPr>
          <a:lstStyle/>
          <a:p>
            <a:pPr indent="0" lvl="0" marL="0" rtl="0" algn="l">
              <a:spcBef>
                <a:spcPts val="0"/>
              </a:spcBef>
              <a:spcAft>
                <a:spcPts val="0"/>
              </a:spcAft>
              <a:buClr>
                <a:srgbClr val="000000"/>
              </a:buClr>
              <a:buSzPts val="1900"/>
              <a:buFont typeface="Arial"/>
              <a:buNone/>
            </a:pPr>
            <a:r>
              <a:rPr lang="en-US" sz="2000"/>
              <a:t>TEMA 16</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p15"/>
          <p:cNvSpPr/>
          <p:nvPr/>
        </p:nvSpPr>
        <p:spPr>
          <a:xfrm>
            <a:off x="868451" y="2231423"/>
            <a:ext cx="13574276" cy="7026877"/>
          </a:xfrm>
          <a:custGeom>
            <a:rect b="b" l="l" r="r" t="t"/>
            <a:pathLst>
              <a:path extrusionOk="0" h="7026877" w="13574276">
                <a:moveTo>
                  <a:pt x="0" y="0"/>
                </a:moveTo>
                <a:lnTo>
                  <a:pt x="13574276" y="0"/>
                </a:lnTo>
                <a:lnTo>
                  <a:pt x="13574276" y="7026877"/>
                </a:lnTo>
                <a:lnTo>
                  <a:pt x="0" y="7026877"/>
                </a:lnTo>
                <a:lnTo>
                  <a:pt x="0" y="0"/>
                </a:lnTo>
                <a:close/>
              </a:path>
            </a:pathLst>
          </a:custGeom>
          <a:blipFill rotWithShape="1">
            <a:blip r:embed="rId3">
              <a:alphaModFix/>
            </a:blip>
            <a:stretch>
              <a:fillRect b="0" l="0" r="0" t="0"/>
            </a:stretch>
          </a:blipFill>
          <a:ln>
            <a:noFill/>
          </a:ln>
        </p:spPr>
      </p:sp>
      <p:sp>
        <p:nvSpPr>
          <p:cNvPr id="335" name="Google Shape;335;p15"/>
          <p:cNvSpPr txBox="1"/>
          <p:nvPr/>
        </p:nvSpPr>
        <p:spPr>
          <a:xfrm>
            <a:off x="868451" y="1359539"/>
            <a:ext cx="100449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2. Faça o login com seu CPF e senha do portal gov.br.</a:t>
            </a:r>
            <a:endParaRPr b="0" i="0" sz="1400" u="none" cap="none" strike="noStrike">
              <a:solidFill>
                <a:schemeClr val="dk1"/>
              </a:solidFill>
              <a:latin typeface="Times New Roman"/>
              <a:ea typeface="Times New Roman"/>
              <a:cs typeface="Times New Roman"/>
              <a:sym typeface="Times New Roman"/>
            </a:endParaRPr>
          </a:p>
        </p:txBody>
      </p:sp>
      <p:sp>
        <p:nvSpPr>
          <p:cNvPr id="336" name="Google Shape;336;p15"/>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37" name="Google Shape;337;p1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38" name="Google Shape;338;p15"/>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16"/>
          <p:cNvSpPr/>
          <p:nvPr/>
        </p:nvSpPr>
        <p:spPr>
          <a:xfrm>
            <a:off x="1028700" y="2134000"/>
            <a:ext cx="14161694" cy="6019000"/>
          </a:xfrm>
          <a:custGeom>
            <a:rect b="b" l="l" r="r" t="t"/>
            <a:pathLst>
              <a:path extrusionOk="0" h="6019000" w="14161694">
                <a:moveTo>
                  <a:pt x="0" y="0"/>
                </a:moveTo>
                <a:lnTo>
                  <a:pt x="14161694" y="0"/>
                </a:lnTo>
                <a:lnTo>
                  <a:pt x="14161694" y="6019000"/>
                </a:lnTo>
                <a:lnTo>
                  <a:pt x="0" y="6019000"/>
                </a:lnTo>
                <a:lnTo>
                  <a:pt x="0" y="0"/>
                </a:lnTo>
                <a:close/>
              </a:path>
            </a:pathLst>
          </a:custGeom>
          <a:blipFill rotWithShape="1">
            <a:blip r:embed="rId3">
              <a:alphaModFix/>
            </a:blip>
            <a:stretch>
              <a:fillRect b="0" l="0" r="0" t="0"/>
            </a:stretch>
          </a:blipFill>
          <a:ln>
            <a:noFill/>
          </a:ln>
        </p:spPr>
      </p:sp>
      <p:sp>
        <p:nvSpPr>
          <p:cNvPr id="344" name="Google Shape;344;p16"/>
          <p:cNvSpPr txBox="1"/>
          <p:nvPr/>
        </p:nvSpPr>
        <p:spPr>
          <a:xfrm>
            <a:off x="1028700" y="1279328"/>
            <a:ext cx="73530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3. Clique em “Alterar perfil de acesso.”</a:t>
            </a:r>
            <a:endParaRPr b="0" i="0" sz="1400" u="none" cap="none" strike="noStrike">
              <a:solidFill>
                <a:schemeClr val="dk1"/>
              </a:solidFill>
              <a:latin typeface="Times New Roman"/>
              <a:ea typeface="Times New Roman"/>
              <a:cs typeface="Times New Roman"/>
              <a:sym typeface="Times New Roman"/>
            </a:endParaRPr>
          </a:p>
        </p:txBody>
      </p:sp>
      <p:sp>
        <p:nvSpPr>
          <p:cNvPr id="345" name="Google Shape;345;p16"/>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46" name="Google Shape;346;p1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347" name="Google Shape;347;p1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17"/>
          <p:cNvSpPr/>
          <p:nvPr/>
        </p:nvSpPr>
        <p:spPr>
          <a:xfrm>
            <a:off x="660864" y="2536098"/>
            <a:ext cx="13992225" cy="6519348"/>
          </a:xfrm>
          <a:custGeom>
            <a:rect b="b" l="l" r="r" t="t"/>
            <a:pathLst>
              <a:path extrusionOk="0" h="6519348" w="13992225">
                <a:moveTo>
                  <a:pt x="0" y="0"/>
                </a:moveTo>
                <a:lnTo>
                  <a:pt x="13992225" y="0"/>
                </a:lnTo>
                <a:lnTo>
                  <a:pt x="13992225" y="6519348"/>
                </a:lnTo>
                <a:lnTo>
                  <a:pt x="0" y="6519348"/>
                </a:lnTo>
                <a:lnTo>
                  <a:pt x="0" y="0"/>
                </a:lnTo>
                <a:close/>
              </a:path>
            </a:pathLst>
          </a:custGeom>
          <a:blipFill rotWithShape="1">
            <a:blip r:embed="rId3">
              <a:alphaModFix/>
            </a:blip>
            <a:stretch>
              <a:fillRect b="0" l="0" r="0" t="0"/>
            </a:stretch>
          </a:blipFill>
          <a:ln>
            <a:noFill/>
          </a:ln>
        </p:spPr>
      </p:sp>
      <p:sp>
        <p:nvSpPr>
          <p:cNvPr id="353" name="Google Shape;353;p17"/>
          <p:cNvSpPr txBox="1"/>
          <p:nvPr/>
        </p:nvSpPr>
        <p:spPr>
          <a:xfrm>
            <a:off x="660864" y="1232969"/>
            <a:ext cx="15142500" cy="11526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4. Na seção 'Responsável legal do CNPJ perante a RFB', insira o CNPJ associado ao CPF e, em seguida, clique em 'Alterar'</a:t>
            </a:r>
            <a:endParaRPr b="0" i="0" sz="1400" u="none" cap="none" strike="noStrike">
              <a:solidFill>
                <a:schemeClr val="dk1"/>
              </a:solidFill>
              <a:latin typeface="Times New Roman"/>
              <a:ea typeface="Times New Roman"/>
              <a:cs typeface="Times New Roman"/>
              <a:sym typeface="Times New Roman"/>
            </a:endParaRPr>
          </a:p>
        </p:txBody>
      </p:sp>
      <p:sp>
        <p:nvSpPr>
          <p:cNvPr id="354" name="Google Shape;354;p17"/>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55" name="Google Shape;355;p1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356" name="Google Shape;356;p1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18"/>
          <p:cNvSpPr/>
          <p:nvPr/>
        </p:nvSpPr>
        <p:spPr>
          <a:xfrm>
            <a:off x="879562" y="1028700"/>
            <a:ext cx="10675258" cy="3682088"/>
          </a:xfrm>
          <a:custGeom>
            <a:rect b="b" l="l" r="r" t="t"/>
            <a:pathLst>
              <a:path extrusionOk="0" h="3682088" w="10675258">
                <a:moveTo>
                  <a:pt x="0" y="0"/>
                </a:moveTo>
                <a:lnTo>
                  <a:pt x="10675258" y="0"/>
                </a:lnTo>
                <a:lnTo>
                  <a:pt x="10675258" y="3682088"/>
                </a:lnTo>
                <a:lnTo>
                  <a:pt x="0" y="3682088"/>
                </a:lnTo>
                <a:lnTo>
                  <a:pt x="0" y="0"/>
                </a:lnTo>
                <a:close/>
              </a:path>
            </a:pathLst>
          </a:custGeom>
          <a:blipFill rotWithShape="1">
            <a:blip r:embed="rId3">
              <a:alphaModFix/>
            </a:blip>
            <a:stretch>
              <a:fillRect b="0" l="0" r="0" t="0"/>
            </a:stretch>
          </a:blipFill>
          <a:ln>
            <a:noFill/>
          </a:ln>
        </p:spPr>
      </p:sp>
      <p:sp>
        <p:nvSpPr>
          <p:cNvPr id="362" name="Google Shape;362;p18"/>
          <p:cNvSpPr/>
          <p:nvPr/>
        </p:nvSpPr>
        <p:spPr>
          <a:xfrm>
            <a:off x="1404842" y="6101048"/>
            <a:ext cx="11095625" cy="3775548"/>
          </a:xfrm>
          <a:custGeom>
            <a:rect b="b" l="l" r="r" t="t"/>
            <a:pathLst>
              <a:path extrusionOk="0" h="3775548" w="11095625">
                <a:moveTo>
                  <a:pt x="0" y="0"/>
                </a:moveTo>
                <a:lnTo>
                  <a:pt x="11095625" y="0"/>
                </a:lnTo>
                <a:lnTo>
                  <a:pt x="11095625" y="3775548"/>
                </a:lnTo>
                <a:lnTo>
                  <a:pt x="0" y="3775548"/>
                </a:lnTo>
                <a:lnTo>
                  <a:pt x="0" y="0"/>
                </a:lnTo>
                <a:close/>
              </a:path>
            </a:pathLst>
          </a:custGeom>
          <a:blipFill rotWithShape="1">
            <a:blip r:embed="rId4">
              <a:alphaModFix/>
            </a:blip>
            <a:stretch>
              <a:fillRect b="0" l="0" r="0" t="0"/>
            </a:stretch>
          </a:blipFill>
          <a:ln>
            <a:noFill/>
          </a:ln>
        </p:spPr>
      </p:sp>
      <p:sp>
        <p:nvSpPr>
          <p:cNvPr id="363" name="Google Shape;363;p18"/>
          <p:cNvSpPr/>
          <p:nvPr/>
        </p:nvSpPr>
        <p:spPr>
          <a:xfrm>
            <a:off x="879562" y="5720173"/>
            <a:ext cx="10675258" cy="3632508"/>
          </a:xfrm>
          <a:custGeom>
            <a:rect b="b" l="l" r="r" t="t"/>
            <a:pathLst>
              <a:path extrusionOk="0" h="3632508" w="10675258">
                <a:moveTo>
                  <a:pt x="0" y="0"/>
                </a:moveTo>
                <a:lnTo>
                  <a:pt x="10675258" y="0"/>
                </a:lnTo>
                <a:lnTo>
                  <a:pt x="10675258" y="3632509"/>
                </a:lnTo>
                <a:lnTo>
                  <a:pt x="0" y="3632509"/>
                </a:lnTo>
                <a:lnTo>
                  <a:pt x="0" y="0"/>
                </a:lnTo>
                <a:close/>
              </a:path>
            </a:pathLst>
          </a:custGeom>
          <a:blipFill rotWithShape="1">
            <a:blip r:embed="rId5">
              <a:alphaModFix/>
            </a:blip>
            <a:stretch>
              <a:fillRect b="0" l="0" r="0" t="0"/>
            </a:stretch>
          </a:blipFill>
          <a:ln>
            <a:noFill/>
          </a:ln>
        </p:spPr>
      </p:sp>
      <p:sp>
        <p:nvSpPr>
          <p:cNvPr id="364" name="Google Shape;364;p18"/>
          <p:cNvSpPr txBox="1"/>
          <p:nvPr/>
        </p:nvSpPr>
        <p:spPr>
          <a:xfrm>
            <a:off x="879562" y="262890"/>
            <a:ext cx="7629600" cy="13299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5. Selecione “Certidões e Situação </a:t>
            </a:r>
            <a:r>
              <a:rPr b="0" i="0" lang="en-US" sz="3600" u="none" cap="none" strike="noStrike">
                <a:solidFill>
                  <a:srgbClr val="FFFFFF"/>
                </a:solidFill>
                <a:latin typeface="Times New Roman"/>
                <a:ea typeface="Times New Roman"/>
                <a:cs typeface="Times New Roman"/>
                <a:sym typeface="Times New Roman"/>
              </a:rPr>
              <a:t>Fiscal” </a:t>
            </a:r>
            <a:endParaRPr b="0" i="0" sz="1400" u="none" cap="none" strike="noStrike">
              <a:solidFill>
                <a:srgbClr val="000000"/>
              </a:solidFill>
              <a:latin typeface="Times New Roman"/>
              <a:ea typeface="Times New Roman"/>
              <a:cs typeface="Times New Roman"/>
              <a:sym typeface="Times New Roman"/>
            </a:endParaRPr>
          </a:p>
        </p:txBody>
      </p:sp>
      <p:sp>
        <p:nvSpPr>
          <p:cNvPr id="365" name="Google Shape;365;p18"/>
          <p:cNvSpPr txBox="1"/>
          <p:nvPr/>
        </p:nvSpPr>
        <p:spPr>
          <a:xfrm>
            <a:off x="879562" y="4870307"/>
            <a:ext cx="9412500" cy="554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6. Clique em ‘’Consulta Pendência - Situação Fiscal</a:t>
            </a:r>
            <a:endParaRPr b="0" i="0" sz="1400" u="none" cap="none" strike="noStrike">
              <a:solidFill>
                <a:schemeClr val="dk1"/>
              </a:solidFill>
              <a:latin typeface="Arial"/>
              <a:ea typeface="Arial"/>
              <a:cs typeface="Arial"/>
              <a:sym typeface="Arial"/>
            </a:endParaRPr>
          </a:p>
        </p:txBody>
      </p:sp>
      <p:sp>
        <p:nvSpPr>
          <p:cNvPr id="366" name="Google Shape;366;p18"/>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67" name="Google Shape;367;p1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368" name="Google Shape;368;p18"/>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19"/>
          <p:cNvSpPr/>
          <p:nvPr/>
        </p:nvSpPr>
        <p:spPr>
          <a:xfrm>
            <a:off x="0" y="0"/>
            <a:ext cx="17030700" cy="1274102"/>
          </a:xfrm>
          <a:custGeom>
            <a:rect b="b" l="l" r="r" t="t"/>
            <a:pathLst>
              <a:path extrusionOk="0" h="1274102" w="17030700">
                <a:moveTo>
                  <a:pt x="0" y="0"/>
                </a:moveTo>
                <a:lnTo>
                  <a:pt x="17030700" y="0"/>
                </a:lnTo>
                <a:lnTo>
                  <a:pt x="17030700" y="1274102"/>
                </a:lnTo>
                <a:lnTo>
                  <a:pt x="0" y="1274102"/>
                </a:lnTo>
                <a:lnTo>
                  <a:pt x="0" y="0"/>
                </a:lnTo>
                <a:close/>
              </a:path>
            </a:pathLst>
          </a:custGeom>
          <a:blipFill rotWithShape="1">
            <a:blip r:embed="rId3">
              <a:alphaModFix/>
            </a:blip>
            <a:stretch>
              <a:fillRect b="0" l="0" r="0" t="0"/>
            </a:stretch>
          </a:blipFill>
          <a:ln>
            <a:noFill/>
          </a:ln>
        </p:spPr>
      </p:sp>
      <p:sp>
        <p:nvSpPr>
          <p:cNvPr id="374" name="Google Shape;374;p19"/>
          <p:cNvSpPr/>
          <p:nvPr/>
        </p:nvSpPr>
        <p:spPr>
          <a:xfrm>
            <a:off x="1028700" y="1704830"/>
            <a:ext cx="10477851" cy="3648812"/>
          </a:xfrm>
          <a:custGeom>
            <a:rect b="b" l="l" r="r" t="t"/>
            <a:pathLst>
              <a:path extrusionOk="0" h="3648812" w="10477851">
                <a:moveTo>
                  <a:pt x="0" y="0"/>
                </a:moveTo>
                <a:lnTo>
                  <a:pt x="10477851" y="0"/>
                </a:lnTo>
                <a:lnTo>
                  <a:pt x="10477851" y="3648812"/>
                </a:lnTo>
                <a:lnTo>
                  <a:pt x="0" y="3648812"/>
                </a:lnTo>
                <a:lnTo>
                  <a:pt x="0" y="0"/>
                </a:lnTo>
                <a:close/>
              </a:path>
            </a:pathLst>
          </a:custGeom>
          <a:blipFill rotWithShape="1">
            <a:blip r:embed="rId4">
              <a:alphaModFix/>
            </a:blip>
            <a:stretch>
              <a:fillRect b="0" l="0" r="0" t="0"/>
            </a:stretch>
          </a:blipFill>
          <a:ln>
            <a:noFill/>
          </a:ln>
        </p:spPr>
      </p:sp>
      <p:sp>
        <p:nvSpPr>
          <p:cNvPr id="375" name="Google Shape;375;p19"/>
          <p:cNvSpPr/>
          <p:nvPr/>
        </p:nvSpPr>
        <p:spPr>
          <a:xfrm>
            <a:off x="1028700" y="5706486"/>
            <a:ext cx="10477851" cy="3551814"/>
          </a:xfrm>
          <a:custGeom>
            <a:rect b="b" l="l" r="r" t="t"/>
            <a:pathLst>
              <a:path extrusionOk="0" h="3551814" w="10477851">
                <a:moveTo>
                  <a:pt x="0" y="0"/>
                </a:moveTo>
                <a:lnTo>
                  <a:pt x="10477851" y="0"/>
                </a:lnTo>
                <a:lnTo>
                  <a:pt x="10477851" y="3551814"/>
                </a:lnTo>
                <a:lnTo>
                  <a:pt x="0" y="3551814"/>
                </a:lnTo>
                <a:lnTo>
                  <a:pt x="0" y="0"/>
                </a:lnTo>
                <a:close/>
              </a:path>
            </a:pathLst>
          </a:custGeom>
          <a:blipFill rotWithShape="1">
            <a:blip r:embed="rId5">
              <a:alphaModFix/>
            </a:blip>
            <a:stretch>
              <a:fillRect b="0" l="0" r="0" t="0"/>
            </a:stretch>
          </a:blipFill>
          <a:ln>
            <a:noFill/>
          </a:ln>
        </p:spPr>
      </p:sp>
      <p:sp>
        <p:nvSpPr>
          <p:cNvPr id="376" name="Google Shape;376;p19"/>
          <p:cNvSpPr txBox="1"/>
          <p:nvPr/>
        </p:nvSpPr>
        <p:spPr>
          <a:xfrm>
            <a:off x="1028700" y="496443"/>
            <a:ext cx="16882500" cy="11526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7.</a:t>
            </a:r>
            <a:r>
              <a:rPr b="0" i="0" lang="en-US" sz="3600" u="none" cap="none" strike="noStrike">
                <a:solidFill>
                  <a:srgbClr val="FFFFFF"/>
                </a:solidFill>
                <a:latin typeface="Times New Roman"/>
                <a:ea typeface="Times New Roman"/>
                <a:cs typeface="Times New Roman"/>
                <a:sym typeface="Times New Roman"/>
              </a:rPr>
              <a:t> </a:t>
            </a:r>
            <a:r>
              <a:rPr b="0" i="0" lang="en-US" sz="3600" u="none" cap="none" strike="noStrike">
                <a:solidFill>
                  <a:schemeClr val="dk1"/>
                </a:solidFill>
                <a:latin typeface="Times New Roman"/>
                <a:ea typeface="Times New Roman"/>
                <a:cs typeface="Times New Roman"/>
                <a:sym typeface="Times New Roman"/>
              </a:rPr>
              <a:t>Clique nas duas opções de 'Gerar Relatório'; em seguida, todos os dados referentes às pendências estarão dispostos no relatório.</a:t>
            </a:r>
            <a:endParaRPr b="0" i="0" sz="1400" u="none" cap="none" strike="noStrike">
              <a:solidFill>
                <a:schemeClr val="dk1"/>
              </a:solidFill>
              <a:latin typeface="Times New Roman"/>
              <a:ea typeface="Times New Roman"/>
              <a:cs typeface="Times New Roman"/>
              <a:sym typeface="Times New Roman"/>
            </a:endParaRPr>
          </a:p>
        </p:txBody>
      </p:sp>
      <p:sp>
        <p:nvSpPr>
          <p:cNvPr id="377" name="Google Shape;377;p19"/>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2025d)</a:t>
            </a:r>
            <a:endParaRPr b="0" i="0" sz="1400" u="none" cap="none" strike="noStrike">
              <a:solidFill>
                <a:schemeClr val="dk1"/>
              </a:solidFill>
              <a:latin typeface="Times New Roman"/>
              <a:ea typeface="Times New Roman"/>
              <a:cs typeface="Times New Roman"/>
              <a:sym typeface="Times New Roman"/>
            </a:endParaRPr>
          </a:p>
        </p:txBody>
      </p:sp>
      <p:sp>
        <p:nvSpPr>
          <p:cNvPr id="378" name="Google Shape;378;p1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379" name="Google Shape;379;p19"/>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p20"/>
          <p:cNvSpPr/>
          <p:nvPr/>
        </p:nvSpPr>
        <p:spPr>
          <a:xfrm>
            <a:off x="0" y="9697745"/>
            <a:ext cx="8574596" cy="589255"/>
          </a:xfrm>
          <a:custGeom>
            <a:rect b="b" l="l" r="r" t="t"/>
            <a:pathLst>
              <a:path extrusionOk="0" h="589255" w="8574596">
                <a:moveTo>
                  <a:pt x="0" y="0"/>
                </a:moveTo>
                <a:lnTo>
                  <a:pt x="8574596" y="0"/>
                </a:lnTo>
                <a:lnTo>
                  <a:pt x="8574596" y="589255"/>
                </a:lnTo>
                <a:lnTo>
                  <a:pt x="0" y="589255"/>
                </a:lnTo>
                <a:lnTo>
                  <a:pt x="0" y="0"/>
                </a:lnTo>
                <a:close/>
              </a:path>
            </a:pathLst>
          </a:custGeom>
          <a:blipFill rotWithShape="1">
            <a:blip r:embed="rId3">
              <a:alphaModFix/>
            </a:blip>
            <a:stretch>
              <a:fillRect b="0" l="0" r="0" t="0"/>
            </a:stretch>
          </a:blipFill>
          <a:ln>
            <a:noFill/>
          </a:ln>
        </p:spPr>
      </p:sp>
      <p:sp>
        <p:nvSpPr>
          <p:cNvPr id="385" name="Google Shape;385;p20"/>
          <p:cNvSpPr txBox="1"/>
          <p:nvPr/>
        </p:nvSpPr>
        <p:spPr>
          <a:xfrm>
            <a:off x="2953999" y="280025"/>
            <a:ext cx="13479600" cy="101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600"/>
              <a:buFont typeface="Arial"/>
              <a:buNone/>
            </a:pPr>
            <a:r>
              <a:rPr b="1" i="0" lang="en-US" sz="6600" u="none" cap="none" strike="noStrike">
                <a:solidFill>
                  <a:schemeClr val="dk1"/>
                </a:solidFill>
                <a:latin typeface="Times New Roman"/>
                <a:ea typeface="Times New Roman"/>
                <a:cs typeface="Times New Roman"/>
                <a:sym typeface="Times New Roman"/>
              </a:rPr>
              <a:t>Liquidação de Pendências do MEI </a:t>
            </a:r>
            <a:endParaRPr b="0" i="0" sz="1400" u="none" cap="none" strike="noStrike">
              <a:solidFill>
                <a:schemeClr val="dk1"/>
              </a:solidFill>
              <a:latin typeface="Times New Roman"/>
              <a:ea typeface="Times New Roman"/>
              <a:cs typeface="Times New Roman"/>
              <a:sym typeface="Times New Roman"/>
            </a:endParaRPr>
          </a:p>
        </p:txBody>
      </p:sp>
      <p:sp>
        <p:nvSpPr>
          <p:cNvPr id="386" name="Google Shape;386;p20"/>
          <p:cNvSpPr txBox="1"/>
          <p:nvPr/>
        </p:nvSpPr>
        <p:spPr>
          <a:xfrm>
            <a:off x="1854327" y="6924722"/>
            <a:ext cx="14579400" cy="14757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Pagamento:</a:t>
            </a:r>
            <a:r>
              <a:rPr b="0" i="0" lang="en-US" sz="3000" u="none" cap="none" strike="noStrike">
                <a:solidFill>
                  <a:schemeClr val="dk1"/>
                </a:solidFill>
                <a:latin typeface="Calibri"/>
                <a:ea typeface="Calibri"/>
                <a:cs typeface="Calibri"/>
                <a:sym typeface="Calibri"/>
              </a:rPr>
              <a:t> A guia é emitida após o dia 10 de cada mês e deve ser paga até o último dia útil. </a:t>
            </a:r>
            <a:r>
              <a:rPr b="1" i="0" lang="en-US" sz="3100" u="none" cap="none" strike="noStrike">
                <a:solidFill>
                  <a:schemeClr val="dk1"/>
                </a:solidFill>
                <a:latin typeface="Calibri"/>
                <a:ea typeface="Calibri"/>
                <a:cs typeface="Calibri"/>
                <a:sym typeface="Calibri"/>
              </a:rPr>
              <a:t>O parcelamento só é válido com o pagamento da primeira parcela em dia</a:t>
            </a:r>
            <a:r>
              <a:rPr b="0" i="0" lang="en-US" sz="3000" u="none" cap="none" strike="noStrike">
                <a:solidFill>
                  <a:schemeClr val="dk1"/>
                </a:solidFill>
                <a:latin typeface="Calibri"/>
                <a:ea typeface="Calibri"/>
                <a:cs typeface="Calibri"/>
                <a:sym typeface="Calibri"/>
              </a:rPr>
              <a:t>, caso contrário, será cancelado.  </a:t>
            </a:r>
            <a:endParaRPr b="0" i="0" sz="1400" u="none" cap="none" strike="noStrike">
              <a:solidFill>
                <a:schemeClr val="dk1"/>
              </a:solidFill>
              <a:latin typeface="Arial"/>
              <a:ea typeface="Arial"/>
              <a:cs typeface="Arial"/>
              <a:sym typeface="Arial"/>
            </a:endParaRPr>
          </a:p>
        </p:txBody>
      </p:sp>
      <p:sp>
        <p:nvSpPr>
          <p:cNvPr id="387" name="Google Shape;387;p20"/>
          <p:cNvSpPr txBox="1"/>
          <p:nvPr/>
        </p:nvSpPr>
        <p:spPr>
          <a:xfrm>
            <a:off x="1854327" y="2386748"/>
            <a:ext cx="14579400" cy="43839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Regularizar as dívidas do MEI evita multas, juros e garante a retomada de benefícios previdenciários suspensos. O parcelamento pode ser feito pelo Portal do Simples Nacional ou e-CAC, </a:t>
            </a:r>
            <a:r>
              <a:rPr b="1" i="0" lang="en-US" sz="3100" u="none" cap="none" strike="noStrike">
                <a:solidFill>
                  <a:schemeClr val="dk1"/>
                </a:solidFill>
                <a:latin typeface="Times New Roman"/>
                <a:ea typeface="Times New Roman"/>
                <a:cs typeface="Times New Roman"/>
                <a:sym typeface="Times New Roman"/>
              </a:rPr>
              <a:t>d</a:t>
            </a:r>
            <a:r>
              <a:rPr b="1" i="0" lang="en-US" sz="3200" u="none" cap="none" strike="noStrike">
                <a:solidFill>
                  <a:schemeClr val="dk1"/>
                </a:solidFill>
                <a:latin typeface="Times New Roman"/>
                <a:ea typeface="Times New Roman"/>
                <a:cs typeface="Times New Roman"/>
                <a:sym typeface="Times New Roman"/>
              </a:rPr>
              <a:t>esde que todas as Declarações Anuais (DASN-SIMEI) estejam em dia</a:t>
            </a:r>
            <a:r>
              <a:rPr b="1" i="0" lang="en-US" sz="3100" u="none" cap="none" strike="noStrike">
                <a:solidFill>
                  <a:schemeClr val="dk1"/>
                </a:solidFill>
                <a:latin typeface="Times New Roman"/>
                <a:ea typeface="Times New Roman"/>
                <a:cs typeface="Times New Roman"/>
                <a:sym typeface="Times New Roman"/>
              </a:rPr>
              <a:t>.</a:t>
            </a:r>
            <a:r>
              <a:rPr b="0" i="0" lang="en-US" sz="3000" u="none" cap="none" strike="noStrike">
                <a:solidFill>
                  <a:schemeClr val="dk1"/>
                </a:solidFill>
                <a:latin typeface="Times New Roman"/>
                <a:ea typeface="Times New Roman"/>
                <a:cs typeface="Times New Roman"/>
                <a:sym typeface="Times New Roman"/>
              </a:rPr>
              <a:t> O parcelamento permite até 60 parcelas para débitos antigos, com valor mínimo de R$ 50 por parcela e é necessário que o montante dos débitos permita a emissão de pelo menos duas parcelas. A regularização mantém o CNPJ ativo, assegura benefícios como aposentadoria e previne complicações futuras, incluindo a exclusão do Simples Nacional.</a:t>
            </a:r>
            <a:endParaRPr b="0" i="0" sz="1400" u="none" cap="none" strike="noStrike">
              <a:solidFill>
                <a:schemeClr val="dk1"/>
              </a:solidFill>
              <a:latin typeface="Times New Roman"/>
              <a:ea typeface="Times New Roman"/>
              <a:cs typeface="Times New Roman"/>
              <a:sym typeface="Times New Roman"/>
            </a:endParaRPr>
          </a:p>
        </p:txBody>
      </p:sp>
      <p:sp>
        <p:nvSpPr>
          <p:cNvPr id="388" name="Google Shape;388;p20"/>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
        <p:nvSpPr>
          <p:cNvPr id="389" name="Google Shape;389;p2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390" name="Google Shape;390;p2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
        <p:nvSpPr>
          <p:cNvPr id="395" name="Google Shape;395;p8"/>
          <p:cNvSpPr txBox="1"/>
          <p:nvPr/>
        </p:nvSpPr>
        <p:spPr>
          <a:xfrm>
            <a:off x="1100700" y="1869976"/>
            <a:ext cx="16086600" cy="8030700"/>
          </a:xfrm>
          <a:prstGeom prst="rect">
            <a:avLst/>
          </a:prstGeom>
          <a:noFill/>
          <a:ln>
            <a:noFill/>
          </a:ln>
        </p:spPr>
        <p:txBody>
          <a:bodyPr anchorCtr="0" anchor="t" bIns="0" lIns="0" spcFirstLastPara="1" rIns="0" wrap="square" tIns="0">
            <a:spAutoFit/>
          </a:bodyPr>
          <a:lstStyle/>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À vista: </a:t>
            </a:r>
            <a:endParaRPr b="1" i="0" sz="3238"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Emissão: </a:t>
            </a:r>
            <a:r>
              <a:rPr b="0" i="0" lang="en-US" sz="3238" u="none" cap="none" strike="noStrike">
                <a:solidFill>
                  <a:schemeClr val="dk1"/>
                </a:solidFill>
                <a:latin typeface="Times New Roman"/>
                <a:ea typeface="Times New Roman"/>
                <a:cs typeface="Times New Roman"/>
                <a:sym typeface="Times New Roman"/>
              </a:rPr>
              <a:t>Emissão da guia pelo PGMEI - Emitir DAS de periodos em atraso;</a:t>
            </a:r>
            <a:endParaRPr b="0" i="0" sz="1200"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Prazo: </a:t>
            </a:r>
            <a:r>
              <a:rPr b="0" i="0" lang="en-US" sz="3238" u="none" cap="none" strike="noStrike">
                <a:solidFill>
                  <a:schemeClr val="dk1"/>
                </a:solidFill>
                <a:latin typeface="Times New Roman"/>
                <a:ea typeface="Times New Roman"/>
                <a:cs typeface="Times New Roman"/>
                <a:sym typeface="Times New Roman"/>
              </a:rPr>
              <a:t>Até o dia 20 de cada mês (evitar multas);</a:t>
            </a:r>
            <a:endParaRPr b="0" i="0" sz="1200" u="none" cap="none" strike="noStrike">
              <a:solidFill>
                <a:schemeClr val="dk1"/>
              </a:solidFill>
              <a:latin typeface="Times New Roman"/>
              <a:ea typeface="Times New Roman"/>
              <a:cs typeface="Times New Roman"/>
              <a:sym typeface="Times New Roman"/>
            </a:endParaRPr>
          </a:p>
          <a:p>
            <a:pPr indent="-431800" lvl="0" marL="457200" marR="0" rtl="0" algn="just">
              <a:lnSpc>
                <a:spcPct val="139994"/>
              </a:lnSpc>
              <a:spcBef>
                <a:spcPts val="0"/>
              </a:spcBef>
              <a:spcAft>
                <a:spcPts val="0"/>
              </a:spcAft>
              <a:buClr>
                <a:schemeClr val="dk1"/>
              </a:buClr>
              <a:buSzPts val="3200"/>
              <a:buFont typeface="Times New Roman"/>
              <a:buChar char="-"/>
            </a:pPr>
            <a:r>
              <a:rPr b="1" i="0" lang="en-US" sz="3200" u="none" cap="none" strike="noStrike">
                <a:solidFill>
                  <a:schemeClr val="dk1"/>
                </a:solidFill>
                <a:latin typeface="Times New Roman"/>
                <a:ea typeface="Times New Roman"/>
                <a:cs typeface="Times New Roman"/>
                <a:sym typeface="Times New Roman"/>
              </a:rPr>
              <a:t>Pagamento</a:t>
            </a:r>
            <a:r>
              <a:rPr b="0" i="0" lang="en-US" sz="3200" u="none" cap="none" strike="noStrike">
                <a:solidFill>
                  <a:schemeClr val="dk1"/>
                </a:solidFill>
                <a:latin typeface="Times New Roman"/>
                <a:ea typeface="Times New Roman"/>
                <a:cs typeface="Times New Roman"/>
                <a:sym typeface="Times New Roman"/>
              </a:rPr>
              <a:t>: Banco, lotérica ou Internet Banking.</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39994"/>
              </a:lnSpc>
              <a:spcBef>
                <a:spcPts val="0"/>
              </a:spcBef>
              <a:spcAft>
                <a:spcPts val="0"/>
              </a:spcAft>
              <a:buClr>
                <a:srgbClr val="000000"/>
              </a:buClr>
              <a:buSzPts val="3438"/>
              <a:buFont typeface="Arial"/>
              <a:buNone/>
            </a:pPr>
            <a:r>
              <a:t/>
            </a:r>
            <a:endParaRPr b="0" i="0" sz="3238" u="none" cap="none" strike="noStrike">
              <a:solidFill>
                <a:schemeClr val="dk1"/>
              </a:solidFill>
              <a:latin typeface="Arial"/>
              <a:ea typeface="Arial"/>
              <a:cs typeface="Arial"/>
              <a:sym typeface="Arial"/>
            </a:endParaRPr>
          </a:p>
          <a:p>
            <a:pPr indent="0" lvl="0" marL="0" marR="0" rtl="0" algn="just">
              <a:lnSpc>
                <a:spcPct val="139994"/>
              </a:lnSpc>
              <a:spcBef>
                <a:spcPts val="0"/>
              </a:spcBef>
              <a:spcAft>
                <a:spcPts val="0"/>
              </a:spcAft>
              <a:buClr>
                <a:srgbClr val="000000"/>
              </a:buClr>
              <a:buSzPts val="3438"/>
              <a:buFont typeface="Arial"/>
              <a:buNone/>
            </a:pPr>
            <a:r>
              <a:rPr b="0" i="0" lang="en-US" sz="3238" u="none" cap="none" strike="noStrike">
                <a:solidFill>
                  <a:schemeClr val="dk1"/>
                </a:solidFill>
                <a:latin typeface="Times New Roman"/>
                <a:ea typeface="Times New Roman"/>
                <a:cs typeface="Times New Roman"/>
                <a:sym typeface="Times New Roman"/>
              </a:rPr>
              <a:t>   </a:t>
            </a:r>
            <a:r>
              <a:rPr b="1" i="0" lang="en-US" sz="3238" u="none" cap="none" strike="noStrike">
                <a:solidFill>
                  <a:schemeClr val="dk1"/>
                </a:solidFill>
                <a:latin typeface="Times New Roman"/>
                <a:ea typeface="Times New Roman"/>
                <a:cs typeface="Times New Roman"/>
                <a:sym typeface="Times New Roman"/>
              </a:rPr>
              <a:t>Parcelamento: </a:t>
            </a:r>
            <a:endParaRPr b="1" i="0" sz="3238"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Emissão: Portal do SN ou Ecac, em caso de dívida ativa na PGFN;</a:t>
            </a:r>
            <a:endParaRPr b="1" i="0" sz="3238"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Opções: Até 60 parcelas de R$ 50,00 no mínimo de cada parcela em caso de dívida ativa (na PGFN) o valor mínimo de débito total para aderir ao parcelamento é de  R$ 300,00;</a:t>
            </a:r>
            <a:endParaRPr b="1" i="0" sz="3238"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Prazo: Até o vencimento de cada parcela.</a:t>
            </a:r>
            <a:endParaRPr b="1" i="0" sz="3238" u="none" cap="none" strike="noStrike">
              <a:solidFill>
                <a:schemeClr val="dk1"/>
              </a:solidFill>
              <a:latin typeface="Times New Roman"/>
              <a:ea typeface="Times New Roman"/>
              <a:cs typeface="Times New Roman"/>
              <a:sym typeface="Times New Roman"/>
            </a:endParaRPr>
          </a:p>
          <a:p>
            <a:pPr indent="-434213" lvl="0" marL="457200" marR="0" rtl="0" algn="just">
              <a:lnSpc>
                <a:spcPct val="139994"/>
              </a:lnSpc>
              <a:spcBef>
                <a:spcPts val="0"/>
              </a:spcBef>
              <a:spcAft>
                <a:spcPts val="0"/>
              </a:spcAft>
              <a:buClr>
                <a:schemeClr val="dk1"/>
              </a:buClr>
              <a:buSzPts val="3238"/>
              <a:buFont typeface="Times New Roman"/>
              <a:buChar char="-"/>
            </a:pPr>
            <a:r>
              <a:rPr b="1" i="0" lang="en-US" sz="3238" u="none" cap="none" strike="noStrike">
                <a:solidFill>
                  <a:schemeClr val="dk1"/>
                </a:solidFill>
                <a:latin typeface="Times New Roman"/>
                <a:ea typeface="Times New Roman"/>
                <a:cs typeface="Times New Roman"/>
                <a:sym typeface="Times New Roman"/>
              </a:rPr>
              <a:t>Pagamento: Debito automatico, Banco, Boleto, Pix ETC..</a:t>
            </a:r>
            <a:endParaRPr b="1" i="0" sz="3238" u="none" cap="none" strike="noStrike">
              <a:solidFill>
                <a:schemeClr val="dk1"/>
              </a:solidFill>
              <a:latin typeface="Times New Roman"/>
              <a:ea typeface="Times New Roman"/>
              <a:cs typeface="Times New Roman"/>
              <a:sym typeface="Times New Roman"/>
            </a:endParaRPr>
          </a:p>
          <a:p>
            <a:pPr indent="0" lvl="0" marL="0" marR="0" rtl="0" algn="just">
              <a:lnSpc>
                <a:spcPct val="68731"/>
              </a:lnSpc>
              <a:spcBef>
                <a:spcPts val="0"/>
              </a:spcBef>
              <a:spcAft>
                <a:spcPts val="0"/>
              </a:spcAft>
              <a:buClr>
                <a:srgbClr val="000000"/>
              </a:buClr>
              <a:buSzPts val="3438"/>
              <a:buFont typeface="Arial"/>
              <a:buNone/>
            </a:pPr>
            <a:r>
              <a:t/>
            </a:r>
            <a:endParaRPr b="0" i="0" sz="3438" u="none" cap="none" strike="noStrike">
              <a:solidFill>
                <a:srgbClr val="000000"/>
              </a:solidFill>
              <a:latin typeface="Arial"/>
              <a:ea typeface="Arial"/>
              <a:cs typeface="Arial"/>
              <a:sym typeface="Arial"/>
            </a:endParaRPr>
          </a:p>
        </p:txBody>
      </p:sp>
      <p:sp>
        <p:nvSpPr>
          <p:cNvPr id="396" name="Google Shape;396;p8"/>
          <p:cNvSpPr txBox="1"/>
          <p:nvPr/>
        </p:nvSpPr>
        <p:spPr>
          <a:xfrm>
            <a:off x="2377950" y="738975"/>
            <a:ext cx="135321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5000"/>
              <a:buFont typeface="Arial"/>
              <a:buNone/>
            </a:pPr>
            <a:r>
              <a:rPr b="1" i="0" lang="en-US" sz="5000" u="none" cap="none" strike="noStrike">
                <a:solidFill>
                  <a:schemeClr val="dk1"/>
                </a:solidFill>
                <a:latin typeface="Times New Roman"/>
                <a:ea typeface="Times New Roman"/>
                <a:cs typeface="Times New Roman"/>
                <a:sym typeface="Times New Roman"/>
              </a:rPr>
              <a:t>Como liquidar pendências Tributárias do MEI?</a:t>
            </a:r>
            <a:endParaRPr b="0" i="0" sz="1400" u="none" cap="none" strike="noStrike">
              <a:solidFill>
                <a:schemeClr val="dk1"/>
              </a:solidFill>
              <a:latin typeface="Times New Roman"/>
              <a:ea typeface="Times New Roman"/>
              <a:cs typeface="Times New Roman"/>
              <a:sym typeface="Times New Roman"/>
            </a:endParaRPr>
          </a:p>
        </p:txBody>
      </p:sp>
      <p:sp>
        <p:nvSpPr>
          <p:cNvPr id="397" name="Google Shape;397;p8"/>
          <p:cNvSpPr txBox="1"/>
          <p:nvPr/>
        </p:nvSpPr>
        <p:spPr>
          <a:xfrm>
            <a:off x="219807"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
        <p:nvSpPr>
          <p:cNvPr id="398" name="Google Shape;398;p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399" name="Google Shape;399;p8"/>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sp>
        <p:nvSpPr>
          <p:cNvPr id="404" name="Google Shape;404;p39"/>
          <p:cNvSpPr txBox="1"/>
          <p:nvPr/>
        </p:nvSpPr>
        <p:spPr>
          <a:xfrm>
            <a:off x="4541252" y="236200"/>
            <a:ext cx="92055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Condições do Parcelamento para MEI</a:t>
            </a:r>
            <a:endParaRPr b="0" i="0" sz="1400" u="none" cap="none" strike="noStrike">
              <a:solidFill>
                <a:schemeClr val="dk1"/>
              </a:solidFill>
              <a:latin typeface="Arial"/>
              <a:ea typeface="Arial"/>
              <a:cs typeface="Arial"/>
              <a:sym typeface="Arial"/>
            </a:endParaRPr>
          </a:p>
        </p:txBody>
      </p:sp>
      <p:sp>
        <p:nvSpPr>
          <p:cNvPr id="405" name="Google Shape;405;p39"/>
          <p:cNvSpPr txBox="1"/>
          <p:nvPr/>
        </p:nvSpPr>
        <p:spPr>
          <a:xfrm>
            <a:off x="1280692" y="1033800"/>
            <a:ext cx="15726600" cy="76008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0" i="0" lang="en-US" sz="2900" u="none" cap="none" strike="noStrike">
                <a:solidFill>
                  <a:schemeClr val="dk1"/>
                </a:solidFill>
                <a:latin typeface="Arial"/>
                <a:ea typeface="Arial"/>
                <a:cs typeface="Arial"/>
                <a:sym typeface="Arial"/>
              </a:rPr>
              <a:t>Para que o parcelamento seja mantido, é importante observar as seguintes condições:</a:t>
            </a:r>
            <a:endParaRPr b="0" i="0" sz="1300" u="none" cap="none" strike="noStrike">
              <a:solidFill>
                <a:schemeClr val="dk1"/>
              </a:solidFill>
              <a:latin typeface="Arial"/>
              <a:ea typeface="Arial"/>
              <a:cs typeface="Arial"/>
              <a:sym typeface="Arial"/>
            </a:endParaRPr>
          </a:p>
          <a:p>
            <a:pPr indent="-317500" lvl="1" marL="647700" marR="0" rtl="0" algn="just">
              <a:lnSpc>
                <a:spcPct val="140000"/>
              </a:lnSpc>
              <a:spcBef>
                <a:spcPts val="0"/>
              </a:spcBef>
              <a:spcAft>
                <a:spcPts val="0"/>
              </a:spcAft>
              <a:buClr>
                <a:schemeClr val="dk1"/>
              </a:buClr>
              <a:buSzPts val="2900"/>
              <a:buFont typeface="Arial"/>
              <a:buChar char="•"/>
            </a:pPr>
            <a:r>
              <a:rPr b="1" i="0" lang="en-US" sz="2900" u="none" cap="none" strike="noStrike">
                <a:solidFill>
                  <a:schemeClr val="dk1"/>
                </a:solidFill>
                <a:latin typeface="Arial"/>
                <a:ea typeface="Arial"/>
                <a:cs typeface="Arial"/>
                <a:sym typeface="Arial"/>
              </a:rPr>
              <a:t>Primeira Parcela</a:t>
            </a:r>
            <a:r>
              <a:rPr b="0" i="0" lang="en-US" sz="2900" u="none" cap="none" strike="noStrike">
                <a:solidFill>
                  <a:schemeClr val="dk1"/>
                </a:solidFill>
                <a:latin typeface="Arial"/>
                <a:ea typeface="Arial"/>
                <a:cs typeface="Arial"/>
                <a:sym typeface="Arial"/>
              </a:rPr>
              <a:t>: Deve ser paga até o último dia útil do mês da adesão, caso contrário, o parcelamento será cancelado.</a:t>
            </a:r>
            <a:endParaRPr b="0" i="0" sz="1300" u="none" cap="none" strike="noStrike">
              <a:solidFill>
                <a:schemeClr val="dk1"/>
              </a:solidFill>
              <a:latin typeface="Arial"/>
              <a:ea typeface="Arial"/>
              <a:cs typeface="Arial"/>
              <a:sym typeface="Arial"/>
            </a:endParaRPr>
          </a:p>
          <a:p>
            <a:pPr indent="-317500" lvl="1" marL="647700" marR="0" rtl="0" algn="just">
              <a:lnSpc>
                <a:spcPct val="140000"/>
              </a:lnSpc>
              <a:spcBef>
                <a:spcPts val="0"/>
              </a:spcBef>
              <a:spcAft>
                <a:spcPts val="0"/>
              </a:spcAft>
              <a:buClr>
                <a:schemeClr val="dk1"/>
              </a:buClr>
              <a:buSzPts val="2900"/>
              <a:buFont typeface="Arial"/>
              <a:buChar char="•"/>
            </a:pPr>
            <a:r>
              <a:rPr b="1" i="0" lang="en-US" sz="2900" u="none" cap="none" strike="noStrike">
                <a:solidFill>
                  <a:schemeClr val="dk1"/>
                </a:solidFill>
                <a:latin typeface="Arial"/>
                <a:ea typeface="Arial"/>
                <a:cs typeface="Arial"/>
                <a:sym typeface="Arial"/>
              </a:rPr>
              <a:t>Parcelas Mensais</a:t>
            </a:r>
            <a:r>
              <a:rPr b="0" i="0" lang="en-US" sz="2900" u="none" cap="none" strike="noStrike">
                <a:solidFill>
                  <a:schemeClr val="dk1"/>
                </a:solidFill>
                <a:latin typeface="Arial"/>
                <a:ea typeface="Arial"/>
                <a:cs typeface="Arial"/>
                <a:sym typeface="Arial"/>
              </a:rPr>
              <a:t>: Geradas no dia 1º de cada mês, as parcelas precisam ser quitadas até o último dia útil.</a:t>
            </a:r>
            <a:endParaRPr b="0" i="0" sz="1300" u="none" cap="none" strike="noStrike">
              <a:solidFill>
                <a:schemeClr val="dk1"/>
              </a:solidFill>
              <a:latin typeface="Arial"/>
              <a:ea typeface="Arial"/>
              <a:cs typeface="Arial"/>
              <a:sym typeface="Arial"/>
            </a:endParaRPr>
          </a:p>
          <a:p>
            <a:pPr indent="-317500" lvl="1" marL="647700" marR="0" rtl="0" algn="just">
              <a:lnSpc>
                <a:spcPct val="140000"/>
              </a:lnSpc>
              <a:spcBef>
                <a:spcPts val="0"/>
              </a:spcBef>
              <a:spcAft>
                <a:spcPts val="0"/>
              </a:spcAft>
              <a:buClr>
                <a:schemeClr val="dk1"/>
              </a:buClr>
              <a:buSzPts val="2900"/>
              <a:buFont typeface="Arial"/>
              <a:buChar char="•"/>
            </a:pPr>
            <a:r>
              <a:rPr b="1" i="0" lang="en-US" sz="2900" u="none" cap="none" strike="noStrike">
                <a:solidFill>
                  <a:schemeClr val="dk1"/>
                </a:solidFill>
                <a:latin typeface="Arial"/>
                <a:ea typeface="Arial"/>
                <a:cs typeface="Arial"/>
                <a:sym typeface="Arial"/>
              </a:rPr>
              <a:t>Valor Mínimo</a:t>
            </a:r>
            <a:r>
              <a:rPr b="0" i="0" lang="en-US" sz="2900" u="none" cap="none" strike="noStrike">
                <a:solidFill>
                  <a:schemeClr val="dk1"/>
                </a:solidFill>
                <a:latin typeface="Arial"/>
                <a:ea typeface="Arial"/>
                <a:cs typeface="Arial"/>
                <a:sym typeface="Arial"/>
              </a:rPr>
              <a:t>: O valor de cada parcela não pode ser inferior a R$ 50 para o MEI.</a:t>
            </a:r>
            <a:endParaRPr b="0" i="0" sz="1300" u="none" cap="none" strike="noStrike">
              <a:solidFill>
                <a:schemeClr val="dk1"/>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1300"/>
              <a:buFont typeface="Arial"/>
              <a:buNone/>
            </a:pPr>
            <a:r>
              <a:t/>
            </a:r>
            <a:endParaRPr b="0" i="0" sz="1300" u="none" cap="none" strike="noStrike">
              <a:solidFill>
                <a:schemeClr val="dk1"/>
              </a:solidFill>
              <a:latin typeface="Arial"/>
              <a:ea typeface="Arial"/>
              <a:cs typeface="Arial"/>
              <a:sym typeface="Arial"/>
            </a:endParaRPr>
          </a:p>
          <a:p>
            <a:pPr indent="-317500" lvl="1" marL="647700" marR="0" rtl="0" algn="just">
              <a:lnSpc>
                <a:spcPct val="14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Emissão de Documento de Arrecadação: Acesse o portal </a:t>
            </a:r>
            <a:r>
              <a:rPr b="0" i="0" lang="en-US" sz="2900" u="sng" cap="none" strike="noStrike">
                <a:solidFill>
                  <a:schemeClr val="dk1"/>
                </a:solidFill>
                <a:latin typeface="Arial"/>
                <a:ea typeface="Arial"/>
                <a:cs typeface="Arial"/>
                <a:sym typeface="Arial"/>
                <a:hlinkClick r:id="rId3">
                  <a:extLst>
                    <a:ext uri="{A12FA001-AC4F-418D-AE19-62706E023703}">
                      <ahyp:hlinkClr val="tx"/>
                    </a:ext>
                  </a:extLst>
                </a:hlinkClick>
              </a:rPr>
              <a:t>REGULARIZE</a:t>
            </a:r>
            <a:r>
              <a:rPr b="0" i="0" lang="en-US" sz="2900" u="none" cap="none" strike="noStrike">
                <a:solidFill>
                  <a:schemeClr val="dk1"/>
                </a:solidFill>
                <a:latin typeface="Arial"/>
                <a:ea typeface="Arial"/>
                <a:cs typeface="Arial"/>
                <a:sym typeface="Arial"/>
              </a:rPr>
              <a:t>, selecione a opção “Emitir guia de pagamento” e emita o documento via SISPARNET (Sistema de Negociação da PGFN).</a:t>
            </a:r>
            <a:endParaRPr b="0" i="0" sz="1300" u="none" cap="none" strike="noStrike">
              <a:solidFill>
                <a:schemeClr val="dk1"/>
              </a:solidFill>
              <a:latin typeface="Arial"/>
              <a:ea typeface="Arial"/>
              <a:cs typeface="Arial"/>
              <a:sym typeface="Arial"/>
            </a:endParaRPr>
          </a:p>
          <a:p>
            <a:pPr indent="0" lvl="0" marL="0" marR="0" rtl="0" algn="just">
              <a:lnSpc>
                <a:spcPct val="140000"/>
              </a:lnSpc>
              <a:spcBef>
                <a:spcPts val="0"/>
              </a:spcBef>
              <a:spcAft>
                <a:spcPts val="0"/>
              </a:spcAft>
              <a:buClr>
                <a:srgbClr val="000000"/>
              </a:buClr>
              <a:buSzPts val="3000"/>
              <a:buFont typeface="Arial"/>
              <a:buNone/>
            </a:pPr>
            <a:r>
              <a:rPr b="0" i="0" lang="en-US" sz="2900" u="none" cap="none" strike="noStrike">
                <a:solidFill>
                  <a:schemeClr val="dk1"/>
                </a:solidFill>
                <a:latin typeface="Arial"/>
                <a:ea typeface="Arial"/>
                <a:cs typeface="Arial"/>
                <a:sym typeface="Arial"/>
              </a:rPr>
              <a:t>É essencial que o MEI mantenha-se em dia com os pagamentos e fique atento às oportunidades de renegociação oferecidas pela PGFN, evitando o cancelamento do parcelamento e as consequências da inadimplência.</a:t>
            </a:r>
            <a:endParaRPr b="0" i="0" sz="1300" u="none" cap="none" strike="noStrike">
              <a:solidFill>
                <a:schemeClr val="dk1"/>
              </a:solidFill>
              <a:latin typeface="Arial"/>
              <a:ea typeface="Arial"/>
              <a:cs typeface="Arial"/>
              <a:sym typeface="Arial"/>
            </a:endParaRPr>
          </a:p>
        </p:txBody>
      </p:sp>
      <p:sp>
        <p:nvSpPr>
          <p:cNvPr id="406" name="Google Shape;406;p39"/>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
        <p:nvSpPr>
          <p:cNvPr id="407" name="Google Shape;407;p3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408" name="Google Shape;408;p39"/>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37c35cf32d1_0_187"/>
          <p:cNvSpPr txBox="1"/>
          <p:nvPr/>
        </p:nvSpPr>
        <p:spPr>
          <a:xfrm>
            <a:off x="4770450" y="373800"/>
            <a:ext cx="9538800" cy="800100"/>
          </a:xfrm>
          <a:prstGeom prst="rect">
            <a:avLst/>
          </a:prstGeom>
          <a:noFill/>
          <a:ln>
            <a:noFill/>
          </a:ln>
        </p:spPr>
        <p:txBody>
          <a:bodyPr anchorCtr="0" anchor="t" bIns="91425" lIns="91425" spcFirstLastPara="1" rIns="91425" wrap="square" tIns="91425">
            <a:spAutoFit/>
          </a:bodyPr>
          <a:lstStyle/>
          <a:p>
            <a:pPr indent="0" lvl="0" marL="0" marR="0" rtl="0" algn="l">
              <a:lnSpc>
                <a:spcPct val="140010"/>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Condições do Parcelamento para MEI</a:t>
            </a:r>
            <a:endParaRPr b="0" i="0" sz="1400" u="none" cap="none" strike="noStrike">
              <a:solidFill>
                <a:schemeClr val="dk1"/>
              </a:solidFill>
              <a:latin typeface="Arial"/>
              <a:ea typeface="Arial"/>
              <a:cs typeface="Arial"/>
              <a:sym typeface="Arial"/>
            </a:endParaRPr>
          </a:p>
        </p:txBody>
      </p:sp>
      <p:sp>
        <p:nvSpPr>
          <p:cNvPr id="414" name="Google Shape;414;g37c35cf32d1_0_187"/>
          <p:cNvSpPr txBox="1"/>
          <p:nvPr/>
        </p:nvSpPr>
        <p:spPr>
          <a:xfrm>
            <a:off x="3282750" y="1722238"/>
            <a:ext cx="11722500" cy="217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US" sz="3300" u="none" cap="none" strike="noStrike">
                <a:solidFill>
                  <a:schemeClr val="dk1"/>
                </a:solidFill>
                <a:latin typeface="Arial"/>
                <a:ea typeface="Arial"/>
                <a:cs typeface="Arial"/>
                <a:sym typeface="Arial"/>
              </a:rPr>
              <a:t>Dívida do SIMEI (Não inscrito em dívida ativa): </a:t>
            </a:r>
            <a:br>
              <a:rPr b="0" i="0" lang="en-US" sz="3200" u="none" cap="none" strike="noStrike">
                <a:solidFill>
                  <a:schemeClr val="dk1"/>
                </a:solidFill>
                <a:latin typeface="Arial"/>
                <a:ea typeface="Arial"/>
                <a:cs typeface="Arial"/>
                <a:sym typeface="Arial"/>
              </a:rPr>
            </a:b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-Débitos dos tributos unificados no portal do SIMPLES NACIONAL, valor mínimo R$ 50,00 de até 60 parcelas.</a:t>
            </a:r>
            <a:endParaRPr b="0" i="0" sz="3200" u="none" cap="none" strike="noStrike">
              <a:solidFill>
                <a:schemeClr val="dk1"/>
              </a:solidFill>
              <a:latin typeface="Arial"/>
              <a:ea typeface="Arial"/>
              <a:cs typeface="Arial"/>
              <a:sym typeface="Arial"/>
            </a:endParaRPr>
          </a:p>
        </p:txBody>
      </p:sp>
      <p:sp>
        <p:nvSpPr>
          <p:cNvPr id="415" name="Google Shape;415;g37c35cf32d1_0_187"/>
          <p:cNvSpPr txBox="1"/>
          <p:nvPr/>
        </p:nvSpPr>
        <p:spPr>
          <a:xfrm>
            <a:off x="3320250" y="3892450"/>
            <a:ext cx="11647500" cy="6110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300"/>
              <a:buFont typeface="Arial"/>
              <a:buNone/>
            </a:pPr>
            <a:r>
              <a:rPr b="1" i="0" lang="en-US" sz="3300" u="none" cap="none" strike="noStrike">
                <a:solidFill>
                  <a:schemeClr val="dk1"/>
                </a:solidFill>
                <a:latin typeface="Arial"/>
                <a:ea typeface="Arial"/>
                <a:cs typeface="Arial"/>
                <a:sym typeface="Arial"/>
              </a:rPr>
              <a:t>Dívidas da PGFN (Inscritas em dívida ativa): </a:t>
            </a:r>
            <a:br>
              <a:rPr b="0" i="0" lang="en-US" sz="3200" u="none" cap="none" strike="noStrike">
                <a:solidFill>
                  <a:schemeClr val="dk1"/>
                </a:solidFill>
                <a:latin typeface="Arial"/>
                <a:ea typeface="Arial"/>
                <a:cs typeface="Arial"/>
                <a:sym typeface="Arial"/>
              </a:rPr>
            </a:b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-Dívidas previdenciarias (INSS) serão encaminhadas à PGFN para a inscrição na dívida ativa com o acréscimo de 20% a título de encargos;</a:t>
            </a:r>
            <a:br>
              <a:rPr b="0" i="0" lang="en-US" sz="3200" u="none" cap="none" strike="noStrike">
                <a:solidFill>
                  <a:schemeClr val="dk1"/>
                </a:solidFill>
                <a:latin typeface="Arial"/>
                <a:ea typeface="Arial"/>
                <a:cs typeface="Arial"/>
                <a:sym typeface="Arial"/>
              </a:rPr>
            </a:br>
            <a:r>
              <a:rPr b="0" i="0" lang="en-US" sz="3200" u="none" cap="none" strike="noStrike">
                <a:solidFill>
                  <a:schemeClr val="dk1"/>
                </a:solidFill>
                <a:latin typeface="Arial"/>
                <a:ea typeface="Arial"/>
                <a:cs typeface="Arial"/>
                <a:sym typeface="Arial"/>
              </a:rPr>
              <a:t>-Dívidas de ICMS/ISS serão encaminhadas aos seus entes para inscrição em dívida ativa Municipal e/ou Estadual com o acréscimo de encargos de acordo com a legislação de cada ente;</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300"/>
              <a:buFont typeface="Arial"/>
              <a:buNone/>
            </a:pPr>
            <a:r>
              <a:rPr b="0" i="0" lang="en-US" sz="3200" u="none" cap="none" strike="noStrike">
                <a:solidFill>
                  <a:schemeClr val="dk1"/>
                </a:solidFill>
                <a:latin typeface="Arial"/>
                <a:ea typeface="Arial"/>
                <a:cs typeface="Arial"/>
                <a:sym typeface="Arial"/>
              </a:rPr>
              <a:t>-Procuradoria geral do Estado e procuradoria geral do Município;</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-Valor mínimo da parcela R$ 300,00;</a:t>
            </a:r>
            <a:endParaRPr b="0" i="0" sz="3200" u="none" cap="none" strike="noStrike">
              <a:solidFill>
                <a:schemeClr val="dk1"/>
              </a:solidFill>
              <a:latin typeface="Arial"/>
              <a:ea typeface="Arial"/>
              <a:cs typeface="Arial"/>
              <a:sym typeface="Arial"/>
            </a:endParaRPr>
          </a:p>
        </p:txBody>
      </p:sp>
      <p:sp>
        <p:nvSpPr>
          <p:cNvPr id="416" name="Google Shape;416;g37c35cf32d1_0_18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417" name="Google Shape;417;g37c35cf32d1_0_187"/>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
        <p:nvSpPr>
          <p:cNvPr id="418" name="Google Shape;418;g37c35cf32d1_0_187"/>
          <p:cNvSpPr txBox="1"/>
          <p:nvPr/>
        </p:nvSpPr>
        <p:spPr>
          <a:xfrm>
            <a:off x="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21"/>
          <p:cNvSpPr/>
          <p:nvPr/>
        </p:nvSpPr>
        <p:spPr>
          <a:xfrm>
            <a:off x="155267" y="9678914"/>
            <a:ext cx="5176504" cy="608086"/>
          </a:xfrm>
          <a:custGeom>
            <a:rect b="b" l="l" r="r" t="t"/>
            <a:pathLst>
              <a:path extrusionOk="0" h="608086" w="5176504">
                <a:moveTo>
                  <a:pt x="0" y="0"/>
                </a:moveTo>
                <a:lnTo>
                  <a:pt x="5176504" y="0"/>
                </a:lnTo>
                <a:lnTo>
                  <a:pt x="5176504" y="608086"/>
                </a:lnTo>
                <a:lnTo>
                  <a:pt x="0" y="608086"/>
                </a:lnTo>
                <a:lnTo>
                  <a:pt x="0" y="0"/>
                </a:lnTo>
                <a:close/>
              </a:path>
            </a:pathLst>
          </a:custGeom>
          <a:blipFill rotWithShape="1">
            <a:blip r:embed="rId3">
              <a:alphaModFix/>
            </a:blip>
            <a:stretch>
              <a:fillRect b="0" l="0" r="0" t="0"/>
            </a:stretch>
          </a:blipFill>
          <a:ln>
            <a:noFill/>
          </a:ln>
        </p:spPr>
      </p:sp>
      <p:sp>
        <p:nvSpPr>
          <p:cNvPr id="424" name="Google Shape;424;p21"/>
          <p:cNvSpPr txBox="1"/>
          <p:nvPr/>
        </p:nvSpPr>
        <p:spPr>
          <a:xfrm>
            <a:off x="5833197" y="439750"/>
            <a:ext cx="7893600" cy="769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1" i="0" lang="en-US" sz="5000" u="none" cap="none" strike="noStrike">
                <a:solidFill>
                  <a:schemeClr val="dk1"/>
                </a:solidFill>
                <a:latin typeface="Times New Roman"/>
                <a:ea typeface="Times New Roman"/>
                <a:cs typeface="Times New Roman"/>
                <a:sym typeface="Times New Roman"/>
              </a:rPr>
              <a:t>Parcelamento (Acesso)</a:t>
            </a:r>
            <a:endParaRPr b="0" i="0" sz="1400" u="none" cap="none" strike="noStrike">
              <a:solidFill>
                <a:schemeClr val="dk1"/>
              </a:solidFill>
              <a:latin typeface="Times New Roman"/>
              <a:ea typeface="Times New Roman"/>
              <a:cs typeface="Times New Roman"/>
              <a:sym typeface="Times New Roman"/>
            </a:endParaRPr>
          </a:p>
        </p:txBody>
      </p:sp>
      <p:sp>
        <p:nvSpPr>
          <p:cNvPr id="425" name="Google Shape;425;p21"/>
          <p:cNvSpPr txBox="1"/>
          <p:nvPr/>
        </p:nvSpPr>
        <p:spPr>
          <a:xfrm>
            <a:off x="879353" y="3612202"/>
            <a:ext cx="16042200" cy="3872100"/>
          </a:xfrm>
          <a:prstGeom prst="rect">
            <a:avLst/>
          </a:prstGeom>
          <a:noFill/>
          <a:ln>
            <a:noFill/>
          </a:ln>
        </p:spPr>
        <p:txBody>
          <a:bodyPr anchorCtr="0" anchor="t" bIns="0" lIns="0" spcFirstLastPara="1" rIns="0" wrap="square" tIns="0">
            <a:spAutoFit/>
          </a:bodyPr>
          <a:lstStyle/>
          <a:p>
            <a:pPr indent="0" lvl="0" marL="0" marR="0" rtl="0" algn="just">
              <a:lnSpc>
                <a:spcPct val="149694"/>
              </a:lnSpc>
              <a:spcBef>
                <a:spcPts val="0"/>
              </a:spcBef>
              <a:spcAft>
                <a:spcPts val="0"/>
              </a:spcAft>
              <a:buClr>
                <a:srgbClr val="000000"/>
              </a:buClr>
              <a:buSzPts val="3600"/>
              <a:buFont typeface="Arial"/>
              <a:buNone/>
            </a:pPr>
            <a:r>
              <a:rPr b="1" i="1" lang="en-US" sz="3600" u="none" cap="none" strike="noStrike">
                <a:solidFill>
                  <a:schemeClr val="dk1"/>
                </a:solidFill>
                <a:latin typeface="Calibri"/>
                <a:ea typeface="Calibri"/>
                <a:cs typeface="Calibri"/>
                <a:sym typeface="Calibri"/>
              </a:rPr>
              <a:t>Portal do Simples Nacional:</a:t>
            </a:r>
            <a:endParaRPr b="0" i="0" sz="1400" u="none" cap="none" strike="noStrike">
              <a:solidFill>
                <a:schemeClr val="dk1"/>
              </a:solidFill>
              <a:latin typeface="Arial"/>
              <a:ea typeface="Arial"/>
              <a:cs typeface="Arial"/>
              <a:sym typeface="Arial"/>
            </a:endParaRPr>
          </a:p>
          <a:p>
            <a:pPr indent="0" lvl="0" marL="0" marR="0" rtl="0" algn="just">
              <a:lnSpc>
                <a:spcPct val="149694"/>
              </a:lnSpc>
              <a:spcBef>
                <a:spcPts val="0"/>
              </a:spcBef>
              <a:spcAft>
                <a:spcPts val="0"/>
              </a:spcAft>
              <a:buClr>
                <a:srgbClr val="000000"/>
              </a:buClr>
              <a:buSzPts val="3600"/>
              <a:buFont typeface="Arial"/>
              <a:buNone/>
            </a:pPr>
            <a:r>
              <a:rPr b="0" i="0" lang="en-US" sz="36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https://www8.receita.fazenda.gov.br/SimplesNacional/Default.aspx </a:t>
            </a:r>
            <a:endParaRPr b="0" i="0" sz="1400" u="none" cap="none" strike="noStrike">
              <a:solidFill>
                <a:schemeClr val="dk1"/>
              </a:solidFill>
              <a:latin typeface="Arial"/>
              <a:ea typeface="Arial"/>
              <a:cs typeface="Arial"/>
              <a:sym typeface="Arial"/>
            </a:endParaRPr>
          </a:p>
          <a:p>
            <a:pPr indent="0" lvl="0" marL="0" marR="0" rtl="0" algn="just">
              <a:lnSpc>
                <a:spcPct val="149694"/>
              </a:lnSpc>
              <a:spcBef>
                <a:spcPts val="0"/>
              </a:spcBef>
              <a:spcAft>
                <a:spcPts val="0"/>
              </a:spcAft>
              <a:buClr>
                <a:srgbClr val="000000"/>
              </a:buClr>
              <a:buSzPts val="3600"/>
              <a:buFont typeface="Arial"/>
              <a:buNone/>
            </a:pPr>
            <a:r>
              <a:rPr b="1" i="1" lang="en-US" sz="3600" u="none" cap="none" strike="noStrike">
                <a:solidFill>
                  <a:schemeClr val="dk1"/>
                </a:solidFill>
                <a:latin typeface="Calibri"/>
                <a:ea typeface="Calibri"/>
                <a:cs typeface="Calibri"/>
                <a:sym typeface="Calibri"/>
              </a:rPr>
              <a:t>e-CAC:</a:t>
            </a:r>
            <a:r>
              <a:rPr b="1" i="0" lang="en-US" sz="3600" u="none" cap="none" strike="noStrike">
                <a:solidFill>
                  <a:schemeClr val="dk1"/>
                </a:solidFill>
                <a:latin typeface="Calibri"/>
                <a:ea typeface="Calibri"/>
                <a:cs typeface="Calibri"/>
                <a:sym typeface="Calibri"/>
              </a:rPr>
              <a:t> https://cav.receita.fazenda.gov.br/autenticacao/login/index </a:t>
            </a:r>
            <a:endParaRPr b="0" i="0" sz="1400" u="none" cap="none" strike="noStrike">
              <a:solidFill>
                <a:schemeClr val="dk1"/>
              </a:solidFill>
              <a:latin typeface="Arial"/>
              <a:ea typeface="Arial"/>
              <a:cs typeface="Arial"/>
              <a:sym typeface="Arial"/>
            </a:endParaRPr>
          </a:p>
          <a:p>
            <a:pPr indent="0" lvl="0" marL="0" marR="0" rtl="0" algn="just">
              <a:lnSpc>
                <a:spcPct val="149694"/>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Acessar com a senha Gov, depois alterar perfil de acesso, entrar com o CNPJ,         escolher a opção “Simples Nacional” e “Parcelamento Microempreendedor Individual”</a:t>
            </a:r>
            <a:endParaRPr b="0" i="0" sz="1400" u="none" cap="none" strike="noStrike">
              <a:solidFill>
                <a:schemeClr val="dk1"/>
              </a:solidFill>
              <a:latin typeface="Times New Roman"/>
              <a:ea typeface="Times New Roman"/>
              <a:cs typeface="Times New Roman"/>
              <a:sym typeface="Times New Roman"/>
            </a:endParaRPr>
          </a:p>
        </p:txBody>
      </p:sp>
      <p:sp>
        <p:nvSpPr>
          <p:cNvPr id="426" name="Google Shape;426;p21"/>
          <p:cNvSpPr txBox="1"/>
          <p:nvPr/>
        </p:nvSpPr>
        <p:spPr>
          <a:xfrm>
            <a:off x="879353" y="2319088"/>
            <a:ext cx="16529400" cy="11526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O parcelamento dos débitos pode ser feito acessando o Portal do </a:t>
            </a:r>
            <a:r>
              <a:rPr b="1" i="0" lang="en-US" sz="3600" u="none" cap="none" strike="noStrike">
                <a:solidFill>
                  <a:schemeClr val="dk1"/>
                </a:solidFill>
                <a:latin typeface="Times New Roman"/>
                <a:ea typeface="Times New Roman"/>
                <a:cs typeface="Times New Roman"/>
                <a:sym typeface="Times New Roman"/>
              </a:rPr>
              <a:t>Simples Nacional</a:t>
            </a:r>
            <a:r>
              <a:rPr b="0" i="0" lang="en-US" sz="3600" u="none" cap="none" strike="noStrike">
                <a:solidFill>
                  <a:schemeClr val="dk1"/>
                </a:solidFill>
                <a:latin typeface="Times New Roman"/>
                <a:ea typeface="Times New Roman"/>
                <a:cs typeface="Times New Roman"/>
                <a:sym typeface="Times New Roman"/>
              </a:rPr>
              <a:t> ou o </a:t>
            </a:r>
            <a:r>
              <a:rPr b="1" i="0" lang="en-US" sz="3600" u="none" cap="none" strike="noStrike">
                <a:solidFill>
                  <a:schemeClr val="dk1"/>
                </a:solidFill>
                <a:latin typeface="Times New Roman"/>
                <a:ea typeface="Times New Roman"/>
                <a:cs typeface="Times New Roman"/>
                <a:sym typeface="Times New Roman"/>
              </a:rPr>
              <a:t>e-CAC</a:t>
            </a:r>
            <a:r>
              <a:rPr b="0" i="0" lang="en-US" sz="360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sp>
        <p:nvSpPr>
          <p:cNvPr id="427" name="Google Shape;427;p21"/>
          <p:cNvSpPr txBox="1"/>
          <p:nvPr/>
        </p:nvSpPr>
        <p:spPr>
          <a:xfrm>
            <a:off x="490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428" name="Google Shape;428;p2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29" name="Google Shape;429;p21"/>
          <p:cNvPicPr preferRelativeResize="0"/>
          <p:nvPr/>
        </p:nvPicPr>
        <p:blipFill rotWithShape="1">
          <a:blip r:embed="rId5">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4"/>
          <p:cNvSpPr/>
          <p:nvPr/>
        </p:nvSpPr>
        <p:spPr>
          <a:xfrm>
            <a:off x="0" y="5143500"/>
            <a:ext cx="8337975" cy="4993972"/>
          </a:xfrm>
          <a:custGeom>
            <a:rect b="b" l="l" r="r" t="t"/>
            <a:pathLst>
              <a:path extrusionOk="0" h="4993972" w="8337975">
                <a:moveTo>
                  <a:pt x="0" y="0"/>
                </a:moveTo>
                <a:lnTo>
                  <a:pt x="8337975" y="0"/>
                </a:lnTo>
                <a:lnTo>
                  <a:pt x="8337975" y="4993972"/>
                </a:lnTo>
                <a:lnTo>
                  <a:pt x="0" y="4993972"/>
                </a:lnTo>
                <a:lnTo>
                  <a:pt x="0" y="0"/>
                </a:lnTo>
                <a:close/>
              </a:path>
            </a:pathLst>
          </a:custGeom>
          <a:blipFill rotWithShape="1">
            <a:blip r:embed="rId3">
              <a:alphaModFix/>
            </a:blip>
            <a:stretch>
              <a:fillRect b="0" l="-11598" r="0" t="0"/>
            </a:stretch>
          </a:blipFill>
          <a:ln>
            <a:noFill/>
          </a:ln>
        </p:spPr>
      </p:sp>
      <p:sp>
        <p:nvSpPr>
          <p:cNvPr id="139" name="Google Shape;139;p4"/>
          <p:cNvSpPr txBox="1"/>
          <p:nvPr/>
        </p:nvSpPr>
        <p:spPr>
          <a:xfrm>
            <a:off x="157850" y="587575"/>
            <a:ext cx="17459700" cy="646500"/>
          </a:xfrm>
          <a:prstGeom prst="rect">
            <a:avLst/>
          </a:prstGeom>
          <a:noFill/>
          <a:ln>
            <a:noFill/>
          </a:ln>
        </p:spPr>
        <p:txBody>
          <a:bodyPr anchorCtr="0" anchor="t" bIns="0" lIns="0" spcFirstLastPara="1" rIns="0" wrap="square" tIns="0">
            <a:spAutoFit/>
          </a:bodyPr>
          <a:lstStyle/>
          <a:p>
            <a:pPr indent="0" lvl="0" marL="0" marR="0" rtl="0" algn="ctr">
              <a:lnSpc>
                <a:spcPct val="129595"/>
              </a:lnSpc>
              <a:spcBef>
                <a:spcPts val="0"/>
              </a:spcBef>
              <a:spcAft>
                <a:spcPts val="0"/>
              </a:spcAft>
              <a:buClr>
                <a:srgbClr val="000000"/>
              </a:buClr>
              <a:buSzPts val="4200"/>
              <a:buFont typeface="Arial"/>
              <a:buNone/>
            </a:pPr>
            <a:r>
              <a:rPr b="1" i="0" lang="en-US" sz="4200" u="none" cap="none" strike="noStrike">
                <a:solidFill>
                  <a:schemeClr val="dk1"/>
                </a:solidFill>
                <a:latin typeface="Times New Roman"/>
                <a:ea typeface="Times New Roman"/>
                <a:cs typeface="Times New Roman"/>
                <a:sym typeface="Times New Roman"/>
              </a:rPr>
              <a:t>Liquidação de Pendências Tributárias e Desenquadramento do MEI</a:t>
            </a:r>
            <a:endParaRPr b="0" i="0" sz="1400" u="none" cap="none" strike="noStrike">
              <a:solidFill>
                <a:schemeClr val="dk1"/>
              </a:solidFill>
              <a:latin typeface="Times New Roman"/>
              <a:ea typeface="Times New Roman"/>
              <a:cs typeface="Times New Roman"/>
              <a:sym typeface="Times New Roman"/>
            </a:endParaRPr>
          </a:p>
        </p:txBody>
      </p:sp>
      <p:grpSp>
        <p:nvGrpSpPr>
          <p:cNvPr id="140" name="Google Shape;140;p4"/>
          <p:cNvGrpSpPr/>
          <p:nvPr/>
        </p:nvGrpSpPr>
        <p:grpSpPr>
          <a:xfrm>
            <a:off x="6646475" y="1427775"/>
            <a:ext cx="9098550" cy="8859213"/>
            <a:chOff x="101285" y="355857"/>
            <a:chExt cx="12131400" cy="11812283"/>
          </a:xfrm>
        </p:grpSpPr>
        <p:sp>
          <p:nvSpPr>
            <p:cNvPr id="141" name="Google Shape;141;p4"/>
            <p:cNvSpPr txBox="1"/>
            <p:nvPr/>
          </p:nvSpPr>
          <p:spPr>
            <a:xfrm>
              <a:off x="562685" y="355857"/>
              <a:ext cx="2127600" cy="287100"/>
            </a:xfrm>
            <a:prstGeom prst="rect">
              <a:avLst/>
            </a:prstGeom>
            <a:noFill/>
            <a:ln>
              <a:noFill/>
            </a:ln>
          </p:spPr>
          <p:txBody>
            <a:bodyPr anchorCtr="0" anchor="t" bIns="0" lIns="0" spcFirstLastPara="1" rIns="0" wrap="square" tIns="0">
              <a:spAutoFit/>
            </a:bodyPr>
            <a:lstStyle/>
            <a:p>
              <a:pPr indent="0" lvl="0" marL="0" marR="0" rtl="0" algn="l">
                <a:lnSpc>
                  <a:spcPct val="49982"/>
                </a:lnSpc>
                <a:spcBef>
                  <a:spcPts val="0"/>
                </a:spcBef>
                <a:spcAft>
                  <a:spcPts val="0"/>
                </a:spcAft>
                <a:buClr>
                  <a:srgbClr val="000000"/>
                </a:buClr>
                <a:buSzPts val="2799"/>
                <a:buFont typeface="Arial"/>
                <a:buNone/>
              </a:pPr>
              <a:r>
                <a:rPr b="0" i="0" lang="en-US" sz="2799" u="none" cap="none" strike="noStrike">
                  <a:solidFill>
                    <a:srgbClr val="FFFFFF"/>
                  </a:solidFill>
                  <a:latin typeface="Arial"/>
                  <a:ea typeface="Arial"/>
                  <a:cs typeface="Arial"/>
                  <a:sym typeface="Arial"/>
                </a:rPr>
                <a:t>EQUIPE:</a:t>
              </a:r>
              <a:endParaRPr b="0" i="0" sz="1400" u="none" cap="none" strike="noStrike">
                <a:solidFill>
                  <a:srgbClr val="000000"/>
                </a:solidFill>
                <a:latin typeface="Arial"/>
                <a:ea typeface="Arial"/>
                <a:cs typeface="Arial"/>
                <a:sym typeface="Arial"/>
              </a:endParaRPr>
            </a:p>
          </p:txBody>
        </p:sp>
        <p:sp>
          <p:nvSpPr>
            <p:cNvPr id="142" name="Google Shape;142;p4"/>
            <p:cNvSpPr txBox="1"/>
            <p:nvPr/>
          </p:nvSpPr>
          <p:spPr>
            <a:xfrm>
              <a:off x="101285" y="813740"/>
              <a:ext cx="12131400" cy="11354400"/>
            </a:xfrm>
            <a:prstGeom prst="rect">
              <a:avLst/>
            </a:prstGeom>
            <a:noFill/>
            <a:ln>
              <a:noFill/>
            </a:ln>
          </p:spPr>
          <p:txBody>
            <a:bodyPr anchorCtr="0" anchor="t" bIns="0" lIns="0" spcFirstLastPara="1" rIns="0" wrap="square" tIns="0">
              <a:spAutoFit/>
            </a:bodyPr>
            <a:lstStyle/>
            <a:p>
              <a:pPr indent="0" lvl="0" marL="0" marR="0" rtl="0" algn="just">
                <a:lnSpc>
                  <a:spcPct val="110825"/>
                </a:lnSpc>
                <a:spcBef>
                  <a:spcPts val="0"/>
                </a:spcBef>
                <a:spcAft>
                  <a:spcPts val="0"/>
                </a:spcAft>
                <a:buClr>
                  <a:schemeClr val="dk1"/>
                </a:buClr>
                <a:buSzPts val="2799"/>
                <a:buFont typeface="Arial"/>
                <a:buNone/>
              </a:pPr>
              <a:r>
                <a:rPr b="0" i="0" lang="en-US" sz="2700" u="none" cap="none" strike="noStrike">
                  <a:solidFill>
                    <a:srgbClr val="4A86E8"/>
                  </a:solidFill>
                  <a:latin typeface="Arial"/>
                  <a:ea typeface="Arial"/>
                  <a:cs typeface="Arial"/>
                  <a:sym typeface="Arial"/>
                </a:rPr>
                <a:t>Bruno Spencer - </a:t>
              </a:r>
              <a:r>
                <a:rPr b="0" i="0" lang="en-US" sz="2700" u="sng" cap="none" strike="noStrike">
                  <a:solidFill>
                    <a:srgbClr val="4A86E8"/>
                  </a:solidFill>
                  <a:latin typeface="Arial"/>
                  <a:ea typeface="Arial"/>
                  <a:cs typeface="Arial"/>
                  <a:sym typeface="Arial"/>
                </a:rPr>
                <a:t>bruno.peixoto@feac.ufal.br</a:t>
              </a:r>
              <a:endParaRPr b="0" i="0" sz="2799" u="sng" cap="none" strike="noStrike">
                <a:solidFill>
                  <a:srgbClr val="4A86E8"/>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Elisandra França – </a:t>
              </a:r>
              <a:r>
                <a:rPr b="0" i="0" lang="en-US" sz="2799" u="sng" cap="none" strike="noStrike">
                  <a:solidFill>
                    <a:srgbClr val="000000"/>
                  </a:solidFill>
                  <a:latin typeface="Arial"/>
                  <a:ea typeface="Arial"/>
                  <a:cs typeface="Arial"/>
                  <a:sym typeface="Arial"/>
                  <a:hlinkClick r:id="rId4">
                    <a:extLst>
                      <a:ext uri="{A12FA001-AC4F-418D-AE19-62706E023703}">
                        <ahyp:hlinkClr val="tx"/>
                      </a:ext>
                    </a:extLst>
                  </a:hlinkClick>
                </a:rPr>
                <a:t>elisandra.franca@feac.ufal.br</a:t>
              </a:r>
              <a:endParaRPr b="0" i="0" sz="2799"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Emerson Teixeira - </a:t>
              </a:r>
              <a:r>
                <a:rPr b="0" i="0" lang="en-US" sz="2799" u="sng" cap="none" strike="noStrike">
                  <a:solidFill>
                    <a:srgbClr val="000000"/>
                  </a:solidFill>
                  <a:latin typeface="Arial"/>
                  <a:ea typeface="Arial"/>
                  <a:cs typeface="Arial"/>
                  <a:sym typeface="Arial"/>
                  <a:hlinkClick r:id="rId5">
                    <a:extLst>
                      <a:ext uri="{A12FA001-AC4F-418D-AE19-62706E023703}">
                        <ahyp:hlinkClr val="tx"/>
                      </a:ext>
                    </a:extLst>
                  </a:hlinkClick>
                </a:rPr>
                <a:t>emerson.teixeira@feac.ufal.br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Francisco Júnior - </a:t>
              </a:r>
              <a:r>
                <a:rPr b="0" i="0" lang="en-US" sz="2799" u="sng" cap="none" strike="noStrike">
                  <a:solidFill>
                    <a:srgbClr val="000000"/>
                  </a:solidFill>
                  <a:latin typeface="Arial"/>
                  <a:ea typeface="Arial"/>
                  <a:cs typeface="Arial"/>
                  <a:sym typeface="Arial"/>
                  <a:hlinkClick r:id="rId6">
                    <a:extLst>
                      <a:ext uri="{A12FA001-AC4F-418D-AE19-62706E023703}">
                        <ahyp:hlinkClr val="tx"/>
                      </a:ext>
                    </a:extLst>
                  </a:hlinkClick>
                </a:rPr>
                <a:t>francisco.junior@feac.ufal.br</a:t>
              </a:r>
              <a:endParaRPr b="0" i="0" sz="2799"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4A86E8"/>
                  </a:solidFill>
                  <a:latin typeface="Arial"/>
                  <a:ea typeface="Arial"/>
                  <a:cs typeface="Arial"/>
                  <a:sym typeface="Arial"/>
                </a:rPr>
                <a:t>Helder Omena - </a:t>
              </a:r>
              <a:r>
                <a:rPr b="0" i="0" lang="en-US" sz="2799" u="sng" cap="none" strike="noStrike">
                  <a:solidFill>
                    <a:srgbClr val="4A86E8"/>
                  </a:solidFill>
                  <a:latin typeface="Arial"/>
                  <a:ea typeface="Arial"/>
                  <a:cs typeface="Arial"/>
                  <a:sym typeface="Arial"/>
                </a:rPr>
                <a:t>helder.omena@feac.ufal.br</a:t>
              </a:r>
              <a:endParaRPr b="0" i="0" sz="2799" u="sng" cap="none" strike="noStrike">
                <a:solidFill>
                  <a:srgbClr val="4A86E8"/>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Jallyne Moraes - </a:t>
              </a:r>
              <a:r>
                <a:rPr b="0" i="0" lang="en-US" sz="2799" u="sng" cap="none" strike="noStrike">
                  <a:solidFill>
                    <a:srgbClr val="000000"/>
                  </a:solidFill>
                  <a:latin typeface="Arial"/>
                  <a:ea typeface="Arial"/>
                  <a:cs typeface="Arial"/>
                  <a:sym typeface="Arial"/>
                  <a:hlinkClick r:id="rId7">
                    <a:extLst>
                      <a:ext uri="{A12FA001-AC4F-418D-AE19-62706E023703}">
                        <ahyp:hlinkClr val="tx"/>
                      </a:ext>
                    </a:extLst>
                  </a:hlinkClick>
                </a:rPr>
                <a:t>jallyne.moraes@feac.ufal.br</a:t>
              </a:r>
              <a:endParaRPr b="0" i="0" sz="2799"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José Arestides - </a:t>
              </a:r>
              <a:r>
                <a:rPr b="0" i="0" lang="en-US" sz="2799" u="sng" cap="none" strike="noStrike">
                  <a:solidFill>
                    <a:srgbClr val="000000"/>
                  </a:solidFill>
                  <a:latin typeface="Arial"/>
                  <a:ea typeface="Arial"/>
                  <a:cs typeface="Arial"/>
                  <a:sym typeface="Arial"/>
                  <a:hlinkClick r:id="rId8">
                    <a:extLst>
                      <a:ext uri="{A12FA001-AC4F-418D-AE19-62706E023703}">
                        <ahyp:hlinkClr val="tx"/>
                      </a:ext>
                    </a:extLst>
                  </a:hlinkClick>
                </a:rPr>
                <a:t>Jose.arestides@feac.ufal.br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 Laura Beatriz - </a:t>
              </a:r>
              <a:r>
                <a:rPr b="0" i="0" lang="en-US" sz="2799" u="sng" cap="none" strike="noStrike">
                  <a:solidFill>
                    <a:srgbClr val="000000"/>
                  </a:solidFill>
                  <a:latin typeface="Arial"/>
                  <a:ea typeface="Arial"/>
                  <a:cs typeface="Arial"/>
                  <a:sym typeface="Arial"/>
                  <a:hlinkClick r:id="rId9">
                    <a:extLst>
                      <a:ext uri="{A12FA001-AC4F-418D-AE19-62706E023703}">
                        <ahyp:hlinkClr val="tx"/>
                      </a:ext>
                    </a:extLst>
                  </a:hlinkClick>
                </a:rPr>
                <a:t>laura.silva@feac.ufal.br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Luiz Gustavo - </a:t>
              </a:r>
              <a:r>
                <a:rPr b="0" i="0" lang="en-US" sz="2799" u="sng" cap="none" strike="noStrike">
                  <a:solidFill>
                    <a:srgbClr val="000000"/>
                  </a:solidFill>
                  <a:latin typeface="Arial"/>
                  <a:ea typeface="Arial"/>
                  <a:cs typeface="Arial"/>
                  <a:sym typeface="Arial"/>
                  <a:hlinkClick r:id="rId10">
                    <a:extLst>
                      <a:ext uri="{A12FA001-AC4F-418D-AE19-62706E023703}">
                        <ahyp:hlinkClr val="tx"/>
                      </a:ext>
                    </a:extLst>
                  </a:hlinkClick>
                </a:rPr>
                <a:t>luiz.santos1@feac.ufal.br </a:t>
              </a:r>
              <a:r>
                <a:rPr b="0" i="0" lang="en-US" sz="2799"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Natalia Araujo - </a:t>
              </a:r>
              <a:r>
                <a:rPr b="0" i="0" lang="en-US" sz="2799" u="sng" cap="none" strike="noStrike">
                  <a:solidFill>
                    <a:srgbClr val="000000"/>
                  </a:solidFill>
                  <a:latin typeface="Arial"/>
                  <a:ea typeface="Arial"/>
                  <a:cs typeface="Arial"/>
                  <a:sym typeface="Arial"/>
                  <a:hlinkClick r:id="rId11">
                    <a:extLst>
                      <a:ext uri="{A12FA001-AC4F-418D-AE19-62706E023703}">
                        <ahyp:hlinkClr val="tx"/>
                      </a:ext>
                    </a:extLst>
                  </a:hlinkClick>
                </a:rPr>
                <a:t>natalia.batista@feac.ufal.br </a:t>
              </a:r>
              <a:endParaRPr b="0" i="0" sz="2799"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Nataly Teixeira - </a:t>
              </a:r>
              <a:r>
                <a:rPr b="0" i="0" lang="en-US" sz="2799" u="sng" cap="none" strike="noStrike">
                  <a:solidFill>
                    <a:srgbClr val="000000"/>
                  </a:solidFill>
                  <a:latin typeface="Arial"/>
                  <a:ea typeface="Arial"/>
                  <a:cs typeface="Arial"/>
                  <a:sym typeface="Arial"/>
                  <a:hlinkClick r:id="rId12">
                    <a:extLst>
                      <a:ext uri="{A12FA001-AC4F-418D-AE19-62706E023703}">
                        <ahyp:hlinkClr val="tx"/>
                      </a:ext>
                    </a:extLst>
                  </a:hlinkClick>
                </a:rPr>
                <a:t>nataly.teixeira@feac.ufal.br </a:t>
              </a:r>
              <a:r>
                <a:rPr b="0" i="0" lang="en-US" sz="2799"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Neilson Monteiro - </a:t>
              </a:r>
              <a:r>
                <a:rPr b="0" i="0" lang="en-US" sz="2799" u="sng" cap="none" strike="noStrike">
                  <a:solidFill>
                    <a:srgbClr val="000000"/>
                  </a:solidFill>
                  <a:latin typeface="Arial"/>
                  <a:ea typeface="Arial"/>
                  <a:cs typeface="Arial"/>
                  <a:sym typeface="Arial"/>
                  <a:hlinkClick r:id="rId13">
                    <a:extLst>
                      <a:ext uri="{A12FA001-AC4F-418D-AE19-62706E023703}">
                        <ahyp:hlinkClr val="tx"/>
                      </a:ext>
                    </a:extLst>
                  </a:hlinkClick>
                </a:rPr>
                <a:t>neilson.santos@feac.ufal.br </a:t>
              </a:r>
              <a:r>
                <a:rPr b="0" i="0" lang="en-US" sz="2799" u="none" cap="none" strike="noStrike">
                  <a:solidFill>
                    <a:srgbClr val="000000"/>
                  </a:solidFill>
                  <a:latin typeface="Arial"/>
                  <a:ea typeface="Arial"/>
                  <a:cs typeface="Arial"/>
                  <a:sym typeface="Arial"/>
                </a:rPr>
                <a:t>Pâmela Rikelly – </a:t>
              </a:r>
              <a:r>
                <a:rPr b="0" i="0" lang="en-US" sz="2799" u="sng" cap="none" strike="noStrike">
                  <a:solidFill>
                    <a:srgbClr val="000000"/>
                  </a:solidFill>
                  <a:latin typeface="Arial"/>
                  <a:ea typeface="Arial"/>
                  <a:cs typeface="Arial"/>
                  <a:sym typeface="Arial"/>
                  <a:hlinkClick r:id="rId14">
                    <a:extLst>
                      <a:ext uri="{A12FA001-AC4F-418D-AE19-62706E023703}">
                        <ahyp:hlinkClr val="tx"/>
                      </a:ext>
                    </a:extLst>
                  </a:hlinkClick>
                </a:rPr>
                <a:t>pamela.santos@feac.ufal.br </a:t>
              </a:r>
              <a:r>
                <a:rPr b="0" i="0" lang="en-US" sz="2799"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Romulo Soares - </a:t>
              </a:r>
              <a:r>
                <a:rPr b="0" i="0" lang="en-US" sz="2799" u="sng" cap="none" strike="noStrike">
                  <a:solidFill>
                    <a:srgbClr val="000000"/>
                  </a:solidFill>
                  <a:latin typeface="Arial"/>
                  <a:ea typeface="Arial"/>
                  <a:cs typeface="Arial"/>
                  <a:sym typeface="Arial"/>
                  <a:hlinkClick r:id="rId15">
                    <a:extLst>
                      <a:ext uri="{A12FA001-AC4F-418D-AE19-62706E023703}">
                        <ahyp:hlinkClr val="tx"/>
                      </a:ext>
                    </a:extLst>
                  </a:hlinkClick>
                </a:rPr>
                <a:t>romulo.soares@feac.ufal.br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Samyra Kessia da Silva Lopes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Thalys Jhonata - </a:t>
              </a:r>
              <a:r>
                <a:rPr b="0" i="0" lang="en-US" sz="2799" u="sng" cap="none" strike="noStrike">
                  <a:solidFill>
                    <a:srgbClr val="000000"/>
                  </a:solidFill>
                  <a:latin typeface="Arial"/>
                  <a:ea typeface="Arial"/>
                  <a:cs typeface="Arial"/>
                  <a:sym typeface="Arial"/>
                  <a:hlinkClick r:id="rId16">
                    <a:extLst>
                      <a:ext uri="{A12FA001-AC4F-418D-AE19-62706E023703}">
                        <ahyp:hlinkClr val="tx"/>
                      </a:ext>
                    </a:extLst>
                  </a:hlinkClick>
                </a:rPr>
                <a:t>thalys.silva@feac.ufal.br </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rPr b="0" i="0" lang="en-US" sz="2799" u="none" cap="none" strike="noStrike">
                  <a:solidFill>
                    <a:srgbClr val="000000"/>
                  </a:solidFill>
                  <a:latin typeface="Arial"/>
                  <a:ea typeface="Arial"/>
                  <a:cs typeface="Arial"/>
                  <a:sym typeface="Arial"/>
                </a:rPr>
                <a:t>Thaniely Souza - </a:t>
              </a:r>
              <a:r>
                <a:rPr b="0" i="0" lang="en-US" sz="2799" u="sng" cap="none" strike="noStrike">
                  <a:solidFill>
                    <a:srgbClr val="000000"/>
                  </a:solidFill>
                  <a:latin typeface="Arial"/>
                  <a:ea typeface="Arial"/>
                  <a:cs typeface="Arial"/>
                  <a:sym typeface="Arial"/>
                  <a:hlinkClick r:id="rId17">
                    <a:extLst>
                      <a:ext uri="{A12FA001-AC4F-418D-AE19-62706E023703}">
                        <ahyp:hlinkClr val="tx"/>
                      </a:ext>
                    </a:extLst>
                  </a:hlinkClick>
                </a:rPr>
                <a:t>thaniely.souza@feac.ufal.br</a:t>
              </a:r>
              <a:endParaRPr b="0" i="0" sz="1400" u="none" cap="none" strike="noStrike">
                <a:solidFill>
                  <a:srgbClr val="000000"/>
                </a:solidFill>
                <a:latin typeface="Arial"/>
                <a:ea typeface="Arial"/>
                <a:cs typeface="Arial"/>
                <a:sym typeface="Arial"/>
              </a:endParaRPr>
            </a:p>
            <a:p>
              <a:pPr indent="0" lvl="0" marL="0" marR="0" rtl="0" algn="just">
                <a:lnSpc>
                  <a:spcPct val="110825"/>
                </a:lnSpc>
                <a:spcBef>
                  <a:spcPts val="0"/>
                </a:spcBef>
                <a:spcAft>
                  <a:spcPts val="0"/>
                </a:spcAft>
                <a:buClr>
                  <a:srgbClr val="000000"/>
                </a:buClr>
                <a:buSzPts val="2799"/>
                <a:buFont typeface="Arial"/>
                <a:buNone/>
              </a:pPr>
              <a:r>
                <a:t/>
              </a:r>
              <a:endParaRPr b="0" i="0" sz="2700" u="none" cap="none" strike="noStrike">
                <a:solidFill>
                  <a:srgbClr val="00FFFF"/>
                </a:solidFill>
                <a:latin typeface="Arial"/>
                <a:ea typeface="Arial"/>
                <a:cs typeface="Arial"/>
                <a:sym typeface="Arial"/>
              </a:endParaRPr>
            </a:p>
          </p:txBody>
        </p:sp>
      </p:grpSp>
      <p:pic>
        <p:nvPicPr>
          <p:cNvPr id="143" name="Google Shape;143;p4"/>
          <p:cNvPicPr preferRelativeResize="0"/>
          <p:nvPr/>
        </p:nvPicPr>
        <p:blipFill rotWithShape="1">
          <a:blip r:embed="rId18">
            <a:alphaModFix/>
          </a:blip>
          <a:srcRect b="0" l="0" r="0" t="0"/>
          <a:stretch/>
        </p:blipFill>
        <p:spPr>
          <a:xfrm>
            <a:off x="14035225" y="7937825"/>
            <a:ext cx="4252775" cy="2093275"/>
          </a:xfrm>
          <a:prstGeom prst="rect">
            <a:avLst/>
          </a:prstGeom>
          <a:noFill/>
          <a:ln>
            <a:noFill/>
          </a:ln>
        </p:spPr>
      </p:pic>
      <p:sp>
        <p:nvSpPr>
          <p:cNvPr id="144" name="Google Shape;144;p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3" name="Shape 433"/>
        <p:cNvGrpSpPr/>
        <p:nvPr/>
      </p:nvGrpSpPr>
      <p:grpSpPr>
        <a:xfrm>
          <a:off x="0" y="0"/>
          <a:ext cx="0" cy="0"/>
          <a:chOff x="0" y="0"/>
          <a:chExt cx="0" cy="0"/>
        </a:xfrm>
      </p:grpSpPr>
      <p:sp>
        <p:nvSpPr>
          <p:cNvPr id="434" name="Google Shape;434;p22"/>
          <p:cNvSpPr/>
          <p:nvPr/>
        </p:nvSpPr>
        <p:spPr>
          <a:xfrm>
            <a:off x="1620774" y="2796359"/>
            <a:ext cx="592931" cy="592931"/>
          </a:xfrm>
          <a:custGeom>
            <a:rect b="b" l="l" r="r" t="t"/>
            <a:pathLst>
              <a:path extrusionOk="0" h="592931" w="592931">
                <a:moveTo>
                  <a:pt x="0" y="0"/>
                </a:moveTo>
                <a:lnTo>
                  <a:pt x="592931" y="0"/>
                </a:lnTo>
                <a:lnTo>
                  <a:pt x="592931" y="592931"/>
                </a:lnTo>
                <a:lnTo>
                  <a:pt x="0" y="592931"/>
                </a:lnTo>
                <a:lnTo>
                  <a:pt x="0" y="0"/>
                </a:lnTo>
                <a:close/>
              </a:path>
            </a:pathLst>
          </a:custGeom>
          <a:blipFill rotWithShape="1">
            <a:blip r:embed="rId3">
              <a:alphaModFix/>
            </a:blip>
            <a:stretch>
              <a:fillRect b="0" l="0" r="0" t="0"/>
            </a:stretch>
          </a:blipFill>
          <a:ln>
            <a:noFill/>
          </a:ln>
        </p:spPr>
      </p:sp>
      <p:sp>
        <p:nvSpPr>
          <p:cNvPr id="435" name="Google Shape;435;p22"/>
          <p:cNvSpPr/>
          <p:nvPr/>
        </p:nvSpPr>
        <p:spPr>
          <a:xfrm>
            <a:off x="212503" y="9747752"/>
            <a:ext cx="5617502" cy="539248"/>
          </a:xfrm>
          <a:custGeom>
            <a:rect b="b" l="l" r="r" t="t"/>
            <a:pathLst>
              <a:path extrusionOk="0" h="539248" w="5617502">
                <a:moveTo>
                  <a:pt x="0" y="0"/>
                </a:moveTo>
                <a:lnTo>
                  <a:pt x="5617502" y="0"/>
                </a:lnTo>
                <a:lnTo>
                  <a:pt x="5617502" y="539248"/>
                </a:lnTo>
                <a:lnTo>
                  <a:pt x="0" y="539248"/>
                </a:lnTo>
                <a:lnTo>
                  <a:pt x="0" y="0"/>
                </a:lnTo>
                <a:close/>
              </a:path>
            </a:pathLst>
          </a:custGeom>
          <a:blipFill rotWithShape="1">
            <a:blip r:embed="rId4">
              <a:alphaModFix/>
            </a:blip>
            <a:stretch>
              <a:fillRect b="0" l="0" r="0" t="0"/>
            </a:stretch>
          </a:blipFill>
          <a:ln>
            <a:noFill/>
          </a:ln>
        </p:spPr>
      </p:sp>
      <p:sp>
        <p:nvSpPr>
          <p:cNvPr id="436" name="Google Shape;436;p22"/>
          <p:cNvSpPr/>
          <p:nvPr/>
        </p:nvSpPr>
        <p:spPr>
          <a:xfrm>
            <a:off x="4651894" y="5282498"/>
            <a:ext cx="9146753" cy="3975802"/>
          </a:xfrm>
          <a:custGeom>
            <a:rect b="b" l="l" r="r" t="t"/>
            <a:pathLst>
              <a:path extrusionOk="0" h="3975802" w="9146753">
                <a:moveTo>
                  <a:pt x="0" y="0"/>
                </a:moveTo>
                <a:lnTo>
                  <a:pt x="9146753" y="0"/>
                </a:lnTo>
                <a:lnTo>
                  <a:pt x="9146753" y="3975802"/>
                </a:lnTo>
                <a:lnTo>
                  <a:pt x="0" y="3975802"/>
                </a:lnTo>
                <a:lnTo>
                  <a:pt x="0" y="0"/>
                </a:lnTo>
                <a:close/>
              </a:path>
            </a:pathLst>
          </a:custGeom>
          <a:blipFill rotWithShape="1">
            <a:blip r:embed="rId5">
              <a:alphaModFix/>
            </a:blip>
            <a:stretch>
              <a:fillRect b="-43008" l="-2258" r="-8294" t="0"/>
            </a:stretch>
          </a:blipFill>
          <a:ln>
            <a:noFill/>
          </a:ln>
        </p:spPr>
      </p:sp>
      <p:sp>
        <p:nvSpPr>
          <p:cNvPr id="437" name="Google Shape;437;p22"/>
          <p:cNvSpPr/>
          <p:nvPr/>
        </p:nvSpPr>
        <p:spPr>
          <a:xfrm>
            <a:off x="13798647" y="7079169"/>
            <a:ext cx="1939633" cy="1245346"/>
          </a:xfrm>
          <a:custGeom>
            <a:rect b="b" l="l" r="r" t="t"/>
            <a:pathLst>
              <a:path extrusionOk="0" h="1245346" w="1939633">
                <a:moveTo>
                  <a:pt x="0" y="0"/>
                </a:moveTo>
                <a:lnTo>
                  <a:pt x="1939632" y="0"/>
                </a:lnTo>
                <a:lnTo>
                  <a:pt x="1939632" y="1245346"/>
                </a:lnTo>
                <a:lnTo>
                  <a:pt x="0" y="1245346"/>
                </a:lnTo>
                <a:lnTo>
                  <a:pt x="0" y="0"/>
                </a:lnTo>
                <a:close/>
              </a:path>
            </a:pathLst>
          </a:custGeom>
          <a:blipFill rotWithShape="1">
            <a:blip r:embed="rId6">
              <a:alphaModFix/>
            </a:blip>
            <a:stretch>
              <a:fillRect b="0" l="0" r="0" t="0"/>
            </a:stretch>
          </a:blipFill>
          <a:ln>
            <a:noFill/>
          </a:ln>
        </p:spPr>
      </p:sp>
      <p:sp>
        <p:nvSpPr>
          <p:cNvPr id="438" name="Google Shape;438;p22"/>
          <p:cNvSpPr txBox="1"/>
          <p:nvPr/>
        </p:nvSpPr>
        <p:spPr>
          <a:xfrm>
            <a:off x="1839966" y="2395347"/>
            <a:ext cx="14608200" cy="2856000"/>
          </a:xfrm>
          <a:prstGeom prst="rect">
            <a:avLst/>
          </a:prstGeom>
          <a:noFill/>
          <a:ln>
            <a:noFill/>
          </a:ln>
        </p:spPr>
        <p:txBody>
          <a:bodyPr anchorCtr="0" anchor="t" bIns="0" lIns="0" spcFirstLastPara="1" rIns="0" wrap="square" tIns="0">
            <a:spAutoFit/>
          </a:bodyPr>
          <a:lstStyle/>
          <a:p>
            <a:pPr indent="-323850" lvl="1" marL="647700" marR="0" rtl="0" algn="just">
              <a:lnSpc>
                <a:spcPct val="103700"/>
              </a:lnSpc>
              <a:spcBef>
                <a:spcPts val="0"/>
              </a:spcBef>
              <a:spcAft>
                <a:spcPts val="0"/>
              </a:spcAft>
              <a:buClr>
                <a:schemeClr val="dk1"/>
              </a:buClr>
              <a:buSzPts val="3000"/>
              <a:buFont typeface="Times New Roman"/>
              <a:buAutoNum type="arabicPeriod"/>
            </a:pPr>
            <a:r>
              <a:rPr b="0" i="0" lang="en-US" sz="3000" u="none" cap="none" strike="noStrike">
                <a:solidFill>
                  <a:schemeClr val="dk1"/>
                </a:solidFill>
                <a:latin typeface="Times New Roman"/>
                <a:ea typeface="Times New Roman"/>
                <a:cs typeface="Times New Roman"/>
                <a:sym typeface="Times New Roman"/>
              </a:rPr>
              <a:t>Verificação se enviou todas as Declarações Anuais Simplificadas: Antes de solicitar o </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037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parcelamento, o MEI deve garantir que todas as DASN-SIMEI pois o sistema só liberará a negociação se essas obrigações estiverem em dia.</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03700"/>
              </a:lnSpc>
              <a:spcBef>
                <a:spcPts val="0"/>
              </a:spcBef>
              <a:spcAft>
                <a:spcPts val="0"/>
              </a:spcAft>
              <a:buClr>
                <a:srgbClr val="000000"/>
              </a:buClr>
              <a:buSzPts val="3000"/>
              <a:buFont typeface="Arial"/>
              <a:buNone/>
            </a:pPr>
            <a:r>
              <a:t/>
            </a:r>
            <a:endParaRPr b="0" i="0" sz="3000" u="none" cap="none" strike="noStrike">
              <a:solidFill>
                <a:schemeClr val="dk1"/>
              </a:solidFill>
              <a:latin typeface="IBM Plex Sans"/>
              <a:ea typeface="IBM Plex Sans"/>
              <a:cs typeface="IBM Plex Sans"/>
              <a:sym typeface="IBM Plex Sans"/>
            </a:endParaRPr>
          </a:p>
          <a:p>
            <a:pPr indent="0" lvl="0" marL="0" marR="0" rtl="0" algn="just">
              <a:lnSpc>
                <a:spcPct val="103700"/>
              </a:lnSpc>
              <a:spcBef>
                <a:spcPts val="0"/>
              </a:spcBef>
              <a:spcAft>
                <a:spcPts val="0"/>
              </a:spcAft>
              <a:buClr>
                <a:srgbClr val="000000"/>
              </a:buClr>
              <a:buSzPts val="3000"/>
              <a:buFont typeface="Arial"/>
              <a:buNone/>
            </a:pPr>
            <a:r>
              <a:rPr b="0" i="0" lang="en-US" sz="3000" u="none" cap="none" strike="noStrike">
                <a:solidFill>
                  <a:schemeClr val="dk1"/>
                </a:solidFill>
                <a:latin typeface="IBM Plex Sans"/>
                <a:ea typeface="IBM Plex Sans"/>
                <a:cs typeface="IBM Plex Sans"/>
                <a:sym typeface="IBM Plex Sans"/>
              </a:rPr>
              <a:t>2.</a:t>
            </a:r>
            <a:r>
              <a:rPr b="0" i="0" lang="en-US" sz="3000" u="none" cap="none" strike="noStrike">
                <a:solidFill>
                  <a:schemeClr val="dk1"/>
                </a:solidFill>
                <a:latin typeface="Times New Roman"/>
                <a:ea typeface="Times New Roman"/>
                <a:cs typeface="Times New Roman"/>
                <a:sym typeface="Times New Roman"/>
              </a:rPr>
              <a:t> </a:t>
            </a:r>
            <a:r>
              <a:rPr b="0" i="0" lang="en-US" sz="3000" u="sng" cap="none" strike="noStrike">
                <a:solidFill>
                  <a:schemeClr val="dk1"/>
                </a:solidFill>
                <a:latin typeface="Times New Roman"/>
                <a:ea typeface="Times New Roman"/>
                <a:cs typeface="Times New Roman"/>
                <a:sym typeface="Times New Roman"/>
                <a:hlinkClick r:id="rId7">
                  <a:extLst>
                    <a:ext uri="{A12FA001-AC4F-418D-AE19-62706E023703}">
                      <ahyp:hlinkClr val="tx"/>
                    </a:ext>
                  </a:extLst>
                </a:hlinkClick>
              </a:rPr>
              <a:t>Abra o site do Simples Nacional</a:t>
            </a:r>
            <a:r>
              <a:rPr b="0" i="0" lang="en-US" sz="3000" u="sng" cap="none" strike="noStrike">
                <a:solidFill>
                  <a:schemeClr val="dk1"/>
                </a:solidFill>
                <a:latin typeface="Times New Roman"/>
                <a:ea typeface="Times New Roman"/>
                <a:cs typeface="Times New Roman"/>
                <a:sym typeface="Times New Roman"/>
              </a:rPr>
              <a:t>: </a:t>
            </a:r>
            <a:r>
              <a:rPr b="0" i="0" lang="en-US" sz="3000" u="sng" cap="none" strike="noStrike">
                <a:solidFill>
                  <a:schemeClr val="dk1"/>
                </a:solidFill>
                <a:latin typeface="Times New Roman"/>
                <a:ea typeface="Times New Roman"/>
                <a:cs typeface="Times New Roman"/>
                <a:sym typeface="Times New Roman"/>
                <a:hlinkClick r:id="rId8">
                  <a:extLst>
                    <a:ext uri="{A12FA001-AC4F-418D-AE19-62706E023703}">
                      <ahyp:hlinkClr val="tx"/>
                    </a:ext>
                  </a:extLst>
                </a:hlinkClick>
              </a:rPr>
              <a:t>https://www8.receita.fazenda.gov.br/SimplesNacional/Default.as</a:t>
            </a:r>
            <a:r>
              <a:rPr b="0" i="0" lang="en-US" sz="3000" u="none" cap="none" strike="noStrike">
                <a:solidFill>
                  <a:schemeClr val="dk1"/>
                </a:solidFill>
                <a:latin typeface="Times New Roman"/>
                <a:ea typeface="Times New Roman"/>
                <a:cs typeface="Times New Roman"/>
                <a:sym typeface="Times New Roman"/>
              </a:rPr>
              <a:t> e clique em “MEI Serviços”</a:t>
            </a:r>
            <a:r>
              <a:rPr b="0" i="0" lang="en-US" sz="3000" u="none" cap="none" strike="noStrike">
                <a:solidFill>
                  <a:schemeClr val="dk1"/>
                </a:solidFill>
                <a:latin typeface="IBM Plex Sans"/>
                <a:ea typeface="IBM Plex Sans"/>
                <a:cs typeface="IBM Plex Sans"/>
                <a:sym typeface="IBM Plex Sans"/>
              </a:rPr>
              <a:t>.</a:t>
            </a:r>
            <a:endParaRPr b="0" i="0" sz="1400" u="none" cap="none" strike="noStrike">
              <a:solidFill>
                <a:schemeClr val="dk1"/>
              </a:solidFill>
              <a:latin typeface="Arial"/>
              <a:ea typeface="Arial"/>
              <a:cs typeface="Arial"/>
              <a:sym typeface="Arial"/>
            </a:endParaRPr>
          </a:p>
        </p:txBody>
      </p:sp>
      <p:sp>
        <p:nvSpPr>
          <p:cNvPr id="439" name="Google Shape;439;p22"/>
          <p:cNvSpPr txBox="1"/>
          <p:nvPr/>
        </p:nvSpPr>
        <p:spPr>
          <a:xfrm>
            <a:off x="1758050" y="299350"/>
            <a:ext cx="147936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Parcelamento ( No Portal do Simples Nacional)</a:t>
            </a:r>
            <a:endParaRPr b="1" i="0" sz="1400" u="none" cap="none" strike="noStrike">
              <a:solidFill>
                <a:schemeClr val="dk1"/>
              </a:solidFill>
              <a:latin typeface="Times New Roman"/>
              <a:ea typeface="Times New Roman"/>
              <a:cs typeface="Times New Roman"/>
              <a:sym typeface="Times New Roman"/>
            </a:endParaRPr>
          </a:p>
        </p:txBody>
      </p:sp>
      <p:sp>
        <p:nvSpPr>
          <p:cNvPr id="440" name="Google Shape;440;p22"/>
          <p:cNvSpPr txBox="1"/>
          <p:nvPr/>
        </p:nvSpPr>
        <p:spPr>
          <a:xfrm>
            <a:off x="2421972" y="1254775"/>
            <a:ext cx="10602900" cy="554100"/>
          </a:xfrm>
          <a:prstGeom prst="rect">
            <a:avLst/>
          </a:prstGeom>
          <a:noFill/>
          <a:ln>
            <a:noFill/>
          </a:ln>
        </p:spPr>
        <p:txBody>
          <a:bodyPr anchorCtr="0" anchor="t" bIns="0" lIns="0" spcFirstLastPara="1" rIns="0" wrap="square" tIns="0">
            <a:spAutoFit/>
          </a:bodyPr>
          <a:lstStyle/>
          <a:p>
            <a:pPr indent="0" lvl="0" marL="0" marR="0" rtl="0" algn="l">
              <a:lnSpc>
                <a:spcPct val="149694"/>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Instruções para parcelar os débitos:</a:t>
            </a:r>
            <a:endParaRPr b="0" i="0" sz="1400" u="none" cap="none" strike="noStrike">
              <a:solidFill>
                <a:schemeClr val="dk1"/>
              </a:solidFill>
              <a:latin typeface="Times New Roman"/>
              <a:ea typeface="Times New Roman"/>
              <a:cs typeface="Times New Roman"/>
              <a:sym typeface="Times New Roman"/>
            </a:endParaRPr>
          </a:p>
        </p:txBody>
      </p:sp>
      <p:sp>
        <p:nvSpPr>
          <p:cNvPr id="441" name="Google Shape;441;p22"/>
          <p:cNvSpPr txBox="1"/>
          <p:nvPr/>
        </p:nvSpPr>
        <p:spPr>
          <a:xfrm>
            <a:off x="1839966" y="1062338"/>
            <a:ext cx="400505" cy="858707"/>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Clr>
                <a:srgbClr val="000000"/>
              </a:buClr>
              <a:buSzPts val="3126"/>
              <a:buFont typeface="Arial"/>
              <a:buNone/>
            </a:pPr>
            <a:r>
              <a:rPr b="0" i="0" lang="en-US" sz="3126" u="none" cap="none" strike="noStrike">
                <a:solidFill>
                  <a:srgbClr val="FFFFFF"/>
                </a:solidFill>
                <a:latin typeface="IBM Plex Sans"/>
                <a:ea typeface="IBM Plex Sans"/>
                <a:cs typeface="IBM Plex Sans"/>
                <a:sym typeface="IBM Plex Sans"/>
              </a:rPr>
              <a:t>►</a:t>
            </a:r>
            <a:endParaRPr b="0" i="0" sz="1400" u="none" cap="none" strike="noStrike">
              <a:solidFill>
                <a:srgbClr val="000000"/>
              </a:solidFill>
              <a:latin typeface="Arial"/>
              <a:ea typeface="Arial"/>
              <a:cs typeface="Arial"/>
              <a:sym typeface="Arial"/>
            </a:endParaRPr>
          </a:p>
        </p:txBody>
      </p:sp>
      <p:sp>
        <p:nvSpPr>
          <p:cNvPr id="442" name="Google Shape;442;p22"/>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443" name="Google Shape;443;p2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44" name="Google Shape;444;p22"/>
          <p:cNvPicPr preferRelativeResize="0"/>
          <p:nvPr/>
        </p:nvPicPr>
        <p:blipFill rotWithShape="1">
          <a:blip r:embed="rId9">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23"/>
          <p:cNvSpPr/>
          <p:nvPr/>
        </p:nvSpPr>
        <p:spPr>
          <a:xfrm>
            <a:off x="0" y="9828705"/>
            <a:ext cx="5891889" cy="458295"/>
          </a:xfrm>
          <a:custGeom>
            <a:rect b="b" l="l" r="r" t="t"/>
            <a:pathLst>
              <a:path extrusionOk="0" h="458295" w="5891889">
                <a:moveTo>
                  <a:pt x="0" y="0"/>
                </a:moveTo>
                <a:lnTo>
                  <a:pt x="5891889" y="0"/>
                </a:lnTo>
                <a:lnTo>
                  <a:pt x="5891889" y="458295"/>
                </a:lnTo>
                <a:lnTo>
                  <a:pt x="0" y="458295"/>
                </a:lnTo>
                <a:lnTo>
                  <a:pt x="0" y="0"/>
                </a:lnTo>
                <a:close/>
              </a:path>
            </a:pathLst>
          </a:custGeom>
          <a:blipFill rotWithShape="1">
            <a:blip r:embed="rId3">
              <a:alphaModFix/>
            </a:blip>
            <a:stretch>
              <a:fillRect b="0" l="0" r="0" t="0"/>
            </a:stretch>
          </a:blipFill>
          <a:ln>
            <a:noFill/>
          </a:ln>
        </p:spPr>
      </p:sp>
      <p:sp>
        <p:nvSpPr>
          <p:cNvPr id="450" name="Google Shape;450;p23"/>
          <p:cNvSpPr/>
          <p:nvPr/>
        </p:nvSpPr>
        <p:spPr>
          <a:xfrm>
            <a:off x="714975" y="1980105"/>
            <a:ext cx="12067983" cy="7278195"/>
          </a:xfrm>
          <a:custGeom>
            <a:rect b="b" l="l" r="r" t="t"/>
            <a:pathLst>
              <a:path extrusionOk="0" h="7278195" w="12067983">
                <a:moveTo>
                  <a:pt x="0" y="0"/>
                </a:moveTo>
                <a:lnTo>
                  <a:pt x="12067983" y="0"/>
                </a:lnTo>
                <a:lnTo>
                  <a:pt x="12067983" y="7278195"/>
                </a:lnTo>
                <a:lnTo>
                  <a:pt x="0" y="7278195"/>
                </a:lnTo>
                <a:lnTo>
                  <a:pt x="0" y="0"/>
                </a:lnTo>
                <a:close/>
              </a:path>
            </a:pathLst>
          </a:custGeom>
          <a:blipFill rotWithShape="1">
            <a:blip r:embed="rId4">
              <a:alphaModFix/>
            </a:blip>
            <a:stretch>
              <a:fillRect b="0" l="-1511" r="-5735" t="0"/>
            </a:stretch>
          </a:blipFill>
          <a:ln>
            <a:noFill/>
          </a:ln>
        </p:spPr>
      </p:sp>
      <p:sp>
        <p:nvSpPr>
          <p:cNvPr id="451" name="Google Shape;451;p23"/>
          <p:cNvSpPr/>
          <p:nvPr/>
        </p:nvSpPr>
        <p:spPr>
          <a:xfrm>
            <a:off x="1193514" y="6951919"/>
            <a:ext cx="1478885" cy="808590"/>
          </a:xfrm>
          <a:custGeom>
            <a:rect b="b" l="l" r="r" t="t"/>
            <a:pathLst>
              <a:path extrusionOk="0" h="808590" w="1478885">
                <a:moveTo>
                  <a:pt x="0" y="0"/>
                </a:moveTo>
                <a:lnTo>
                  <a:pt x="1478885" y="0"/>
                </a:lnTo>
                <a:lnTo>
                  <a:pt x="1478885" y="808590"/>
                </a:lnTo>
                <a:lnTo>
                  <a:pt x="0" y="808590"/>
                </a:lnTo>
                <a:lnTo>
                  <a:pt x="0" y="0"/>
                </a:lnTo>
                <a:close/>
              </a:path>
            </a:pathLst>
          </a:custGeom>
          <a:blipFill rotWithShape="1">
            <a:blip r:embed="rId5">
              <a:alphaModFix/>
            </a:blip>
            <a:stretch>
              <a:fillRect b="0" l="0" r="0" t="0"/>
            </a:stretch>
          </a:blipFill>
          <a:ln>
            <a:noFill/>
          </a:ln>
        </p:spPr>
      </p:sp>
      <p:sp>
        <p:nvSpPr>
          <p:cNvPr id="452" name="Google Shape;452;p23"/>
          <p:cNvSpPr/>
          <p:nvPr/>
        </p:nvSpPr>
        <p:spPr>
          <a:xfrm>
            <a:off x="1932956" y="5930488"/>
            <a:ext cx="2787319" cy="677380"/>
          </a:xfrm>
          <a:custGeom>
            <a:rect b="b" l="l" r="r" t="t"/>
            <a:pathLst>
              <a:path extrusionOk="0" h="677380" w="2787319">
                <a:moveTo>
                  <a:pt x="0" y="0"/>
                </a:moveTo>
                <a:lnTo>
                  <a:pt x="2787320" y="0"/>
                </a:lnTo>
                <a:lnTo>
                  <a:pt x="2787320" y="677380"/>
                </a:lnTo>
                <a:lnTo>
                  <a:pt x="0" y="677380"/>
                </a:lnTo>
                <a:lnTo>
                  <a:pt x="0" y="0"/>
                </a:lnTo>
                <a:close/>
              </a:path>
            </a:pathLst>
          </a:custGeom>
          <a:blipFill rotWithShape="1">
            <a:blip r:embed="rId6">
              <a:alphaModFix/>
            </a:blip>
            <a:stretch>
              <a:fillRect b="0" l="0" r="0" t="0"/>
            </a:stretch>
          </a:blipFill>
          <a:ln>
            <a:noFill/>
          </a:ln>
        </p:spPr>
      </p:sp>
      <p:sp>
        <p:nvSpPr>
          <p:cNvPr id="453" name="Google Shape;453;p23"/>
          <p:cNvSpPr txBox="1"/>
          <p:nvPr/>
        </p:nvSpPr>
        <p:spPr>
          <a:xfrm>
            <a:off x="714975" y="686991"/>
            <a:ext cx="15975900" cy="11526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3. Acesse</a:t>
            </a:r>
            <a:r>
              <a:rPr b="0" i="0" lang="en-US" sz="3600" u="none" cap="none" strike="noStrike">
                <a:solidFill>
                  <a:schemeClr val="dk1"/>
                </a:solidFill>
                <a:latin typeface="Times New Roman"/>
                <a:ea typeface="Times New Roman"/>
                <a:cs typeface="Times New Roman"/>
                <a:sym typeface="Times New Roman"/>
              </a:rPr>
              <a:t> com os dados solicitadas e selecione a opção </a:t>
            </a:r>
            <a:r>
              <a:rPr b="1" i="0" lang="en-US" sz="3600" u="none" cap="none" strike="noStrike">
                <a:solidFill>
                  <a:schemeClr val="dk1"/>
                </a:solidFill>
                <a:latin typeface="Times New Roman"/>
                <a:ea typeface="Times New Roman"/>
                <a:cs typeface="Times New Roman"/>
                <a:sym typeface="Times New Roman"/>
              </a:rPr>
              <a:t>"Parcelamento"</a:t>
            </a:r>
            <a:r>
              <a:rPr b="0" i="0" lang="en-US" sz="3600" u="none" cap="none" strike="noStrike">
                <a:solidFill>
                  <a:schemeClr val="dk1"/>
                </a:solidFill>
                <a:latin typeface="Times New Roman"/>
                <a:ea typeface="Times New Roman"/>
                <a:cs typeface="Times New Roman"/>
                <a:sym typeface="Times New Roman"/>
              </a:rPr>
              <a:t>, depois escolha "Parcelamento - Microempreendedor Individual".</a:t>
            </a:r>
            <a:endParaRPr b="0" i="0" sz="1400" u="none" cap="none" strike="noStrike">
              <a:solidFill>
                <a:schemeClr val="dk1"/>
              </a:solidFill>
              <a:latin typeface="Times New Roman"/>
              <a:ea typeface="Times New Roman"/>
              <a:cs typeface="Times New Roman"/>
              <a:sym typeface="Times New Roman"/>
            </a:endParaRPr>
          </a:p>
        </p:txBody>
      </p:sp>
      <p:sp>
        <p:nvSpPr>
          <p:cNvPr id="454" name="Google Shape;454;p23"/>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pic>
        <p:nvPicPr>
          <p:cNvPr id="455" name="Google Shape;455;p23"/>
          <p:cNvPicPr preferRelativeResize="0"/>
          <p:nvPr/>
        </p:nvPicPr>
        <p:blipFill rotWithShape="1">
          <a:blip r:embed="rId7">
            <a:alphaModFix/>
          </a:blip>
          <a:srcRect b="0" l="0" r="0" t="0"/>
          <a:stretch/>
        </p:blipFill>
        <p:spPr>
          <a:xfrm>
            <a:off x="15288000" y="8554466"/>
            <a:ext cx="3000000" cy="1476634"/>
          </a:xfrm>
          <a:prstGeom prst="rect">
            <a:avLst/>
          </a:prstGeom>
          <a:noFill/>
          <a:ln>
            <a:noFill/>
          </a:ln>
        </p:spPr>
      </p:pic>
      <p:sp>
        <p:nvSpPr>
          <p:cNvPr id="456" name="Google Shape;456;p2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sp>
        <p:nvSpPr>
          <p:cNvPr id="461" name="Google Shape;461;p24"/>
          <p:cNvSpPr/>
          <p:nvPr/>
        </p:nvSpPr>
        <p:spPr>
          <a:xfrm>
            <a:off x="674627" y="5827020"/>
            <a:ext cx="12333494" cy="2878169"/>
          </a:xfrm>
          <a:custGeom>
            <a:rect b="b" l="l" r="r" t="t"/>
            <a:pathLst>
              <a:path extrusionOk="0" h="2878169" w="12333494">
                <a:moveTo>
                  <a:pt x="0" y="0"/>
                </a:moveTo>
                <a:lnTo>
                  <a:pt x="12333494" y="0"/>
                </a:lnTo>
                <a:lnTo>
                  <a:pt x="12333494" y="2878169"/>
                </a:lnTo>
                <a:lnTo>
                  <a:pt x="0" y="2878169"/>
                </a:lnTo>
                <a:lnTo>
                  <a:pt x="0" y="0"/>
                </a:lnTo>
                <a:close/>
              </a:path>
            </a:pathLst>
          </a:custGeom>
          <a:blipFill rotWithShape="1">
            <a:blip r:embed="rId3">
              <a:alphaModFix/>
            </a:blip>
            <a:stretch>
              <a:fillRect b="0" l="0" r="0" t="0"/>
            </a:stretch>
          </a:blipFill>
          <a:ln>
            <a:noFill/>
          </a:ln>
        </p:spPr>
      </p:sp>
      <p:sp>
        <p:nvSpPr>
          <p:cNvPr id="462" name="Google Shape;462;p24"/>
          <p:cNvSpPr/>
          <p:nvPr/>
        </p:nvSpPr>
        <p:spPr>
          <a:xfrm>
            <a:off x="1139476" y="2477119"/>
            <a:ext cx="12333494" cy="3697567"/>
          </a:xfrm>
          <a:custGeom>
            <a:rect b="b" l="l" r="r" t="t"/>
            <a:pathLst>
              <a:path extrusionOk="0" h="3697567" w="12333494">
                <a:moveTo>
                  <a:pt x="0" y="0"/>
                </a:moveTo>
                <a:lnTo>
                  <a:pt x="12333494" y="0"/>
                </a:lnTo>
                <a:lnTo>
                  <a:pt x="12333494" y="3697567"/>
                </a:lnTo>
                <a:lnTo>
                  <a:pt x="0" y="3697567"/>
                </a:lnTo>
                <a:lnTo>
                  <a:pt x="0" y="0"/>
                </a:lnTo>
                <a:close/>
              </a:path>
            </a:pathLst>
          </a:custGeom>
          <a:blipFill rotWithShape="1">
            <a:blip r:embed="rId4">
              <a:alphaModFix/>
            </a:blip>
            <a:stretch>
              <a:fillRect b="0" l="0" r="0" t="0"/>
            </a:stretch>
          </a:blipFill>
          <a:ln>
            <a:noFill/>
          </a:ln>
        </p:spPr>
      </p:sp>
      <p:sp>
        <p:nvSpPr>
          <p:cNvPr id="463" name="Google Shape;463;p24"/>
          <p:cNvSpPr/>
          <p:nvPr/>
        </p:nvSpPr>
        <p:spPr>
          <a:xfrm>
            <a:off x="674627" y="1834178"/>
            <a:ext cx="12333494" cy="3697567"/>
          </a:xfrm>
          <a:custGeom>
            <a:rect b="b" l="l" r="r" t="t"/>
            <a:pathLst>
              <a:path extrusionOk="0" h="3697567" w="12333494">
                <a:moveTo>
                  <a:pt x="0" y="0"/>
                </a:moveTo>
                <a:lnTo>
                  <a:pt x="12333494" y="0"/>
                </a:lnTo>
                <a:lnTo>
                  <a:pt x="12333494" y="3697567"/>
                </a:lnTo>
                <a:lnTo>
                  <a:pt x="0" y="3697567"/>
                </a:lnTo>
                <a:lnTo>
                  <a:pt x="0" y="0"/>
                </a:lnTo>
                <a:close/>
              </a:path>
            </a:pathLst>
          </a:custGeom>
          <a:blipFill rotWithShape="1">
            <a:blip r:embed="rId5">
              <a:alphaModFix/>
            </a:blip>
            <a:stretch>
              <a:fillRect b="0" l="0" r="0" t="0"/>
            </a:stretch>
          </a:blipFill>
          <a:ln>
            <a:noFill/>
          </a:ln>
        </p:spPr>
      </p:sp>
      <p:sp>
        <p:nvSpPr>
          <p:cNvPr id="464" name="Google Shape;464;p24"/>
          <p:cNvSpPr/>
          <p:nvPr/>
        </p:nvSpPr>
        <p:spPr>
          <a:xfrm>
            <a:off x="0" y="9881473"/>
            <a:ext cx="5891889" cy="405527"/>
          </a:xfrm>
          <a:custGeom>
            <a:rect b="b" l="l" r="r" t="t"/>
            <a:pathLst>
              <a:path extrusionOk="0" h="405527" w="5891889">
                <a:moveTo>
                  <a:pt x="0" y="0"/>
                </a:moveTo>
                <a:lnTo>
                  <a:pt x="5891889" y="0"/>
                </a:lnTo>
                <a:lnTo>
                  <a:pt x="5891889" y="405527"/>
                </a:lnTo>
                <a:lnTo>
                  <a:pt x="0" y="405527"/>
                </a:lnTo>
                <a:lnTo>
                  <a:pt x="0" y="0"/>
                </a:lnTo>
                <a:close/>
              </a:path>
            </a:pathLst>
          </a:custGeom>
          <a:blipFill rotWithShape="1">
            <a:blip r:embed="rId6">
              <a:alphaModFix/>
            </a:blip>
            <a:stretch>
              <a:fillRect b="0" l="0" r="0" t="0"/>
            </a:stretch>
          </a:blipFill>
          <a:ln>
            <a:noFill/>
          </a:ln>
        </p:spPr>
      </p:sp>
      <p:sp>
        <p:nvSpPr>
          <p:cNvPr id="465" name="Google Shape;465;p24"/>
          <p:cNvSpPr/>
          <p:nvPr/>
        </p:nvSpPr>
        <p:spPr>
          <a:xfrm>
            <a:off x="10188" y="8222563"/>
            <a:ext cx="664439" cy="482626"/>
          </a:xfrm>
          <a:custGeom>
            <a:rect b="b" l="l" r="r" t="t"/>
            <a:pathLst>
              <a:path extrusionOk="0" h="482626" w="664439">
                <a:moveTo>
                  <a:pt x="0" y="0"/>
                </a:moveTo>
                <a:lnTo>
                  <a:pt x="664439" y="0"/>
                </a:lnTo>
                <a:lnTo>
                  <a:pt x="664439" y="482626"/>
                </a:lnTo>
                <a:lnTo>
                  <a:pt x="0" y="482626"/>
                </a:lnTo>
                <a:lnTo>
                  <a:pt x="0" y="0"/>
                </a:lnTo>
                <a:close/>
              </a:path>
            </a:pathLst>
          </a:custGeom>
          <a:blipFill rotWithShape="1">
            <a:blip r:embed="rId7">
              <a:alphaModFix/>
            </a:blip>
            <a:stretch>
              <a:fillRect b="0" l="0" r="0" t="0"/>
            </a:stretch>
          </a:blipFill>
          <a:ln>
            <a:noFill/>
          </a:ln>
        </p:spPr>
      </p:sp>
      <p:sp>
        <p:nvSpPr>
          <p:cNvPr id="466" name="Google Shape;466;p24"/>
          <p:cNvSpPr txBox="1"/>
          <p:nvPr/>
        </p:nvSpPr>
        <p:spPr>
          <a:xfrm>
            <a:off x="674627" y="496443"/>
            <a:ext cx="15714300" cy="11526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4. Selecione a opção </a:t>
            </a:r>
            <a:r>
              <a:rPr b="1" i="0" lang="en-US" sz="3600" u="none" cap="none" strike="noStrike">
                <a:solidFill>
                  <a:schemeClr val="dk1"/>
                </a:solidFill>
                <a:latin typeface="Times New Roman"/>
                <a:ea typeface="Times New Roman"/>
                <a:cs typeface="Times New Roman"/>
                <a:sym typeface="Times New Roman"/>
              </a:rPr>
              <a:t>“Pedido de Parcelamento”</a:t>
            </a:r>
            <a:r>
              <a:rPr b="0" i="0" lang="en-US" sz="3600" u="none" cap="none" strike="noStrike">
                <a:solidFill>
                  <a:schemeClr val="dk1"/>
                </a:solidFill>
                <a:latin typeface="Times New Roman"/>
                <a:ea typeface="Times New Roman"/>
                <a:cs typeface="Times New Roman"/>
                <a:sym typeface="Times New Roman"/>
              </a:rPr>
              <a:t> e </a:t>
            </a:r>
            <a:r>
              <a:rPr b="1" i="0" lang="en-US" sz="3600" u="none" cap="none" strike="noStrike">
                <a:solidFill>
                  <a:schemeClr val="dk1"/>
                </a:solidFill>
                <a:latin typeface="Times New Roman"/>
                <a:ea typeface="Times New Roman"/>
                <a:cs typeface="Times New Roman"/>
                <a:sym typeface="Times New Roman"/>
              </a:rPr>
              <a:t>confirme</a:t>
            </a:r>
            <a:r>
              <a:rPr b="0" i="0" lang="en-US" sz="3600" u="none" cap="none" strike="noStrike">
                <a:solidFill>
                  <a:schemeClr val="dk1"/>
                </a:solidFill>
                <a:latin typeface="Times New Roman"/>
                <a:ea typeface="Times New Roman"/>
                <a:cs typeface="Times New Roman"/>
                <a:sym typeface="Times New Roman"/>
              </a:rPr>
              <a:t> o pedido de certificação para parcelar os débitos. </a:t>
            </a:r>
            <a:endParaRPr b="0" i="0" sz="1400" u="none" cap="none" strike="noStrike">
              <a:solidFill>
                <a:schemeClr val="dk1"/>
              </a:solidFill>
              <a:latin typeface="Times New Roman"/>
              <a:ea typeface="Times New Roman"/>
              <a:cs typeface="Times New Roman"/>
              <a:sym typeface="Times New Roman"/>
            </a:endParaRPr>
          </a:p>
        </p:txBody>
      </p:sp>
      <p:sp>
        <p:nvSpPr>
          <p:cNvPr id="467" name="Google Shape;467;p24"/>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468" name="Google Shape;468;p2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69" name="Google Shape;469;p24"/>
          <p:cNvPicPr preferRelativeResize="0"/>
          <p:nvPr/>
        </p:nvPicPr>
        <p:blipFill rotWithShape="1">
          <a:blip r:embed="rId8">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25"/>
          <p:cNvSpPr/>
          <p:nvPr/>
        </p:nvSpPr>
        <p:spPr>
          <a:xfrm>
            <a:off x="806063" y="2211124"/>
            <a:ext cx="11934187" cy="7340860"/>
          </a:xfrm>
          <a:custGeom>
            <a:rect b="b" l="l" r="r" t="t"/>
            <a:pathLst>
              <a:path extrusionOk="0" h="7340860" w="11934187">
                <a:moveTo>
                  <a:pt x="0" y="0"/>
                </a:moveTo>
                <a:lnTo>
                  <a:pt x="11934186" y="0"/>
                </a:lnTo>
                <a:lnTo>
                  <a:pt x="11934186" y="7340860"/>
                </a:lnTo>
                <a:lnTo>
                  <a:pt x="0" y="7340860"/>
                </a:lnTo>
                <a:lnTo>
                  <a:pt x="0" y="0"/>
                </a:lnTo>
                <a:close/>
              </a:path>
            </a:pathLst>
          </a:custGeom>
          <a:blipFill rotWithShape="1">
            <a:blip r:embed="rId3">
              <a:alphaModFix/>
            </a:blip>
            <a:stretch>
              <a:fillRect b="0" l="0" r="0" t="0"/>
            </a:stretch>
          </a:blipFill>
          <a:ln>
            <a:noFill/>
          </a:ln>
        </p:spPr>
      </p:sp>
      <p:sp>
        <p:nvSpPr>
          <p:cNvPr id="475" name="Google Shape;475;p25"/>
          <p:cNvSpPr/>
          <p:nvPr/>
        </p:nvSpPr>
        <p:spPr>
          <a:xfrm>
            <a:off x="540858" y="1917440"/>
            <a:ext cx="11934187" cy="7340860"/>
          </a:xfrm>
          <a:custGeom>
            <a:rect b="b" l="l" r="r" t="t"/>
            <a:pathLst>
              <a:path extrusionOk="0" h="7340860" w="11934187">
                <a:moveTo>
                  <a:pt x="0" y="0"/>
                </a:moveTo>
                <a:lnTo>
                  <a:pt x="11934187" y="0"/>
                </a:lnTo>
                <a:lnTo>
                  <a:pt x="11934187" y="7340860"/>
                </a:lnTo>
                <a:lnTo>
                  <a:pt x="0" y="7340860"/>
                </a:lnTo>
                <a:lnTo>
                  <a:pt x="0" y="0"/>
                </a:lnTo>
                <a:close/>
              </a:path>
            </a:pathLst>
          </a:custGeom>
          <a:blipFill rotWithShape="1">
            <a:blip r:embed="rId4">
              <a:alphaModFix/>
            </a:blip>
            <a:stretch>
              <a:fillRect b="0" l="0" r="0" t="0"/>
            </a:stretch>
          </a:blipFill>
          <a:ln>
            <a:noFill/>
          </a:ln>
        </p:spPr>
      </p:sp>
      <p:sp>
        <p:nvSpPr>
          <p:cNvPr id="476" name="Google Shape;476;p25"/>
          <p:cNvSpPr/>
          <p:nvPr/>
        </p:nvSpPr>
        <p:spPr>
          <a:xfrm>
            <a:off x="0" y="9828705"/>
            <a:ext cx="6137396" cy="458295"/>
          </a:xfrm>
          <a:custGeom>
            <a:rect b="b" l="l" r="r" t="t"/>
            <a:pathLst>
              <a:path extrusionOk="0" h="458295" w="6137396">
                <a:moveTo>
                  <a:pt x="0" y="0"/>
                </a:moveTo>
                <a:lnTo>
                  <a:pt x="6137396" y="0"/>
                </a:lnTo>
                <a:lnTo>
                  <a:pt x="6137396" y="458295"/>
                </a:lnTo>
                <a:lnTo>
                  <a:pt x="0" y="458295"/>
                </a:lnTo>
                <a:lnTo>
                  <a:pt x="0" y="0"/>
                </a:lnTo>
                <a:close/>
              </a:path>
            </a:pathLst>
          </a:custGeom>
          <a:blipFill rotWithShape="1">
            <a:blip r:embed="rId5">
              <a:alphaModFix/>
            </a:blip>
            <a:stretch>
              <a:fillRect b="0" l="0" r="0" t="0"/>
            </a:stretch>
          </a:blipFill>
          <a:ln>
            <a:noFill/>
          </a:ln>
        </p:spPr>
      </p:sp>
      <p:sp>
        <p:nvSpPr>
          <p:cNvPr id="477" name="Google Shape;477;p25"/>
          <p:cNvSpPr/>
          <p:nvPr/>
        </p:nvSpPr>
        <p:spPr>
          <a:xfrm>
            <a:off x="3263477" y="8776573"/>
            <a:ext cx="862641" cy="481727"/>
          </a:xfrm>
          <a:custGeom>
            <a:rect b="b" l="l" r="r" t="t"/>
            <a:pathLst>
              <a:path extrusionOk="0" h="481727" w="862641">
                <a:moveTo>
                  <a:pt x="0" y="0"/>
                </a:moveTo>
                <a:lnTo>
                  <a:pt x="862641" y="0"/>
                </a:lnTo>
                <a:lnTo>
                  <a:pt x="862641" y="481727"/>
                </a:lnTo>
                <a:lnTo>
                  <a:pt x="0" y="481727"/>
                </a:lnTo>
                <a:lnTo>
                  <a:pt x="0" y="0"/>
                </a:lnTo>
                <a:close/>
              </a:path>
            </a:pathLst>
          </a:custGeom>
          <a:blipFill rotWithShape="1">
            <a:blip r:embed="rId6">
              <a:alphaModFix/>
            </a:blip>
            <a:stretch>
              <a:fillRect b="0" l="0" r="0" t="0"/>
            </a:stretch>
          </a:blipFill>
          <a:ln>
            <a:noFill/>
          </a:ln>
        </p:spPr>
      </p:sp>
      <p:sp>
        <p:nvSpPr>
          <p:cNvPr id="478" name="Google Shape;478;p25"/>
          <p:cNvSpPr txBox="1"/>
          <p:nvPr/>
        </p:nvSpPr>
        <p:spPr>
          <a:xfrm>
            <a:off x="540858" y="666863"/>
            <a:ext cx="16718400" cy="11526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600"/>
              <a:buFont typeface="Arial"/>
              <a:buNone/>
            </a:pPr>
            <a:r>
              <a:rPr b="0" i="0" lang="en-US" sz="3600" u="none" cap="none" strike="noStrike">
                <a:solidFill>
                  <a:schemeClr val="dk1"/>
                </a:solidFill>
                <a:latin typeface="Times New Roman"/>
                <a:ea typeface="Times New Roman"/>
                <a:cs typeface="Times New Roman"/>
                <a:sym typeface="Times New Roman"/>
              </a:rPr>
              <a:t>5. Todas as informações sobre o parcelamento aparecerão a seguir. Ao clicar em </a:t>
            </a:r>
            <a:r>
              <a:rPr b="1" i="0" lang="en-US" sz="3600" u="none" cap="none" strike="noStrike">
                <a:solidFill>
                  <a:schemeClr val="dk1"/>
                </a:solidFill>
                <a:latin typeface="Times New Roman"/>
                <a:ea typeface="Times New Roman"/>
                <a:cs typeface="Times New Roman"/>
                <a:sym typeface="Times New Roman"/>
              </a:rPr>
              <a:t>"continuar"</a:t>
            </a:r>
            <a:r>
              <a:rPr b="0" i="0" lang="en-US" sz="3600" u="none" cap="none" strike="noStrike">
                <a:solidFill>
                  <a:schemeClr val="dk1"/>
                </a:solidFill>
                <a:latin typeface="Times New Roman"/>
                <a:ea typeface="Times New Roman"/>
                <a:cs typeface="Times New Roman"/>
                <a:sym typeface="Times New Roman"/>
              </a:rPr>
              <a:t>, serão gerados o recibo de adesão e a primeira parcela do acordo.</a:t>
            </a:r>
            <a:endParaRPr b="0" i="0" sz="1400" u="none" cap="none" strike="noStrike">
              <a:solidFill>
                <a:schemeClr val="dk1"/>
              </a:solidFill>
              <a:latin typeface="Times New Roman"/>
              <a:ea typeface="Times New Roman"/>
              <a:cs typeface="Times New Roman"/>
              <a:sym typeface="Times New Roman"/>
            </a:endParaRPr>
          </a:p>
        </p:txBody>
      </p:sp>
      <p:sp>
        <p:nvSpPr>
          <p:cNvPr id="479" name="Google Shape;479;p25"/>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480" name="Google Shape;480;p2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81" name="Google Shape;481;p25"/>
          <p:cNvPicPr preferRelativeResize="0"/>
          <p:nvPr/>
        </p:nvPicPr>
        <p:blipFill rotWithShape="1">
          <a:blip r:embed="rId7">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5" name="Shape 485"/>
        <p:cNvGrpSpPr/>
        <p:nvPr/>
      </p:nvGrpSpPr>
      <p:grpSpPr>
        <a:xfrm>
          <a:off x="0" y="0"/>
          <a:ext cx="0" cy="0"/>
          <a:chOff x="0" y="0"/>
          <a:chExt cx="0" cy="0"/>
        </a:xfrm>
      </p:grpSpPr>
      <p:sp>
        <p:nvSpPr>
          <p:cNvPr id="486" name="Google Shape;486;p28"/>
          <p:cNvSpPr/>
          <p:nvPr/>
        </p:nvSpPr>
        <p:spPr>
          <a:xfrm>
            <a:off x="6340716" y="5936923"/>
            <a:ext cx="5606568" cy="3638074"/>
          </a:xfrm>
          <a:custGeom>
            <a:rect b="b" l="l" r="r" t="t"/>
            <a:pathLst>
              <a:path extrusionOk="0" h="3638074" w="5606568">
                <a:moveTo>
                  <a:pt x="0" y="0"/>
                </a:moveTo>
                <a:lnTo>
                  <a:pt x="5606568" y="0"/>
                </a:lnTo>
                <a:lnTo>
                  <a:pt x="5606568" y="3638074"/>
                </a:lnTo>
                <a:lnTo>
                  <a:pt x="0" y="3638074"/>
                </a:lnTo>
                <a:lnTo>
                  <a:pt x="0" y="0"/>
                </a:lnTo>
                <a:close/>
              </a:path>
            </a:pathLst>
          </a:custGeom>
          <a:blipFill rotWithShape="1">
            <a:blip r:embed="rId3">
              <a:alphaModFix/>
            </a:blip>
            <a:stretch>
              <a:fillRect b="0" l="-15950" r="-22421" t="0"/>
            </a:stretch>
          </a:blipFill>
          <a:ln>
            <a:noFill/>
          </a:ln>
        </p:spPr>
      </p:sp>
      <p:sp>
        <p:nvSpPr>
          <p:cNvPr id="487" name="Google Shape;487;p28"/>
          <p:cNvSpPr/>
          <p:nvPr/>
        </p:nvSpPr>
        <p:spPr>
          <a:xfrm>
            <a:off x="360302" y="9586598"/>
            <a:ext cx="6137396" cy="700402"/>
          </a:xfrm>
          <a:custGeom>
            <a:rect b="b" l="l" r="r" t="t"/>
            <a:pathLst>
              <a:path extrusionOk="0" h="700402" w="6137396">
                <a:moveTo>
                  <a:pt x="0" y="0"/>
                </a:moveTo>
                <a:lnTo>
                  <a:pt x="6137396" y="0"/>
                </a:lnTo>
                <a:lnTo>
                  <a:pt x="6137396" y="700402"/>
                </a:lnTo>
                <a:lnTo>
                  <a:pt x="0" y="700402"/>
                </a:lnTo>
                <a:lnTo>
                  <a:pt x="0" y="0"/>
                </a:lnTo>
                <a:close/>
              </a:path>
            </a:pathLst>
          </a:custGeom>
          <a:blipFill rotWithShape="1">
            <a:blip r:embed="rId4">
              <a:alphaModFix/>
            </a:blip>
            <a:stretch>
              <a:fillRect b="0" l="0" r="0" t="0"/>
            </a:stretch>
          </a:blipFill>
          <a:ln>
            <a:noFill/>
          </a:ln>
        </p:spPr>
      </p:sp>
      <p:sp>
        <p:nvSpPr>
          <p:cNvPr id="488" name="Google Shape;488;p28"/>
          <p:cNvSpPr/>
          <p:nvPr/>
        </p:nvSpPr>
        <p:spPr>
          <a:xfrm>
            <a:off x="5526653" y="6782127"/>
            <a:ext cx="1265053" cy="457769"/>
          </a:xfrm>
          <a:custGeom>
            <a:rect b="b" l="l" r="r" t="t"/>
            <a:pathLst>
              <a:path extrusionOk="0" h="457769" w="1265053">
                <a:moveTo>
                  <a:pt x="0" y="0"/>
                </a:moveTo>
                <a:lnTo>
                  <a:pt x="1265054" y="0"/>
                </a:lnTo>
                <a:lnTo>
                  <a:pt x="1265054" y="457768"/>
                </a:lnTo>
                <a:lnTo>
                  <a:pt x="0" y="457768"/>
                </a:lnTo>
                <a:lnTo>
                  <a:pt x="0" y="0"/>
                </a:lnTo>
                <a:close/>
              </a:path>
            </a:pathLst>
          </a:custGeom>
          <a:blipFill rotWithShape="1">
            <a:blip r:embed="rId5">
              <a:alphaModFix/>
            </a:blip>
            <a:stretch>
              <a:fillRect b="0" l="0" r="0" t="0"/>
            </a:stretch>
          </a:blipFill>
          <a:ln>
            <a:noFill/>
          </a:ln>
        </p:spPr>
      </p:sp>
      <p:sp>
        <p:nvSpPr>
          <p:cNvPr id="489" name="Google Shape;489;p28"/>
          <p:cNvSpPr txBox="1"/>
          <p:nvPr/>
        </p:nvSpPr>
        <p:spPr>
          <a:xfrm>
            <a:off x="6159174" y="150300"/>
            <a:ext cx="76329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Clr>
                <a:srgbClr val="000000"/>
              </a:buClr>
              <a:buSzPts val="5499"/>
              <a:buFont typeface="Arial"/>
              <a:buNone/>
            </a:pPr>
            <a:r>
              <a:rPr b="1" i="0" lang="en-US" sz="5499" u="none" cap="none" strike="noStrike">
                <a:solidFill>
                  <a:schemeClr val="dk1"/>
                </a:solidFill>
                <a:latin typeface="Times New Roman"/>
                <a:ea typeface="Times New Roman"/>
                <a:cs typeface="Times New Roman"/>
                <a:sym typeface="Times New Roman"/>
              </a:rPr>
              <a:t>Emissão de Parcelas </a:t>
            </a:r>
            <a:endParaRPr b="0" i="0" sz="1400" u="none" cap="none" strike="noStrike">
              <a:solidFill>
                <a:schemeClr val="dk1"/>
              </a:solidFill>
              <a:latin typeface="Times New Roman"/>
              <a:ea typeface="Times New Roman"/>
              <a:cs typeface="Times New Roman"/>
              <a:sym typeface="Times New Roman"/>
            </a:endParaRPr>
          </a:p>
        </p:txBody>
      </p:sp>
      <p:sp>
        <p:nvSpPr>
          <p:cNvPr id="490" name="Google Shape;490;p28"/>
          <p:cNvSpPr txBox="1"/>
          <p:nvPr/>
        </p:nvSpPr>
        <p:spPr>
          <a:xfrm>
            <a:off x="700064" y="1496503"/>
            <a:ext cx="16887900" cy="11205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500"/>
              <a:buFont typeface="Arial"/>
              <a:buNone/>
            </a:pPr>
            <a:r>
              <a:rPr b="0" i="0" lang="en-US" sz="3500" u="none" cap="none" strike="noStrike">
                <a:solidFill>
                  <a:schemeClr val="dk1"/>
                </a:solidFill>
                <a:latin typeface="Times New Roman"/>
                <a:ea typeface="Times New Roman"/>
                <a:cs typeface="Times New Roman"/>
                <a:sym typeface="Times New Roman"/>
              </a:rPr>
              <a:t>Essa funcionalidade permite ao contribuinte emitir o DAS do parcelamento de forma simples, facilitando o pagamento tanto da parcela atual quanto de parcelas em atraso.</a:t>
            </a:r>
            <a:endParaRPr b="0" i="0" sz="1400" u="none" cap="none" strike="noStrike">
              <a:solidFill>
                <a:schemeClr val="dk1"/>
              </a:solidFill>
              <a:latin typeface="Times New Roman"/>
              <a:ea typeface="Times New Roman"/>
              <a:cs typeface="Times New Roman"/>
              <a:sym typeface="Times New Roman"/>
            </a:endParaRPr>
          </a:p>
        </p:txBody>
      </p:sp>
      <p:sp>
        <p:nvSpPr>
          <p:cNvPr id="491" name="Google Shape;491;p28"/>
          <p:cNvSpPr txBox="1"/>
          <p:nvPr/>
        </p:nvSpPr>
        <p:spPr>
          <a:xfrm>
            <a:off x="744745" y="2584096"/>
            <a:ext cx="16798500" cy="2693700"/>
          </a:xfrm>
          <a:prstGeom prst="rect">
            <a:avLst/>
          </a:prstGeom>
          <a:noFill/>
          <a:ln>
            <a:noFill/>
          </a:ln>
        </p:spPr>
        <p:txBody>
          <a:bodyPr anchorCtr="0" anchor="t" bIns="0" lIns="0" spcFirstLastPara="1" rIns="0" wrap="square" tIns="0">
            <a:spAutoFit/>
          </a:bodyPr>
          <a:lstStyle/>
          <a:p>
            <a:pPr indent="-377825" lvl="1" marL="755651" marR="0" rtl="0" algn="just">
              <a:lnSpc>
                <a:spcPct val="100000"/>
              </a:lnSpc>
              <a:spcBef>
                <a:spcPts val="0"/>
              </a:spcBef>
              <a:spcAft>
                <a:spcPts val="0"/>
              </a:spcAft>
              <a:buClr>
                <a:schemeClr val="dk1"/>
              </a:buClr>
              <a:buSzPts val="3500"/>
              <a:buFont typeface="Calibri"/>
              <a:buAutoNum type="arabicPeriod"/>
            </a:pPr>
            <a:r>
              <a:rPr b="1" i="0" lang="en-US" sz="3500" u="none" cap="none" strike="noStrike">
                <a:solidFill>
                  <a:schemeClr val="dk1"/>
                </a:solidFill>
                <a:latin typeface="Times New Roman"/>
                <a:ea typeface="Times New Roman"/>
                <a:cs typeface="Times New Roman"/>
                <a:sym typeface="Times New Roman"/>
              </a:rPr>
              <a:t>Disponibilidade mensal: </a:t>
            </a:r>
            <a:r>
              <a:rPr b="0" i="0" lang="en-US" sz="3500" u="none" cap="none" strike="noStrike">
                <a:solidFill>
                  <a:schemeClr val="dk1"/>
                </a:solidFill>
                <a:latin typeface="Times New Roman"/>
                <a:ea typeface="Times New Roman"/>
                <a:cs typeface="Times New Roman"/>
                <a:sym typeface="Times New Roman"/>
              </a:rPr>
              <a:t>A partir do dia 10 de cada mês, o documento para pagamento da parcela do mês corrente estará disponível.</a:t>
            </a:r>
            <a:endParaRPr b="0" i="0" sz="3500" u="none" cap="none" strike="noStrike">
              <a:solidFill>
                <a:schemeClr val="dk1"/>
              </a:solidFill>
              <a:latin typeface="Times New Roman"/>
              <a:ea typeface="Times New Roman"/>
              <a:cs typeface="Times New Roman"/>
              <a:sym typeface="Times New Roman"/>
            </a:endParaRPr>
          </a:p>
          <a:p>
            <a:pPr indent="0" lvl="0" marL="914400" marR="0" rtl="0" algn="just">
              <a:lnSpc>
                <a:spcPct val="100000"/>
              </a:lnSpc>
              <a:spcBef>
                <a:spcPts val="0"/>
              </a:spcBef>
              <a:spcAft>
                <a:spcPts val="0"/>
              </a:spcAft>
              <a:buClr>
                <a:srgbClr val="000000"/>
              </a:buClr>
              <a:buSzPts val="3500"/>
              <a:buFont typeface="Arial"/>
              <a:buNone/>
            </a:pPr>
            <a:r>
              <a:t/>
            </a:r>
            <a:endParaRPr b="0" i="0" sz="3500" u="none" cap="none" strike="noStrike">
              <a:solidFill>
                <a:schemeClr val="dk1"/>
              </a:solidFill>
              <a:latin typeface="Times New Roman"/>
              <a:ea typeface="Times New Roman"/>
              <a:cs typeface="Times New Roman"/>
              <a:sym typeface="Times New Roman"/>
            </a:endParaRPr>
          </a:p>
          <a:p>
            <a:pPr indent="-377825" lvl="1" marL="755651" marR="0" rtl="0" algn="just">
              <a:lnSpc>
                <a:spcPct val="100000"/>
              </a:lnSpc>
              <a:spcBef>
                <a:spcPts val="0"/>
              </a:spcBef>
              <a:spcAft>
                <a:spcPts val="0"/>
              </a:spcAft>
              <a:buClr>
                <a:schemeClr val="dk1"/>
              </a:buClr>
              <a:buSzPts val="3500"/>
              <a:buFont typeface="Calibri"/>
              <a:buAutoNum type="arabicPeriod"/>
            </a:pPr>
            <a:r>
              <a:rPr b="1" i="0" lang="en-US" sz="3500" u="none" cap="none" strike="noStrike">
                <a:solidFill>
                  <a:schemeClr val="dk1"/>
                </a:solidFill>
                <a:latin typeface="Times New Roman"/>
                <a:ea typeface="Times New Roman"/>
                <a:cs typeface="Times New Roman"/>
                <a:sym typeface="Times New Roman"/>
              </a:rPr>
              <a:t>Parcelas em atraso:</a:t>
            </a:r>
            <a:r>
              <a:rPr b="0" i="0" lang="en-US" sz="3500" u="none" cap="none" strike="noStrike">
                <a:solidFill>
                  <a:schemeClr val="dk1"/>
                </a:solidFill>
                <a:latin typeface="Times New Roman"/>
                <a:ea typeface="Times New Roman"/>
                <a:cs typeface="Times New Roman"/>
                <a:sym typeface="Times New Roman"/>
              </a:rPr>
              <a:t> Todas as parcelas em atraso serão listadas e também poderão ser impressas para pagamento</a:t>
            </a:r>
            <a:endParaRPr b="0" i="0" sz="1400" u="none" cap="none" strike="noStrike">
              <a:solidFill>
                <a:schemeClr val="dk1"/>
              </a:solidFill>
              <a:latin typeface="Times New Roman"/>
              <a:ea typeface="Times New Roman"/>
              <a:cs typeface="Times New Roman"/>
              <a:sym typeface="Times New Roman"/>
            </a:endParaRPr>
          </a:p>
        </p:txBody>
      </p:sp>
      <p:sp>
        <p:nvSpPr>
          <p:cNvPr id="492" name="Google Shape;492;p28"/>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493" name="Google Shape;493;p2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94" name="Google Shape;494;p28"/>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8" name="Shape 498"/>
        <p:cNvGrpSpPr/>
        <p:nvPr/>
      </p:nvGrpSpPr>
      <p:grpSpPr>
        <a:xfrm>
          <a:off x="0" y="0"/>
          <a:ext cx="0" cy="0"/>
          <a:chOff x="0" y="0"/>
          <a:chExt cx="0" cy="0"/>
        </a:xfrm>
      </p:grpSpPr>
      <p:sp>
        <p:nvSpPr>
          <p:cNvPr id="499" name="Google Shape;499;p26"/>
          <p:cNvSpPr txBox="1"/>
          <p:nvPr/>
        </p:nvSpPr>
        <p:spPr>
          <a:xfrm>
            <a:off x="7555478" y="280035"/>
            <a:ext cx="3177000" cy="101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Atenção!</a:t>
            </a:r>
            <a:endParaRPr b="0" i="0" sz="1400" u="none" cap="none" strike="noStrike">
              <a:solidFill>
                <a:schemeClr val="dk1"/>
              </a:solidFill>
              <a:latin typeface="Arial"/>
              <a:ea typeface="Arial"/>
              <a:cs typeface="Arial"/>
              <a:sym typeface="Arial"/>
            </a:endParaRPr>
          </a:p>
        </p:txBody>
      </p:sp>
      <p:sp>
        <p:nvSpPr>
          <p:cNvPr id="500" name="Google Shape;500;p26"/>
          <p:cNvSpPr txBox="1"/>
          <p:nvPr/>
        </p:nvSpPr>
        <p:spPr>
          <a:xfrm>
            <a:off x="3465612" y="1992939"/>
            <a:ext cx="11356800" cy="59379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4200"/>
              <a:buFont typeface="Arial"/>
              <a:buNone/>
            </a:pPr>
            <a:r>
              <a:rPr b="1" i="0" lang="en-US" sz="4500" u="none" cap="none" strike="noStrike">
                <a:solidFill>
                  <a:schemeClr val="dk1"/>
                </a:solidFill>
                <a:latin typeface="Arial"/>
                <a:ea typeface="Arial"/>
                <a:cs typeface="Arial"/>
                <a:sym typeface="Arial"/>
              </a:rPr>
              <a:t>O parcelamento pode ser rescindido quando?</a:t>
            </a:r>
            <a:br>
              <a:rPr b="1" i="0" lang="en-US" sz="4400" u="none" cap="none" strike="noStrike">
                <a:solidFill>
                  <a:srgbClr val="4A86E8"/>
                </a:solidFill>
                <a:latin typeface="Arial"/>
                <a:ea typeface="Arial"/>
                <a:cs typeface="Arial"/>
                <a:sym typeface="Arial"/>
              </a:rPr>
            </a:br>
            <a:br>
              <a:rPr b="1" i="0" lang="en-US" sz="4200" u="none" cap="none" strike="noStrike">
                <a:solidFill>
                  <a:srgbClr val="4A86E8"/>
                </a:solidFill>
                <a:latin typeface="Calibri"/>
                <a:ea typeface="Calibri"/>
                <a:cs typeface="Calibri"/>
                <a:sym typeface="Calibri"/>
              </a:rPr>
            </a:br>
            <a:r>
              <a:rPr b="0" i="0" lang="en-US" sz="3800" u="none" cap="none" strike="noStrike">
                <a:solidFill>
                  <a:schemeClr val="dk1"/>
                </a:solidFill>
                <a:latin typeface="Arial"/>
                <a:ea typeface="Arial"/>
                <a:cs typeface="Arial"/>
                <a:sym typeface="Arial"/>
              </a:rPr>
              <a:t>Se a primeira parcela não for paga no prazo, o parcelamento será cancelado ou se deixar de pagar 3 (três) parcelas seguidas ou avulsas, deixe de pagar até 2 (duas) parcelas, estando todas as demais quitadas, ou estando vencida a última prestação do pagamento;</a:t>
            </a:r>
            <a:endParaRPr b="0" i="0" sz="1000" u="none" cap="none" strike="noStrike">
              <a:solidFill>
                <a:schemeClr val="dk1"/>
              </a:solidFill>
              <a:latin typeface="Arial"/>
              <a:ea typeface="Arial"/>
              <a:cs typeface="Arial"/>
              <a:sym typeface="Arial"/>
            </a:endParaRPr>
          </a:p>
        </p:txBody>
      </p:sp>
      <p:sp>
        <p:nvSpPr>
          <p:cNvPr id="501" name="Google Shape;501;p26"/>
          <p:cNvSpPr txBox="1"/>
          <p:nvPr/>
        </p:nvSpPr>
        <p:spPr>
          <a:xfrm>
            <a:off x="3106737" y="6617094"/>
            <a:ext cx="11356800" cy="2154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4200"/>
              <a:buFont typeface="Arial"/>
              <a:buNone/>
            </a:pPr>
            <a:r>
              <a:t/>
            </a:r>
            <a:endParaRPr b="0" i="0" sz="1400" u="none" cap="none" strike="noStrike">
              <a:solidFill>
                <a:schemeClr val="dk1"/>
              </a:solidFill>
              <a:latin typeface="Arial"/>
              <a:ea typeface="Arial"/>
              <a:cs typeface="Arial"/>
              <a:sym typeface="Arial"/>
            </a:endParaRPr>
          </a:p>
        </p:txBody>
      </p:sp>
      <p:sp>
        <p:nvSpPr>
          <p:cNvPr id="502" name="Google Shape;502;p26"/>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
        <p:nvSpPr>
          <p:cNvPr id="503" name="Google Shape;503;p2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04" name="Google Shape;504;p26"/>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8" name="Shape 508"/>
        <p:cNvGrpSpPr/>
        <p:nvPr/>
      </p:nvGrpSpPr>
      <p:grpSpPr>
        <a:xfrm>
          <a:off x="0" y="0"/>
          <a:ext cx="0" cy="0"/>
          <a:chOff x="0" y="0"/>
          <a:chExt cx="0" cy="0"/>
        </a:xfrm>
      </p:grpSpPr>
      <p:sp>
        <p:nvSpPr>
          <p:cNvPr id="509" name="Google Shape;509;p33"/>
          <p:cNvSpPr txBox="1"/>
          <p:nvPr/>
        </p:nvSpPr>
        <p:spPr>
          <a:xfrm>
            <a:off x="4440224" y="609600"/>
            <a:ext cx="11752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Verificação de inscrição na Dívida Ativa</a:t>
            </a:r>
            <a:endParaRPr b="0" i="0" sz="1400" u="none" cap="none" strike="noStrike">
              <a:solidFill>
                <a:schemeClr val="dk1"/>
              </a:solidFill>
              <a:latin typeface="Times New Roman"/>
              <a:ea typeface="Times New Roman"/>
              <a:cs typeface="Times New Roman"/>
              <a:sym typeface="Times New Roman"/>
            </a:endParaRPr>
          </a:p>
        </p:txBody>
      </p:sp>
      <p:sp>
        <p:nvSpPr>
          <p:cNvPr id="510" name="Google Shape;510;p33"/>
          <p:cNvSpPr txBox="1"/>
          <p:nvPr/>
        </p:nvSpPr>
        <p:spPr>
          <a:xfrm>
            <a:off x="1493157" y="2400300"/>
            <a:ext cx="15301800" cy="6003000"/>
          </a:xfrm>
          <a:prstGeom prst="rect">
            <a:avLst/>
          </a:prstGeom>
          <a:noFill/>
          <a:ln>
            <a:noFill/>
          </a:ln>
        </p:spPr>
        <p:txBody>
          <a:bodyPr anchorCtr="0" anchor="t" bIns="0" lIns="0" spcFirstLastPara="1" rIns="0" wrap="square" tIns="0">
            <a:spAutoFit/>
          </a:bodyPr>
          <a:lstStyle/>
          <a:p>
            <a:pPr indent="-323850" lvl="1" marL="647700" marR="0" rtl="0" algn="just">
              <a:lnSpc>
                <a:spcPct val="200000"/>
              </a:lnSpc>
              <a:spcBef>
                <a:spcPts val="0"/>
              </a:spcBef>
              <a:spcAft>
                <a:spcPts val="0"/>
              </a:spcAft>
              <a:buClr>
                <a:schemeClr val="dk1"/>
              </a:buClr>
              <a:buSzPts val="3000"/>
              <a:buFont typeface="IBM Plex Sans"/>
              <a:buAutoNum type="arabicPeriod"/>
            </a:pPr>
            <a:r>
              <a:rPr b="1" i="0" lang="en-US" sz="3000" u="none" cap="none" strike="noStrike">
                <a:solidFill>
                  <a:schemeClr val="dk1"/>
                </a:solidFill>
                <a:latin typeface="IBM Plex Sans"/>
                <a:ea typeface="IBM Plex Sans"/>
                <a:cs typeface="IBM Plex Sans"/>
                <a:sym typeface="IBM Plex Sans"/>
              </a:rPr>
              <a:t>Dívida Ativa da União:</a:t>
            </a:r>
            <a:r>
              <a:rPr b="0" i="0" lang="en-US" sz="3000" u="none" cap="none" strike="noStrike">
                <a:solidFill>
                  <a:schemeClr val="dk1"/>
                </a:solidFill>
                <a:latin typeface="IBM Plex Sans"/>
                <a:ea typeface="IBM Plex Sans"/>
                <a:cs typeface="IBM Plex Sans"/>
                <a:sym typeface="IBM Plex Sans"/>
              </a:rPr>
              <a:t> Verifique se está inscrito na Dívida Ativa da União acessando o site </a:t>
            </a:r>
            <a:r>
              <a:rPr b="0" i="0" lang="en-US" sz="3000" u="sng" cap="none" strike="noStrike">
                <a:solidFill>
                  <a:schemeClr val="dk1"/>
                </a:solidFill>
                <a:latin typeface="IBM Plex Sans"/>
                <a:ea typeface="IBM Plex Sans"/>
                <a:cs typeface="IBM Plex Sans"/>
                <a:sym typeface="IBM Plex Sans"/>
                <a:hlinkClick r:id="rId3">
                  <a:extLst>
                    <a:ext uri="{A12FA001-AC4F-418D-AE19-62706E023703}">
                      <ahyp:hlinkClr val="tx"/>
                    </a:ext>
                  </a:extLst>
                </a:hlinkClick>
              </a:rPr>
              <a:t>Regularize</a:t>
            </a:r>
            <a:r>
              <a:rPr b="0" i="0" lang="en-US" sz="3000" u="none" cap="none" strike="noStrike">
                <a:solidFill>
                  <a:schemeClr val="dk1"/>
                </a:solidFill>
                <a:latin typeface="IBM Plex Sans"/>
                <a:ea typeface="IBM Plex Sans"/>
                <a:cs typeface="IBM Plex Sans"/>
                <a:sym typeface="IBM Plex Sans"/>
              </a:rPr>
              <a:t>, escolhendo a opção “Lista de Devedores” e consultando o CNPJ.</a:t>
            </a:r>
            <a:endParaRPr b="0" i="0" sz="1400" u="none" cap="none" strike="noStrike">
              <a:solidFill>
                <a:schemeClr val="dk1"/>
              </a:solidFill>
              <a:latin typeface="Arial"/>
              <a:ea typeface="Arial"/>
              <a:cs typeface="Arial"/>
              <a:sym typeface="Arial"/>
            </a:endParaRPr>
          </a:p>
          <a:p>
            <a:pPr indent="-323850" lvl="1" marL="647700" marR="0" rtl="0" algn="just">
              <a:lnSpc>
                <a:spcPct val="200000"/>
              </a:lnSpc>
              <a:spcBef>
                <a:spcPts val="0"/>
              </a:spcBef>
              <a:spcAft>
                <a:spcPts val="0"/>
              </a:spcAft>
              <a:buClr>
                <a:schemeClr val="dk1"/>
              </a:buClr>
              <a:buSzPts val="3000"/>
              <a:buFont typeface="IBM Plex Sans"/>
              <a:buAutoNum type="arabicPeriod"/>
            </a:pPr>
            <a:r>
              <a:rPr b="1" i="0" lang="en-US" sz="3000" u="none" cap="none" strike="noStrike">
                <a:solidFill>
                  <a:schemeClr val="dk1"/>
                </a:solidFill>
                <a:latin typeface="IBM Plex Sans"/>
                <a:ea typeface="IBM Plex Sans"/>
                <a:cs typeface="IBM Plex Sans"/>
                <a:sym typeface="IBM Plex Sans"/>
              </a:rPr>
              <a:t>Receita Estadual:</a:t>
            </a:r>
            <a:r>
              <a:rPr b="0" i="0" lang="en-US" sz="3000" u="none" cap="none" strike="noStrike">
                <a:solidFill>
                  <a:schemeClr val="dk1"/>
                </a:solidFill>
                <a:latin typeface="IBM Plex Sans"/>
                <a:ea typeface="IBM Plex Sans"/>
                <a:cs typeface="IBM Plex Sans"/>
                <a:sym typeface="IBM Plex Sans"/>
              </a:rPr>
              <a:t> No portal da Secretaria da Fazenda de seu estado, consulte a Certidão Negativa de Débitos Estaduais para verificar pendências em nível estadual.</a:t>
            </a:r>
            <a:endParaRPr b="0" i="0" sz="1400" u="none" cap="none" strike="noStrike">
              <a:solidFill>
                <a:schemeClr val="dk1"/>
              </a:solidFill>
              <a:latin typeface="Arial"/>
              <a:ea typeface="Arial"/>
              <a:cs typeface="Arial"/>
              <a:sym typeface="Arial"/>
            </a:endParaRPr>
          </a:p>
          <a:p>
            <a:pPr indent="-323850" lvl="1" marL="647700" marR="0" rtl="0" algn="just">
              <a:lnSpc>
                <a:spcPct val="200000"/>
              </a:lnSpc>
              <a:spcBef>
                <a:spcPts val="0"/>
              </a:spcBef>
              <a:spcAft>
                <a:spcPts val="0"/>
              </a:spcAft>
              <a:buClr>
                <a:schemeClr val="dk1"/>
              </a:buClr>
              <a:buSzPts val="3000"/>
              <a:buFont typeface="IBM Plex Sans"/>
              <a:buAutoNum type="arabicPeriod"/>
            </a:pPr>
            <a:r>
              <a:rPr b="1" i="0" lang="en-US" sz="3000" u="none" cap="none" strike="noStrike">
                <a:solidFill>
                  <a:schemeClr val="dk1"/>
                </a:solidFill>
                <a:latin typeface="IBM Plex Sans"/>
                <a:ea typeface="IBM Plex Sans"/>
                <a:cs typeface="IBM Plex Sans"/>
                <a:sym typeface="IBM Plex Sans"/>
              </a:rPr>
              <a:t>Receita Municipal:</a:t>
            </a:r>
            <a:r>
              <a:rPr b="0" i="0" lang="en-US" sz="3000" u="none" cap="none" strike="noStrike">
                <a:solidFill>
                  <a:schemeClr val="dk1"/>
                </a:solidFill>
                <a:latin typeface="IBM Plex Sans"/>
                <a:ea typeface="IBM Plex Sans"/>
                <a:cs typeface="IBM Plex Sans"/>
                <a:sym typeface="IBM Plex Sans"/>
              </a:rPr>
              <a:t> Acesse o portal da prefeitura de sua cidade para verificar a situação dos tributos municipais e emitir certidões, confirmando a regularidade das obrigações municipais.</a:t>
            </a:r>
            <a:endParaRPr b="0" i="0" sz="1400" u="none" cap="none" strike="noStrike">
              <a:solidFill>
                <a:schemeClr val="dk1"/>
              </a:solidFill>
              <a:latin typeface="Arial"/>
              <a:ea typeface="Arial"/>
              <a:cs typeface="Arial"/>
              <a:sym typeface="Arial"/>
            </a:endParaRPr>
          </a:p>
        </p:txBody>
      </p:sp>
      <p:sp>
        <p:nvSpPr>
          <p:cNvPr id="511" name="Google Shape;511;p33"/>
          <p:cNvSpPr txBox="1"/>
          <p:nvPr/>
        </p:nvSpPr>
        <p:spPr>
          <a:xfrm>
            <a:off x="254182" y="964080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2025b)</a:t>
            </a:r>
            <a:endParaRPr b="0" i="0" sz="1400" u="none" cap="none" strike="noStrike">
              <a:solidFill>
                <a:schemeClr val="dk1"/>
              </a:solidFill>
              <a:latin typeface="Times New Roman"/>
              <a:ea typeface="Times New Roman"/>
              <a:cs typeface="Times New Roman"/>
              <a:sym typeface="Times New Roman"/>
            </a:endParaRPr>
          </a:p>
        </p:txBody>
      </p:sp>
      <p:sp>
        <p:nvSpPr>
          <p:cNvPr id="512" name="Google Shape;512;p3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13" name="Google Shape;513;p3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p34"/>
          <p:cNvSpPr txBox="1"/>
          <p:nvPr/>
        </p:nvSpPr>
        <p:spPr>
          <a:xfrm>
            <a:off x="2939398" y="286900"/>
            <a:ext cx="12409200" cy="692700"/>
          </a:xfrm>
          <a:prstGeom prst="rect">
            <a:avLst/>
          </a:prstGeom>
          <a:noFill/>
          <a:ln>
            <a:noFill/>
          </a:ln>
        </p:spPr>
        <p:txBody>
          <a:bodyPr anchorCtr="0" anchor="t" bIns="0" lIns="0" spcFirstLastPara="1" rIns="0" wrap="square" tIns="0">
            <a:spAutoFit/>
          </a:bodyPr>
          <a:lstStyle/>
          <a:p>
            <a:pPr indent="0" lvl="0" marL="0" marR="0" rtl="0" algn="l">
              <a:lnSpc>
                <a:spcPct val="127088"/>
              </a:lnSpc>
              <a:spcBef>
                <a:spcPts val="0"/>
              </a:spcBef>
              <a:spcAft>
                <a:spcPts val="0"/>
              </a:spcAft>
              <a:buClr>
                <a:srgbClr val="000000"/>
              </a:buClr>
              <a:buSzPts val="4500"/>
              <a:buFont typeface="Arial"/>
              <a:buNone/>
            </a:pPr>
            <a:r>
              <a:rPr b="1" i="0" lang="en-US" sz="4500" u="none" cap="none" strike="noStrike">
                <a:solidFill>
                  <a:schemeClr val="dk1"/>
                </a:solidFill>
                <a:latin typeface="Arial"/>
                <a:ea typeface="Arial"/>
                <a:cs typeface="Arial"/>
                <a:sym typeface="Arial"/>
              </a:rPr>
              <a:t>Renegociação da Dívida Ativa da União</a:t>
            </a:r>
            <a:endParaRPr b="0" i="0" sz="1400" u="none" cap="none" strike="noStrike">
              <a:solidFill>
                <a:schemeClr val="dk1"/>
              </a:solidFill>
              <a:latin typeface="Arial"/>
              <a:ea typeface="Arial"/>
              <a:cs typeface="Arial"/>
              <a:sym typeface="Arial"/>
            </a:endParaRPr>
          </a:p>
        </p:txBody>
      </p:sp>
      <p:sp>
        <p:nvSpPr>
          <p:cNvPr id="519" name="Google Shape;519;p34"/>
          <p:cNvSpPr txBox="1"/>
          <p:nvPr/>
        </p:nvSpPr>
        <p:spPr>
          <a:xfrm>
            <a:off x="858761" y="1134460"/>
            <a:ext cx="16570500" cy="8190300"/>
          </a:xfrm>
          <a:prstGeom prst="rect">
            <a:avLst/>
          </a:prstGeom>
          <a:noFill/>
          <a:ln>
            <a:noFill/>
          </a:ln>
        </p:spPr>
        <p:txBody>
          <a:bodyPr anchorCtr="0" anchor="t" bIns="0" lIns="0" spcFirstLastPara="1" rIns="0" wrap="square" tIns="0">
            <a:spAutoFit/>
          </a:bodyPr>
          <a:lstStyle/>
          <a:p>
            <a:pPr indent="0" lvl="0" marL="0" marR="0" rtl="0" algn="just">
              <a:lnSpc>
                <a:spcPct val="147565"/>
              </a:lnSpc>
              <a:spcBef>
                <a:spcPts val="0"/>
              </a:spcBef>
              <a:spcAft>
                <a:spcPts val="0"/>
              </a:spcAft>
              <a:buClr>
                <a:srgbClr val="000000"/>
              </a:buClr>
              <a:buSzPts val="2300"/>
              <a:buFont typeface="Arial"/>
              <a:buNone/>
            </a:pPr>
            <a:r>
              <a:rPr b="0" i="0" lang="en-US" sz="2000" u="none" cap="none" strike="noStrike">
                <a:solidFill>
                  <a:schemeClr val="dk1"/>
                </a:solidFill>
                <a:latin typeface="Arial"/>
                <a:ea typeface="Arial"/>
                <a:cs typeface="Arial"/>
                <a:sym typeface="Arial"/>
              </a:rPr>
              <a:t>Descontos e Condições: Contribuintes inscritos na Dívida Ativa da União podem renegociar débitos com até 70% de desconto em multas e juros, conforme critérios específicos dos editais. Os prazos de pagamento podem se estender até 145 meses.</a:t>
            </a:r>
            <a:endParaRPr b="0" i="0" sz="1100" u="none" cap="none" strike="noStrike">
              <a:solidFill>
                <a:schemeClr val="dk1"/>
              </a:solidFill>
              <a:latin typeface="Arial"/>
              <a:ea typeface="Arial"/>
              <a:cs typeface="Arial"/>
              <a:sym typeface="Arial"/>
            </a:endParaRPr>
          </a:p>
          <a:p>
            <a:pPr indent="0" lvl="0" marL="0" marR="0" rtl="0" algn="just">
              <a:lnSpc>
                <a:spcPct val="147565"/>
              </a:lnSpc>
              <a:spcBef>
                <a:spcPts val="0"/>
              </a:spcBef>
              <a:spcAft>
                <a:spcPts val="0"/>
              </a:spcAft>
              <a:buClr>
                <a:srgbClr val="000000"/>
              </a:buClr>
              <a:buSzPts val="2300"/>
              <a:buFont typeface="Arial"/>
              <a:buNone/>
            </a:pPr>
            <a:r>
              <a:rPr b="1" i="0" lang="en-US" sz="2000" u="none" cap="none" strike="noStrike">
                <a:solidFill>
                  <a:schemeClr val="dk1"/>
                </a:solidFill>
                <a:latin typeface="Arial"/>
                <a:ea typeface="Arial"/>
                <a:cs typeface="Arial"/>
                <a:sym typeface="Arial"/>
              </a:rPr>
              <a:t>Editais de 2024: A Procuradoria-Geral da Fazenda Nacional (PGFN) lançou dois editais (ESPECIAIS) de negociação em 2024:</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Edital PGDAU nº 1/2024: Vigente de 8 de janeiro a 30 de abril.</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Edital PGDAU nº 2/2024: Originalmente de 13 de maio a 30 de agosto, prorrogado até 27 de dezembro de 2024.</a:t>
            </a:r>
            <a:endParaRPr b="0" i="0" sz="1100" u="none" cap="none" strike="noStrike">
              <a:solidFill>
                <a:schemeClr val="dk1"/>
              </a:solidFill>
              <a:latin typeface="Arial"/>
              <a:ea typeface="Arial"/>
              <a:cs typeface="Arial"/>
              <a:sym typeface="Arial"/>
            </a:endParaRPr>
          </a:p>
          <a:p>
            <a:pPr indent="0" lvl="0" marL="0" marR="0" rtl="0" algn="just">
              <a:lnSpc>
                <a:spcPct val="147565"/>
              </a:lnSpc>
              <a:spcBef>
                <a:spcPts val="0"/>
              </a:spcBef>
              <a:spcAft>
                <a:spcPts val="0"/>
              </a:spcAft>
              <a:buClr>
                <a:srgbClr val="000000"/>
              </a:buClr>
              <a:buSzPts val="2300"/>
              <a:buFont typeface="Arial"/>
              <a:buNone/>
            </a:pPr>
            <a:r>
              <a:t/>
            </a:r>
            <a:endParaRPr b="0" i="0" sz="2000" u="none" cap="none" strike="noStrike">
              <a:solidFill>
                <a:schemeClr val="dk1"/>
              </a:solidFill>
              <a:latin typeface="Arial"/>
              <a:ea typeface="Arial"/>
              <a:cs typeface="Arial"/>
              <a:sym typeface="Arial"/>
            </a:endParaRPr>
          </a:p>
          <a:p>
            <a:pPr indent="0" lvl="0" marL="0" marR="0" rtl="0" algn="just">
              <a:lnSpc>
                <a:spcPct val="147565"/>
              </a:lnSpc>
              <a:spcBef>
                <a:spcPts val="0"/>
              </a:spcBef>
              <a:spcAft>
                <a:spcPts val="0"/>
              </a:spcAft>
              <a:buClr>
                <a:srgbClr val="000000"/>
              </a:buClr>
              <a:buSzPts val="2300"/>
              <a:buFont typeface="Arial"/>
              <a:buNone/>
            </a:pPr>
            <a:r>
              <a:rPr b="1" i="0" lang="en-US" sz="2000" u="none" cap="none" strike="noStrike">
                <a:solidFill>
                  <a:schemeClr val="dk1"/>
                </a:solidFill>
                <a:latin typeface="Arial"/>
                <a:ea typeface="Arial"/>
                <a:cs typeface="Arial"/>
                <a:sym typeface="Arial"/>
              </a:rPr>
              <a:t>Categorias de Dívidas: Os editais abrangem várias categorias, incluindo:</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Dívidas de pequeno valor</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Débitos de difícil recuperação ou irrecuperáveis</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Capacidade de pagamento do contribuinte</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Inscrições garantidas por seguro garantia ou carta fiança</a:t>
            </a:r>
            <a:endParaRPr b="0" i="0" sz="1100" u="none" cap="none" strike="noStrike">
              <a:solidFill>
                <a:schemeClr val="dk1"/>
              </a:solidFill>
              <a:latin typeface="Arial"/>
              <a:ea typeface="Arial"/>
              <a:cs typeface="Arial"/>
              <a:sym typeface="Arial"/>
            </a:endParaRPr>
          </a:p>
          <a:p>
            <a:pPr indent="-229234" lvl="1" marL="496571" marR="0" rtl="0" algn="just">
              <a:lnSpc>
                <a:spcPct val="147565"/>
              </a:lnSpc>
              <a:spcBef>
                <a:spcPts val="0"/>
              </a:spcBef>
              <a:spcAft>
                <a:spcPts val="0"/>
              </a:spcAft>
              <a:buClr>
                <a:schemeClr val="dk1"/>
              </a:buClr>
              <a:buSzPts val="2000"/>
              <a:buFont typeface="Arial"/>
              <a:buAutoNum type="arabicPeriod"/>
            </a:pPr>
            <a:r>
              <a:rPr b="0" i="0" lang="en-US" sz="2000" u="none" cap="none" strike="noStrike">
                <a:solidFill>
                  <a:schemeClr val="dk1"/>
                </a:solidFill>
                <a:latin typeface="Arial"/>
                <a:ea typeface="Arial"/>
                <a:cs typeface="Arial"/>
                <a:sym typeface="Arial"/>
              </a:rPr>
              <a:t>Microempreendedores individuais (MEIs)</a:t>
            </a:r>
            <a:endParaRPr b="0" i="0" sz="1100" u="none" cap="none" strike="noStrike">
              <a:solidFill>
                <a:schemeClr val="dk1"/>
              </a:solidFill>
              <a:latin typeface="Arial"/>
              <a:ea typeface="Arial"/>
              <a:cs typeface="Arial"/>
              <a:sym typeface="Arial"/>
            </a:endParaRPr>
          </a:p>
          <a:p>
            <a:pPr indent="0" lvl="0" marL="0" marR="0" rtl="0" algn="just">
              <a:lnSpc>
                <a:spcPct val="147565"/>
              </a:lnSpc>
              <a:spcBef>
                <a:spcPts val="0"/>
              </a:spcBef>
              <a:spcAft>
                <a:spcPts val="0"/>
              </a:spcAft>
              <a:buClr>
                <a:srgbClr val="000000"/>
              </a:buClr>
              <a:buSzPts val="2300"/>
              <a:buFont typeface="Arial"/>
              <a:buNone/>
            </a:pPr>
            <a:r>
              <a:t/>
            </a:r>
            <a:endParaRPr b="0" i="0" sz="2000" u="none" cap="none" strike="noStrike">
              <a:solidFill>
                <a:schemeClr val="dk1"/>
              </a:solidFill>
              <a:latin typeface="Arial"/>
              <a:ea typeface="Arial"/>
              <a:cs typeface="Arial"/>
              <a:sym typeface="Arial"/>
            </a:endParaRPr>
          </a:p>
          <a:p>
            <a:pPr indent="-248284" lvl="1" marL="496571" marR="0" rtl="0" algn="just">
              <a:lnSpc>
                <a:spcPct val="147565"/>
              </a:lnSpc>
              <a:spcBef>
                <a:spcPts val="0"/>
              </a:spcBef>
              <a:spcAft>
                <a:spcPts val="0"/>
              </a:spcAft>
              <a:buClr>
                <a:schemeClr val="dk1"/>
              </a:buClr>
              <a:buSzPts val="2300"/>
              <a:buFont typeface="Times New Roman"/>
              <a:buChar char="•"/>
            </a:pPr>
            <a:r>
              <a:rPr b="0" i="0" lang="en-US" sz="2000" u="none" cap="none" strike="noStrike">
                <a:solidFill>
                  <a:schemeClr val="dk1"/>
                </a:solidFill>
                <a:latin typeface="Arial"/>
                <a:ea typeface="Arial"/>
                <a:cs typeface="Arial"/>
                <a:sym typeface="Arial"/>
              </a:rPr>
              <a:t>Limites e Valores Mínimos: Somente débitos de até R$ 45 milhões podem ser refinanciados.</a:t>
            </a:r>
            <a:r>
              <a:rPr b="1" i="0" lang="en-US" sz="2200" u="none" cap="none" strike="noStrike">
                <a:solidFill>
                  <a:schemeClr val="dk1"/>
                </a:solidFill>
                <a:latin typeface="Arial"/>
                <a:ea typeface="Arial"/>
                <a:cs typeface="Arial"/>
                <a:sym typeface="Arial"/>
              </a:rPr>
              <a:t> As prestações mínimas são de R$ 25 para MEIs</a:t>
            </a:r>
            <a:r>
              <a:rPr b="0" i="0" lang="en-US" sz="2000" u="none" cap="none" strike="noStrike">
                <a:solidFill>
                  <a:schemeClr val="dk1"/>
                </a:solidFill>
                <a:latin typeface="Arial"/>
                <a:ea typeface="Arial"/>
                <a:cs typeface="Arial"/>
                <a:sym typeface="Arial"/>
              </a:rPr>
              <a:t> e R$ 100 para outros contribuintes.</a:t>
            </a:r>
            <a:br>
              <a:rPr b="0" i="0" lang="en-US" sz="2000" u="none" cap="none" strike="noStrike">
                <a:solidFill>
                  <a:schemeClr val="dk1"/>
                </a:solidFill>
                <a:latin typeface="Arial"/>
                <a:ea typeface="Arial"/>
                <a:cs typeface="Arial"/>
                <a:sym typeface="Arial"/>
              </a:rPr>
            </a:br>
            <a:r>
              <a:rPr b="0" i="0" lang="en-US" sz="2000" u="none" cap="none" strike="noStrike">
                <a:solidFill>
                  <a:schemeClr val="dk1"/>
                </a:solidFill>
                <a:latin typeface="Arial"/>
                <a:ea typeface="Arial"/>
                <a:cs typeface="Arial"/>
                <a:sym typeface="Arial"/>
              </a:rPr>
              <a:t>- Esses editais são programas temporários de transação tributária que oferecem descontos em dívidas, porém será somente válido o período de vigência do EDITAL</a:t>
            </a:r>
            <a:r>
              <a:rPr b="0" i="0" lang="en-US" sz="2000" u="none" cap="none" strike="noStrike">
                <a:solidFill>
                  <a:srgbClr val="0000FF"/>
                </a:solidFill>
                <a:latin typeface="Arial"/>
                <a:ea typeface="Arial"/>
                <a:cs typeface="Arial"/>
                <a:sym typeface="Arial"/>
              </a:rPr>
              <a:t>.</a:t>
            </a:r>
            <a:endParaRPr b="0" i="0" sz="1100" u="none" cap="none" strike="noStrike">
              <a:solidFill>
                <a:srgbClr val="0000FF"/>
              </a:solidFill>
              <a:latin typeface="Arial"/>
              <a:ea typeface="Arial"/>
              <a:cs typeface="Arial"/>
              <a:sym typeface="Arial"/>
            </a:endParaRPr>
          </a:p>
          <a:p>
            <a:pPr indent="0" lvl="0" marL="0" marR="0" rtl="0" algn="just">
              <a:lnSpc>
                <a:spcPct val="147565"/>
              </a:lnSpc>
              <a:spcBef>
                <a:spcPts val="0"/>
              </a:spcBef>
              <a:spcAft>
                <a:spcPts val="0"/>
              </a:spcAft>
              <a:buClr>
                <a:srgbClr val="000000"/>
              </a:buClr>
              <a:buSzPts val="2300"/>
              <a:buFont typeface="Arial"/>
              <a:buNone/>
            </a:pPr>
            <a:r>
              <a:t/>
            </a:r>
            <a:endParaRPr b="0" i="0" sz="2300" u="none" cap="none" strike="noStrike">
              <a:solidFill>
                <a:schemeClr val="lt1"/>
              </a:solidFill>
              <a:latin typeface="Times New Roman"/>
              <a:ea typeface="Times New Roman"/>
              <a:cs typeface="Times New Roman"/>
              <a:sym typeface="Times New Roman"/>
            </a:endParaRPr>
          </a:p>
        </p:txBody>
      </p:sp>
      <p:sp>
        <p:nvSpPr>
          <p:cNvPr id="520" name="Google Shape;520;p34"/>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2023b)</a:t>
            </a:r>
            <a:endParaRPr b="0" i="0" sz="1400" u="none" cap="none" strike="noStrike">
              <a:solidFill>
                <a:schemeClr val="dk1"/>
              </a:solidFill>
              <a:latin typeface="Times New Roman"/>
              <a:ea typeface="Times New Roman"/>
              <a:cs typeface="Times New Roman"/>
              <a:sym typeface="Times New Roman"/>
            </a:endParaRPr>
          </a:p>
        </p:txBody>
      </p:sp>
      <p:sp>
        <p:nvSpPr>
          <p:cNvPr id="521" name="Google Shape;521;p3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22" name="Google Shape;522;p34"/>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385e511b9c7_0_0"/>
          <p:cNvSpPr txBox="1"/>
          <p:nvPr/>
        </p:nvSpPr>
        <p:spPr>
          <a:xfrm>
            <a:off x="3030000" y="194100"/>
            <a:ext cx="12228000" cy="877200"/>
          </a:xfrm>
          <a:prstGeom prst="rect">
            <a:avLst/>
          </a:prstGeom>
          <a:noFill/>
          <a:ln>
            <a:noFill/>
          </a:ln>
        </p:spPr>
        <p:txBody>
          <a:bodyPr anchorCtr="0" anchor="t" bIns="91425" lIns="91425" spcFirstLastPara="1" rIns="91425" wrap="square" tIns="91425">
            <a:spAutoFit/>
          </a:bodyPr>
          <a:lstStyle/>
          <a:p>
            <a:pPr indent="0" lvl="0" marL="0" marR="0" rtl="0" algn="l">
              <a:lnSpc>
                <a:spcPct val="127088"/>
              </a:lnSpc>
              <a:spcBef>
                <a:spcPts val="0"/>
              </a:spcBef>
              <a:spcAft>
                <a:spcPts val="0"/>
              </a:spcAft>
              <a:buClr>
                <a:srgbClr val="000000"/>
              </a:buClr>
              <a:buSzPts val="4500"/>
              <a:buFont typeface="Arial"/>
              <a:buNone/>
            </a:pPr>
            <a:r>
              <a:rPr b="1" i="0" lang="en-US" sz="4500" u="none" cap="none" strike="noStrike">
                <a:solidFill>
                  <a:schemeClr val="dk1"/>
                </a:solidFill>
                <a:latin typeface="Arial"/>
                <a:ea typeface="Arial"/>
                <a:cs typeface="Arial"/>
                <a:sym typeface="Arial"/>
              </a:rPr>
              <a:t>Renegociação da Dívida Ativa da União</a:t>
            </a:r>
            <a:endParaRPr b="0" i="0" sz="1400" u="none" cap="none" strike="noStrike">
              <a:solidFill>
                <a:schemeClr val="dk1"/>
              </a:solidFill>
              <a:latin typeface="Arial"/>
              <a:ea typeface="Arial"/>
              <a:cs typeface="Arial"/>
              <a:sym typeface="Arial"/>
            </a:endParaRPr>
          </a:p>
        </p:txBody>
      </p:sp>
      <p:sp>
        <p:nvSpPr>
          <p:cNvPr id="528" name="Google Shape;528;g385e511b9c7_0_0"/>
          <p:cNvSpPr txBox="1"/>
          <p:nvPr/>
        </p:nvSpPr>
        <p:spPr>
          <a:xfrm>
            <a:off x="1753700" y="1071300"/>
            <a:ext cx="14534100" cy="3005100"/>
          </a:xfrm>
          <a:prstGeom prst="rect">
            <a:avLst/>
          </a:prstGeom>
          <a:noFill/>
          <a:ln>
            <a:noFill/>
          </a:ln>
        </p:spPr>
        <p:txBody>
          <a:bodyPr anchorCtr="0" anchor="t" bIns="91425" lIns="91425" spcFirstLastPara="1" rIns="91425" wrap="square" tIns="91425">
            <a:spAutoFit/>
          </a:bodyPr>
          <a:lstStyle/>
          <a:p>
            <a:pPr indent="-431800" lvl="0" marL="457200" marR="0" rtl="0" algn="ctr">
              <a:lnSpc>
                <a:spcPct val="127088"/>
              </a:lnSpc>
              <a:spcBef>
                <a:spcPts val="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Edital - PGDAU 11/2025</a:t>
            </a:r>
            <a:endParaRPr b="0" i="0" sz="3200" u="none" cap="none" strike="noStrike">
              <a:solidFill>
                <a:schemeClr val="dk1"/>
              </a:solidFill>
              <a:latin typeface="Arial"/>
              <a:ea typeface="Arial"/>
              <a:cs typeface="Arial"/>
              <a:sym typeface="Arial"/>
            </a:endParaRPr>
          </a:p>
          <a:p>
            <a:pPr indent="-412750" lvl="0" marL="457200" marR="0" rtl="0" algn="l">
              <a:lnSpc>
                <a:spcPct val="127088"/>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Publicado em 02/06/2025, divulga possibilidade de negociação para os contribuintes com débitos em DAU (Dívida ativa da união) sendo vigente a adesão até 30 de janeiro de 2026;</a:t>
            </a:r>
            <a:endParaRPr b="0" i="0" sz="2900" u="none" cap="none" strike="noStrike">
              <a:solidFill>
                <a:schemeClr val="dk1"/>
              </a:solidFill>
              <a:latin typeface="Arial"/>
              <a:ea typeface="Arial"/>
              <a:cs typeface="Arial"/>
              <a:sym typeface="Arial"/>
            </a:endParaRPr>
          </a:p>
          <a:p>
            <a:pPr indent="0" lvl="0" marL="457200" marR="0" rtl="0" algn="l">
              <a:lnSpc>
                <a:spcPct val="127088"/>
              </a:lnSpc>
              <a:spcBef>
                <a:spcPts val="0"/>
              </a:spcBef>
              <a:spcAft>
                <a:spcPts val="0"/>
              </a:spcAft>
              <a:buClr>
                <a:srgbClr val="000000"/>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29" name="Google Shape;529;g385e511b9c7_0_0"/>
          <p:cNvSpPr/>
          <p:nvPr/>
        </p:nvSpPr>
        <p:spPr>
          <a:xfrm>
            <a:off x="1108650" y="3485100"/>
            <a:ext cx="16070700" cy="583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530" name="Google Shape;530;g385e511b9c7_0_0"/>
          <p:cNvSpPr txBox="1"/>
          <p:nvPr/>
        </p:nvSpPr>
        <p:spPr>
          <a:xfrm>
            <a:off x="945050" y="3550650"/>
            <a:ext cx="16151400" cy="5704500"/>
          </a:xfrm>
          <a:prstGeom prst="rect">
            <a:avLst/>
          </a:prstGeom>
          <a:noFill/>
          <a:ln>
            <a:noFill/>
          </a:ln>
        </p:spPr>
        <p:txBody>
          <a:bodyPr anchorCtr="0" anchor="t" bIns="91425" lIns="91425" spcFirstLastPara="1" rIns="91425" wrap="square" tIns="91425">
            <a:spAutoFit/>
          </a:bodyPr>
          <a:lstStyle/>
          <a:p>
            <a:pPr indent="-438150" lvl="0" marL="457200" marR="0" rtl="0" algn="ctr">
              <a:lnSpc>
                <a:spcPct val="127088"/>
              </a:lnSpc>
              <a:spcBef>
                <a:spcPts val="0"/>
              </a:spcBef>
              <a:spcAft>
                <a:spcPts val="0"/>
              </a:spcAft>
              <a:buClr>
                <a:schemeClr val="dk1"/>
              </a:buClr>
              <a:buSzPts val="3300"/>
              <a:buFont typeface="Arial"/>
              <a:buChar char="●"/>
            </a:pPr>
            <a:r>
              <a:rPr b="1" i="0" lang="en-US" sz="3300" u="none" cap="none" strike="noStrike">
                <a:solidFill>
                  <a:schemeClr val="dk1"/>
                </a:solidFill>
                <a:latin typeface="Arial"/>
                <a:ea typeface="Arial"/>
                <a:cs typeface="Arial"/>
                <a:sym typeface="Arial"/>
              </a:rPr>
              <a:t>PARA O MICROEMPREENDEDOR</a:t>
            </a:r>
            <a:endParaRPr b="1" i="0" sz="3300" u="none" cap="none" strike="noStrike">
              <a:solidFill>
                <a:schemeClr val="dk1"/>
              </a:solidFill>
              <a:latin typeface="Arial"/>
              <a:ea typeface="Arial"/>
              <a:cs typeface="Arial"/>
              <a:sym typeface="Arial"/>
            </a:endParaRPr>
          </a:p>
          <a:p>
            <a:pPr indent="-431800" lvl="0" marL="457200" marR="0" rtl="0" algn="l">
              <a:lnSpc>
                <a:spcPct val="127088"/>
              </a:lnSpc>
              <a:spcBef>
                <a:spcPts val="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Transação conforme capacidade de pagamento</a:t>
            </a:r>
            <a:r>
              <a:rPr b="0" i="0" lang="en-US" sz="3200" u="none" cap="none" strike="noStrike">
                <a:solidFill>
                  <a:schemeClr val="dk1"/>
                </a:solidFill>
                <a:latin typeface="Arial"/>
                <a:ea typeface="Arial"/>
                <a:cs typeface="Arial"/>
                <a:sym typeface="Arial"/>
              </a:rPr>
              <a:t>: Analisa situação financeira do contribuinte calculando o seu CAPAC (Capacidade de pagamento) com as informações que possui (Renda, faturamento etc..) e caso verifique que o contribuinte não tenha total capacidade e fornecido descontos no débito de DAU;</a:t>
            </a:r>
            <a:endParaRPr b="0" i="0" sz="3200" u="none" cap="none" strike="noStrike">
              <a:solidFill>
                <a:schemeClr val="dk1"/>
              </a:solidFill>
              <a:latin typeface="Arial"/>
              <a:ea typeface="Arial"/>
              <a:cs typeface="Arial"/>
              <a:sym typeface="Arial"/>
            </a:endParaRPr>
          </a:p>
          <a:p>
            <a:pPr indent="-431800" lvl="0" marL="457200" marR="0" rtl="0" algn="l">
              <a:lnSpc>
                <a:spcPct val="127088"/>
              </a:lnSpc>
              <a:spcBef>
                <a:spcPts val="0"/>
              </a:spcBef>
              <a:spcAft>
                <a:spcPts val="0"/>
              </a:spcAft>
              <a:buClr>
                <a:schemeClr val="dk1"/>
              </a:buClr>
              <a:buSzPts val="3200"/>
              <a:buFont typeface="Arial"/>
              <a:buChar char="-"/>
            </a:pPr>
            <a:r>
              <a:rPr b="1" i="0" lang="en-US" sz="3200" u="none" cap="none" strike="noStrike">
                <a:solidFill>
                  <a:schemeClr val="dk1"/>
                </a:solidFill>
                <a:latin typeface="Arial"/>
                <a:ea typeface="Arial"/>
                <a:cs typeface="Arial"/>
                <a:sym typeface="Arial"/>
              </a:rPr>
              <a:t>Transação de pequeno valor</a:t>
            </a:r>
            <a:r>
              <a:rPr b="0" i="0" lang="en-US" sz="3200" u="none" cap="none" strike="noStrike">
                <a:solidFill>
                  <a:schemeClr val="dk1"/>
                </a:solidFill>
                <a:latin typeface="Arial"/>
                <a:ea typeface="Arial"/>
                <a:cs typeface="Arial"/>
                <a:sym typeface="Arial"/>
              </a:rPr>
              <a:t>: Extremamente relevante para o MEI, simplificando dívidas de menor valor aonde deve-se respeitar o limite estabelecido (geralmente até 60 salários mínimos) para aderir a negociação. Nessa negociação o valor mínimo da parcela costuma ser de R$ 25,00 sendo um ótimo negócio para o MEI .</a:t>
            </a:r>
            <a:endParaRPr b="0" i="0" sz="3200" u="none" cap="none" strike="noStrike">
              <a:solidFill>
                <a:schemeClr val="dk1"/>
              </a:solidFill>
              <a:latin typeface="Arial"/>
              <a:ea typeface="Arial"/>
              <a:cs typeface="Arial"/>
              <a:sym typeface="Arial"/>
            </a:endParaRPr>
          </a:p>
        </p:txBody>
      </p:sp>
      <p:sp>
        <p:nvSpPr>
          <p:cNvPr id="531" name="Google Shape;531;g385e511b9c7_0_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32" name="Google Shape;532;g385e511b9c7_0_0"/>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
        <p:nvSpPr>
          <p:cNvPr id="533" name="Google Shape;533;g385e511b9c7_0_0"/>
          <p:cNvSpPr txBox="1"/>
          <p:nvPr/>
        </p:nvSpPr>
        <p:spPr>
          <a:xfrm>
            <a:off x="3000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a:t>
            </a:r>
            <a:r>
              <a:rPr lang="en-US" sz="2550">
                <a:solidFill>
                  <a:schemeClr val="dk1"/>
                </a:solidFill>
                <a:latin typeface="Times New Roman"/>
                <a:ea typeface="Times New Roman"/>
                <a:cs typeface="Times New Roman"/>
                <a:sym typeface="Times New Roman"/>
              </a:rPr>
              <a:t>3c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7" name="Shape 537"/>
        <p:cNvGrpSpPr/>
        <p:nvPr/>
      </p:nvGrpSpPr>
      <p:grpSpPr>
        <a:xfrm>
          <a:off x="0" y="0"/>
          <a:ext cx="0" cy="0"/>
          <a:chOff x="0" y="0"/>
          <a:chExt cx="0" cy="0"/>
        </a:xfrm>
      </p:grpSpPr>
      <p:sp>
        <p:nvSpPr>
          <p:cNvPr id="538" name="Google Shape;538;p35"/>
          <p:cNvSpPr/>
          <p:nvPr/>
        </p:nvSpPr>
        <p:spPr>
          <a:xfrm>
            <a:off x="7616620" y="2828690"/>
            <a:ext cx="9642680" cy="5485352"/>
          </a:xfrm>
          <a:custGeom>
            <a:rect b="b" l="l" r="r" t="t"/>
            <a:pathLst>
              <a:path extrusionOk="0" h="5485352" w="9642680">
                <a:moveTo>
                  <a:pt x="0" y="0"/>
                </a:moveTo>
                <a:lnTo>
                  <a:pt x="9642680" y="0"/>
                </a:lnTo>
                <a:lnTo>
                  <a:pt x="9642680" y="5485352"/>
                </a:lnTo>
                <a:lnTo>
                  <a:pt x="0" y="5485352"/>
                </a:lnTo>
                <a:lnTo>
                  <a:pt x="0" y="0"/>
                </a:lnTo>
                <a:close/>
              </a:path>
            </a:pathLst>
          </a:custGeom>
          <a:blipFill rotWithShape="1">
            <a:blip r:embed="rId3">
              <a:alphaModFix/>
            </a:blip>
            <a:stretch>
              <a:fillRect b="0" l="-6752" r="-356" t="0"/>
            </a:stretch>
          </a:blipFill>
          <a:ln>
            <a:noFill/>
          </a:ln>
        </p:spPr>
      </p:sp>
      <p:sp>
        <p:nvSpPr>
          <p:cNvPr id="539" name="Google Shape;539;p35"/>
          <p:cNvSpPr/>
          <p:nvPr/>
        </p:nvSpPr>
        <p:spPr>
          <a:xfrm rot="3242778">
            <a:off x="627720" y="3429168"/>
            <a:ext cx="757096" cy="413163"/>
          </a:xfrm>
          <a:custGeom>
            <a:rect b="b" l="l" r="r" t="t"/>
            <a:pathLst>
              <a:path extrusionOk="0" h="412904" w="756621">
                <a:moveTo>
                  <a:pt x="0" y="0"/>
                </a:moveTo>
                <a:lnTo>
                  <a:pt x="756621" y="0"/>
                </a:lnTo>
                <a:lnTo>
                  <a:pt x="756621" y="412904"/>
                </a:lnTo>
                <a:lnTo>
                  <a:pt x="0" y="412904"/>
                </a:lnTo>
                <a:lnTo>
                  <a:pt x="0" y="0"/>
                </a:lnTo>
                <a:close/>
              </a:path>
            </a:pathLst>
          </a:custGeom>
          <a:blipFill rotWithShape="1">
            <a:blip r:embed="rId4">
              <a:alphaModFix/>
            </a:blip>
            <a:stretch>
              <a:fillRect b="0" l="0" r="0" t="0"/>
            </a:stretch>
          </a:blipFill>
          <a:ln>
            <a:noFill/>
          </a:ln>
        </p:spPr>
      </p:sp>
      <p:sp>
        <p:nvSpPr>
          <p:cNvPr id="540" name="Google Shape;540;p35"/>
          <p:cNvSpPr/>
          <p:nvPr/>
        </p:nvSpPr>
        <p:spPr>
          <a:xfrm rot="-2322614">
            <a:off x="7567157" y="6263426"/>
            <a:ext cx="997209" cy="545231"/>
          </a:xfrm>
          <a:custGeom>
            <a:rect b="b" l="l" r="r" t="t"/>
            <a:pathLst>
              <a:path extrusionOk="0" h="545231" w="997209">
                <a:moveTo>
                  <a:pt x="0" y="0"/>
                </a:moveTo>
                <a:lnTo>
                  <a:pt x="997210" y="0"/>
                </a:lnTo>
                <a:lnTo>
                  <a:pt x="997210" y="545231"/>
                </a:lnTo>
                <a:lnTo>
                  <a:pt x="0" y="545231"/>
                </a:lnTo>
                <a:lnTo>
                  <a:pt x="0" y="0"/>
                </a:lnTo>
                <a:close/>
              </a:path>
            </a:pathLst>
          </a:custGeom>
          <a:blipFill rotWithShape="1">
            <a:blip r:embed="rId5">
              <a:alphaModFix/>
            </a:blip>
            <a:stretch>
              <a:fillRect b="0" l="0" r="0" t="0"/>
            </a:stretch>
          </a:blipFill>
          <a:ln>
            <a:noFill/>
          </a:ln>
        </p:spPr>
      </p:sp>
      <p:sp>
        <p:nvSpPr>
          <p:cNvPr id="541" name="Google Shape;541;p35"/>
          <p:cNvSpPr txBox="1"/>
          <p:nvPr/>
        </p:nvSpPr>
        <p:spPr>
          <a:xfrm>
            <a:off x="449101" y="2162050"/>
            <a:ext cx="13800300" cy="465600"/>
          </a:xfrm>
          <a:prstGeom prst="rect">
            <a:avLst/>
          </a:prstGeom>
          <a:noFill/>
          <a:ln>
            <a:noFill/>
          </a:ln>
        </p:spPr>
        <p:txBody>
          <a:bodyPr anchorCtr="0" anchor="t" bIns="0" lIns="0" spcFirstLastPara="1" rIns="0" wrap="square" tIns="0">
            <a:spAutoFit/>
          </a:bodyPr>
          <a:lstStyle/>
          <a:p>
            <a:pPr indent="-388620" lvl="1" marL="777240" marR="0" rtl="0" algn="l">
              <a:lnSpc>
                <a:spcPct val="84000"/>
              </a:lnSpc>
              <a:spcBef>
                <a:spcPts val="0"/>
              </a:spcBef>
              <a:spcAft>
                <a:spcPts val="0"/>
              </a:spcAft>
              <a:buClr>
                <a:schemeClr val="dk1"/>
              </a:buClr>
              <a:buSzPts val="3600"/>
              <a:buFont typeface="Times New Roman"/>
              <a:buAutoNum type="arabicPeriod"/>
            </a:pPr>
            <a:r>
              <a:rPr b="0" i="0" lang="en-US" sz="3600" u="none" cap="none" strike="noStrike">
                <a:solidFill>
                  <a:schemeClr val="dk1"/>
                </a:solidFill>
                <a:latin typeface="Times New Roman"/>
                <a:ea typeface="Times New Roman"/>
                <a:cs typeface="Times New Roman"/>
                <a:sym typeface="Times New Roman"/>
              </a:rPr>
              <a:t>Acesse o portal REGULARIZE e clique na opção “Negociar Dívida”</a:t>
            </a:r>
            <a:endParaRPr b="0" i="0" sz="1400" u="none" cap="none" strike="noStrike">
              <a:solidFill>
                <a:schemeClr val="dk1"/>
              </a:solidFill>
              <a:latin typeface="Times New Roman"/>
              <a:ea typeface="Times New Roman"/>
              <a:cs typeface="Times New Roman"/>
              <a:sym typeface="Times New Roman"/>
            </a:endParaRPr>
          </a:p>
        </p:txBody>
      </p:sp>
      <p:sp>
        <p:nvSpPr>
          <p:cNvPr id="542" name="Google Shape;542;p35"/>
          <p:cNvSpPr txBox="1"/>
          <p:nvPr/>
        </p:nvSpPr>
        <p:spPr>
          <a:xfrm>
            <a:off x="221200" y="628950"/>
            <a:ext cx="14207700" cy="346200"/>
          </a:xfrm>
          <a:prstGeom prst="rect">
            <a:avLst/>
          </a:prstGeom>
          <a:noFill/>
          <a:ln>
            <a:noFill/>
          </a:ln>
        </p:spPr>
        <p:txBody>
          <a:bodyPr anchorCtr="0" anchor="t" bIns="0" lIns="0" spcFirstLastPara="1" rIns="0" wrap="square" tIns="0">
            <a:spAutoFit/>
          </a:bodyPr>
          <a:lstStyle/>
          <a:p>
            <a:pPr indent="0" lvl="0" marL="0" marR="0" rtl="0" algn="l">
              <a:lnSpc>
                <a:spcPct val="50000"/>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 Renegociação da Dívida Ativa da União</a:t>
            </a:r>
            <a:endParaRPr b="0" i="0" sz="1400" u="none" cap="none" strike="noStrike">
              <a:solidFill>
                <a:schemeClr val="dk1"/>
              </a:solidFill>
              <a:latin typeface="Times New Roman"/>
              <a:ea typeface="Times New Roman"/>
              <a:cs typeface="Times New Roman"/>
              <a:sym typeface="Times New Roman"/>
            </a:endParaRPr>
          </a:p>
        </p:txBody>
      </p:sp>
      <p:sp>
        <p:nvSpPr>
          <p:cNvPr id="543" name="Google Shape;543;p35"/>
          <p:cNvSpPr txBox="1"/>
          <p:nvPr/>
        </p:nvSpPr>
        <p:spPr>
          <a:xfrm>
            <a:off x="1201999" y="1190925"/>
            <a:ext cx="10842900" cy="554100"/>
          </a:xfrm>
          <a:prstGeom prst="rect">
            <a:avLst/>
          </a:prstGeom>
          <a:noFill/>
          <a:ln>
            <a:noFill/>
          </a:ln>
        </p:spPr>
        <p:txBody>
          <a:bodyPr anchorCtr="0" anchor="t" bIns="0" lIns="0" spcFirstLastPara="1" rIns="0" wrap="square" tIns="0">
            <a:spAutoFit/>
          </a:bodyPr>
          <a:lstStyle/>
          <a:p>
            <a:pPr indent="0" lvl="0" marL="0" marR="0" rtl="0" algn="l">
              <a:lnSpc>
                <a:spcPct val="149694"/>
              </a:lnSpc>
              <a:spcBef>
                <a:spcPts val="0"/>
              </a:spcBef>
              <a:spcAft>
                <a:spcPts val="0"/>
              </a:spcAft>
              <a:buClr>
                <a:srgbClr val="000000"/>
              </a:buClr>
              <a:buSzPts val="3600"/>
              <a:buFont typeface="Arial"/>
              <a:buNone/>
            </a:pPr>
            <a:r>
              <a:rPr b="1" i="0" lang="en-US" sz="3600" u="none" cap="none" strike="noStrike">
                <a:solidFill>
                  <a:schemeClr val="dk1"/>
                </a:solidFill>
                <a:latin typeface="Times New Roman"/>
                <a:ea typeface="Times New Roman"/>
                <a:cs typeface="Times New Roman"/>
                <a:sym typeface="Times New Roman"/>
              </a:rPr>
              <a:t>Como fazer Parcelamento da Dívida Ativa na PGFN:</a:t>
            </a:r>
            <a:endParaRPr b="0" i="0" sz="1400" u="none" cap="none" strike="noStrike">
              <a:solidFill>
                <a:schemeClr val="dk1"/>
              </a:solidFill>
              <a:latin typeface="Times New Roman"/>
              <a:ea typeface="Times New Roman"/>
              <a:cs typeface="Times New Roman"/>
              <a:sym typeface="Times New Roman"/>
            </a:endParaRPr>
          </a:p>
        </p:txBody>
      </p:sp>
      <p:sp>
        <p:nvSpPr>
          <p:cNvPr id="544" name="Google Shape;544;p35"/>
          <p:cNvSpPr txBox="1"/>
          <p:nvPr/>
        </p:nvSpPr>
        <p:spPr>
          <a:xfrm>
            <a:off x="628195" y="998472"/>
            <a:ext cx="400505" cy="858707"/>
          </a:xfrm>
          <a:prstGeom prst="rect">
            <a:avLst/>
          </a:prstGeom>
          <a:noFill/>
          <a:ln>
            <a:noFill/>
          </a:ln>
        </p:spPr>
        <p:txBody>
          <a:bodyPr anchorCtr="0" anchor="t" bIns="0" lIns="0" spcFirstLastPara="1" rIns="0" wrap="square" tIns="0">
            <a:spAutoFit/>
          </a:bodyPr>
          <a:lstStyle/>
          <a:p>
            <a:pPr indent="0" lvl="0" marL="0" marR="0" rtl="0" algn="l">
              <a:lnSpc>
                <a:spcPct val="250000"/>
              </a:lnSpc>
              <a:spcBef>
                <a:spcPts val="0"/>
              </a:spcBef>
              <a:spcAft>
                <a:spcPts val="0"/>
              </a:spcAft>
              <a:buClr>
                <a:srgbClr val="000000"/>
              </a:buClr>
              <a:buSzPts val="3126"/>
              <a:buFont typeface="Arial"/>
              <a:buNone/>
            </a:pPr>
            <a:r>
              <a:rPr b="0" i="0" lang="en-US" sz="3126" u="none" cap="none" strike="noStrike">
                <a:solidFill>
                  <a:srgbClr val="FFFFFF"/>
                </a:solidFill>
                <a:latin typeface="IBM Plex Sans"/>
                <a:ea typeface="IBM Plex Sans"/>
                <a:cs typeface="IBM Plex Sans"/>
                <a:sym typeface="IBM Plex Sans"/>
              </a:rPr>
              <a:t>►</a:t>
            </a:r>
            <a:endParaRPr b="0" i="0" sz="1400" u="none" cap="none" strike="noStrike">
              <a:solidFill>
                <a:srgbClr val="000000"/>
              </a:solidFill>
              <a:latin typeface="Arial"/>
              <a:ea typeface="Arial"/>
              <a:cs typeface="Arial"/>
              <a:sym typeface="Arial"/>
            </a:endParaRPr>
          </a:p>
        </p:txBody>
      </p:sp>
      <p:sp>
        <p:nvSpPr>
          <p:cNvPr id="545" name="Google Shape;545;p35"/>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a:t>
            </a:r>
            <a:r>
              <a:rPr b="0" i="0" lang="en-US" sz="2550" u="none" cap="none" strike="noStrike">
                <a:solidFill>
                  <a:schemeClr val="dk1"/>
                </a:solidFill>
                <a:latin typeface="Times New Roman"/>
                <a:ea typeface="Times New Roman"/>
                <a:cs typeface="Times New Roman"/>
                <a:sym typeface="Times New Roman"/>
              </a:rPr>
              <a:t>3c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sp>
        <p:nvSpPr>
          <p:cNvPr id="546" name="Google Shape;546;p3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47" name="Google Shape;547;p35"/>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pic>
        <p:nvPicPr>
          <p:cNvPr id="548" name="Google Shape;548;p35"/>
          <p:cNvPicPr preferRelativeResize="0"/>
          <p:nvPr/>
        </p:nvPicPr>
        <p:blipFill rotWithShape="1">
          <a:blip r:embed="rId7">
            <a:alphaModFix/>
          </a:blip>
          <a:srcRect b="0" l="0" r="0" t="0"/>
          <a:stretch/>
        </p:blipFill>
        <p:spPr>
          <a:xfrm>
            <a:off x="152400" y="4215872"/>
            <a:ext cx="7201403" cy="29449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5"/>
          <p:cNvSpPr/>
          <p:nvPr/>
        </p:nvSpPr>
        <p:spPr>
          <a:xfrm>
            <a:off x="0" y="9616973"/>
            <a:ext cx="5891889" cy="670027"/>
          </a:xfrm>
          <a:custGeom>
            <a:rect b="b" l="l" r="r" t="t"/>
            <a:pathLst>
              <a:path extrusionOk="0" h="670027" w="5891889">
                <a:moveTo>
                  <a:pt x="0" y="0"/>
                </a:moveTo>
                <a:lnTo>
                  <a:pt x="5891889" y="0"/>
                </a:lnTo>
                <a:lnTo>
                  <a:pt x="5891889" y="670027"/>
                </a:lnTo>
                <a:lnTo>
                  <a:pt x="0" y="670027"/>
                </a:lnTo>
                <a:lnTo>
                  <a:pt x="0" y="0"/>
                </a:lnTo>
                <a:close/>
              </a:path>
            </a:pathLst>
          </a:custGeom>
          <a:blipFill rotWithShape="1">
            <a:blip r:embed="rId3">
              <a:alphaModFix/>
            </a:blip>
            <a:stretch>
              <a:fillRect b="0" l="0" r="0" t="0"/>
            </a:stretch>
          </a:blipFill>
          <a:ln>
            <a:noFill/>
          </a:ln>
        </p:spPr>
      </p:sp>
      <p:sp>
        <p:nvSpPr>
          <p:cNvPr id="150" name="Google Shape;150;p5"/>
          <p:cNvSpPr txBox="1"/>
          <p:nvPr/>
        </p:nvSpPr>
        <p:spPr>
          <a:xfrm>
            <a:off x="9614175" y="2249050"/>
            <a:ext cx="6758400" cy="7056900"/>
          </a:xfrm>
          <a:prstGeom prst="rect">
            <a:avLst/>
          </a:prstGeom>
          <a:noFill/>
          <a:ln>
            <a:noFill/>
          </a:ln>
        </p:spPr>
        <p:txBody>
          <a:bodyPr anchorCtr="0" anchor="t" bIns="0" lIns="0" spcFirstLastPara="1" rIns="0" wrap="square" tIns="0">
            <a:spAutoFit/>
          </a:bodyPr>
          <a:lstStyle/>
          <a:p>
            <a:pPr indent="0" lvl="0" marL="0" marR="0" rtl="0" algn="just">
              <a:lnSpc>
                <a:spcPct val="10502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3725"/>
              <a:buFont typeface="Arial"/>
              <a:buNone/>
            </a:pPr>
            <a:r>
              <a:rPr b="0" i="0" lang="en-US" sz="3725" u="none" cap="none" strike="noStrike">
                <a:solidFill>
                  <a:schemeClr val="dk1"/>
                </a:solidFill>
                <a:latin typeface="Arial"/>
                <a:ea typeface="Arial"/>
                <a:cs typeface="Arial"/>
                <a:sym typeface="Arial"/>
              </a:rPr>
              <a:t>-</a:t>
            </a:r>
            <a:r>
              <a:rPr b="0" i="0" lang="en-US" sz="2725" u="none" cap="none" strike="noStrike">
                <a:solidFill>
                  <a:schemeClr val="dk1"/>
                </a:solidFill>
                <a:latin typeface="Arial"/>
                <a:ea typeface="Arial"/>
                <a:cs typeface="Arial"/>
                <a:sym typeface="Arial"/>
              </a:rPr>
              <a:t>DAS mensal;</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-Emissão de NF-E para negócios com PJ;</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-Preenchimento do relatório mensal;</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-Guardar NF-E emitidas de compra e venda por 5 anos;</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-DASN-SIMEI (Declaração anual do simples nacional - MEI);  </a:t>
            </a:r>
            <a:endParaRPr b="0" i="0" sz="400"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-E-Social (INSS,FGTS);  </a:t>
            </a:r>
            <a:endParaRPr b="0" i="0" sz="400"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-DET (Domicílio eletrônico trabalhista);</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-DTE (Domicílio tributário eletrônico)</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2725"/>
              <a:buFont typeface="Arial"/>
              <a:buNone/>
            </a:pPr>
            <a:r>
              <a:rPr b="0" i="0" lang="en-US" sz="2725" u="none" cap="none" strike="noStrike">
                <a:solidFill>
                  <a:schemeClr val="dk1"/>
                </a:solidFill>
                <a:latin typeface="Arial"/>
                <a:ea typeface="Arial"/>
                <a:cs typeface="Arial"/>
                <a:sym typeface="Arial"/>
              </a:rPr>
              <a:t>-Observar o limite de compra que não devem ser superior a 80% dos valores declarados como faturamento, com exceção do 1° ano pois está sendo estruturado. </a:t>
            </a:r>
            <a:endParaRPr b="0" i="0" sz="2725" u="none" cap="none" strike="noStrike">
              <a:solidFill>
                <a:schemeClr val="dk1"/>
              </a:solidFill>
              <a:latin typeface="Arial"/>
              <a:ea typeface="Arial"/>
              <a:cs typeface="Arial"/>
              <a:sym typeface="Arial"/>
            </a:endParaRPr>
          </a:p>
          <a:p>
            <a:pPr indent="0" lvl="0" marL="0" marR="0" rtl="0" algn="just">
              <a:lnSpc>
                <a:spcPct val="105020"/>
              </a:lnSpc>
              <a:spcBef>
                <a:spcPts val="0"/>
              </a:spcBef>
              <a:spcAft>
                <a:spcPts val="0"/>
              </a:spcAft>
              <a:buClr>
                <a:srgbClr val="000000"/>
              </a:buClr>
              <a:buSzPts val="3725"/>
              <a:buFont typeface="Arial"/>
              <a:buNone/>
            </a:pPr>
            <a:r>
              <a:t/>
            </a:r>
            <a:endParaRPr b="0" i="0" sz="400" u="none" cap="none" strike="noStrike">
              <a:solidFill>
                <a:schemeClr val="dk1"/>
              </a:solidFill>
              <a:latin typeface="Arial"/>
              <a:ea typeface="Arial"/>
              <a:cs typeface="Arial"/>
              <a:sym typeface="Arial"/>
            </a:endParaRPr>
          </a:p>
        </p:txBody>
      </p:sp>
      <p:sp>
        <p:nvSpPr>
          <p:cNvPr id="151" name="Google Shape;151;p5"/>
          <p:cNvSpPr txBox="1"/>
          <p:nvPr/>
        </p:nvSpPr>
        <p:spPr>
          <a:xfrm>
            <a:off x="1086903" y="386118"/>
            <a:ext cx="16114200" cy="708000"/>
          </a:xfrm>
          <a:prstGeom prst="rect">
            <a:avLst/>
          </a:prstGeom>
          <a:noFill/>
          <a:ln>
            <a:noFill/>
          </a:ln>
        </p:spPr>
        <p:txBody>
          <a:bodyPr anchorCtr="0" anchor="t" bIns="0" lIns="0" spcFirstLastPara="1" rIns="0" wrap="square" tIns="0">
            <a:spAutoFit/>
          </a:bodyPr>
          <a:lstStyle/>
          <a:p>
            <a:pPr indent="0" lvl="0" marL="0" marR="0" rtl="0" algn="ctr">
              <a:lnSpc>
                <a:spcPct val="129606"/>
              </a:lnSpc>
              <a:spcBef>
                <a:spcPts val="0"/>
              </a:spcBef>
              <a:spcAft>
                <a:spcPts val="0"/>
              </a:spcAft>
              <a:buClr>
                <a:srgbClr val="000000"/>
              </a:buClr>
              <a:buSzPts val="3999"/>
              <a:buFont typeface="Arial"/>
              <a:buNone/>
            </a:pPr>
            <a:r>
              <a:rPr b="1" i="0" lang="en-US" sz="4599" u="none" cap="none" strike="noStrike">
                <a:solidFill>
                  <a:schemeClr val="dk1"/>
                </a:solidFill>
                <a:latin typeface="Arial"/>
                <a:ea typeface="Arial"/>
                <a:cs typeface="Arial"/>
                <a:sym typeface="Arial"/>
              </a:rPr>
              <a:t>DIREITOS x OBRIGAÇÕES DO MEI</a:t>
            </a:r>
            <a:endParaRPr b="0" i="0" sz="2000" u="none" cap="none" strike="noStrike">
              <a:solidFill>
                <a:schemeClr val="dk1"/>
              </a:solidFill>
              <a:latin typeface="Arial"/>
              <a:ea typeface="Arial"/>
              <a:cs typeface="Arial"/>
              <a:sym typeface="Arial"/>
            </a:endParaRPr>
          </a:p>
        </p:txBody>
      </p:sp>
      <p:sp>
        <p:nvSpPr>
          <p:cNvPr id="152" name="Google Shape;152;p5"/>
          <p:cNvSpPr txBox="1"/>
          <p:nvPr/>
        </p:nvSpPr>
        <p:spPr>
          <a:xfrm>
            <a:off x="10152425" y="1708500"/>
            <a:ext cx="4081800" cy="677400"/>
          </a:xfrm>
          <a:prstGeom prst="rect">
            <a:avLst/>
          </a:prstGeom>
          <a:noFill/>
          <a:ln>
            <a:noFill/>
          </a:ln>
        </p:spPr>
        <p:txBody>
          <a:bodyPr anchorCtr="0" anchor="t" bIns="0" lIns="0" spcFirstLastPara="1" rIns="0" wrap="square" tIns="0">
            <a:spAutoFit/>
          </a:bodyPr>
          <a:lstStyle/>
          <a:p>
            <a:pPr indent="0" lvl="0" marL="0" marR="0" rtl="0" algn="l">
              <a:lnSpc>
                <a:spcPct val="140004"/>
              </a:lnSpc>
              <a:spcBef>
                <a:spcPts val="0"/>
              </a:spcBef>
              <a:spcAft>
                <a:spcPts val="0"/>
              </a:spcAft>
              <a:buClr>
                <a:srgbClr val="000000"/>
              </a:buClr>
              <a:buSzPts val="4657"/>
              <a:buFont typeface="Arial"/>
              <a:buNone/>
            </a:pPr>
            <a:r>
              <a:rPr b="1" i="0" lang="en-US" sz="4400" u="none" cap="none" strike="noStrike">
                <a:solidFill>
                  <a:schemeClr val="dk1"/>
                </a:solidFill>
                <a:latin typeface="Arial"/>
                <a:ea typeface="Arial"/>
                <a:cs typeface="Arial"/>
                <a:sym typeface="Arial"/>
              </a:rPr>
              <a:t>OBRIGAÇÕES</a:t>
            </a:r>
            <a:endParaRPr b="1" i="0" sz="4400" u="none" cap="none" strike="noStrike">
              <a:solidFill>
                <a:schemeClr val="dk1"/>
              </a:solidFill>
              <a:latin typeface="Arial"/>
              <a:ea typeface="Arial"/>
              <a:cs typeface="Arial"/>
              <a:sym typeface="Arial"/>
            </a:endParaRPr>
          </a:p>
        </p:txBody>
      </p:sp>
      <p:sp>
        <p:nvSpPr>
          <p:cNvPr id="153" name="Google Shape;153;p5"/>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Arial"/>
                <a:ea typeface="Arial"/>
                <a:cs typeface="Arial"/>
                <a:sym typeface="Arial"/>
              </a:rPr>
              <a:t>(Brasil, 2025a)</a:t>
            </a:r>
            <a:endParaRPr b="0" i="0" sz="1400" u="none" cap="none" strike="noStrike">
              <a:solidFill>
                <a:schemeClr val="dk1"/>
              </a:solidFill>
              <a:latin typeface="Arial"/>
              <a:ea typeface="Arial"/>
              <a:cs typeface="Arial"/>
              <a:sym typeface="Arial"/>
            </a:endParaRPr>
          </a:p>
        </p:txBody>
      </p:sp>
      <p:pic>
        <p:nvPicPr>
          <p:cNvPr id="154" name="Google Shape;154;p5"/>
          <p:cNvPicPr preferRelativeResize="0"/>
          <p:nvPr/>
        </p:nvPicPr>
        <p:blipFill rotWithShape="1">
          <a:blip r:embed="rId4">
            <a:alphaModFix/>
          </a:blip>
          <a:srcRect b="0" l="0" r="0" t="0"/>
          <a:stretch/>
        </p:blipFill>
        <p:spPr>
          <a:xfrm>
            <a:off x="15829500" y="8820996"/>
            <a:ext cx="2458500" cy="1210104"/>
          </a:xfrm>
          <a:prstGeom prst="rect">
            <a:avLst/>
          </a:prstGeom>
          <a:noFill/>
          <a:ln>
            <a:noFill/>
          </a:ln>
        </p:spPr>
      </p:pic>
      <p:sp>
        <p:nvSpPr>
          <p:cNvPr id="155" name="Google Shape;155;p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56" name="Google Shape;156;p5"/>
          <p:cNvSpPr txBox="1"/>
          <p:nvPr/>
        </p:nvSpPr>
        <p:spPr>
          <a:xfrm>
            <a:off x="3342750" y="1708500"/>
            <a:ext cx="2458500" cy="86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Calibri"/>
                <a:ea typeface="Calibri"/>
                <a:cs typeface="Calibri"/>
                <a:sym typeface="Calibri"/>
              </a:rPr>
              <a:t>DIREITOS</a:t>
            </a:r>
            <a:endParaRPr b="1" i="0" sz="4400" u="none" cap="none" strike="noStrike">
              <a:solidFill>
                <a:schemeClr val="dk1"/>
              </a:solidFill>
              <a:latin typeface="Calibri"/>
              <a:ea typeface="Calibri"/>
              <a:cs typeface="Calibri"/>
              <a:sym typeface="Calibri"/>
            </a:endParaRPr>
          </a:p>
        </p:txBody>
      </p:sp>
      <p:sp>
        <p:nvSpPr>
          <p:cNvPr id="157" name="Google Shape;157;p5"/>
          <p:cNvSpPr txBox="1"/>
          <p:nvPr/>
        </p:nvSpPr>
        <p:spPr>
          <a:xfrm>
            <a:off x="2349475" y="2934750"/>
            <a:ext cx="5641200" cy="441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Para o contribuinte:</a:t>
            </a:r>
            <a:br>
              <a:rPr b="0" i="0" lang="en-US" sz="2700" u="none" cap="none" strike="noStrike">
                <a:solidFill>
                  <a:schemeClr val="dk1"/>
                </a:solidFill>
                <a:latin typeface="Arial"/>
                <a:ea typeface="Arial"/>
                <a:cs typeface="Arial"/>
                <a:sym typeface="Arial"/>
              </a:rPr>
            </a:br>
            <a:r>
              <a:rPr b="0" i="0" lang="en-US" sz="2700" u="none" cap="none" strike="noStrike">
                <a:solidFill>
                  <a:schemeClr val="dk1"/>
                </a:solidFill>
                <a:latin typeface="Arial"/>
                <a:ea typeface="Arial"/>
                <a:cs typeface="Arial"/>
                <a:sym typeface="Arial"/>
              </a:rPr>
              <a:t>-Aposentadoria por idade;</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-Aposentadoria por incapacidade tempor</a:t>
            </a:r>
            <a:r>
              <a:rPr lang="en-US" sz="2700">
                <a:solidFill>
                  <a:schemeClr val="dk1"/>
                </a:solidFill>
              </a:rPr>
              <a:t>á</a:t>
            </a:r>
            <a:r>
              <a:rPr b="0" i="0" lang="en-US" sz="2700" u="none" cap="none" strike="noStrike">
                <a:solidFill>
                  <a:schemeClr val="dk1"/>
                </a:solidFill>
                <a:latin typeface="Arial"/>
                <a:ea typeface="Arial"/>
                <a:cs typeface="Arial"/>
                <a:sym typeface="Arial"/>
              </a:rPr>
              <a:t>ria e permanente;</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--Salário-maternidade.</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Para a família do contribuinte:</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-Auxílio reclusão;</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Arial"/>
                <a:ea typeface="Arial"/>
                <a:cs typeface="Arial"/>
                <a:sym typeface="Arial"/>
              </a:rPr>
              <a:t>-Pensão por morte.</a:t>
            </a:r>
            <a:endParaRPr b="0" i="0" sz="2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36"/>
          <p:cNvSpPr/>
          <p:nvPr/>
        </p:nvSpPr>
        <p:spPr>
          <a:xfrm>
            <a:off x="4548521" y="4431802"/>
            <a:ext cx="8447446" cy="3840299"/>
          </a:xfrm>
          <a:custGeom>
            <a:rect b="b" l="l" r="r" t="t"/>
            <a:pathLst>
              <a:path extrusionOk="0" h="3840299" w="8447446">
                <a:moveTo>
                  <a:pt x="0" y="0"/>
                </a:moveTo>
                <a:lnTo>
                  <a:pt x="8447446" y="0"/>
                </a:lnTo>
                <a:lnTo>
                  <a:pt x="8447446" y="3840299"/>
                </a:lnTo>
                <a:lnTo>
                  <a:pt x="0" y="3840299"/>
                </a:lnTo>
                <a:lnTo>
                  <a:pt x="0" y="0"/>
                </a:lnTo>
                <a:close/>
              </a:path>
            </a:pathLst>
          </a:custGeom>
          <a:blipFill rotWithShape="1">
            <a:blip r:embed="rId3">
              <a:alphaModFix/>
            </a:blip>
            <a:stretch>
              <a:fillRect b="0" l="0" r="0" t="0"/>
            </a:stretch>
          </a:blipFill>
          <a:ln>
            <a:noFill/>
          </a:ln>
        </p:spPr>
      </p:sp>
      <p:sp>
        <p:nvSpPr>
          <p:cNvPr id="554" name="Google Shape;554;p36"/>
          <p:cNvSpPr/>
          <p:nvPr/>
        </p:nvSpPr>
        <p:spPr>
          <a:xfrm>
            <a:off x="1826879" y="2759836"/>
            <a:ext cx="12980370" cy="5901014"/>
          </a:xfrm>
          <a:custGeom>
            <a:rect b="b" l="l" r="r" t="t"/>
            <a:pathLst>
              <a:path extrusionOk="0" h="5901014" w="12980370">
                <a:moveTo>
                  <a:pt x="0" y="0"/>
                </a:moveTo>
                <a:lnTo>
                  <a:pt x="12980369" y="0"/>
                </a:lnTo>
                <a:lnTo>
                  <a:pt x="12980369" y="5901015"/>
                </a:lnTo>
                <a:lnTo>
                  <a:pt x="0" y="5901015"/>
                </a:lnTo>
                <a:lnTo>
                  <a:pt x="0" y="0"/>
                </a:lnTo>
                <a:close/>
              </a:path>
            </a:pathLst>
          </a:custGeom>
          <a:blipFill rotWithShape="1">
            <a:blip r:embed="rId4">
              <a:alphaModFix/>
            </a:blip>
            <a:stretch>
              <a:fillRect b="0" l="0" r="0" t="0"/>
            </a:stretch>
          </a:blipFill>
          <a:ln>
            <a:noFill/>
          </a:ln>
        </p:spPr>
      </p:sp>
      <p:sp>
        <p:nvSpPr>
          <p:cNvPr id="555" name="Google Shape;555;p36"/>
          <p:cNvSpPr/>
          <p:nvPr/>
        </p:nvSpPr>
        <p:spPr>
          <a:xfrm>
            <a:off x="1028700" y="7617420"/>
            <a:ext cx="1199661" cy="654680"/>
          </a:xfrm>
          <a:custGeom>
            <a:rect b="b" l="l" r="r" t="t"/>
            <a:pathLst>
              <a:path extrusionOk="0" h="654680" w="1199661">
                <a:moveTo>
                  <a:pt x="0" y="0"/>
                </a:moveTo>
                <a:lnTo>
                  <a:pt x="1199661" y="0"/>
                </a:lnTo>
                <a:lnTo>
                  <a:pt x="1199661" y="654681"/>
                </a:lnTo>
                <a:lnTo>
                  <a:pt x="0" y="654681"/>
                </a:lnTo>
                <a:lnTo>
                  <a:pt x="0" y="0"/>
                </a:lnTo>
                <a:close/>
              </a:path>
            </a:pathLst>
          </a:custGeom>
          <a:blipFill rotWithShape="1">
            <a:blip r:embed="rId5">
              <a:alphaModFix/>
            </a:blip>
            <a:stretch>
              <a:fillRect b="0" l="0" r="0" t="0"/>
            </a:stretch>
          </a:blipFill>
          <a:ln>
            <a:noFill/>
          </a:ln>
        </p:spPr>
      </p:sp>
      <p:sp>
        <p:nvSpPr>
          <p:cNvPr id="556" name="Google Shape;556;p36"/>
          <p:cNvSpPr txBox="1"/>
          <p:nvPr/>
        </p:nvSpPr>
        <p:spPr>
          <a:xfrm>
            <a:off x="552443" y="904875"/>
            <a:ext cx="15704100" cy="1754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2. Escolha a opção “Acesso ao sistema de Negociações - Parcelamento ou Acordo de Transação”.</a:t>
            </a:r>
            <a:endParaRPr b="0" i="0" sz="1400" u="none" cap="none" strike="noStrike">
              <a:solidFill>
                <a:schemeClr val="dk1"/>
              </a:solidFill>
              <a:latin typeface="Times New Roman"/>
              <a:ea typeface="Times New Roman"/>
              <a:cs typeface="Times New Roman"/>
              <a:sym typeface="Times New Roman"/>
            </a:endParaRPr>
          </a:p>
          <a:p>
            <a:pPr indent="0" lvl="0" marL="0" marR="0" rtl="0" algn="l">
              <a:lnSpc>
                <a:spcPct val="14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Obs: O sistema redirecionará o contribuinte ao </a:t>
            </a:r>
            <a:r>
              <a:rPr b="1" i="0" lang="en-US" sz="3000" u="none" cap="none" strike="noStrike">
                <a:solidFill>
                  <a:schemeClr val="dk1"/>
                </a:solidFill>
                <a:latin typeface="Times New Roman"/>
                <a:ea typeface="Times New Roman"/>
                <a:cs typeface="Times New Roman"/>
                <a:sym typeface="Times New Roman"/>
              </a:rPr>
              <a:t>SISPARNET</a:t>
            </a:r>
            <a:r>
              <a:rPr b="0" i="0" lang="en-US" sz="3000" u="none" cap="none" strike="noStrike">
                <a:solidFill>
                  <a:schemeClr val="dk1"/>
                </a:solidFill>
                <a:latin typeface="Times New Roman"/>
                <a:ea typeface="Times New Roman"/>
                <a:cs typeface="Times New Roman"/>
                <a:sym typeface="Times New Roman"/>
              </a:rPr>
              <a:t>, que é o sistema de negociação da PGFN.</a:t>
            </a:r>
            <a:endParaRPr b="0" i="0" sz="1400" u="none" cap="none" strike="noStrike">
              <a:solidFill>
                <a:schemeClr val="dk1"/>
              </a:solidFill>
              <a:latin typeface="Times New Roman"/>
              <a:ea typeface="Times New Roman"/>
              <a:cs typeface="Times New Roman"/>
              <a:sym typeface="Times New Roman"/>
            </a:endParaRPr>
          </a:p>
        </p:txBody>
      </p:sp>
      <p:sp>
        <p:nvSpPr>
          <p:cNvPr id="557" name="Google Shape;557;p36"/>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a:t>
            </a:r>
            <a:r>
              <a:rPr b="0" i="0" lang="en-US" sz="2550" u="none" cap="none" strike="noStrike">
                <a:solidFill>
                  <a:schemeClr val="dk1"/>
                </a:solidFill>
                <a:latin typeface="Times New Roman"/>
                <a:ea typeface="Times New Roman"/>
                <a:cs typeface="Times New Roman"/>
                <a:sym typeface="Times New Roman"/>
              </a:rPr>
              <a:t>3c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sp>
        <p:nvSpPr>
          <p:cNvPr id="558" name="Google Shape;558;p3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59" name="Google Shape;559;p36"/>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3" name="Shape 563"/>
        <p:cNvGrpSpPr/>
        <p:nvPr/>
      </p:nvGrpSpPr>
      <p:grpSpPr>
        <a:xfrm>
          <a:off x="0" y="0"/>
          <a:ext cx="0" cy="0"/>
          <a:chOff x="0" y="0"/>
          <a:chExt cx="0" cy="0"/>
        </a:xfrm>
      </p:grpSpPr>
      <p:sp>
        <p:nvSpPr>
          <p:cNvPr id="564" name="Google Shape;564;p37"/>
          <p:cNvSpPr/>
          <p:nvPr/>
        </p:nvSpPr>
        <p:spPr>
          <a:xfrm>
            <a:off x="1086536" y="619135"/>
            <a:ext cx="15848705" cy="738902"/>
          </a:xfrm>
          <a:custGeom>
            <a:rect b="b" l="l" r="r" t="t"/>
            <a:pathLst>
              <a:path extrusionOk="0" h="738902" w="15848705">
                <a:moveTo>
                  <a:pt x="0" y="0"/>
                </a:moveTo>
                <a:lnTo>
                  <a:pt x="15848704" y="0"/>
                </a:lnTo>
                <a:lnTo>
                  <a:pt x="15848704" y="738901"/>
                </a:lnTo>
                <a:lnTo>
                  <a:pt x="0" y="738901"/>
                </a:lnTo>
                <a:lnTo>
                  <a:pt x="0" y="0"/>
                </a:lnTo>
                <a:close/>
              </a:path>
            </a:pathLst>
          </a:custGeom>
          <a:blipFill rotWithShape="1">
            <a:blip r:embed="rId3">
              <a:alphaModFix/>
            </a:blip>
            <a:stretch>
              <a:fillRect b="0" l="0" r="0" t="0"/>
            </a:stretch>
          </a:blipFill>
          <a:ln>
            <a:noFill/>
          </a:ln>
        </p:spPr>
      </p:sp>
      <p:sp>
        <p:nvSpPr>
          <p:cNvPr id="565" name="Google Shape;565;p37"/>
          <p:cNvSpPr/>
          <p:nvPr/>
        </p:nvSpPr>
        <p:spPr>
          <a:xfrm>
            <a:off x="4129655" y="1808447"/>
            <a:ext cx="8405535" cy="2486172"/>
          </a:xfrm>
          <a:custGeom>
            <a:rect b="b" l="l" r="r" t="t"/>
            <a:pathLst>
              <a:path extrusionOk="0" h="2486172" w="8405535">
                <a:moveTo>
                  <a:pt x="0" y="0"/>
                </a:moveTo>
                <a:lnTo>
                  <a:pt x="8405535" y="0"/>
                </a:lnTo>
                <a:lnTo>
                  <a:pt x="8405535" y="2486172"/>
                </a:lnTo>
                <a:lnTo>
                  <a:pt x="0" y="2486172"/>
                </a:lnTo>
                <a:lnTo>
                  <a:pt x="0" y="0"/>
                </a:lnTo>
                <a:close/>
              </a:path>
            </a:pathLst>
          </a:custGeom>
          <a:blipFill rotWithShape="1">
            <a:blip r:embed="rId4">
              <a:alphaModFix/>
            </a:blip>
            <a:stretch>
              <a:fillRect b="0" l="0" r="0" t="0"/>
            </a:stretch>
          </a:blipFill>
          <a:ln>
            <a:noFill/>
          </a:ln>
        </p:spPr>
      </p:sp>
      <p:sp>
        <p:nvSpPr>
          <p:cNvPr id="566" name="Google Shape;566;p37"/>
          <p:cNvSpPr/>
          <p:nvPr/>
        </p:nvSpPr>
        <p:spPr>
          <a:xfrm>
            <a:off x="4934302" y="7145807"/>
            <a:ext cx="5549313" cy="2251224"/>
          </a:xfrm>
          <a:custGeom>
            <a:rect b="b" l="l" r="r" t="t"/>
            <a:pathLst>
              <a:path extrusionOk="0" h="2251224" w="5549313">
                <a:moveTo>
                  <a:pt x="0" y="0"/>
                </a:moveTo>
                <a:lnTo>
                  <a:pt x="5549313" y="0"/>
                </a:lnTo>
                <a:lnTo>
                  <a:pt x="5549313" y="2251225"/>
                </a:lnTo>
                <a:lnTo>
                  <a:pt x="0" y="2251225"/>
                </a:lnTo>
                <a:lnTo>
                  <a:pt x="0" y="0"/>
                </a:lnTo>
                <a:close/>
              </a:path>
            </a:pathLst>
          </a:custGeom>
          <a:blipFill rotWithShape="1">
            <a:blip r:embed="rId5">
              <a:alphaModFix/>
            </a:blip>
            <a:stretch>
              <a:fillRect b="0" l="0" r="0" t="0"/>
            </a:stretch>
          </a:blipFill>
          <a:ln>
            <a:noFill/>
          </a:ln>
        </p:spPr>
      </p:sp>
      <p:sp>
        <p:nvSpPr>
          <p:cNvPr id="567" name="Google Shape;567;p37"/>
          <p:cNvSpPr/>
          <p:nvPr/>
        </p:nvSpPr>
        <p:spPr>
          <a:xfrm>
            <a:off x="3554317" y="5520297"/>
            <a:ext cx="9556212" cy="3876735"/>
          </a:xfrm>
          <a:custGeom>
            <a:rect b="b" l="l" r="r" t="t"/>
            <a:pathLst>
              <a:path extrusionOk="0" h="3876735" w="9556212">
                <a:moveTo>
                  <a:pt x="0" y="0"/>
                </a:moveTo>
                <a:lnTo>
                  <a:pt x="9556212" y="0"/>
                </a:lnTo>
                <a:lnTo>
                  <a:pt x="9556212" y="3876735"/>
                </a:lnTo>
                <a:lnTo>
                  <a:pt x="0" y="3876735"/>
                </a:lnTo>
                <a:lnTo>
                  <a:pt x="0" y="0"/>
                </a:lnTo>
                <a:close/>
              </a:path>
            </a:pathLst>
          </a:custGeom>
          <a:blipFill rotWithShape="1">
            <a:blip r:embed="rId6">
              <a:alphaModFix/>
            </a:blip>
            <a:stretch>
              <a:fillRect b="0" l="0" r="0" t="0"/>
            </a:stretch>
          </a:blipFill>
          <a:ln>
            <a:noFill/>
          </a:ln>
        </p:spPr>
      </p:sp>
      <p:sp>
        <p:nvSpPr>
          <p:cNvPr id="568" name="Google Shape;568;p37"/>
          <p:cNvSpPr/>
          <p:nvPr/>
        </p:nvSpPr>
        <p:spPr>
          <a:xfrm>
            <a:off x="2620076" y="8492239"/>
            <a:ext cx="1084009" cy="542129"/>
          </a:xfrm>
          <a:custGeom>
            <a:rect b="b" l="l" r="r" t="t"/>
            <a:pathLst>
              <a:path extrusionOk="0" h="542129" w="1084009">
                <a:moveTo>
                  <a:pt x="0" y="0"/>
                </a:moveTo>
                <a:lnTo>
                  <a:pt x="1084010" y="0"/>
                </a:lnTo>
                <a:lnTo>
                  <a:pt x="1084010" y="542129"/>
                </a:lnTo>
                <a:lnTo>
                  <a:pt x="0" y="542129"/>
                </a:lnTo>
                <a:lnTo>
                  <a:pt x="0" y="0"/>
                </a:lnTo>
                <a:close/>
              </a:path>
            </a:pathLst>
          </a:custGeom>
          <a:blipFill rotWithShape="1">
            <a:blip r:embed="rId7">
              <a:alphaModFix/>
            </a:blip>
            <a:stretch>
              <a:fillRect b="0" l="0" r="0" t="0"/>
            </a:stretch>
          </a:blipFill>
          <a:ln>
            <a:noFill/>
          </a:ln>
        </p:spPr>
      </p:sp>
      <p:sp>
        <p:nvSpPr>
          <p:cNvPr id="569" name="Google Shape;569;p37"/>
          <p:cNvSpPr txBox="1"/>
          <p:nvPr/>
        </p:nvSpPr>
        <p:spPr>
          <a:xfrm>
            <a:off x="399811" y="485785"/>
            <a:ext cx="17128500" cy="1047600"/>
          </a:xfrm>
          <a:prstGeom prst="rect">
            <a:avLst/>
          </a:prstGeom>
          <a:noFill/>
          <a:ln>
            <a:noFill/>
          </a:ln>
        </p:spPr>
        <p:txBody>
          <a:bodyPr anchorCtr="0" anchor="t" bIns="0" lIns="0" spcFirstLastPara="1" rIns="0" wrap="square" tIns="0">
            <a:spAutoFit/>
          </a:bodyPr>
          <a:lstStyle/>
          <a:p>
            <a:pPr indent="0" lvl="0" marL="0" marR="0" rtl="0" algn="just">
              <a:lnSpc>
                <a:spcPct val="172348"/>
              </a:lnSpc>
              <a:spcBef>
                <a:spcPts val="0"/>
              </a:spcBef>
              <a:spcAft>
                <a:spcPts val="0"/>
              </a:spcAft>
              <a:buClr>
                <a:srgbClr val="000000"/>
              </a:buClr>
              <a:buSzPts val="2499"/>
              <a:buFont typeface="Arial"/>
              <a:buNone/>
            </a:pPr>
            <a:r>
              <a:rPr b="0" i="0" lang="en-US" sz="2499" u="none" cap="none" strike="noStrike">
                <a:solidFill>
                  <a:schemeClr val="dk1"/>
                </a:solidFill>
                <a:latin typeface="Times New Roman"/>
                <a:ea typeface="Times New Roman"/>
                <a:cs typeface="Times New Roman"/>
                <a:sym typeface="Times New Roman"/>
              </a:rPr>
              <a:t>3. Já no Sistema do SISPARNET, selecione “Adesão” e depois “Transação”, essa opção de Transação varia de acordo com os editais publicados. No caso do Edital PGDAU nº 2 de 2024, é possível renegociar débitos do Simples Nacional.  </a:t>
            </a:r>
            <a:endParaRPr b="0" i="0" sz="1400" u="none" cap="none" strike="noStrike">
              <a:solidFill>
                <a:schemeClr val="dk1"/>
              </a:solidFill>
              <a:latin typeface="Times New Roman"/>
              <a:ea typeface="Times New Roman"/>
              <a:cs typeface="Times New Roman"/>
              <a:sym typeface="Times New Roman"/>
            </a:endParaRPr>
          </a:p>
        </p:txBody>
      </p:sp>
      <p:sp>
        <p:nvSpPr>
          <p:cNvPr id="570" name="Google Shape;570;p37"/>
          <p:cNvSpPr txBox="1"/>
          <p:nvPr/>
        </p:nvSpPr>
        <p:spPr>
          <a:xfrm>
            <a:off x="279178" y="4680663"/>
            <a:ext cx="15826800" cy="923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4. Clique em “Avançar” e depois em “Negociações disponíveis" escolha a modalidade de negociação do “Simples Nacional”. </a:t>
            </a:r>
            <a:endParaRPr b="0" i="0" sz="1400" u="none" cap="none" strike="noStrike">
              <a:solidFill>
                <a:schemeClr val="dk1"/>
              </a:solidFill>
              <a:latin typeface="Times New Roman"/>
              <a:ea typeface="Times New Roman"/>
              <a:cs typeface="Times New Roman"/>
              <a:sym typeface="Times New Roman"/>
            </a:endParaRPr>
          </a:p>
        </p:txBody>
      </p:sp>
      <p:sp>
        <p:nvSpPr>
          <p:cNvPr id="571" name="Google Shape;571;p37"/>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a:t>
            </a:r>
            <a:r>
              <a:rPr b="0" i="0" lang="en-US" sz="2550" u="none" cap="none" strike="noStrike">
                <a:solidFill>
                  <a:schemeClr val="dk1"/>
                </a:solidFill>
                <a:latin typeface="Times New Roman"/>
                <a:ea typeface="Times New Roman"/>
                <a:cs typeface="Times New Roman"/>
                <a:sym typeface="Times New Roman"/>
              </a:rPr>
              <a:t>3c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sp>
        <p:nvSpPr>
          <p:cNvPr id="572" name="Google Shape;572;p3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73" name="Google Shape;573;p37"/>
          <p:cNvPicPr preferRelativeResize="0"/>
          <p:nvPr/>
        </p:nvPicPr>
        <p:blipFill rotWithShape="1">
          <a:blip r:embed="rId8">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7" name="Shape 577"/>
        <p:cNvGrpSpPr/>
        <p:nvPr/>
      </p:nvGrpSpPr>
      <p:grpSpPr>
        <a:xfrm>
          <a:off x="0" y="0"/>
          <a:ext cx="0" cy="0"/>
          <a:chOff x="0" y="0"/>
          <a:chExt cx="0" cy="0"/>
        </a:xfrm>
      </p:grpSpPr>
      <p:sp>
        <p:nvSpPr>
          <p:cNvPr id="578" name="Google Shape;578;p38"/>
          <p:cNvSpPr/>
          <p:nvPr/>
        </p:nvSpPr>
        <p:spPr>
          <a:xfrm>
            <a:off x="279178" y="9123159"/>
            <a:ext cx="5116201" cy="848697"/>
          </a:xfrm>
          <a:custGeom>
            <a:rect b="b" l="l" r="r" t="t"/>
            <a:pathLst>
              <a:path extrusionOk="0" h="848697" w="5116201">
                <a:moveTo>
                  <a:pt x="0" y="0"/>
                </a:moveTo>
                <a:lnTo>
                  <a:pt x="5116201" y="0"/>
                </a:lnTo>
                <a:lnTo>
                  <a:pt x="5116201" y="848697"/>
                </a:lnTo>
                <a:lnTo>
                  <a:pt x="0" y="848697"/>
                </a:lnTo>
                <a:lnTo>
                  <a:pt x="0" y="0"/>
                </a:lnTo>
                <a:close/>
              </a:path>
            </a:pathLst>
          </a:custGeom>
          <a:blipFill rotWithShape="1">
            <a:blip r:embed="rId3">
              <a:alphaModFix/>
            </a:blip>
            <a:stretch>
              <a:fillRect b="0" l="0" r="0" t="0"/>
            </a:stretch>
          </a:blipFill>
          <a:ln>
            <a:noFill/>
          </a:ln>
        </p:spPr>
      </p:sp>
      <p:sp>
        <p:nvSpPr>
          <p:cNvPr id="579" name="Google Shape;579;p38"/>
          <p:cNvSpPr/>
          <p:nvPr/>
        </p:nvSpPr>
        <p:spPr>
          <a:xfrm>
            <a:off x="2084834" y="4219448"/>
            <a:ext cx="1344823" cy="671106"/>
          </a:xfrm>
          <a:custGeom>
            <a:rect b="b" l="l" r="r" t="t"/>
            <a:pathLst>
              <a:path extrusionOk="0" h="671106" w="1344823">
                <a:moveTo>
                  <a:pt x="0" y="0"/>
                </a:moveTo>
                <a:lnTo>
                  <a:pt x="1344823" y="0"/>
                </a:lnTo>
                <a:lnTo>
                  <a:pt x="1344823" y="671106"/>
                </a:lnTo>
                <a:lnTo>
                  <a:pt x="0" y="671106"/>
                </a:lnTo>
                <a:lnTo>
                  <a:pt x="0" y="0"/>
                </a:lnTo>
                <a:close/>
              </a:path>
            </a:pathLst>
          </a:custGeom>
          <a:blipFill rotWithShape="1">
            <a:blip r:embed="rId4">
              <a:alphaModFix/>
            </a:blip>
            <a:stretch>
              <a:fillRect b="0" l="0" r="0" t="0"/>
            </a:stretch>
          </a:blipFill>
          <a:ln>
            <a:noFill/>
          </a:ln>
        </p:spPr>
      </p:sp>
      <p:sp>
        <p:nvSpPr>
          <p:cNvPr id="580" name="Google Shape;580;p38"/>
          <p:cNvSpPr/>
          <p:nvPr/>
        </p:nvSpPr>
        <p:spPr>
          <a:xfrm>
            <a:off x="3429657" y="3322796"/>
            <a:ext cx="9595152" cy="5396446"/>
          </a:xfrm>
          <a:custGeom>
            <a:rect b="b" l="l" r="r" t="t"/>
            <a:pathLst>
              <a:path extrusionOk="0" h="5396446" w="9595152">
                <a:moveTo>
                  <a:pt x="0" y="0"/>
                </a:moveTo>
                <a:lnTo>
                  <a:pt x="9595152" y="0"/>
                </a:lnTo>
                <a:lnTo>
                  <a:pt x="9595152" y="5396446"/>
                </a:lnTo>
                <a:lnTo>
                  <a:pt x="0" y="5396446"/>
                </a:lnTo>
                <a:lnTo>
                  <a:pt x="0" y="0"/>
                </a:lnTo>
                <a:close/>
              </a:path>
            </a:pathLst>
          </a:custGeom>
          <a:blipFill rotWithShape="1">
            <a:blip r:embed="rId5">
              <a:alphaModFix/>
            </a:blip>
            <a:stretch>
              <a:fillRect b="0" l="0" r="0" t="0"/>
            </a:stretch>
          </a:blipFill>
          <a:ln>
            <a:noFill/>
          </a:ln>
        </p:spPr>
      </p:sp>
      <p:sp>
        <p:nvSpPr>
          <p:cNvPr id="581" name="Google Shape;581;p38"/>
          <p:cNvSpPr txBox="1"/>
          <p:nvPr/>
        </p:nvSpPr>
        <p:spPr>
          <a:xfrm>
            <a:off x="279178" y="384467"/>
            <a:ext cx="15896100" cy="2848800"/>
          </a:xfrm>
          <a:prstGeom prst="rect">
            <a:avLst/>
          </a:prstGeom>
          <a:noFill/>
          <a:ln>
            <a:noFill/>
          </a:ln>
        </p:spPr>
        <p:txBody>
          <a:bodyPr anchorCtr="0" anchor="t" bIns="0" lIns="0" spcFirstLastPara="1" rIns="0" wrap="square" tIns="0">
            <a:spAutoFit/>
          </a:bodyPr>
          <a:lstStyle/>
          <a:p>
            <a:pPr indent="0" lvl="0" marL="0" marR="0" rtl="0" algn="just">
              <a:lnSpc>
                <a:spcPct val="1723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5. Na modalidade para negociação de débitos e dentro da negociação de “Simples Nacional”, existem várias opções de modalidade, que depende dos editais que são lançados no ano. No Edital PGDAU Nº 2 de 2024, os contribuintes inscritos na Dívida Ativa da União poderiam negociar o débito com até 70% de desconto nas multas e nos juros e com prazos de até 145 meses.</a:t>
            </a:r>
            <a:endParaRPr b="0" i="0" sz="1400" u="none" cap="none" strike="noStrike">
              <a:solidFill>
                <a:schemeClr val="dk1"/>
              </a:solidFill>
              <a:latin typeface="Times New Roman"/>
              <a:ea typeface="Times New Roman"/>
              <a:cs typeface="Times New Roman"/>
              <a:sym typeface="Times New Roman"/>
            </a:endParaRPr>
          </a:p>
        </p:txBody>
      </p:sp>
      <p:sp>
        <p:nvSpPr>
          <p:cNvPr id="582" name="Google Shape;582;p38"/>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2023c)</a:t>
            </a:r>
            <a:endParaRPr b="0" i="0" sz="1400" u="none" cap="none" strike="noStrike">
              <a:solidFill>
                <a:schemeClr val="dk1"/>
              </a:solidFill>
              <a:latin typeface="Times New Roman"/>
              <a:ea typeface="Times New Roman"/>
              <a:cs typeface="Times New Roman"/>
              <a:sym typeface="Times New Roman"/>
            </a:endParaRPr>
          </a:p>
        </p:txBody>
      </p:sp>
      <p:sp>
        <p:nvSpPr>
          <p:cNvPr id="583" name="Google Shape;583;p3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84" name="Google Shape;584;p38"/>
          <p:cNvPicPr preferRelativeResize="0"/>
          <p:nvPr/>
        </p:nvPicPr>
        <p:blipFill rotWithShape="1">
          <a:blip r:embed="rId6">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8" name="Shape 588"/>
        <p:cNvGrpSpPr/>
        <p:nvPr/>
      </p:nvGrpSpPr>
      <p:grpSpPr>
        <a:xfrm>
          <a:off x="0" y="0"/>
          <a:ext cx="0" cy="0"/>
          <a:chOff x="0" y="0"/>
          <a:chExt cx="0" cy="0"/>
        </a:xfrm>
      </p:grpSpPr>
      <p:sp>
        <p:nvSpPr>
          <p:cNvPr id="589" name="Google Shape;589;p29"/>
          <p:cNvSpPr txBox="1"/>
          <p:nvPr/>
        </p:nvSpPr>
        <p:spPr>
          <a:xfrm>
            <a:off x="1225601" y="450600"/>
            <a:ext cx="15350700" cy="774600"/>
          </a:xfrm>
          <a:prstGeom prst="rect">
            <a:avLst/>
          </a:prstGeom>
          <a:noFill/>
          <a:ln>
            <a:noFill/>
          </a:ln>
        </p:spPr>
        <p:txBody>
          <a:bodyPr anchorCtr="0" anchor="t" bIns="0" lIns="0" spcFirstLastPara="1" rIns="0" wrap="square" tIns="0">
            <a:spAutoFit/>
          </a:bodyPr>
          <a:lstStyle/>
          <a:p>
            <a:pPr indent="0" lvl="0" marL="0" marR="0" rtl="0" algn="ctr">
              <a:lnSpc>
                <a:spcPct val="91507"/>
              </a:lnSpc>
              <a:spcBef>
                <a:spcPts val="0"/>
              </a:spcBef>
              <a:spcAft>
                <a:spcPts val="0"/>
              </a:spcAft>
              <a:buClr>
                <a:srgbClr val="000000"/>
              </a:buClr>
              <a:buSzPts val="5499"/>
              <a:buFont typeface="Arial"/>
              <a:buNone/>
            </a:pPr>
            <a:r>
              <a:rPr b="1" i="0" lang="en-US" sz="5499" u="none" cap="none" strike="noStrike">
                <a:solidFill>
                  <a:schemeClr val="dk1"/>
                </a:solidFill>
                <a:latin typeface="Times New Roman"/>
                <a:ea typeface="Times New Roman"/>
                <a:cs typeface="Times New Roman"/>
                <a:sym typeface="Times New Roman"/>
              </a:rPr>
              <a:t>Reparcelamento de Débitos do MEI </a:t>
            </a:r>
            <a:endParaRPr b="0" i="0" sz="1400" u="none" cap="none" strike="noStrike">
              <a:solidFill>
                <a:schemeClr val="dk1"/>
              </a:solidFill>
              <a:latin typeface="Times New Roman"/>
              <a:ea typeface="Times New Roman"/>
              <a:cs typeface="Times New Roman"/>
              <a:sym typeface="Times New Roman"/>
            </a:endParaRPr>
          </a:p>
        </p:txBody>
      </p:sp>
      <p:sp>
        <p:nvSpPr>
          <p:cNvPr id="590" name="Google Shape;590;p29"/>
          <p:cNvSpPr txBox="1"/>
          <p:nvPr/>
        </p:nvSpPr>
        <p:spPr>
          <a:xfrm>
            <a:off x="777081" y="1333205"/>
            <a:ext cx="15350700" cy="7620600"/>
          </a:xfrm>
          <a:prstGeom prst="rect">
            <a:avLst/>
          </a:prstGeom>
          <a:noFill/>
          <a:ln>
            <a:noFill/>
          </a:ln>
        </p:spPr>
        <p:txBody>
          <a:bodyPr anchorCtr="0" anchor="t" bIns="0" lIns="0" spcFirstLastPara="1" rIns="0" wrap="square" tIns="0">
            <a:spAutoFit/>
          </a:bodyPr>
          <a:lstStyle/>
          <a:p>
            <a:pPr indent="0" lvl="0" marL="0" marR="0" rtl="0" algn="just">
              <a:lnSpc>
                <a:spcPct val="108000"/>
              </a:lnSpc>
              <a:spcBef>
                <a:spcPts val="0"/>
              </a:spcBef>
              <a:spcAft>
                <a:spcPts val="0"/>
              </a:spcAft>
              <a:buClr>
                <a:srgbClr val="000000"/>
              </a:buClr>
              <a:buSzPts val="3500"/>
              <a:buFont typeface="Arial"/>
              <a:buNone/>
            </a:pPr>
            <a:r>
              <a:rPr b="0" i="0" lang="en-US" sz="3300" u="none" cap="none" strike="noStrike">
                <a:solidFill>
                  <a:schemeClr val="dk1"/>
                </a:solidFill>
                <a:latin typeface="Times New Roman"/>
                <a:ea typeface="Times New Roman"/>
                <a:cs typeface="Times New Roman"/>
                <a:sym typeface="Times New Roman"/>
              </a:rPr>
              <a:t>A partir de 19/12/2022 passou a ser admitida a formalização de mais de 1(um) parcelamento; IN RFB - Nº 1.981, de 09/10/2020;</a:t>
            </a:r>
            <a:endParaRPr b="0" i="0" sz="3300" u="none" cap="none" strike="noStrike">
              <a:solidFill>
                <a:schemeClr val="dk1"/>
              </a:solidFill>
              <a:latin typeface="Times New Roman"/>
              <a:ea typeface="Times New Roman"/>
              <a:cs typeface="Times New Roman"/>
              <a:sym typeface="Times New Roman"/>
            </a:endParaRPr>
          </a:p>
          <a:p>
            <a:pPr indent="0" lvl="0" marL="0" marR="0" rtl="0" algn="just">
              <a:lnSpc>
                <a:spcPct val="108000"/>
              </a:lnSpc>
              <a:spcBef>
                <a:spcPts val="0"/>
              </a:spcBef>
              <a:spcAft>
                <a:spcPts val="0"/>
              </a:spcAft>
              <a:buClr>
                <a:srgbClr val="000000"/>
              </a:buClr>
              <a:buSzPts val="3500"/>
              <a:buFont typeface="Arial"/>
              <a:buNone/>
            </a:pPr>
            <a:r>
              <a:t/>
            </a:r>
            <a:endParaRPr b="1" i="0" sz="3600" u="none" cap="none" strike="noStrike">
              <a:solidFill>
                <a:schemeClr val="dk1"/>
              </a:solidFill>
              <a:latin typeface="Times New Roman"/>
              <a:ea typeface="Times New Roman"/>
              <a:cs typeface="Times New Roman"/>
              <a:sym typeface="Times New Roman"/>
            </a:endParaRPr>
          </a:p>
          <a:p>
            <a:pPr indent="0" lvl="0" marL="0" marR="0" rtl="0" algn="just">
              <a:lnSpc>
                <a:spcPct val="108000"/>
              </a:lnSpc>
              <a:spcBef>
                <a:spcPts val="0"/>
              </a:spcBef>
              <a:spcAft>
                <a:spcPts val="0"/>
              </a:spcAft>
              <a:buClr>
                <a:srgbClr val="000000"/>
              </a:buClr>
              <a:buSzPts val="3500"/>
              <a:buFont typeface="Arial"/>
              <a:buNone/>
            </a:pPr>
            <a:r>
              <a:rPr b="1" i="0" lang="en-US" sz="3600" u="none" cap="none" strike="noStrike">
                <a:solidFill>
                  <a:schemeClr val="dk1"/>
                </a:solidFill>
                <a:latin typeface="Times New Roman"/>
                <a:ea typeface="Times New Roman"/>
                <a:cs typeface="Times New Roman"/>
                <a:sym typeface="Times New Roman"/>
              </a:rPr>
              <a:t>Condições:</a:t>
            </a:r>
            <a:endParaRPr b="1" i="0" sz="3600" u="none" cap="none" strike="noStrike">
              <a:solidFill>
                <a:schemeClr val="dk1"/>
              </a:solidFill>
              <a:latin typeface="Times New Roman"/>
              <a:ea typeface="Times New Roman"/>
              <a:cs typeface="Times New Roman"/>
              <a:sym typeface="Times New Roman"/>
            </a:endParaRPr>
          </a:p>
          <a:p>
            <a:pPr indent="-457200" lvl="0" marL="457200" marR="0" rtl="0" algn="just">
              <a:lnSpc>
                <a:spcPct val="108000"/>
              </a:lnSpc>
              <a:spcBef>
                <a:spcPts val="0"/>
              </a:spcBef>
              <a:spcAft>
                <a:spcPts val="0"/>
              </a:spcAft>
              <a:buClr>
                <a:schemeClr val="dk1"/>
              </a:buClr>
              <a:buSzPts val="3600"/>
              <a:buFont typeface="Times New Roman"/>
              <a:buChar char="-"/>
            </a:pPr>
            <a:r>
              <a:rPr b="1" i="0" lang="en-US" sz="3600" u="none" cap="none" strike="noStrike">
                <a:solidFill>
                  <a:schemeClr val="dk1"/>
                </a:solidFill>
                <a:latin typeface="Times New Roman"/>
                <a:ea typeface="Times New Roman"/>
                <a:cs typeface="Times New Roman"/>
                <a:sym typeface="Times New Roman"/>
              </a:rPr>
              <a:t> </a:t>
            </a:r>
            <a:r>
              <a:rPr b="0" i="0" lang="en-US" sz="3600" u="none" cap="none" strike="noStrike">
                <a:solidFill>
                  <a:schemeClr val="dk1"/>
                </a:solidFill>
                <a:latin typeface="Times New Roman"/>
                <a:ea typeface="Times New Roman"/>
                <a:cs typeface="Times New Roman"/>
                <a:sym typeface="Times New Roman"/>
              </a:rPr>
              <a:t>Se houver  não houver histórico de reparcelamento, o MEI deve pagar 10% do total da dívida na primeira parcela.</a:t>
            </a:r>
            <a:endParaRPr b="0" i="0" sz="3600" u="none" cap="none" strike="noStrike">
              <a:solidFill>
                <a:schemeClr val="dk1"/>
              </a:solidFill>
              <a:latin typeface="Times New Roman"/>
              <a:ea typeface="Times New Roman"/>
              <a:cs typeface="Times New Roman"/>
              <a:sym typeface="Times New Roman"/>
            </a:endParaRPr>
          </a:p>
          <a:p>
            <a:pPr indent="-457200" lvl="0" marL="457200" marR="0" rtl="0" algn="just">
              <a:lnSpc>
                <a:spcPct val="108000"/>
              </a:lnSpc>
              <a:spcBef>
                <a:spcPts val="0"/>
              </a:spcBef>
              <a:spcAft>
                <a:spcPts val="0"/>
              </a:spcAft>
              <a:buClr>
                <a:schemeClr val="dk1"/>
              </a:buClr>
              <a:buSzPts val="3600"/>
              <a:buFont typeface="Times New Roman"/>
              <a:buChar char="-"/>
            </a:pPr>
            <a:r>
              <a:rPr b="0" i="0" lang="en-US" sz="3600" u="none" cap="none" strike="noStrike">
                <a:solidFill>
                  <a:schemeClr val="dk1"/>
                </a:solidFill>
                <a:latin typeface="Times New Roman"/>
                <a:ea typeface="Times New Roman"/>
                <a:cs typeface="Times New Roman"/>
                <a:sym typeface="Times New Roman"/>
              </a:rPr>
              <a:t>Se o contribuinte tiver reparcelado por mais de 1(uma) vez, o valor da primeira parcela sobe para 20% do total.  </a:t>
            </a:r>
            <a:endParaRPr b="0" i="0" sz="3600" u="none" cap="none" strike="noStrike">
              <a:solidFill>
                <a:schemeClr val="dk1"/>
              </a:solidFill>
              <a:latin typeface="Times New Roman"/>
              <a:ea typeface="Times New Roman"/>
              <a:cs typeface="Times New Roman"/>
              <a:sym typeface="Times New Roman"/>
            </a:endParaRPr>
          </a:p>
          <a:p>
            <a:pPr indent="0" lvl="0" marL="457200" marR="0" rtl="0" algn="just">
              <a:lnSpc>
                <a:spcPct val="108000"/>
              </a:lnSpc>
              <a:spcBef>
                <a:spcPts val="0"/>
              </a:spcBef>
              <a:spcAft>
                <a:spcPts val="0"/>
              </a:spcAft>
              <a:buClr>
                <a:srgbClr val="000000"/>
              </a:buClr>
              <a:buSzPts val="3600"/>
              <a:buFont typeface="Arial"/>
              <a:buNone/>
            </a:pPr>
            <a:r>
              <a:t/>
            </a:r>
            <a:endParaRPr b="0" i="0" sz="3600" u="none" cap="none" strike="noStrike">
              <a:solidFill>
                <a:schemeClr val="dk1"/>
              </a:solidFill>
              <a:latin typeface="Times New Roman"/>
              <a:ea typeface="Times New Roman"/>
              <a:cs typeface="Times New Roman"/>
              <a:sym typeface="Times New Roman"/>
            </a:endParaRPr>
          </a:p>
          <a:p>
            <a:pPr indent="0" lvl="0" marL="0" marR="0" rtl="0" algn="just">
              <a:lnSpc>
                <a:spcPct val="108000"/>
              </a:lnSpc>
              <a:spcBef>
                <a:spcPts val="0"/>
              </a:spcBef>
              <a:spcAft>
                <a:spcPts val="0"/>
              </a:spcAft>
              <a:buClr>
                <a:srgbClr val="000000"/>
              </a:buClr>
              <a:buSzPts val="3500"/>
              <a:buFont typeface="Arial"/>
              <a:buNone/>
            </a:pPr>
            <a:r>
              <a:rPr b="1" i="0" lang="en-US" sz="3600" u="none" cap="none" strike="noStrike">
                <a:solidFill>
                  <a:schemeClr val="dk1"/>
                </a:solidFill>
                <a:latin typeface="Times New Roman"/>
                <a:ea typeface="Times New Roman"/>
                <a:cs typeface="Times New Roman"/>
                <a:sym typeface="Times New Roman"/>
              </a:rPr>
              <a:t>Formalização do Reparcelamento:</a:t>
            </a:r>
            <a:r>
              <a:rPr b="0" i="0" lang="en-US" sz="3600" u="none" cap="none" strike="noStrike">
                <a:solidFill>
                  <a:schemeClr val="dk1"/>
                </a:solidFill>
                <a:latin typeface="Times New Roman"/>
                <a:ea typeface="Times New Roman"/>
                <a:cs typeface="Times New Roman"/>
                <a:sym typeface="Times New Roman"/>
              </a:rPr>
              <a:t> O processo de reparcelamento é semelhante ao parcelamento convencional, mas exige a desistência dos parcelamentos ordinários e do Relp-MEI ativos.</a:t>
            </a:r>
            <a:endParaRPr b="0" i="0" sz="3600" u="none" cap="none" strike="noStrike">
              <a:solidFill>
                <a:schemeClr val="dk1"/>
              </a:solidFill>
              <a:latin typeface="Times New Roman"/>
              <a:ea typeface="Times New Roman"/>
              <a:cs typeface="Times New Roman"/>
              <a:sym typeface="Times New Roman"/>
            </a:endParaRPr>
          </a:p>
          <a:p>
            <a:pPr indent="0" lvl="0" marL="0" marR="0" rtl="0" algn="just">
              <a:lnSpc>
                <a:spcPct val="108000"/>
              </a:lnSpc>
              <a:spcBef>
                <a:spcPts val="0"/>
              </a:spcBef>
              <a:spcAft>
                <a:spcPts val="0"/>
              </a:spcAft>
              <a:buClr>
                <a:srgbClr val="000000"/>
              </a:buClr>
              <a:buSzPts val="3500"/>
              <a:buFont typeface="Arial"/>
              <a:buNone/>
            </a:pPr>
            <a:r>
              <a:t/>
            </a:r>
            <a:endParaRPr b="0" i="0" sz="3500" u="none" cap="none" strike="noStrike">
              <a:solidFill>
                <a:srgbClr val="FFFFFF"/>
              </a:solidFill>
              <a:latin typeface="Calibri"/>
              <a:ea typeface="Calibri"/>
              <a:cs typeface="Calibri"/>
              <a:sym typeface="Calibri"/>
            </a:endParaRPr>
          </a:p>
        </p:txBody>
      </p:sp>
      <p:sp>
        <p:nvSpPr>
          <p:cNvPr id="591" name="Google Shape;591;p29"/>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2023</a:t>
            </a:r>
            <a:r>
              <a:rPr lang="en-US" sz="2550">
                <a:solidFill>
                  <a:schemeClr val="dk1"/>
                </a:solidFill>
                <a:latin typeface="Times New Roman"/>
                <a:ea typeface="Times New Roman"/>
                <a:cs typeface="Times New Roman"/>
                <a:sym typeface="Times New Roman"/>
              </a:rPr>
              <a:t>b</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chemeClr val="dk1"/>
              </a:solidFill>
              <a:latin typeface="Times New Roman"/>
              <a:ea typeface="Times New Roman"/>
              <a:cs typeface="Times New Roman"/>
              <a:sym typeface="Times New Roman"/>
            </a:endParaRPr>
          </a:p>
        </p:txBody>
      </p:sp>
      <p:pic>
        <p:nvPicPr>
          <p:cNvPr id="592" name="Google Shape;592;p29"/>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
        <p:nvSpPr>
          <p:cNvPr id="593" name="Google Shape;593;p2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97" name="Shape 597"/>
        <p:cNvGrpSpPr/>
        <p:nvPr/>
      </p:nvGrpSpPr>
      <p:grpSpPr>
        <a:xfrm>
          <a:off x="0" y="0"/>
          <a:ext cx="0" cy="0"/>
          <a:chOff x="0" y="0"/>
          <a:chExt cx="0" cy="0"/>
        </a:xfrm>
      </p:grpSpPr>
      <p:sp>
        <p:nvSpPr>
          <p:cNvPr id="598" name="Google Shape;598;p9"/>
          <p:cNvSpPr/>
          <p:nvPr/>
        </p:nvSpPr>
        <p:spPr>
          <a:xfrm>
            <a:off x="7226046" y="8130454"/>
            <a:ext cx="3353791" cy="1885093"/>
          </a:xfrm>
          <a:custGeom>
            <a:rect b="b" l="l" r="r" t="t"/>
            <a:pathLst>
              <a:path extrusionOk="0" h="1885093" w="3353791">
                <a:moveTo>
                  <a:pt x="0" y="0"/>
                </a:moveTo>
                <a:lnTo>
                  <a:pt x="3353791" y="0"/>
                </a:lnTo>
                <a:lnTo>
                  <a:pt x="3353791" y="1885093"/>
                </a:lnTo>
                <a:lnTo>
                  <a:pt x="0" y="1885093"/>
                </a:lnTo>
                <a:lnTo>
                  <a:pt x="0" y="0"/>
                </a:lnTo>
                <a:close/>
              </a:path>
            </a:pathLst>
          </a:custGeom>
          <a:blipFill rotWithShape="1">
            <a:blip r:embed="rId3">
              <a:alphaModFix/>
            </a:blip>
            <a:stretch>
              <a:fillRect b="0" l="0" r="0" t="0"/>
            </a:stretch>
          </a:blipFill>
          <a:ln>
            <a:noFill/>
          </a:ln>
        </p:spPr>
      </p:sp>
      <p:sp>
        <p:nvSpPr>
          <p:cNvPr id="599" name="Google Shape;599;p9"/>
          <p:cNvSpPr/>
          <p:nvPr/>
        </p:nvSpPr>
        <p:spPr>
          <a:xfrm>
            <a:off x="2987050" y="8640251"/>
            <a:ext cx="2765479" cy="843582"/>
          </a:xfrm>
          <a:custGeom>
            <a:rect b="b" l="l" r="r" t="t"/>
            <a:pathLst>
              <a:path extrusionOk="0" h="843582" w="2765479">
                <a:moveTo>
                  <a:pt x="0" y="0"/>
                </a:moveTo>
                <a:lnTo>
                  <a:pt x="2765479" y="0"/>
                </a:lnTo>
                <a:lnTo>
                  <a:pt x="2765479" y="843582"/>
                </a:lnTo>
                <a:lnTo>
                  <a:pt x="0" y="843582"/>
                </a:lnTo>
                <a:lnTo>
                  <a:pt x="0" y="0"/>
                </a:lnTo>
                <a:close/>
              </a:path>
            </a:pathLst>
          </a:custGeom>
          <a:blipFill rotWithShape="1">
            <a:blip r:embed="rId4">
              <a:alphaModFix/>
            </a:blip>
            <a:stretch>
              <a:fillRect b="0" l="0" r="0" t="0"/>
            </a:stretch>
          </a:blipFill>
          <a:ln>
            <a:noFill/>
          </a:ln>
        </p:spPr>
      </p:sp>
      <p:sp>
        <p:nvSpPr>
          <p:cNvPr id="600" name="Google Shape;600;p9"/>
          <p:cNvSpPr txBox="1"/>
          <p:nvPr/>
        </p:nvSpPr>
        <p:spPr>
          <a:xfrm>
            <a:off x="2316024" y="323775"/>
            <a:ext cx="14976300" cy="831300"/>
          </a:xfrm>
          <a:prstGeom prst="rect">
            <a:avLst/>
          </a:prstGeom>
          <a:noFill/>
          <a:ln>
            <a:noFill/>
          </a:ln>
        </p:spPr>
        <p:txBody>
          <a:bodyPr anchorCtr="0" anchor="t" bIns="0" lIns="0" spcFirstLastPara="1" rIns="0" wrap="square" tIns="0">
            <a:spAutoFit/>
          </a:bodyPr>
          <a:lstStyle/>
          <a:p>
            <a:pPr indent="0" lvl="0" marL="0" marR="0" rtl="0" algn="ctr">
              <a:lnSpc>
                <a:spcPct val="139981"/>
              </a:lnSpc>
              <a:spcBef>
                <a:spcPts val="0"/>
              </a:spcBef>
              <a:spcAft>
                <a:spcPts val="0"/>
              </a:spcAft>
              <a:buClr>
                <a:srgbClr val="000000"/>
              </a:buClr>
              <a:buSzPts val="5400"/>
              <a:buFont typeface="Arial"/>
              <a:buNone/>
            </a:pPr>
            <a:r>
              <a:rPr b="1" i="0" lang="en-US" sz="5400" u="none" cap="none" strike="noStrike">
                <a:solidFill>
                  <a:schemeClr val="dk1"/>
                </a:solidFill>
                <a:latin typeface="Times New Roman"/>
                <a:ea typeface="Times New Roman"/>
                <a:cs typeface="Times New Roman"/>
                <a:sym typeface="Times New Roman"/>
              </a:rPr>
              <a:t>Exclusão do Simples Nacional</a:t>
            </a:r>
            <a:endParaRPr b="0" i="0" sz="1400" u="none" cap="none" strike="noStrike">
              <a:solidFill>
                <a:schemeClr val="dk1"/>
              </a:solidFill>
              <a:latin typeface="Times New Roman"/>
              <a:ea typeface="Times New Roman"/>
              <a:cs typeface="Times New Roman"/>
              <a:sym typeface="Times New Roman"/>
            </a:endParaRPr>
          </a:p>
        </p:txBody>
      </p:sp>
      <p:sp>
        <p:nvSpPr>
          <p:cNvPr id="601" name="Google Shape;601;p9"/>
          <p:cNvSpPr txBox="1"/>
          <p:nvPr/>
        </p:nvSpPr>
        <p:spPr>
          <a:xfrm>
            <a:off x="1305897" y="2082091"/>
            <a:ext cx="15676200" cy="6270900"/>
          </a:xfrm>
          <a:prstGeom prst="rect">
            <a:avLst/>
          </a:prstGeom>
          <a:noFill/>
          <a:ln>
            <a:noFill/>
          </a:ln>
        </p:spPr>
        <p:txBody>
          <a:bodyPr anchorCtr="0" anchor="t" bIns="0" lIns="0" spcFirstLastPara="1" rIns="0" wrap="square" tIns="0">
            <a:spAutoFit/>
          </a:bodyPr>
          <a:lstStyle/>
          <a:p>
            <a:pPr indent="-444500" lvl="0" marL="457200" marR="0" rtl="0" algn="just">
              <a:lnSpc>
                <a:spcPct val="115000"/>
              </a:lnSpc>
              <a:spcBef>
                <a:spcPts val="0"/>
              </a:spcBef>
              <a:spcAft>
                <a:spcPts val="0"/>
              </a:spcAft>
              <a:buClr>
                <a:schemeClr val="dk1"/>
              </a:buClr>
              <a:buSzPts val="3400"/>
              <a:buFont typeface="Times New Roman"/>
              <a:buChar char="●"/>
            </a:pPr>
            <a:r>
              <a:rPr b="0" i="0" lang="en-US" sz="3400" u="none" cap="none" strike="noStrike">
                <a:solidFill>
                  <a:schemeClr val="dk1"/>
                </a:solidFill>
                <a:latin typeface="Times New Roman"/>
                <a:ea typeface="Times New Roman"/>
                <a:cs typeface="Times New Roman"/>
                <a:sym typeface="Times New Roman"/>
              </a:rPr>
              <a:t>Os profissionais cadastrados como Microempreendedor Individual (MEI) que possuem débitos com a Receita Federal e/ou com a Procuradoria-Geral da Fazenda Nacional foram notificados para a necessidade de regularizar a situação a fim de evitar sua exclusão do Simples Nacional a partir de janeiro de 2026.</a:t>
            </a:r>
            <a:endParaRPr b="0" i="0" sz="3400" u="none" cap="none" strike="noStrike">
              <a:solidFill>
                <a:schemeClr val="dk1"/>
              </a:solidFill>
              <a:latin typeface="Times New Roman"/>
              <a:ea typeface="Times New Roman"/>
              <a:cs typeface="Times New Roman"/>
              <a:sym typeface="Times New Roman"/>
            </a:endParaRPr>
          </a:p>
          <a:p>
            <a:pPr indent="0" lvl="0" marL="457200" marR="0" rtl="0" algn="just">
              <a:lnSpc>
                <a:spcPct val="115000"/>
              </a:lnSpc>
              <a:spcBef>
                <a:spcPts val="1100"/>
              </a:spcBef>
              <a:spcAft>
                <a:spcPts val="0"/>
              </a:spcAft>
              <a:buClr>
                <a:srgbClr val="000000"/>
              </a:buClr>
              <a:buSzPts val="3400"/>
              <a:buFont typeface="Arial"/>
              <a:buNone/>
            </a:pPr>
            <a:r>
              <a:t/>
            </a:r>
            <a:endParaRPr b="0" i="0" sz="3400" u="none" cap="none" strike="noStrike">
              <a:solidFill>
                <a:schemeClr val="dk1"/>
              </a:solidFill>
              <a:highlight>
                <a:srgbClr val="196437"/>
              </a:highlight>
              <a:latin typeface="Times New Roman"/>
              <a:ea typeface="Times New Roman"/>
              <a:cs typeface="Times New Roman"/>
              <a:sym typeface="Times New Roman"/>
            </a:endParaRPr>
          </a:p>
          <a:p>
            <a:pPr indent="-444500" lvl="0" marL="457200" marR="0" rtl="0" algn="just">
              <a:lnSpc>
                <a:spcPct val="115000"/>
              </a:lnSpc>
              <a:spcBef>
                <a:spcPts val="1100"/>
              </a:spcBef>
              <a:spcAft>
                <a:spcPts val="0"/>
              </a:spcAft>
              <a:buClr>
                <a:schemeClr val="dk1"/>
              </a:buClr>
              <a:buSzPts val="3400"/>
              <a:buFont typeface="Times New Roman"/>
              <a:buChar char="●"/>
            </a:pPr>
            <a:r>
              <a:rPr b="0" i="0" lang="en-US" sz="3400" u="none" cap="none" strike="noStrike">
                <a:solidFill>
                  <a:schemeClr val="dk1"/>
                </a:solidFill>
                <a:latin typeface="Times New Roman"/>
                <a:ea typeface="Times New Roman"/>
                <a:cs typeface="Times New Roman"/>
                <a:sym typeface="Times New Roman"/>
              </a:rPr>
              <a:t>Para evitar a exclusão do Simples Nacional a partir de 1º de janeiro de 2026, o contribuinte MEI deve regularizar a totalidade dos seus débitos, por meio de pagamento à vista ou parcelamento no prazo de 90 dias a contar da data de ciência do Termo de Exclusão (Lei Complementar nº 216/2025).</a:t>
            </a:r>
            <a:endParaRPr b="0" i="0" sz="3400" u="none" cap="none" strike="noStrike">
              <a:solidFill>
                <a:schemeClr val="dk1"/>
              </a:solidFill>
              <a:latin typeface="Times New Roman"/>
              <a:ea typeface="Times New Roman"/>
              <a:cs typeface="Times New Roman"/>
              <a:sym typeface="Times New Roman"/>
            </a:endParaRPr>
          </a:p>
          <a:p>
            <a:pPr indent="0" lvl="0" marL="0" marR="0" rtl="0" algn="just">
              <a:lnSpc>
                <a:spcPct val="108000"/>
              </a:lnSpc>
              <a:spcBef>
                <a:spcPts val="1100"/>
              </a:spcBef>
              <a:spcAft>
                <a:spcPts val="0"/>
              </a:spcAft>
              <a:buClr>
                <a:srgbClr val="000000"/>
              </a:buClr>
              <a:buSzPts val="3500"/>
              <a:buFont typeface="Arial"/>
              <a:buNone/>
            </a:pPr>
            <a:r>
              <a:t/>
            </a:r>
            <a:endParaRPr b="0" i="0" sz="2800" u="none" cap="none" strike="noStrike">
              <a:solidFill>
                <a:schemeClr val="lt1"/>
              </a:solidFill>
              <a:highlight>
                <a:srgbClr val="196437"/>
              </a:highlight>
              <a:latin typeface="Times New Roman"/>
              <a:ea typeface="Times New Roman"/>
              <a:cs typeface="Times New Roman"/>
              <a:sym typeface="Times New Roman"/>
            </a:endParaRPr>
          </a:p>
        </p:txBody>
      </p:sp>
      <p:sp>
        <p:nvSpPr>
          <p:cNvPr id="602" name="Google Shape;602;p9"/>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Arial"/>
                <a:ea typeface="Arial"/>
                <a:cs typeface="Arial"/>
                <a:sym typeface="Arial"/>
              </a:rPr>
              <a:t>(</a:t>
            </a:r>
            <a:r>
              <a:rPr b="0" i="0" lang="en-US" sz="2550" u="none" cap="none" strike="noStrike">
                <a:solidFill>
                  <a:schemeClr val="dk1"/>
                </a:solidFill>
                <a:latin typeface="Times New Roman"/>
                <a:ea typeface="Times New Roman"/>
                <a:cs typeface="Times New Roman"/>
                <a:sym typeface="Times New Roman"/>
              </a:rPr>
              <a:t>Brasil, 2024b)</a:t>
            </a:r>
            <a:endParaRPr b="0" i="0" sz="1400" u="none" cap="none" strike="noStrike">
              <a:solidFill>
                <a:schemeClr val="dk1"/>
              </a:solidFill>
              <a:latin typeface="Times New Roman"/>
              <a:ea typeface="Times New Roman"/>
              <a:cs typeface="Times New Roman"/>
              <a:sym typeface="Times New Roman"/>
            </a:endParaRPr>
          </a:p>
        </p:txBody>
      </p:sp>
      <p:sp>
        <p:nvSpPr>
          <p:cNvPr id="603" name="Google Shape;603;p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04" name="Google Shape;604;p9"/>
          <p:cNvPicPr preferRelativeResize="0"/>
          <p:nvPr/>
        </p:nvPicPr>
        <p:blipFill rotWithShape="1">
          <a:blip r:embed="rId5">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8" name="Shape 608"/>
        <p:cNvGrpSpPr/>
        <p:nvPr/>
      </p:nvGrpSpPr>
      <p:grpSpPr>
        <a:xfrm>
          <a:off x="0" y="0"/>
          <a:ext cx="0" cy="0"/>
          <a:chOff x="0" y="0"/>
          <a:chExt cx="0" cy="0"/>
        </a:xfrm>
      </p:grpSpPr>
      <p:sp>
        <p:nvSpPr>
          <p:cNvPr id="609" name="Google Shape;609;p32"/>
          <p:cNvSpPr/>
          <p:nvPr/>
        </p:nvSpPr>
        <p:spPr>
          <a:xfrm>
            <a:off x="374780"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10" name="Google Shape;610;p32"/>
          <p:cNvSpPr txBox="1"/>
          <p:nvPr/>
        </p:nvSpPr>
        <p:spPr>
          <a:xfrm>
            <a:off x="5577352" y="600075"/>
            <a:ext cx="8786400" cy="69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Exclusão do Simples Nacional</a:t>
            </a:r>
            <a:endParaRPr b="0" i="0" sz="1400" u="none" cap="none" strike="noStrike">
              <a:solidFill>
                <a:schemeClr val="dk1"/>
              </a:solidFill>
              <a:latin typeface="Times New Roman"/>
              <a:ea typeface="Times New Roman"/>
              <a:cs typeface="Times New Roman"/>
              <a:sym typeface="Times New Roman"/>
            </a:endParaRPr>
          </a:p>
        </p:txBody>
      </p:sp>
      <p:sp>
        <p:nvSpPr>
          <p:cNvPr id="611" name="Google Shape;611;p32"/>
          <p:cNvSpPr txBox="1"/>
          <p:nvPr/>
        </p:nvSpPr>
        <p:spPr>
          <a:xfrm>
            <a:off x="740740" y="1931594"/>
            <a:ext cx="16806600" cy="6573600"/>
          </a:xfrm>
          <a:prstGeom prst="rect">
            <a:avLst/>
          </a:prstGeom>
          <a:noFill/>
          <a:ln>
            <a:noFill/>
          </a:ln>
        </p:spPr>
        <p:txBody>
          <a:bodyPr anchorCtr="0" anchor="t" bIns="0" lIns="0" spcFirstLastPara="1" rIns="0" wrap="square" tIns="0">
            <a:spAutoFit/>
          </a:bodyPr>
          <a:lstStyle/>
          <a:p>
            <a:pPr indent="0" lvl="0" marL="0" marR="0" rtl="0" algn="just">
              <a:lnSpc>
                <a:spcPct val="129617"/>
              </a:lnSpc>
              <a:spcBef>
                <a:spcPts val="0"/>
              </a:spcBef>
              <a:spcAft>
                <a:spcPts val="0"/>
              </a:spcAft>
              <a:buClr>
                <a:srgbClr val="000000"/>
              </a:buClr>
              <a:buSzPts val="2799"/>
              <a:buFont typeface="Arial"/>
              <a:buNone/>
            </a:pPr>
            <a:r>
              <a:rPr b="0" i="0" lang="en-US" sz="2799" u="none" cap="none" strike="noStrike">
                <a:solidFill>
                  <a:schemeClr val="dk1"/>
                </a:solidFill>
                <a:latin typeface="Times New Roman"/>
                <a:ea typeface="Times New Roman"/>
                <a:cs typeface="Times New Roman"/>
                <a:sym typeface="Times New Roman"/>
              </a:rPr>
              <a:t>Se o MEI não regularizar suas dívidas, corre o risco de exclusão do Simples Nacional, sendo transferido para regimes tributários de Lucro Presumido ou Lucro Real, que possuem carga tributária significativamente mais alta e podem comprometer a viabilidade financeira do negócio. Esse cenário aumenta os custos com impostos e torna o processo contábil mais complexo.</a:t>
            </a:r>
            <a:endParaRPr b="0" i="0" sz="1400" u="none" cap="none" strike="noStrike">
              <a:solidFill>
                <a:schemeClr val="dk1"/>
              </a:solidFill>
              <a:latin typeface="Times New Roman"/>
              <a:ea typeface="Times New Roman"/>
              <a:cs typeface="Times New Roman"/>
              <a:sym typeface="Times New Roman"/>
            </a:endParaRPr>
          </a:p>
          <a:p>
            <a:pPr indent="0" lvl="0" marL="0" marR="0" rtl="0" algn="just">
              <a:lnSpc>
                <a:spcPct val="129617"/>
              </a:lnSpc>
              <a:spcBef>
                <a:spcPts val="0"/>
              </a:spcBef>
              <a:spcAft>
                <a:spcPts val="0"/>
              </a:spcAft>
              <a:buClr>
                <a:srgbClr val="000000"/>
              </a:buClr>
              <a:buSzPts val="2799"/>
              <a:buFont typeface="Arial"/>
              <a:buNone/>
            </a:pPr>
            <a:r>
              <a:t/>
            </a:r>
            <a:endParaRPr b="0" i="0" sz="2799" u="none" cap="none" strike="noStrike">
              <a:solidFill>
                <a:schemeClr val="dk1"/>
              </a:solidFill>
              <a:latin typeface="Times New Roman"/>
              <a:ea typeface="Times New Roman"/>
              <a:cs typeface="Times New Roman"/>
              <a:sym typeface="Times New Roman"/>
            </a:endParaRPr>
          </a:p>
          <a:p>
            <a:pPr indent="0" lvl="0" marL="0" marR="0" rtl="0" algn="just">
              <a:lnSpc>
                <a:spcPct val="129617"/>
              </a:lnSpc>
              <a:spcBef>
                <a:spcPts val="0"/>
              </a:spcBef>
              <a:spcAft>
                <a:spcPts val="0"/>
              </a:spcAft>
              <a:buClr>
                <a:srgbClr val="000000"/>
              </a:buClr>
              <a:buSzPts val="2799"/>
              <a:buFont typeface="Arial"/>
              <a:buNone/>
            </a:pPr>
            <a:r>
              <a:rPr b="1" i="0" lang="en-US" sz="2799" u="none" cap="none" strike="noStrike">
                <a:solidFill>
                  <a:schemeClr val="dk1"/>
                </a:solidFill>
                <a:latin typeface="Times New Roman"/>
                <a:ea typeface="Times New Roman"/>
                <a:cs typeface="Times New Roman"/>
                <a:sym typeface="Times New Roman"/>
              </a:rPr>
              <a:t>Para evitar essas consequências, algumas mudanças foram realizadas para facilitar a regularização:</a:t>
            </a:r>
            <a:endParaRPr b="0" i="0" sz="1400" u="none" cap="none" strike="noStrike">
              <a:solidFill>
                <a:schemeClr val="dk1"/>
              </a:solidFill>
              <a:latin typeface="Times New Roman"/>
              <a:ea typeface="Times New Roman"/>
              <a:cs typeface="Times New Roman"/>
              <a:sym typeface="Times New Roman"/>
            </a:endParaRPr>
          </a:p>
          <a:p>
            <a:pPr indent="-302260" lvl="1" marL="604519" marR="0" rtl="0" algn="just">
              <a:lnSpc>
                <a:spcPct val="129617"/>
              </a:lnSpc>
              <a:spcBef>
                <a:spcPts val="0"/>
              </a:spcBef>
              <a:spcAft>
                <a:spcPts val="0"/>
              </a:spcAft>
              <a:buClr>
                <a:schemeClr val="dk1"/>
              </a:buClr>
              <a:buSzPts val="2799"/>
              <a:buFont typeface="Times New Roman"/>
              <a:buChar char="•"/>
            </a:pPr>
            <a:r>
              <a:rPr b="0" i="0" lang="en-US" sz="2799" u="none" cap="none" strike="noStrike">
                <a:solidFill>
                  <a:schemeClr val="dk1"/>
                </a:solidFill>
                <a:latin typeface="Times New Roman"/>
                <a:ea typeface="Times New Roman"/>
                <a:cs typeface="Times New Roman"/>
                <a:sym typeface="Times New Roman"/>
              </a:rPr>
              <a:t>Parcelamento Simplificado: O processo de parcelamento agora é mais acessível, com exemplos práticos para simplificar o reparcelamento de dívidas.</a:t>
            </a:r>
            <a:endParaRPr b="0" i="0" sz="1400" u="none" cap="none" strike="noStrike">
              <a:solidFill>
                <a:schemeClr val="dk1"/>
              </a:solidFill>
              <a:latin typeface="Times New Roman"/>
              <a:ea typeface="Times New Roman"/>
              <a:cs typeface="Times New Roman"/>
              <a:sym typeface="Times New Roman"/>
            </a:endParaRPr>
          </a:p>
          <a:p>
            <a:pPr indent="-302260" lvl="1" marL="604519" marR="0" rtl="0" algn="just">
              <a:lnSpc>
                <a:spcPct val="129617"/>
              </a:lnSpc>
              <a:spcBef>
                <a:spcPts val="0"/>
              </a:spcBef>
              <a:spcAft>
                <a:spcPts val="0"/>
              </a:spcAft>
              <a:buClr>
                <a:schemeClr val="dk1"/>
              </a:buClr>
              <a:buSzPts val="2799"/>
              <a:buFont typeface="Times New Roman"/>
              <a:buChar char="•"/>
            </a:pPr>
            <a:r>
              <a:rPr b="0" i="0" lang="en-US" sz="2799" u="none" cap="none" strike="noStrike">
                <a:solidFill>
                  <a:schemeClr val="dk1"/>
                </a:solidFill>
                <a:latin typeface="Times New Roman"/>
                <a:ea typeface="Times New Roman"/>
                <a:cs typeface="Times New Roman"/>
                <a:sym typeface="Times New Roman"/>
              </a:rPr>
              <a:t>Termos Técnicos Reduzidos: Explicações sobre o processo de regularização foram simplificadas, reduzindo o uso de termos complexos, como a taxa Selic, para tornar a informação mais clara.</a:t>
            </a:r>
            <a:endParaRPr b="0" i="0" sz="1400" u="none" cap="none" strike="noStrike">
              <a:solidFill>
                <a:schemeClr val="dk1"/>
              </a:solidFill>
              <a:latin typeface="Times New Roman"/>
              <a:ea typeface="Times New Roman"/>
              <a:cs typeface="Times New Roman"/>
              <a:sym typeface="Times New Roman"/>
            </a:endParaRPr>
          </a:p>
          <a:p>
            <a:pPr indent="-302260" lvl="1" marL="604519" marR="0" rtl="0" algn="just">
              <a:lnSpc>
                <a:spcPct val="129617"/>
              </a:lnSpc>
              <a:spcBef>
                <a:spcPts val="0"/>
              </a:spcBef>
              <a:spcAft>
                <a:spcPts val="0"/>
              </a:spcAft>
              <a:buClr>
                <a:schemeClr val="dk1"/>
              </a:buClr>
              <a:buSzPts val="2799"/>
              <a:buFont typeface="Times New Roman"/>
              <a:buChar char="•"/>
            </a:pPr>
            <a:r>
              <a:rPr b="0" i="0" lang="en-US" sz="2799" u="none" cap="none" strike="noStrike">
                <a:solidFill>
                  <a:schemeClr val="dk1"/>
                </a:solidFill>
                <a:latin typeface="Times New Roman"/>
                <a:ea typeface="Times New Roman"/>
                <a:cs typeface="Times New Roman"/>
                <a:sym typeface="Times New Roman"/>
              </a:rPr>
              <a:t>Suporte do NAF (Núcleo de Apoio Contábil e Fiscal): O NAF oferece assistência gratuita em instituições parceiras, ajudando o MEI a entender melhor as obrigações e o processo de regularização.</a:t>
            </a:r>
            <a:endParaRPr b="0" i="0" sz="1400" u="none" cap="none" strike="noStrike">
              <a:solidFill>
                <a:schemeClr val="dk1"/>
              </a:solidFill>
              <a:latin typeface="Times New Roman"/>
              <a:ea typeface="Times New Roman"/>
              <a:cs typeface="Times New Roman"/>
              <a:sym typeface="Times New Roman"/>
            </a:endParaRPr>
          </a:p>
        </p:txBody>
      </p:sp>
      <p:sp>
        <p:nvSpPr>
          <p:cNvPr id="612" name="Google Shape;612;p32"/>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2024b)</a:t>
            </a:r>
            <a:endParaRPr b="0" i="0" sz="1400" u="none" cap="none" strike="noStrike">
              <a:solidFill>
                <a:schemeClr val="dk1"/>
              </a:solidFill>
              <a:latin typeface="Times New Roman"/>
              <a:ea typeface="Times New Roman"/>
              <a:cs typeface="Times New Roman"/>
              <a:sym typeface="Times New Roman"/>
            </a:endParaRPr>
          </a:p>
        </p:txBody>
      </p:sp>
      <p:sp>
        <p:nvSpPr>
          <p:cNvPr id="613" name="Google Shape;613;p3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14" name="Google Shape;614;p3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8" name="Shape 618"/>
        <p:cNvGrpSpPr/>
        <p:nvPr/>
      </p:nvGrpSpPr>
      <p:grpSpPr>
        <a:xfrm>
          <a:off x="0" y="0"/>
          <a:ext cx="0" cy="0"/>
          <a:chOff x="0" y="0"/>
          <a:chExt cx="0" cy="0"/>
        </a:xfrm>
      </p:grpSpPr>
      <p:sp>
        <p:nvSpPr>
          <p:cNvPr id="619" name="Google Shape;619;g37c5f5de456_0_3"/>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20" name="Google Shape;620;g37c5f5de456_0_3"/>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Dados sobre o MEI</a:t>
            </a:r>
            <a:endParaRPr b="1" i="0" sz="4500" u="none" cap="none" strike="noStrike">
              <a:solidFill>
                <a:schemeClr val="dk1"/>
              </a:solidFill>
              <a:latin typeface="Times New Roman"/>
              <a:ea typeface="Times New Roman"/>
              <a:cs typeface="Times New Roman"/>
              <a:sym typeface="Times New Roman"/>
            </a:endParaRPr>
          </a:p>
        </p:txBody>
      </p:sp>
      <p:sp>
        <p:nvSpPr>
          <p:cNvPr id="621" name="Google Shape;621;g37c5f5de456_0_3"/>
          <p:cNvSpPr txBox="1"/>
          <p:nvPr/>
        </p:nvSpPr>
        <p:spPr>
          <a:xfrm>
            <a:off x="1375800" y="3429006"/>
            <a:ext cx="15536400" cy="5713800"/>
          </a:xfrm>
          <a:prstGeom prst="rect">
            <a:avLst/>
          </a:prstGeom>
          <a:noFill/>
          <a:ln>
            <a:noFill/>
          </a:ln>
        </p:spPr>
        <p:txBody>
          <a:bodyPr anchorCtr="0" anchor="t" bIns="0" lIns="0" spcFirstLastPara="1" rIns="0" wrap="square" tIns="0">
            <a:spAutoFit/>
          </a:bodyPr>
          <a:lstStyle/>
          <a:p>
            <a:pPr indent="-330200" lvl="1" marL="647700" marR="0" rtl="0" algn="just">
              <a:lnSpc>
                <a:spcPct val="140000"/>
              </a:lnSpc>
              <a:spcBef>
                <a:spcPts val="0"/>
              </a:spcBef>
              <a:spcAft>
                <a:spcPts val="0"/>
              </a:spcAft>
              <a:buClr>
                <a:schemeClr val="dk1"/>
              </a:buClr>
              <a:buSzPts val="3100"/>
              <a:buFont typeface="Times New Roman"/>
              <a:buChar char="•"/>
            </a:pPr>
            <a:r>
              <a:rPr b="1" i="0" lang="en-US" sz="3100" u="none" cap="none" strike="noStrike">
                <a:solidFill>
                  <a:schemeClr val="dk1"/>
                </a:solidFill>
                <a:latin typeface="Times New Roman"/>
                <a:ea typeface="Times New Roman"/>
                <a:cs typeface="Times New Roman"/>
                <a:sym typeface="Times New Roman"/>
              </a:rPr>
              <a:t>Número de MEIs Ativos</a:t>
            </a:r>
            <a:r>
              <a:rPr b="0" i="0" lang="en-US" sz="3100" u="none" cap="none" strike="noStrike">
                <a:solidFill>
                  <a:schemeClr val="dk1"/>
                </a:solidFill>
                <a:latin typeface="Times New Roman"/>
                <a:ea typeface="Times New Roman"/>
                <a:cs typeface="Times New Roman"/>
                <a:sym typeface="Times New Roman"/>
              </a:rPr>
              <a:t>: Em 2024, o Brasil contava com 11,5 milhões de MEIs ativos. Já no primeiro quadrimestre de 2025, esse número subiu para 12,5 milhões.</a:t>
            </a:r>
            <a:endParaRPr b="0" i="0" sz="3100" u="none" cap="none" strike="noStrike">
              <a:solidFill>
                <a:schemeClr val="dk1"/>
              </a:solidFill>
              <a:latin typeface="Times New Roman"/>
              <a:ea typeface="Times New Roman"/>
              <a:cs typeface="Times New Roman"/>
              <a:sym typeface="Times New Roman"/>
            </a:endParaRPr>
          </a:p>
          <a:p>
            <a:pPr indent="0" lvl="0" marL="914400" marR="0" rtl="0" algn="just">
              <a:lnSpc>
                <a:spcPct val="140000"/>
              </a:lnSpc>
              <a:spcBef>
                <a:spcPts val="0"/>
              </a:spcBef>
              <a:spcAft>
                <a:spcPts val="0"/>
              </a:spcAft>
              <a:buClr>
                <a:srgbClr val="000000"/>
              </a:buClr>
              <a:buSzPts val="3100"/>
              <a:buFont typeface="Arial"/>
              <a:buNone/>
            </a:pPr>
            <a:r>
              <a:t/>
            </a:r>
            <a:endParaRPr b="0" i="0" sz="3100" u="none" cap="none" strike="noStrike">
              <a:solidFill>
                <a:schemeClr val="dk1"/>
              </a:solidFill>
              <a:latin typeface="Times New Roman"/>
              <a:ea typeface="Times New Roman"/>
              <a:cs typeface="Times New Roman"/>
              <a:sym typeface="Times New Roman"/>
            </a:endParaRPr>
          </a:p>
          <a:p>
            <a:pPr indent="-330200" lvl="1" marL="647700" marR="0" rtl="0" algn="just">
              <a:lnSpc>
                <a:spcPct val="140000"/>
              </a:lnSpc>
              <a:spcBef>
                <a:spcPts val="0"/>
              </a:spcBef>
              <a:spcAft>
                <a:spcPts val="0"/>
              </a:spcAft>
              <a:buClr>
                <a:schemeClr val="dk1"/>
              </a:buClr>
              <a:buSzPts val="3100"/>
              <a:buFont typeface="Times New Roman"/>
              <a:buChar char="•"/>
            </a:pPr>
            <a:r>
              <a:rPr b="1" i="0" lang="en-US" sz="3100" u="none" cap="none" strike="noStrike">
                <a:solidFill>
                  <a:schemeClr val="dk1"/>
                </a:solidFill>
                <a:latin typeface="Times New Roman"/>
                <a:ea typeface="Times New Roman"/>
                <a:cs typeface="Times New Roman"/>
                <a:sym typeface="Times New Roman"/>
              </a:rPr>
              <a:t>Representatividade</a:t>
            </a:r>
            <a:r>
              <a:rPr b="0" i="0" lang="en-US" sz="3100" u="none" cap="none" strike="noStrike">
                <a:solidFill>
                  <a:schemeClr val="dk1"/>
                </a:solidFill>
                <a:latin typeface="Times New Roman"/>
                <a:ea typeface="Times New Roman"/>
                <a:cs typeface="Times New Roman"/>
                <a:sym typeface="Times New Roman"/>
              </a:rPr>
              <a:t>: Os MEIs representam mais de 54,1% do total de empresas ativas no país no primeiro quadrimestre de 2025.</a:t>
            </a:r>
            <a:endParaRPr b="0" i="0" sz="31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3100"/>
              <a:buFont typeface="Arial"/>
              <a:buNone/>
            </a:pPr>
            <a:r>
              <a:t/>
            </a:r>
            <a:endParaRPr b="0" i="0" sz="31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3100"/>
              <a:buFont typeface="Arial"/>
              <a:buNone/>
            </a:pPr>
            <a:r>
              <a:t/>
            </a:r>
            <a:endParaRPr b="0" i="0" sz="31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3100"/>
              <a:buFont typeface="Arial"/>
              <a:buNone/>
            </a:pPr>
            <a:r>
              <a:t/>
            </a:r>
            <a:endParaRPr b="0" i="0" sz="31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2000"/>
              <a:buFont typeface="Arial"/>
              <a:buNone/>
            </a:pPr>
            <a:r>
              <a:rPr lang="en-US" sz="2400">
                <a:solidFill>
                  <a:schemeClr val="dk1"/>
                </a:solidFill>
                <a:latin typeface="Times New Roman"/>
                <a:ea typeface="Times New Roman"/>
                <a:cs typeface="Times New Roman"/>
                <a:sym typeface="Times New Roman"/>
              </a:rPr>
              <a:t>        </a:t>
            </a:r>
            <a:r>
              <a:rPr b="0" i="0" lang="en-US" sz="2400" u="none" cap="none" strike="noStrike">
                <a:solidFill>
                  <a:schemeClr val="dk1"/>
                </a:solidFill>
                <a:latin typeface="Times New Roman"/>
                <a:ea typeface="Times New Roman"/>
                <a:cs typeface="Times New Roman"/>
                <a:sym typeface="Times New Roman"/>
              </a:rPr>
              <a:t>(Brasil, 2025e)</a:t>
            </a:r>
            <a:endParaRPr b="0" i="0" sz="2400" u="none" cap="none" strike="noStrike">
              <a:solidFill>
                <a:schemeClr val="dk1"/>
              </a:solidFill>
              <a:latin typeface="Times New Roman"/>
              <a:ea typeface="Times New Roman"/>
              <a:cs typeface="Times New Roman"/>
              <a:sym typeface="Times New Roman"/>
            </a:endParaRPr>
          </a:p>
        </p:txBody>
      </p:sp>
      <p:sp>
        <p:nvSpPr>
          <p:cNvPr id="622" name="Google Shape;622;g37c5f5de456_0_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23" name="Google Shape;623;g37c5f5de456_0_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7" name="Shape 627"/>
        <p:cNvGrpSpPr/>
        <p:nvPr/>
      </p:nvGrpSpPr>
      <p:grpSpPr>
        <a:xfrm>
          <a:off x="0" y="0"/>
          <a:ext cx="0" cy="0"/>
          <a:chOff x="0" y="0"/>
          <a:chExt cx="0" cy="0"/>
        </a:xfrm>
      </p:grpSpPr>
      <p:sp>
        <p:nvSpPr>
          <p:cNvPr id="628" name="Google Shape;628;g37c8b7303e7_0_19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29" name="Google Shape;629;g37c8b7303e7_0_196"/>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do MEI</a:t>
            </a:r>
            <a:endParaRPr b="1" i="0" sz="4500" u="none" cap="none" strike="noStrike">
              <a:solidFill>
                <a:schemeClr val="dk1"/>
              </a:solidFill>
              <a:latin typeface="Times New Roman"/>
              <a:ea typeface="Times New Roman"/>
              <a:cs typeface="Times New Roman"/>
              <a:sym typeface="Times New Roman"/>
            </a:endParaRPr>
          </a:p>
        </p:txBody>
      </p:sp>
      <p:sp>
        <p:nvSpPr>
          <p:cNvPr id="630" name="Google Shape;630;g37c8b7303e7_0_196"/>
          <p:cNvSpPr txBox="1"/>
          <p:nvPr/>
        </p:nvSpPr>
        <p:spPr>
          <a:xfrm>
            <a:off x="1375800" y="3429006"/>
            <a:ext cx="15536400" cy="36789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É o processo de comunicação da saída do MEI de seu regime tributário, que pode ser feita pelo e-CAC ou pelo Portal do Simples Nacional e acontecer de duas maneiras:</a:t>
            </a:r>
            <a:endParaRPr b="0" i="0" sz="30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just">
              <a:lnSpc>
                <a:spcPct val="14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de forma opcional, por decisão do próprio empreendedor;</a:t>
            </a:r>
            <a:endParaRPr b="0" i="0" sz="3000" u="none" cap="none" strike="noStrike">
              <a:solidFill>
                <a:schemeClr val="dk1"/>
              </a:solidFill>
              <a:latin typeface="Times New Roman"/>
              <a:ea typeface="Times New Roman"/>
              <a:cs typeface="Times New Roman"/>
              <a:sym typeface="Times New Roman"/>
            </a:endParaRPr>
          </a:p>
          <a:p>
            <a:pPr indent="-419100" lvl="0" marL="457200" marR="0" rtl="0" algn="just">
              <a:lnSpc>
                <a:spcPct val="140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de forma obrigatória, quando a empresa não atende mais aos critérios para se manter como MEI.</a:t>
            </a:r>
            <a:endParaRPr b="0" i="0" sz="3000" u="none" cap="none" strike="noStrike">
              <a:solidFill>
                <a:schemeClr val="dk1"/>
              </a:solidFill>
              <a:latin typeface="Times New Roman"/>
              <a:ea typeface="Times New Roman"/>
              <a:cs typeface="Times New Roman"/>
              <a:sym typeface="Times New Roman"/>
            </a:endParaRPr>
          </a:p>
          <a:p>
            <a:pPr indent="0" lvl="0" marL="0" marR="0" rtl="0" algn="just">
              <a:lnSpc>
                <a:spcPct val="140000"/>
              </a:lnSpc>
              <a:spcBef>
                <a:spcPts val="0"/>
              </a:spcBef>
              <a:spcAft>
                <a:spcPts val="0"/>
              </a:spcAft>
              <a:buClr>
                <a:srgbClr val="000000"/>
              </a:buClr>
              <a:buSzPts val="2900"/>
              <a:buFont typeface="Arial"/>
              <a:buNone/>
            </a:pPr>
            <a:r>
              <a:t/>
            </a:r>
            <a:endParaRPr b="0" i="0" sz="2900" u="none" cap="none" strike="noStrike">
              <a:solidFill>
                <a:schemeClr val="dk1"/>
              </a:solidFill>
              <a:latin typeface="Times New Roman"/>
              <a:ea typeface="Times New Roman"/>
              <a:cs typeface="Times New Roman"/>
              <a:sym typeface="Times New Roman"/>
            </a:endParaRPr>
          </a:p>
        </p:txBody>
      </p:sp>
      <p:sp>
        <p:nvSpPr>
          <p:cNvPr id="631" name="Google Shape;631;g37c8b7303e7_0_19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32" name="Google Shape;632;g37c8b7303e7_0_19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6" name="Shape 636"/>
        <p:cNvGrpSpPr/>
        <p:nvPr/>
      </p:nvGrpSpPr>
      <p:grpSpPr>
        <a:xfrm>
          <a:off x="0" y="0"/>
          <a:ext cx="0" cy="0"/>
          <a:chOff x="0" y="0"/>
          <a:chExt cx="0" cy="0"/>
        </a:xfrm>
      </p:grpSpPr>
      <p:sp>
        <p:nvSpPr>
          <p:cNvPr id="637" name="Google Shape;637;g37c8b7303e7_0_184"/>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38" name="Google Shape;638;g37c8b7303e7_0_184"/>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por comunicação opcional</a:t>
            </a:r>
            <a:endParaRPr b="1" i="0" sz="4500" u="none" cap="none" strike="noStrike">
              <a:solidFill>
                <a:schemeClr val="dk1"/>
              </a:solidFill>
              <a:latin typeface="Times New Roman"/>
              <a:ea typeface="Times New Roman"/>
              <a:cs typeface="Times New Roman"/>
              <a:sym typeface="Times New Roman"/>
            </a:endParaRPr>
          </a:p>
        </p:txBody>
      </p:sp>
      <p:sp>
        <p:nvSpPr>
          <p:cNvPr id="639" name="Google Shape;639;g37c8b7303e7_0_184"/>
          <p:cNvSpPr txBox="1"/>
          <p:nvPr/>
        </p:nvSpPr>
        <p:spPr>
          <a:xfrm>
            <a:off x="1375800" y="2065606"/>
            <a:ext cx="15536400" cy="7389300"/>
          </a:xfrm>
          <a:prstGeom prst="rect">
            <a:avLst/>
          </a:prstGeom>
          <a:noFill/>
          <a:ln>
            <a:noFill/>
          </a:ln>
        </p:spPr>
        <p:txBody>
          <a:bodyPr anchorCtr="0" anchor="t" bIns="0" lIns="0" spcFirstLastPara="1" rIns="0" wrap="square" tIns="0">
            <a:spAutoFit/>
          </a:bodyPr>
          <a:lstStyle/>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Será feito mediante comunicação do MEI quando ele, espontaneamente, desejar deixar de ser optante pelo SIMEI.</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1" i="0" lang="en-US" sz="2500" u="none" cap="none" strike="noStrike">
                <a:solidFill>
                  <a:schemeClr val="dk1"/>
                </a:solidFill>
                <a:latin typeface="Times New Roman"/>
                <a:ea typeface="Times New Roman"/>
                <a:cs typeface="Times New Roman"/>
                <a:sym typeface="Times New Roman"/>
              </a:rPr>
              <a:t>Prazo para comunicar:</a:t>
            </a:r>
            <a:r>
              <a:rPr b="0" i="0" lang="en-US" sz="2500" u="none" cap="none" strike="noStrike">
                <a:solidFill>
                  <a:schemeClr val="dk1"/>
                </a:solidFill>
                <a:latin typeface="Times New Roman"/>
                <a:ea typeface="Times New Roman"/>
                <a:cs typeface="Times New Roman"/>
                <a:sym typeface="Times New Roman"/>
              </a:rPr>
              <a:t> a comunicação poderá ser registrada a qualquer tempo.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1" i="0" lang="en-US" sz="2500" u="none" cap="none" strike="noStrike">
                <a:solidFill>
                  <a:schemeClr val="dk1"/>
                </a:solidFill>
                <a:latin typeface="Times New Roman"/>
                <a:ea typeface="Times New Roman"/>
                <a:cs typeface="Times New Roman"/>
                <a:sym typeface="Times New Roman"/>
              </a:rPr>
              <a:t>Data do efeito do desenquadramento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1" marL="9144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se comunicada no próprio mês de janeiro: </a:t>
            </a:r>
            <a:endParaRPr b="0" i="0" sz="2500" u="none" cap="none" strike="noStrike">
              <a:solidFill>
                <a:schemeClr val="dk1"/>
              </a:solidFill>
              <a:latin typeface="Times New Roman"/>
              <a:ea typeface="Times New Roman"/>
              <a:cs typeface="Times New Roman"/>
              <a:sym typeface="Times New Roman"/>
            </a:endParaRPr>
          </a:p>
          <a:p>
            <a:pPr indent="-387350" lvl="3" marL="18288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a partir de 1º de janeiro do ano-calendário.</a:t>
            </a:r>
            <a:endParaRPr b="0" i="0" sz="2500" u="none" cap="none" strike="noStrike">
              <a:solidFill>
                <a:schemeClr val="dk1"/>
              </a:solidFill>
              <a:latin typeface="Times New Roman"/>
              <a:ea typeface="Times New Roman"/>
              <a:cs typeface="Times New Roman"/>
              <a:sym typeface="Times New Roman"/>
            </a:endParaRPr>
          </a:p>
          <a:p>
            <a:pPr indent="-387350" lvl="1" marL="9144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se comunicada nos demais meses:</a:t>
            </a:r>
            <a:endParaRPr b="0" i="0" sz="2500" u="none" cap="none" strike="noStrike">
              <a:solidFill>
                <a:schemeClr val="dk1"/>
              </a:solidFill>
              <a:latin typeface="Times New Roman"/>
              <a:ea typeface="Times New Roman"/>
              <a:cs typeface="Times New Roman"/>
              <a:sym typeface="Times New Roman"/>
            </a:endParaRPr>
          </a:p>
          <a:p>
            <a:pPr indent="-387350" lvl="3" marL="18288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a partir de 1º de janeiro do ano-calendário subsequente.</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Obervação</a:t>
            </a:r>
            <a:r>
              <a:rPr b="0" i="0" lang="en-US" sz="2500" u="none" cap="none" strike="noStrike">
                <a:solidFill>
                  <a:schemeClr val="dk1"/>
                </a:solidFill>
                <a:latin typeface="Times New Roman"/>
                <a:ea typeface="Times New Roman"/>
                <a:cs typeface="Times New Roman"/>
                <a:sym typeface="Times New Roman"/>
              </a:rPr>
              <a:t>: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1. A comunicação de desenquadramento por OPÇÃO não deve ser utilizada caso o MEI se enquadrar em alguma situação que exija comunicação obrigatória.</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2. Se houver algum erro nas informações fornecidas, registre um novo desenquadramento com motivo e data do fato motivador corretos, desde que a data de efeito seja anterior à do último evento registrado, observando o</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limite máximo de 3 alterações.</a:t>
            </a:r>
            <a:endParaRPr b="0" i="0" sz="2500" u="none" cap="none" strike="noStrike">
              <a:solidFill>
                <a:schemeClr val="dk1"/>
              </a:solidFill>
              <a:latin typeface="Times New Roman"/>
              <a:ea typeface="Times New Roman"/>
              <a:cs typeface="Times New Roman"/>
              <a:sym typeface="Times New Roman"/>
            </a:endParaRPr>
          </a:p>
        </p:txBody>
      </p:sp>
      <p:sp>
        <p:nvSpPr>
          <p:cNvPr id="640" name="Google Shape;640;g37c8b7303e7_0_18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41" name="Google Shape;641;g37c8b7303e7_0_184"/>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5" name="Shape 645"/>
        <p:cNvGrpSpPr/>
        <p:nvPr/>
      </p:nvGrpSpPr>
      <p:grpSpPr>
        <a:xfrm>
          <a:off x="0" y="0"/>
          <a:ext cx="0" cy="0"/>
          <a:chOff x="0" y="0"/>
          <a:chExt cx="0" cy="0"/>
        </a:xfrm>
      </p:grpSpPr>
      <p:sp>
        <p:nvSpPr>
          <p:cNvPr id="646" name="Google Shape;646;g37c8b7303e7_0_11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47" name="Google Shape;647;g37c8b7303e7_0_116"/>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Motivos comuns do desenquadramento opcional</a:t>
            </a:r>
            <a:endParaRPr b="1" i="0" sz="4500" u="none" cap="none" strike="noStrike">
              <a:solidFill>
                <a:schemeClr val="dk1"/>
              </a:solidFill>
              <a:latin typeface="Times New Roman"/>
              <a:ea typeface="Times New Roman"/>
              <a:cs typeface="Times New Roman"/>
              <a:sym typeface="Times New Roman"/>
            </a:endParaRPr>
          </a:p>
        </p:txBody>
      </p:sp>
      <p:sp>
        <p:nvSpPr>
          <p:cNvPr id="648" name="Google Shape;648;g37c8b7303e7_0_116"/>
          <p:cNvSpPr txBox="1"/>
          <p:nvPr/>
        </p:nvSpPr>
        <p:spPr>
          <a:xfrm>
            <a:off x="1389125" y="3190056"/>
            <a:ext cx="15536400" cy="41964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900"/>
              <a:buFont typeface="Arial"/>
              <a:buNone/>
            </a:pPr>
            <a:r>
              <a:rPr b="1" i="0" lang="en-US" sz="2900" u="none" cap="none" strike="noStrike">
                <a:solidFill>
                  <a:schemeClr val="dk1"/>
                </a:solidFill>
                <a:latin typeface="Times New Roman"/>
                <a:ea typeface="Times New Roman"/>
                <a:cs typeface="Times New Roman"/>
                <a:sym typeface="Times New Roman"/>
              </a:rPr>
              <a:t>Motivos comuns:</a:t>
            </a:r>
            <a:endParaRPr b="1" i="0" sz="29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900"/>
              <a:buFont typeface="Arial"/>
              <a:buNone/>
            </a:pPr>
            <a:r>
              <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just">
              <a:lnSpc>
                <a:spcPct val="140016"/>
              </a:lnSpc>
              <a:spcBef>
                <a:spcPts val="0"/>
              </a:spcBef>
              <a:spcAft>
                <a:spcPts val="0"/>
              </a:spcAft>
              <a:buClr>
                <a:schemeClr val="dk1"/>
              </a:buClr>
              <a:buSzPts val="2900"/>
              <a:buFont typeface="Times New Roman"/>
              <a:buChar char="●"/>
            </a:pPr>
            <a:r>
              <a:rPr b="0" i="0" lang="en-US" sz="2900" u="none" cap="none" strike="noStrike">
                <a:solidFill>
                  <a:schemeClr val="dk1"/>
                </a:solidFill>
                <a:latin typeface="Times New Roman"/>
                <a:ea typeface="Times New Roman"/>
                <a:cs typeface="Times New Roman"/>
                <a:sym typeface="Times New Roman"/>
              </a:rPr>
              <a:t>Crescimento do negócio → ampliar operações;</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just">
              <a:lnSpc>
                <a:spcPct val="140016"/>
              </a:lnSpc>
              <a:spcBef>
                <a:spcPts val="0"/>
              </a:spcBef>
              <a:spcAft>
                <a:spcPts val="0"/>
              </a:spcAft>
              <a:buClr>
                <a:schemeClr val="dk1"/>
              </a:buClr>
              <a:buSzPts val="2900"/>
              <a:buFont typeface="Times New Roman"/>
              <a:buChar char="●"/>
            </a:pPr>
            <a:r>
              <a:rPr b="0" i="0" lang="en-US" sz="2900" u="none" cap="none" strike="noStrike">
                <a:solidFill>
                  <a:schemeClr val="dk1"/>
                </a:solidFill>
                <a:latin typeface="Times New Roman"/>
                <a:ea typeface="Times New Roman"/>
                <a:cs typeface="Times New Roman"/>
                <a:sym typeface="Times New Roman"/>
              </a:rPr>
              <a:t>Contratação de mais funcionários;</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just">
              <a:lnSpc>
                <a:spcPct val="140016"/>
              </a:lnSpc>
              <a:spcBef>
                <a:spcPts val="0"/>
              </a:spcBef>
              <a:spcAft>
                <a:spcPts val="0"/>
              </a:spcAft>
              <a:buClr>
                <a:schemeClr val="dk1"/>
              </a:buClr>
              <a:buSzPts val="2900"/>
              <a:buFont typeface="Times New Roman"/>
              <a:buChar char="●"/>
            </a:pPr>
            <a:r>
              <a:rPr b="0" i="0" lang="en-US" sz="2900" u="none" cap="none" strike="noStrike">
                <a:solidFill>
                  <a:schemeClr val="dk1"/>
                </a:solidFill>
                <a:latin typeface="Times New Roman"/>
                <a:ea typeface="Times New Roman"/>
                <a:cs typeface="Times New Roman"/>
                <a:sym typeface="Times New Roman"/>
              </a:rPr>
              <a:t>Mudança de regime tributário → Simples Nacional, Lucro Presumido ou Lucro Real;</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just">
              <a:lnSpc>
                <a:spcPct val="140016"/>
              </a:lnSpc>
              <a:spcBef>
                <a:spcPts val="0"/>
              </a:spcBef>
              <a:spcAft>
                <a:spcPts val="0"/>
              </a:spcAft>
              <a:buClr>
                <a:schemeClr val="dk1"/>
              </a:buClr>
              <a:buSzPts val="2900"/>
              <a:buFont typeface="Times New Roman"/>
              <a:buChar char="●"/>
            </a:pPr>
            <a:r>
              <a:rPr b="0" i="0" lang="en-US" sz="2900" u="none" cap="none" strike="noStrike">
                <a:solidFill>
                  <a:schemeClr val="dk1"/>
                </a:solidFill>
                <a:latin typeface="Times New Roman"/>
                <a:ea typeface="Times New Roman"/>
                <a:cs typeface="Times New Roman"/>
                <a:sym typeface="Times New Roman"/>
              </a:rPr>
              <a:t>Exercício de atividades não permitidas ao MEI;</a:t>
            </a:r>
            <a:endParaRPr b="0" i="0" sz="2900" u="none" cap="none" strike="noStrike">
              <a:solidFill>
                <a:schemeClr val="dk1"/>
              </a:solidFill>
              <a:latin typeface="Times New Roman"/>
              <a:ea typeface="Times New Roman"/>
              <a:cs typeface="Times New Roman"/>
              <a:sym typeface="Times New Roman"/>
            </a:endParaRPr>
          </a:p>
          <a:p>
            <a:pPr indent="-412750" lvl="0" marL="457200" marR="0" rtl="0" algn="just">
              <a:lnSpc>
                <a:spcPct val="140016"/>
              </a:lnSpc>
              <a:spcBef>
                <a:spcPts val="0"/>
              </a:spcBef>
              <a:spcAft>
                <a:spcPts val="0"/>
              </a:spcAft>
              <a:buClr>
                <a:schemeClr val="dk1"/>
              </a:buClr>
              <a:buSzPts val="2900"/>
              <a:buFont typeface="Times New Roman"/>
              <a:buChar char="●"/>
            </a:pPr>
            <a:r>
              <a:rPr b="0" i="0" lang="en-US" sz="2900" u="none" cap="none" strike="noStrike">
                <a:solidFill>
                  <a:schemeClr val="dk1"/>
                </a:solidFill>
                <a:latin typeface="Times New Roman"/>
                <a:ea typeface="Times New Roman"/>
                <a:cs typeface="Times New Roman"/>
                <a:sym typeface="Times New Roman"/>
              </a:rPr>
              <a:t>Planejamento → evitar desenquadramento obrigatório por excesso de faturamento.</a:t>
            </a:r>
            <a:endParaRPr b="0" i="0" sz="2900" u="none" cap="none" strike="noStrike">
              <a:solidFill>
                <a:schemeClr val="dk1"/>
              </a:solidFill>
              <a:latin typeface="Times New Roman"/>
              <a:ea typeface="Times New Roman"/>
              <a:cs typeface="Times New Roman"/>
              <a:sym typeface="Times New Roman"/>
            </a:endParaRPr>
          </a:p>
        </p:txBody>
      </p:sp>
      <p:sp>
        <p:nvSpPr>
          <p:cNvPr id="649" name="Google Shape;649;g37c8b7303e7_0_11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50" name="Google Shape;650;g37c8b7303e7_0_11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p6"/>
          <p:cNvSpPr txBox="1"/>
          <p:nvPr/>
        </p:nvSpPr>
        <p:spPr>
          <a:xfrm>
            <a:off x="466100" y="1366400"/>
            <a:ext cx="14975400" cy="215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32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5678582" y="130175"/>
            <a:ext cx="63495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Clr>
                <a:srgbClr val="000000"/>
              </a:buClr>
              <a:buSzPts val="3999"/>
              <a:buFont typeface="Arial"/>
              <a:buNone/>
            </a:pPr>
            <a:r>
              <a:rPr b="1" i="0" lang="en-US" sz="3999" u="none" cap="none" strike="noStrike">
                <a:solidFill>
                  <a:schemeClr val="dk1"/>
                </a:solidFill>
                <a:latin typeface="Times New Roman"/>
                <a:ea typeface="Times New Roman"/>
                <a:cs typeface="Times New Roman"/>
                <a:sym typeface="Times New Roman"/>
              </a:rPr>
              <a:t>Tributos inclusos no DAS</a:t>
            </a:r>
            <a:endParaRPr b="0" i="0" sz="1400" u="none" cap="none" strike="noStrike">
              <a:solidFill>
                <a:schemeClr val="dk1"/>
              </a:solidFill>
              <a:latin typeface="Times New Roman"/>
              <a:ea typeface="Times New Roman"/>
              <a:cs typeface="Times New Roman"/>
              <a:sym typeface="Times New Roman"/>
            </a:endParaRPr>
          </a:p>
        </p:txBody>
      </p:sp>
      <p:sp>
        <p:nvSpPr>
          <p:cNvPr id="164" name="Google Shape;164;p6"/>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Arial"/>
                <a:ea typeface="Arial"/>
                <a:cs typeface="Arial"/>
                <a:sym typeface="Arial"/>
              </a:rPr>
              <a:t>(Brasil, 2025</a:t>
            </a:r>
            <a:r>
              <a:rPr lang="en-US" sz="2550">
                <a:solidFill>
                  <a:schemeClr val="dk1"/>
                </a:solidFill>
              </a:rPr>
              <a:t>b</a:t>
            </a:r>
            <a:r>
              <a:rPr b="0" i="0" lang="en-US" sz="255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graphicFrame>
        <p:nvGraphicFramePr>
          <p:cNvPr id="165" name="Google Shape;165;p6"/>
          <p:cNvGraphicFramePr/>
          <p:nvPr/>
        </p:nvGraphicFramePr>
        <p:xfrm>
          <a:off x="772875" y="1366400"/>
          <a:ext cx="3000000" cy="3000000"/>
        </p:xfrm>
        <a:graphic>
          <a:graphicData uri="http://schemas.openxmlformats.org/drawingml/2006/table">
            <a:tbl>
              <a:tblPr>
                <a:noFill/>
                <a:tableStyleId>{DCF82462-471B-4630-9821-D317B619357C}</a:tableStyleId>
              </a:tblPr>
              <a:tblGrid>
                <a:gridCol w="4095750"/>
                <a:gridCol w="4095750"/>
                <a:gridCol w="4095750"/>
                <a:gridCol w="4095750"/>
              </a:tblGrid>
              <a:tr h="381000">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Atividades</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INSS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ICMS / ISS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TOTAL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Comércio e Indústria - ICMS</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75,90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76,90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Serviços - ISSQN</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2800" u="none" cap="none" strike="noStrike">
                          <a:solidFill>
                            <a:schemeClr val="dk1"/>
                          </a:solidFill>
                          <a:latin typeface="Times New Roman"/>
                          <a:ea typeface="Times New Roman"/>
                          <a:cs typeface="Times New Roman"/>
                          <a:sym typeface="Times New Roman"/>
                        </a:rPr>
                        <a:t>75,90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5,00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80,90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r>
              <a:tr h="3556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Comércio e Serviços - ICMS e ISSQN</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n-US" sz="2800" u="none" cap="none" strike="noStrike">
                          <a:solidFill>
                            <a:schemeClr val="dk1"/>
                          </a:solidFill>
                          <a:latin typeface="Times New Roman"/>
                          <a:ea typeface="Times New Roman"/>
                          <a:cs typeface="Times New Roman"/>
                          <a:sym typeface="Times New Roman"/>
                        </a:rPr>
                        <a:t>75,90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6,00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81,90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r>
            </a:tbl>
          </a:graphicData>
        </a:graphic>
      </p:graphicFrame>
      <p:sp>
        <p:nvSpPr>
          <p:cNvPr id="166" name="Google Shape;166;p6"/>
          <p:cNvSpPr txBox="1"/>
          <p:nvPr/>
        </p:nvSpPr>
        <p:spPr>
          <a:xfrm>
            <a:off x="2287500" y="537450"/>
            <a:ext cx="13713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chemeClr val="dk1"/>
                </a:solidFill>
                <a:latin typeface="Arial"/>
                <a:ea typeface="Arial"/>
                <a:cs typeface="Arial"/>
                <a:sym typeface="Arial"/>
              </a:rPr>
              <a:t>T</a:t>
            </a:r>
            <a:r>
              <a:rPr b="0" i="0" lang="en-US" sz="3200" u="none" cap="none" strike="noStrike">
                <a:solidFill>
                  <a:schemeClr val="dk1"/>
                </a:solidFill>
                <a:latin typeface="Times New Roman"/>
                <a:ea typeface="Times New Roman"/>
                <a:cs typeface="Times New Roman"/>
                <a:sym typeface="Times New Roman"/>
              </a:rPr>
              <a:t>abela de Contribuição dos Segurados MEI Tradicional a partir de Janeiro 2025</a:t>
            </a:r>
            <a:r>
              <a:rPr b="0" i="0" lang="en-US" sz="32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dk1"/>
              </a:solidFill>
              <a:latin typeface="Times New Roman"/>
              <a:ea typeface="Times New Roman"/>
              <a:cs typeface="Times New Roman"/>
              <a:sym typeface="Times New Roman"/>
            </a:endParaRPr>
          </a:p>
        </p:txBody>
      </p:sp>
      <p:sp>
        <p:nvSpPr>
          <p:cNvPr id="167" name="Google Shape;167;p6"/>
          <p:cNvSpPr txBox="1"/>
          <p:nvPr/>
        </p:nvSpPr>
        <p:spPr>
          <a:xfrm>
            <a:off x="816863" y="4932225"/>
            <a:ext cx="16072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3200"/>
              <a:buFont typeface="Arial"/>
              <a:buNone/>
            </a:pPr>
            <a:r>
              <a:rPr b="0" i="0" lang="en-US" sz="3200" u="none" cap="none" strike="noStrike">
                <a:solidFill>
                  <a:schemeClr val="dk1"/>
                </a:solidFill>
                <a:latin typeface="Times New Roman"/>
                <a:ea typeface="Times New Roman"/>
                <a:cs typeface="Times New Roman"/>
                <a:sym typeface="Times New Roman"/>
              </a:rPr>
              <a:t>Tabela de Contribuição dos Segurados Caminhoneiros a partir de Janeiro 2025</a:t>
            </a:r>
            <a:endParaRPr b="0" i="0" sz="1400" u="none" cap="none" strike="noStrike">
              <a:solidFill>
                <a:schemeClr val="dk1"/>
              </a:solidFill>
              <a:latin typeface="Times New Roman"/>
              <a:ea typeface="Times New Roman"/>
              <a:cs typeface="Times New Roman"/>
              <a:sym typeface="Times New Roman"/>
            </a:endParaRPr>
          </a:p>
        </p:txBody>
      </p:sp>
      <p:graphicFrame>
        <p:nvGraphicFramePr>
          <p:cNvPr id="168" name="Google Shape;168;p6"/>
          <p:cNvGraphicFramePr/>
          <p:nvPr/>
        </p:nvGraphicFramePr>
        <p:xfrm>
          <a:off x="772875" y="5609325"/>
          <a:ext cx="3000000" cy="3000000"/>
        </p:xfrm>
        <a:graphic>
          <a:graphicData uri="http://schemas.openxmlformats.org/drawingml/2006/table">
            <a:tbl>
              <a:tblPr>
                <a:noFill/>
                <a:tableStyleId>{DCF82462-471B-4630-9821-D317B619357C}</a:tableStyleId>
              </a:tblPr>
              <a:tblGrid>
                <a:gridCol w="4095750"/>
                <a:gridCol w="4095750"/>
                <a:gridCol w="4095750"/>
                <a:gridCol w="4095750"/>
              </a:tblGrid>
              <a:tr h="381000">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Transporte</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INSS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ICMS / ISS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b="1" lang="en-US" sz="2800" u="none" cap="none" strike="noStrike">
                          <a:solidFill>
                            <a:schemeClr val="dk1"/>
                          </a:solidFill>
                          <a:latin typeface="Times New Roman"/>
                          <a:ea typeface="Times New Roman"/>
                          <a:cs typeface="Times New Roman"/>
                          <a:sym typeface="Times New Roman"/>
                        </a:rPr>
                        <a:t>TOTAL (R$)</a:t>
                      </a:r>
                      <a:endParaRPr b="1" sz="2800" u="none" cap="none" strike="noStrike">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Municipal</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182,16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5,00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187,16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Fora do Municipio</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182,16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183,16</a:t>
                      </a:r>
                      <a:endParaRPr sz="1400" u="none" cap="none" strike="noStrike">
                        <a:solidFill>
                          <a:schemeClr val="dk1"/>
                        </a:solidFill>
                      </a:endParaRPr>
                    </a:p>
                  </a:txBody>
                  <a:tcPr marT="91425" marB="91425" marR="91425" marL="91425"/>
                </a:tc>
              </a:tr>
              <a:tr h="3556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Produtos Perigosos</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182,16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lnL cap="flat" cmpd="sng" w="9525">
                      <a:solidFill>
                        <a:schemeClr val="dk1"/>
                      </a:solidFill>
                      <a:prstDash val="solid"/>
                      <a:round/>
                      <a:headEnd len="sm" w="sm" type="none"/>
                      <a:tailEnd len="sm" w="sm" type="none"/>
                    </a:lnL>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6,00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188,16</a:t>
                      </a:r>
                      <a:endParaRPr sz="1400" u="none" cap="none" strike="noStrike">
                        <a:solidFill>
                          <a:schemeClr val="dk1"/>
                        </a:solidFill>
                      </a:endParaRPr>
                    </a:p>
                  </a:txBody>
                  <a:tcPr marT="91425" marB="91425" marR="91425" marL="91425"/>
                </a:tc>
              </a:tr>
              <a:tr h="355600">
                <a:tc>
                  <a:txBody>
                    <a:bodyPr/>
                    <a:lstStyle/>
                    <a:p>
                      <a:pPr indent="0" lvl="0" marL="0" marR="0" rtl="0" algn="l">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Mudanças</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lnT cap="flat" cmpd="sng" w="9525">
                      <a:solidFill>
                        <a:schemeClr val="dk1"/>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182,16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6,00</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2800"/>
                        <a:buFont typeface="Arial"/>
                        <a:buNone/>
                      </a:pPr>
                      <a:r>
                        <a:rPr lang="en-US" sz="2800" u="none" cap="none" strike="noStrike">
                          <a:solidFill>
                            <a:schemeClr val="dk1"/>
                          </a:solidFill>
                          <a:latin typeface="Times New Roman"/>
                          <a:ea typeface="Times New Roman"/>
                          <a:cs typeface="Times New Roman"/>
                          <a:sym typeface="Times New Roman"/>
                        </a:rPr>
                        <a:t>188,16</a:t>
                      </a:r>
                      <a:endParaRPr sz="2800" u="none" cap="none" strike="noStrike">
                        <a:solidFill>
                          <a:schemeClr val="dk1"/>
                        </a:solidFill>
                        <a:latin typeface="Times New Roman"/>
                        <a:ea typeface="Times New Roman"/>
                        <a:cs typeface="Times New Roman"/>
                        <a:sym typeface="Times New Roman"/>
                      </a:endParaRPr>
                    </a:p>
                  </a:txBody>
                  <a:tcPr marT="91425" marB="91425" marR="91425" marL="91425"/>
                </a:tc>
              </a:tr>
            </a:tbl>
          </a:graphicData>
        </a:graphic>
      </p:graphicFrame>
      <p:sp>
        <p:nvSpPr>
          <p:cNvPr id="169" name="Google Shape;169;p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70" name="Google Shape;170;p6"/>
          <p:cNvPicPr preferRelativeResize="0"/>
          <p:nvPr/>
        </p:nvPicPr>
        <p:blipFill rotWithShape="1">
          <a:blip r:embed="rId3">
            <a:alphaModFix/>
          </a:blip>
          <a:srcRect b="0" l="0" r="0" t="0"/>
          <a:stretch/>
        </p:blipFill>
        <p:spPr>
          <a:xfrm>
            <a:off x="15673675" y="8744300"/>
            <a:ext cx="2614325" cy="1286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4" name="Shape 654"/>
        <p:cNvGrpSpPr/>
        <p:nvPr/>
      </p:nvGrpSpPr>
      <p:grpSpPr>
        <a:xfrm>
          <a:off x="0" y="0"/>
          <a:ext cx="0" cy="0"/>
          <a:chOff x="0" y="0"/>
          <a:chExt cx="0" cy="0"/>
        </a:xfrm>
      </p:grpSpPr>
      <p:sp>
        <p:nvSpPr>
          <p:cNvPr id="655" name="Google Shape;655;g37c5f5de456_0_14"/>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56" name="Google Shape;656;g37c5f5de456_0_14"/>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p:txBody>
      </p:sp>
      <p:sp>
        <p:nvSpPr>
          <p:cNvPr id="657" name="Google Shape;657;g37c5f5de456_0_14"/>
          <p:cNvSpPr txBox="1"/>
          <p:nvPr/>
        </p:nvSpPr>
        <p:spPr>
          <a:xfrm>
            <a:off x="1389125" y="2154675"/>
            <a:ext cx="15536400" cy="6285000"/>
          </a:xfrm>
          <a:prstGeom prst="rect">
            <a:avLst/>
          </a:prstGeom>
          <a:noFill/>
          <a:ln>
            <a:noFill/>
          </a:ln>
        </p:spPr>
        <p:txBody>
          <a:bodyPr anchorCtr="0" anchor="t" bIns="0" lIns="0" spcFirstLastPara="1" rIns="0" wrap="square" tIns="0">
            <a:noAutofit/>
          </a:bodyPr>
          <a:lstStyle/>
          <a:p>
            <a:pPr indent="-431800" lvl="0" marL="457200" marR="0" rtl="0" algn="just">
              <a:lnSpc>
                <a:spcPct val="140016"/>
              </a:lnSpc>
              <a:spcBef>
                <a:spcPts val="0"/>
              </a:spcBef>
              <a:spcAft>
                <a:spcPts val="0"/>
              </a:spcAft>
              <a:buClr>
                <a:schemeClr val="dk1"/>
              </a:buClr>
              <a:buSzPts val="3200"/>
              <a:buFont typeface="Times New Roman"/>
              <a:buAutoNum type="arabicPeriod"/>
            </a:pPr>
            <a:r>
              <a:rPr b="0" i="0" lang="en-US" sz="3200" u="none" cap="none" strike="noStrike">
                <a:solidFill>
                  <a:schemeClr val="dk1"/>
                </a:solidFill>
                <a:latin typeface="Times New Roman"/>
                <a:ea typeface="Times New Roman"/>
                <a:cs typeface="Times New Roman"/>
                <a:sym typeface="Times New Roman"/>
              </a:rPr>
              <a:t>Acesse o site do Simples Nacional e clique em "MEI Serviços".</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658" name="Google Shape;658;g37c5f5de456_0_1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59" name="Google Shape;659;g37c5f5de456_0_14"/>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660" name="Google Shape;660;g37c5f5de456_0_14"/>
          <p:cNvSpPr/>
          <p:nvPr/>
        </p:nvSpPr>
        <p:spPr>
          <a:xfrm>
            <a:off x="2624737" y="3226988"/>
            <a:ext cx="12252424" cy="5127058"/>
          </a:xfrm>
          <a:custGeom>
            <a:rect b="b" l="l" r="r" t="t"/>
            <a:pathLst>
              <a:path extrusionOk="0" h="4814139" w="11953584">
                <a:moveTo>
                  <a:pt x="0" y="0"/>
                </a:moveTo>
                <a:lnTo>
                  <a:pt x="11953584" y="0"/>
                </a:lnTo>
                <a:lnTo>
                  <a:pt x="11953584" y="4814140"/>
                </a:lnTo>
                <a:lnTo>
                  <a:pt x="0" y="4814140"/>
                </a:lnTo>
                <a:lnTo>
                  <a:pt x="0" y="0"/>
                </a:lnTo>
                <a:close/>
              </a:path>
            </a:pathLst>
          </a:custGeom>
          <a:blipFill rotWithShape="1">
            <a:blip r:embed="rId5">
              <a:alphaModFix/>
            </a:blip>
            <a:stretch>
              <a:fillRect b="-40244" l="-2356" r="-9225" t="0"/>
            </a:stretch>
          </a:blipFill>
          <a:ln>
            <a:noFill/>
          </a:ln>
        </p:spPr>
      </p:sp>
      <p:sp>
        <p:nvSpPr>
          <p:cNvPr id="661" name="Google Shape;661;g37c5f5de456_0_14"/>
          <p:cNvSpPr/>
          <p:nvPr/>
        </p:nvSpPr>
        <p:spPr>
          <a:xfrm rot="-8728605">
            <a:off x="14233406" y="6683844"/>
            <a:ext cx="1269440" cy="1054637"/>
          </a:xfrm>
          <a:custGeom>
            <a:rect b="b" l="l" r="r" t="t"/>
            <a:pathLst>
              <a:path extrusionOk="0" h="1053226" w="1267742">
                <a:moveTo>
                  <a:pt x="0" y="0"/>
                </a:moveTo>
                <a:lnTo>
                  <a:pt x="1267742" y="0"/>
                </a:lnTo>
                <a:lnTo>
                  <a:pt x="1267742" y="1053227"/>
                </a:lnTo>
                <a:lnTo>
                  <a:pt x="0" y="105322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5" name="Shape 665"/>
        <p:cNvGrpSpPr/>
        <p:nvPr/>
      </p:nvGrpSpPr>
      <p:grpSpPr>
        <a:xfrm>
          <a:off x="0" y="0"/>
          <a:ext cx="0" cy="0"/>
          <a:chOff x="0" y="0"/>
          <a:chExt cx="0" cy="0"/>
        </a:xfrm>
      </p:grpSpPr>
      <p:sp>
        <p:nvSpPr>
          <p:cNvPr id="666" name="Google Shape;666;g37c8b7303e7_0_15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67" name="Google Shape;667;g37c8b7303e7_0_150"/>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p:txBody>
      </p:sp>
      <p:sp>
        <p:nvSpPr>
          <p:cNvPr descr="2&#10;" id="668" name="Google Shape;668;g37c8b7303e7_0_150"/>
          <p:cNvSpPr txBox="1"/>
          <p:nvPr/>
        </p:nvSpPr>
        <p:spPr>
          <a:xfrm>
            <a:off x="1375800" y="2001000"/>
            <a:ext cx="15536400" cy="6285000"/>
          </a:xfrm>
          <a:prstGeom prst="rect">
            <a:avLst/>
          </a:prstGeom>
          <a:noFill/>
          <a:ln>
            <a:noFill/>
          </a:ln>
        </p:spPr>
        <p:txBody>
          <a:bodyPr anchorCtr="0" anchor="t" bIns="0" lIns="0" spcFirstLastPara="1" rIns="0" wrap="square" tIns="0">
            <a:noAutofit/>
          </a:bodyPr>
          <a:lstStyle/>
          <a:p>
            <a:pPr indent="-431800" lvl="0" marL="457200" marR="0" rtl="0" algn="just">
              <a:lnSpc>
                <a:spcPct val="140016"/>
              </a:lnSpc>
              <a:spcBef>
                <a:spcPts val="0"/>
              </a:spcBef>
              <a:spcAft>
                <a:spcPts val="0"/>
              </a:spcAft>
              <a:buClr>
                <a:schemeClr val="dk1"/>
              </a:buClr>
              <a:buSzPts val="3200"/>
              <a:buFont typeface="Times New Roman"/>
              <a:buAutoNum type="arabicPeriod" startAt="2"/>
            </a:pPr>
            <a:r>
              <a:rPr b="0" i="0" lang="en-US" sz="3200" u="none" cap="none" strike="noStrike">
                <a:solidFill>
                  <a:schemeClr val="dk1"/>
                </a:solidFill>
                <a:latin typeface="Times New Roman"/>
                <a:ea typeface="Times New Roman"/>
                <a:cs typeface="Times New Roman"/>
                <a:sym typeface="Times New Roman"/>
              </a:rPr>
              <a:t>Vá até a opção "Desenquadramento" e coloque seus dados.</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669" name="Google Shape;669;g37c8b7303e7_0_15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70" name="Google Shape;670;g37c8b7303e7_0_15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671" name="Google Shape;671;g37c8b7303e7_0_150"/>
          <p:cNvSpPr/>
          <p:nvPr/>
        </p:nvSpPr>
        <p:spPr>
          <a:xfrm>
            <a:off x="2724150" y="2562699"/>
            <a:ext cx="12866346" cy="5934075"/>
          </a:xfrm>
          <a:custGeom>
            <a:rect b="b" l="l" r="r" t="t"/>
            <a:pathLst>
              <a:path extrusionOk="0" h="5934075" w="11020425">
                <a:moveTo>
                  <a:pt x="0" y="0"/>
                </a:moveTo>
                <a:lnTo>
                  <a:pt x="11020425" y="0"/>
                </a:lnTo>
                <a:lnTo>
                  <a:pt x="11020425" y="5934075"/>
                </a:lnTo>
                <a:lnTo>
                  <a:pt x="0" y="593407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5" name="Shape 675"/>
        <p:cNvGrpSpPr/>
        <p:nvPr/>
      </p:nvGrpSpPr>
      <p:grpSpPr>
        <a:xfrm>
          <a:off x="0" y="0"/>
          <a:ext cx="0" cy="0"/>
          <a:chOff x="0" y="0"/>
          <a:chExt cx="0" cy="0"/>
        </a:xfrm>
      </p:grpSpPr>
      <p:sp>
        <p:nvSpPr>
          <p:cNvPr id="676" name="Google Shape;676;g387308af82c_0_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77" name="Google Shape;677;g387308af82c_0_0"/>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 (alternativo)</a:t>
            </a:r>
            <a:endParaRPr b="1" i="0" sz="4500" u="none" cap="none" strike="noStrike">
              <a:solidFill>
                <a:schemeClr val="dk1"/>
              </a:solidFill>
              <a:latin typeface="Times New Roman"/>
              <a:ea typeface="Times New Roman"/>
              <a:cs typeface="Times New Roman"/>
              <a:sym typeface="Times New Roman"/>
            </a:endParaRPr>
          </a:p>
        </p:txBody>
      </p:sp>
      <p:sp>
        <p:nvSpPr>
          <p:cNvPr id="678" name="Google Shape;678;g387308af82c_0_0"/>
          <p:cNvSpPr txBox="1"/>
          <p:nvPr/>
        </p:nvSpPr>
        <p:spPr>
          <a:xfrm>
            <a:off x="1389125" y="2154675"/>
            <a:ext cx="15536400" cy="6285000"/>
          </a:xfrm>
          <a:prstGeom prst="rect">
            <a:avLst/>
          </a:prstGeom>
          <a:noFill/>
          <a:ln>
            <a:noFill/>
          </a:ln>
        </p:spPr>
        <p:txBody>
          <a:bodyPr anchorCtr="0" anchor="t" bIns="0" lIns="0" spcFirstLastPara="1" rIns="0" wrap="square" tIns="0">
            <a:noAutofit/>
          </a:bodyPr>
          <a:lstStyle/>
          <a:p>
            <a:pPr indent="-431800" lvl="0" marL="457200" marR="0" rtl="0" algn="just">
              <a:lnSpc>
                <a:spcPct val="140016"/>
              </a:lnSpc>
              <a:spcBef>
                <a:spcPts val="0"/>
              </a:spcBef>
              <a:spcAft>
                <a:spcPts val="0"/>
              </a:spcAft>
              <a:buClr>
                <a:schemeClr val="dk1"/>
              </a:buClr>
              <a:buSzPts val="3200"/>
              <a:buFont typeface="Times New Roman"/>
              <a:buAutoNum type="arabicPeriod"/>
            </a:pPr>
            <a:r>
              <a:rPr b="0" i="0" lang="en-US" sz="3200" u="none" cap="none" strike="noStrike">
                <a:solidFill>
                  <a:schemeClr val="dk1"/>
                </a:solidFill>
                <a:latin typeface="Times New Roman"/>
                <a:ea typeface="Times New Roman"/>
                <a:cs typeface="Times New Roman"/>
                <a:sym typeface="Times New Roman"/>
              </a:rPr>
              <a:t>Acesse o site do e-CAC da Receita Federal (</a:t>
            </a:r>
            <a:r>
              <a:rPr b="0" i="0" lang="en-US" sz="3200" u="sng" cap="none" strike="noStrike">
                <a:solidFill>
                  <a:schemeClr val="hlink"/>
                </a:solidFill>
                <a:latin typeface="Times New Roman"/>
                <a:ea typeface="Times New Roman"/>
                <a:cs typeface="Times New Roman"/>
                <a:sym typeface="Times New Roman"/>
                <a:hlinkClick r:id="rId4"/>
              </a:rPr>
              <a:t>https://cav.receita.fazenda.gov.br</a:t>
            </a:r>
            <a:r>
              <a:rPr b="0" i="0" lang="en-US" sz="3200" u="none" cap="none" strike="noStrike">
                <a:solidFill>
                  <a:schemeClr val="dk1"/>
                </a:solidFill>
                <a:latin typeface="Times New Roman"/>
                <a:ea typeface="Times New Roman"/>
                <a:cs typeface="Times New Roman"/>
                <a:sym typeface="Times New Roman"/>
              </a:rPr>
              <a:t> </a:t>
            </a:r>
            <a:r>
              <a:rPr b="0" i="0" lang="en-US" sz="3200" u="sng" cap="none" strike="noStrike">
                <a:solidFill>
                  <a:srgbClr val="0000FF"/>
                </a:solidFill>
                <a:latin typeface="Times New Roman"/>
                <a:ea typeface="Times New Roman"/>
                <a:cs typeface="Times New Roman"/>
                <a:sym typeface="Times New Roman"/>
              </a:rPr>
              <a:t>/autenticacao/login/index</a:t>
            </a:r>
            <a:r>
              <a:rPr b="0" i="0" lang="en-US" sz="3200" u="none" cap="none" strike="noStrike">
                <a:solidFill>
                  <a:schemeClr val="dk1"/>
                </a:solidFill>
                <a:latin typeface="Times New Roman"/>
                <a:ea typeface="Times New Roman"/>
                <a:cs typeface="Times New Roman"/>
                <a:sym typeface="Times New Roman"/>
              </a:rPr>
              <a:t>) e entre utilizando sua conta gov.br ou certificado digital.</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679" name="Google Shape;679;g387308af82c_0_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80" name="Google Shape;680;g387308af82c_0_0"/>
          <p:cNvPicPr preferRelativeResize="0"/>
          <p:nvPr/>
        </p:nvPicPr>
        <p:blipFill rotWithShape="1">
          <a:blip r:embed="rId5">
            <a:alphaModFix/>
          </a:blip>
          <a:srcRect b="0" l="0" r="0" t="0"/>
          <a:stretch/>
        </p:blipFill>
        <p:spPr>
          <a:xfrm>
            <a:off x="15288000" y="8554466"/>
            <a:ext cx="3000000" cy="1476634"/>
          </a:xfrm>
          <a:prstGeom prst="rect">
            <a:avLst/>
          </a:prstGeom>
          <a:noFill/>
          <a:ln>
            <a:noFill/>
          </a:ln>
        </p:spPr>
      </p:pic>
      <p:pic>
        <p:nvPicPr>
          <p:cNvPr id="681" name="Google Shape;681;g387308af82c_0_0"/>
          <p:cNvPicPr preferRelativeResize="0"/>
          <p:nvPr/>
        </p:nvPicPr>
        <p:blipFill rotWithShape="1">
          <a:blip r:embed="rId6">
            <a:alphaModFix/>
          </a:blip>
          <a:srcRect b="0" l="0" r="0" t="0"/>
          <a:stretch/>
        </p:blipFill>
        <p:spPr>
          <a:xfrm>
            <a:off x="1726125" y="3639850"/>
            <a:ext cx="12129001" cy="5538825"/>
          </a:xfrm>
          <a:prstGeom prst="rect">
            <a:avLst/>
          </a:prstGeom>
          <a:noFill/>
          <a:ln>
            <a:noFill/>
          </a:ln>
        </p:spPr>
      </p:pic>
      <p:sp>
        <p:nvSpPr>
          <p:cNvPr id="682" name="Google Shape;682;g387308af82c_0_0"/>
          <p:cNvSpPr/>
          <p:nvPr/>
        </p:nvSpPr>
        <p:spPr>
          <a:xfrm rot="-8261790">
            <a:off x="12076726" y="6680569"/>
            <a:ext cx="2048367" cy="1228502"/>
          </a:xfrm>
          <a:custGeom>
            <a:rect b="b" l="l" r="r" t="t"/>
            <a:pathLst>
              <a:path extrusionOk="0" h="1053226" w="1267742">
                <a:moveTo>
                  <a:pt x="0" y="0"/>
                </a:moveTo>
                <a:lnTo>
                  <a:pt x="1267742" y="0"/>
                </a:lnTo>
                <a:lnTo>
                  <a:pt x="1267742" y="1053227"/>
                </a:lnTo>
                <a:lnTo>
                  <a:pt x="0" y="105322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6" name="Shape 686"/>
        <p:cNvGrpSpPr/>
        <p:nvPr/>
      </p:nvGrpSpPr>
      <p:grpSpPr>
        <a:xfrm>
          <a:off x="0" y="0"/>
          <a:ext cx="0" cy="0"/>
          <a:chOff x="0" y="0"/>
          <a:chExt cx="0" cy="0"/>
        </a:xfrm>
      </p:grpSpPr>
      <p:sp>
        <p:nvSpPr>
          <p:cNvPr id="687" name="Google Shape;687;g387308af82c_0_12"/>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88" name="Google Shape;688;g387308af82c_0_12"/>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 (alternativo)</a:t>
            </a:r>
            <a:endParaRPr b="1" i="0" sz="4500" u="none" cap="none" strike="noStrike">
              <a:solidFill>
                <a:schemeClr val="dk1"/>
              </a:solidFill>
              <a:latin typeface="Times New Roman"/>
              <a:ea typeface="Times New Roman"/>
              <a:cs typeface="Times New Roman"/>
              <a:sym typeface="Times New Roman"/>
            </a:endParaRPr>
          </a:p>
        </p:txBody>
      </p:sp>
      <p:sp>
        <p:nvSpPr>
          <p:cNvPr id="689" name="Google Shape;689;g387308af82c_0_12"/>
          <p:cNvSpPr txBox="1"/>
          <p:nvPr/>
        </p:nvSpPr>
        <p:spPr>
          <a:xfrm>
            <a:off x="1389125" y="2154675"/>
            <a:ext cx="15536400" cy="6285000"/>
          </a:xfrm>
          <a:prstGeom prst="rect">
            <a:avLst/>
          </a:prstGeom>
          <a:noFill/>
          <a:ln>
            <a:noFill/>
          </a:ln>
        </p:spPr>
        <p:txBody>
          <a:bodyPr anchorCtr="0" anchor="t" bIns="0" lIns="0" spcFirstLastPara="1" rIns="0" wrap="square" tIns="0">
            <a:noAutofit/>
          </a:bodyPr>
          <a:lstStyle/>
          <a:p>
            <a:pPr indent="-431800" lvl="0" marL="457200" marR="0" rtl="0" algn="just">
              <a:lnSpc>
                <a:spcPct val="140016"/>
              </a:lnSpc>
              <a:spcBef>
                <a:spcPts val="0"/>
              </a:spcBef>
              <a:spcAft>
                <a:spcPts val="0"/>
              </a:spcAft>
              <a:buClr>
                <a:schemeClr val="dk1"/>
              </a:buClr>
              <a:buSzPts val="3200"/>
              <a:buFont typeface="Times New Roman"/>
              <a:buAutoNum type="arabicPeriod"/>
            </a:pPr>
            <a:r>
              <a:rPr b="0" i="0" lang="en-US" sz="3200" u="none" cap="none" strike="noStrike">
                <a:solidFill>
                  <a:schemeClr val="dk1"/>
                </a:solidFill>
                <a:latin typeface="Times New Roman"/>
                <a:ea typeface="Times New Roman"/>
                <a:cs typeface="Times New Roman"/>
                <a:sym typeface="Times New Roman"/>
              </a:rPr>
              <a:t>Clique em “Simples Nacional” e em seguida, “Desenquadramento do Simei”.</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690" name="Google Shape;690;g387308af82c_0_1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691" name="Google Shape;691;g387308af82c_0_1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692" name="Google Shape;692;g387308af82c_0_12"/>
          <p:cNvPicPr preferRelativeResize="0"/>
          <p:nvPr/>
        </p:nvPicPr>
        <p:blipFill rotWithShape="1">
          <a:blip r:embed="rId5">
            <a:alphaModFix/>
          </a:blip>
          <a:srcRect b="0" l="0" r="0" t="0"/>
          <a:stretch/>
        </p:blipFill>
        <p:spPr>
          <a:xfrm>
            <a:off x="1389125" y="2871600"/>
            <a:ext cx="13537250" cy="7159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6" name="Shape 696"/>
        <p:cNvGrpSpPr/>
        <p:nvPr/>
      </p:nvGrpSpPr>
      <p:grpSpPr>
        <a:xfrm>
          <a:off x="0" y="0"/>
          <a:ext cx="0" cy="0"/>
          <a:chOff x="0" y="0"/>
          <a:chExt cx="0" cy="0"/>
        </a:xfrm>
      </p:grpSpPr>
      <p:sp>
        <p:nvSpPr>
          <p:cNvPr id="697" name="Google Shape;697;g37c8b7303e7_0_161"/>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698" name="Google Shape;698;g37c8b7303e7_0_161"/>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p:txBody>
      </p:sp>
      <p:sp>
        <p:nvSpPr>
          <p:cNvPr descr="2&#10;" id="699" name="Google Shape;699;g37c8b7303e7_0_161"/>
          <p:cNvSpPr txBox="1"/>
          <p:nvPr/>
        </p:nvSpPr>
        <p:spPr>
          <a:xfrm>
            <a:off x="1375800" y="2001000"/>
            <a:ext cx="15536400" cy="6285000"/>
          </a:xfrm>
          <a:prstGeom prst="rect">
            <a:avLst/>
          </a:prstGeom>
          <a:noFill/>
          <a:ln>
            <a:noFill/>
          </a:ln>
        </p:spPr>
        <p:txBody>
          <a:bodyPr anchorCtr="0" anchor="t" bIns="0" lIns="0" spcFirstLastPara="1" rIns="0" wrap="square" tIns="0">
            <a:noAutofit/>
          </a:bodyPr>
          <a:lstStyle/>
          <a:p>
            <a:pPr indent="-431800" lvl="0" marL="457200" marR="0" rtl="0" algn="just">
              <a:lnSpc>
                <a:spcPct val="140016"/>
              </a:lnSpc>
              <a:spcBef>
                <a:spcPts val="0"/>
              </a:spcBef>
              <a:spcAft>
                <a:spcPts val="0"/>
              </a:spcAft>
              <a:buClr>
                <a:schemeClr val="dk1"/>
              </a:buClr>
              <a:buSzPts val="3200"/>
              <a:buFont typeface="Times New Roman"/>
              <a:buAutoNum type="arabicPeriod" startAt="3"/>
            </a:pPr>
            <a:r>
              <a:rPr b="0" i="0" lang="en-US" sz="3200" u="none" cap="none" strike="noStrike">
                <a:solidFill>
                  <a:schemeClr val="dk1"/>
                </a:solidFill>
                <a:latin typeface="Times New Roman"/>
                <a:ea typeface="Times New Roman"/>
                <a:cs typeface="Times New Roman"/>
                <a:sym typeface="Times New Roman"/>
              </a:rPr>
              <a:t>Escolha o motivo e clique em “Selecionar Motivo”.</a:t>
            </a:r>
            <a:endParaRPr b="0" i="0" sz="32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700" name="Google Shape;700;g37c8b7303e7_0_16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01" name="Google Shape;701;g37c8b7303e7_0_16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702" name="Google Shape;702;g37c8b7303e7_0_161"/>
          <p:cNvPicPr preferRelativeResize="0"/>
          <p:nvPr/>
        </p:nvPicPr>
        <p:blipFill rotWithShape="1">
          <a:blip r:embed="rId5">
            <a:alphaModFix/>
          </a:blip>
          <a:srcRect b="0" l="0" r="0" t="0"/>
          <a:stretch/>
        </p:blipFill>
        <p:spPr>
          <a:xfrm>
            <a:off x="2933038" y="2564962"/>
            <a:ext cx="12421921" cy="58749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6" name="Shape 706"/>
        <p:cNvGrpSpPr/>
        <p:nvPr/>
      </p:nvGrpSpPr>
      <p:grpSpPr>
        <a:xfrm>
          <a:off x="0" y="0"/>
          <a:ext cx="0" cy="0"/>
          <a:chOff x="0" y="0"/>
          <a:chExt cx="0" cy="0"/>
        </a:xfrm>
      </p:grpSpPr>
      <p:sp>
        <p:nvSpPr>
          <p:cNvPr id="707" name="Google Shape;707;g37c5f5de456_0_3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08" name="Google Shape;708;g37c5f5de456_0_36"/>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p:txBody>
      </p:sp>
      <p:sp>
        <p:nvSpPr>
          <p:cNvPr id="709" name="Google Shape;709;g37c5f5de456_0_36"/>
          <p:cNvSpPr txBox="1"/>
          <p:nvPr/>
        </p:nvSpPr>
        <p:spPr>
          <a:xfrm>
            <a:off x="1375800" y="1847400"/>
            <a:ext cx="15536400" cy="6592200"/>
          </a:xfrm>
          <a:prstGeom prst="rect">
            <a:avLst/>
          </a:prstGeom>
          <a:noFill/>
          <a:ln>
            <a:noFill/>
          </a:ln>
        </p:spPr>
        <p:txBody>
          <a:bodyPr anchorCtr="0" anchor="ctr" bIns="0" lIns="0" spcFirstLastPara="1" rIns="0" wrap="square" tIns="0">
            <a:noAutofit/>
          </a:bodyPr>
          <a:lstStyle/>
          <a:p>
            <a:pPr indent="0" lvl="0" marL="457200" marR="0" rtl="0" algn="just">
              <a:lnSpc>
                <a:spcPct val="140016"/>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Para comunicação realizada no mês de janeiro</a:t>
            </a:r>
            <a:endParaRPr b="1"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Após clicar no botão “Selecionar Motivo”, o sistema exibirá mensagem informando que o contribuinte será desenquadrado do SIMEI retroativamente ao primeiro dia do próprio ano-calendário. Após isso, basta clicar no botão “Confirmar o desenquadramento”.</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Para comunicação realizada nos demais meses</a:t>
            </a:r>
            <a:endParaRPr b="1"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rPr b="0" i="0" lang="en-US" sz="3000" u="none" cap="none" strike="noStrike">
                <a:solidFill>
                  <a:schemeClr val="dk1"/>
                </a:solidFill>
                <a:latin typeface="Times New Roman"/>
                <a:ea typeface="Times New Roman"/>
                <a:cs typeface="Times New Roman"/>
                <a:sym typeface="Times New Roman"/>
              </a:rPr>
              <a:t>Após clicar no botão “Selecionar Motivo”, o sistema exibirá mensagem informando que o contribuinte será desenquadrado do SIMEI a partir do primeiro dia do ano-calendário seguinte.</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1" i="0" sz="3000" u="none" cap="none" strike="noStrike">
              <a:solidFill>
                <a:schemeClr val="dk1"/>
              </a:solidFill>
              <a:latin typeface="Times New Roman"/>
              <a:ea typeface="Times New Roman"/>
              <a:cs typeface="Times New Roman"/>
              <a:sym typeface="Times New Roman"/>
            </a:endParaRPr>
          </a:p>
        </p:txBody>
      </p:sp>
      <p:sp>
        <p:nvSpPr>
          <p:cNvPr id="710" name="Google Shape;710;g37c5f5de456_0_3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11" name="Google Shape;711;g37c5f5de456_0_3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5" name="Shape 715"/>
        <p:cNvGrpSpPr/>
        <p:nvPr/>
      </p:nvGrpSpPr>
      <p:grpSpPr>
        <a:xfrm>
          <a:off x="0" y="0"/>
          <a:ext cx="0" cy="0"/>
          <a:chOff x="0" y="0"/>
          <a:chExt cx="0" cy="0"/>
        </a:xfrm>
      </p:grpSpPr>
      <p:sp>
        <p:nvSpPr>
          <p:cNvPr id="716" name="Google Shape;716;g37c8b7303e7_0_171"/>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17" name="Google Shape;717;g37c8b7303e7_0_171"/>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p:txBody>
      </p:sp>
      <p:sp>
        <p:nvSpPr>
          <p:cNvPr descr="2&#10;" id="718" name="Google Shape;718;g37c8b7303e7_0_171"/>
          <p:cNvSpPr txBox="1"/>
          <p:nvPr/>
        </p:nvSpPr>
        <p:spPr>
          <a:xfrm>
            <a:off x="1375800" y="2001000"/>
            <a:ext cx="15536400" cy="6285000"/>
          </a:xfrm>
          <a:prstGeom prst="rect">
            <a:avLst/>
          </a:prstGeom>
          <a:noFill/>
          <a:ln>
            <a:noFill/>
          </a:ln>
        </p:spPr>
        <p:txBody>
          <a:bodyPr anchorCtr="0" anchor="t" bIns="0" lIns="0" spcFirstLastPara="1" rIns="0" wrap="square" tIns="0">
            <a:noAutofit/>
          </a:bodyPr>
          <a:lstStyle/>
          <a:p>
            <a:pPr indent="-425450" lvl="0" marL="457200" marR="0" rtl="0" algn="just">
              <a:lnSpc>
                <a:spcPct val="140016"/>
              </a:lnSpc>
              <a:spcBef>
                <a:spcPts val="0"/>
              </a:spcBef>
              <a:spcAft>
                <a:spcPts val="0"/>
              </a:spcAft>
              <a:buClr>
                <a:schemeClr val="dk1"/>
              </a:buClr>
              <a:buSzPts val="3100"/>
              <a:buFont typeface="Times New Roman"/>
              <a:buAutoNum type="arabicPeriod" startAt="4"/>
            </a:pPr>
            <a:r>
              <a:rPr b="0" i="0" lang="en-US" sz="3100" u="none" cap="none" strike="noStrike">
                <a:solidFill>
                  <a:schemeClr val="dk1"/>
                </a:solidFill>
                <a:latin typeface="Times New Roman"/>
                <a:ea typeface="Times New Roman"/>
                <a:cs typeface="Times New Roman"/>
                <a:sym typeface="Times New Roman"/>
              </a:rPr>
              <a:t>Verifique as informações e, se estiverem corretas, clique em “Confirmar o desenquadramento”.</a:t>
            </a:r>
            <a:endParaRPr b="0" i="0" sz="31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3100"/>
              <a:buFont typeface="Arial"/>
              <a:buNone/>
            </a:pPr>
            <a:r>
              <a:t/>
            </a:r>
            <a:endParaRPr b="1" i="0" sz="31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719" name="Google Shape;719;g37c8b7303e7_0_17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20" name="Google Shape;720;g37c8b7303e7_0_17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721" name="Google Shape;721;g37c8b7303e7_0_171"/>
          <p:cNvPicPr preferRelativeResize="0"/>
          <p:nvPr/>
        </p:nvPicPr>
        <p:blipFill rotWithShape="1">
          <a:blip r:embed="rId5">
            <a:alphaModFix/>
          </a:blip>
          <a:srcRect b="0" l="0" r="0" t="0"/>
          <a:stretch/>
        </p:blipFill>
        <p:spPr>
          <a:xfrm>
            <a:off x="1814138" y="2591738"/>
            <a:ext cx="14686370" cy="5821363"/>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5" name="Shape 725"/>
        <p:cNvGrpSpPr/>
        <p:nvPr/>
      </p:nvGrpSpPr>
      <p:grpSpPr>
        <a:xfrm>
          <a:off x="0" y="0"/>
          <a:ext cx="0" cy="0"/>
          <a:chOff x="0" y="0"/>
          <a:chExt cx="0" cy="0"/>
        </a:xfrm>
      </p:grpSpPr>
      <p:sp>
        <p:nvSpPr>
          <p:cNvPr id="726" name="Google Shape;726;g37c5f5de456_0_53"/>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27" name="Google Shape;727;g37c5f5de456_0_53"/>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por comunicação obrigatória</a:t>
            </a:r>
            <a:endParaRPr b="1" i="0" sz="4500" u="none" cap="none" strike="noStrike">
              <a:solidFill>
                <a:schemeClr val="dk1"/>
              </a:solidFill>
              <a:latin typeface="Times New Roman"/>
              <a:ea typeface="Times New Roman"/>
              <a:cs typeface="Times New Roman"/>
              <a:sym typeface="Times New Roman"/>
            </a:endParaRPr>
          </a:p>
        </p:txBody>
      </p:sp>
      <p:sp>
        <p:nvSpPr>
          <p:cNvPr id="728" name="Google Shape;728;g37c5f5de456_0_53"/>
          <p:cNvSpPr txBox="1"/>
          <p:nvPr/>
        </p:nvSpPr>
        <p:spPr>
          <a:xfrm>
            <a:off x="1375800" y="2257050"/>
            <a:ext cx="15536400" cy="6788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O desenquadramento deverá ser feito mediante comunicação obrigatória do contribuinte quando o MEI tiver incorrido e</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m alguma das hipóteses de vedação indicadas a seguir:</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Receita bruta acumulada no ano acima do limite;</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Receita bruta acumulada no ano acima do limite proporcional;</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Atividade econômica vedada;</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Participação em outra empresa;</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Natureza jurídica vedada;</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Contratação de um segundo empregado ou salário acima do limite;</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Abertura de filial;</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Comprar insumos ou mercadorias em mais de 80% do valor que vender, a partir do segundo ano de funcionamento.</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0" i="0" lang="en-US" sz="2100" u="none" cap="none" strike="noStrike">
                <a:solidFill>
                  <a:schemeClr val="dk1"/>
                </a:solidFill>
                <a:latin typeface="Times New Roman"/>
                <a:ea typeface="Times New Roman"/>
                <a:cs typeface="Times New Roman"/>
                <a:sym typeface="Times New Roman"/>
              </a:rPr>
              <a:t>(Brasil, 2025c)</a:t>
            </a:r>
            <a:endParaRPr b="0" i="0" sz="2100" u="none" cap="none" strike="noStrike">
              <a:solidFill>
                <a:schemeClr val="dk1"/>
              </a:solidFill>
              <a:latin typeface="Times New Roman"/>
              <a:ea typeface="Times New Roman"/>
              <a:cs typeface="Times New Roman"/>
              <a:sym typeface="Times New Roman"/>
            </a:endParaRPr>
          </a:p>
        </p:txBody>
      </p:sp>
      <p:sp>
        <p:nvSpPr>
          <p:cNvPr id="729" name="Google Shape;729;g37c5f5de456_0_5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30" name="Google Shape;730;g37c5f5de456_0_5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4" name="Shape 734"/>
        <p:cNvGrpSpPr/>
        <p:nvPr/>
      </p:nvGrpSpPr>
      <p:grpSpPr>
        <a:xfrm>
          <a:off x="0" y="0"/>
          <a:ext cx="0" cy="0"/>
          <a:chOff x="0" y="0"/>
          <a:chExt cx="0" cy="0"/>
        </a:xfrm>
      </p:grpSpPr>
      <p:sp>
        <p:nvSpPr>
          <p:cNvPr id="735" name="Google Shape;735;g37c5f5de456_0_67"/>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36" name="Google Shape;736;g37c5f5de456_0_67"/>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Receita bruta acumulada no ano acima do limite</a:t>
            </a:r>
            <a:endParaRPr b="1" i="0" sz="4500" u="none" cap="none" strike="noStrike">
              <a:solidFill>
                <a:schemeClr val="dk1"/>
              </a:solidFill>
              <a:latin typeface="Times New Roman"/>
              <a:ea typeface="Times New Roman"/>
              <a:cs typeface="Times New Roman"/>
              <a:sym typeface="Times New Roman"/>
            </a:endParaRPr>
          </a:p>
        </p:txBody>
      </p:sp>
      <p:sp>
        <p:nvSpPr>
          <p:cNvPr id="737" name="Google Shape;737;g37c5f5de456_0_67"/>
          <p:cNvSpPr txBox="1"/>
          <p:nvPr/>
        </p:nvSpPr>
        <p:spPr>
          <a:xfrm>
            <a:off x="1379600" y="1962375"/>
            <a:ext cx="15536400" cy="923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738" name="Google Shape;738;g37c5f5de456_0_6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39" name="Google Shape;739;g37c5f5de456_0_6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40" name="Google Shape;740;g37c5f5de456_0_67"/>
          <p:cNvSpPr txBox="1"/>
          <p:nvPr/>
        </p:nvSpPr>
        <p:spPr>
          <a:xfrm>
            <a:off x="1389125" y="1987650"/>
            <a:ext cx="15536400" cy="6311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Informar este motivo quando a receita bruta acumulada (RBA) no ano-calendário tenha sido superior ao limite de receita bruta previsto para o MEI no § 1º do artigo 18-A da Lei Complementar nº 123/2006 (R$ 81.000,00 a partir de janeiro/2018).</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Observação</a:t>
            </a:r>
            <a:r>
              <a:rPr b="0" i="0" lang="en-US" sz="2500" u="none" cap="none" strike="noStrike">
                <a:solidFill>
                  <a:schemeClr val="dk1"/>
                </a:solidFill>
                <a:latin typeface="Times New Roman"/>
                <a:ea typeface="Times New Roman"/>
                <a:cs typeface="Times New Roman"/>
                <a:sym typeface="Times New Roman"/>
              </a:rPr>
              <a:t>: também é vedada a opção ao empresário individual que tenha RBA no ano-calendário anterior (RBAA) superior ao citado limite. De modo que, ao ultrapassar a RBA de determinado ano, o MEI não pode optar no ano seguinte, porque em relação a este ele está vedado pelo excesso de RBAA.</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Exemplo</a:t>
            </a:r>
            <a:r>
              <a:rPr b="0" i="0" lang="en-US" sz="2500" u="none" cap="none" strike="noStrike">
                <a:solidFill>
                  <a:schemeClr val="dk1"/>
                </a:solidFill>
                <a:latin typeface="Times New Roman"/>
                <a:ea typeface="Times New Roman"/>
                <a:cs typeface="Times New Roman"/>
                <a:sym typeface="Times New Roman"/>
              </a:rPr>
              <a:t>: se um MEI optante pelo Simei auferiu R$ 85.000,00 em 2020, ele, ao mesmo tempo: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excedeu o limite de RBA para 2020, devendo ser desenquadrado do SIMEI e</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excedeu o limite de RBAA para 2021, estando proibido de optar novamente em 2021.</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4" name="Shape 744"/>
        <p:cNvGrpSpPr/>
        <p:nvPr/>
      </p:nvGrpSpPr>
      <p:grpSpPr>
        <a:xfrm>
          <a:off x="0" y="0"/>
          <a:ext cx="0" cy="0"/>
          <a:chOff x="0" y="0"/>
          <a:chExt cx="0" cy="0"/>
        </a:xfrm>
      </p:grpSpPr>
      <p:sp>
        <p:nvSpPr>
          <p:cNvPr id="745" name="Google Shape;745;g37c5f5de456_0_79"/>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46" name="Google Shape;746;g37c5f5de456_0_79"/>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Ultrapassagem do limite em até 20%</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747" name="Google Shape;747;g37c5f5de456_0_7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48" name="Google Shape;748;g37c5f5de456_0_79"/>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49" name="Google Shape;749;g37c5f5de456_0_79"/>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Informar quando a Receita bruta acumulada no ano for superior a R$ 81.000,00 e igual ou inferior a R$ 97.200,00.</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subsequente àquele em que tenha ocorrido o excesso.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ano-calendário seguinte ao da ultrapassagem do limite em até 20%.</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CNPJ aberto em 2019, optante pelo SIMEI desde a abertura (não está no ano de início de atividade). No início de setembro/2020, o MEI identificou que no mês de agosto a sua receita bruta acumulada naquele ano-calendário ultrapassou o limite em até 20%. A receita auferida de janeiro a agosto de 2020 foi de R$ 90.000,00. O MEI deve comunicar o desenquadramento com efeitos, em princípio, a partir de 01/01/2021.</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7"/>
          <p:cNvSpPr txBox="1"/>
          <p:nvPr/>
        </p:nvSpPr>
        <p:spPr>
          <a:xfrm>
            <a:off x="1921325" y="1611075"/>
            <a:ext cx="14192700" cy="5513700"/>
          </a:xfrm>
          <a:prstGeom prst="rect">
            <a:avLst/>
          </a:prstGeom>
          <a:noFill/>
          <a:ln>
            <a:noFill/>
          </a:ln>
        </p:spPr>
        <p:txBody>
          <a:bodyPr anchorCtr="0" anchor="t" bIns="0" lIns="0" spcFirstLastPara="1" rIns="0" wrap="square" tIns="0">
            <a:spAutoFit/>
          </a:bodyPr>
          <a:lstStyle/>
          <a:p>
            <a:pPr indent="0" lvl="0" marL="0" marR="0" rtl="0" algn="just">
              <a:lnSpc>
                <a:spcPct val="140005"/>
              </a:lnSpc>
              <a:spcBef>
                <a:spcPts val="0"/>
              </a:spcBef>
              <a:spcAft>
                <a:spcPts val="0"/>
              </a:spcAft>
              <a:buClr>
                <a:srgbClr val="000000"/>
              </a:buClr>
              <a:buSzPts val="3400"/>
              <a:buFont typeface="Arial"/>
              <a:buNone/>
            </a:pPr>
            <a:r>
              <a:rPr b="0" i="0" lang="en-US" sz="3400" u="none" cap="none" strike="noStrike">
                <a:solidFill>
                  <a:schemeClr val="dk1"/>
                </a:solidFill>
                <a:latin typeface="Times New Roman"/>
                <a:ea typeface="Times New Roman"/>
                <a:cs typeface="Times New Roman"/>
                <a:sym typeface="Times New Roman"/>
              </a:rPr>
              <a:t>A divulgação do valor do salário-mínimo de R$ 1.518,00 para 2025 trouxe na esteira de reajustes o valor da contribuição mensal do Microempreendedor Individual MEI, que passou de R$ 70,60 para R$ 75,90 para o MEI em geral (5% do salário mínimo), e de R$ 169,44 para R$ 182,16 para o MEI caminhoneiro (12% do salário mínimo). Neste último caso, o valor pode variar entre R$ 182,16 e R$ 188,16, de acordo com o tipo de produto transportado e local para onde é destinado.</a:t>
            </a:r>
            <a:endParaRPr b="0" i="0" sz="3400" u="none" cap="none" strike="noStrike">
              <a:solidFill>
                <a:schemeClr val="dk1"/>
              </a:solidFill>
              <a:latin typeface="Times New Roman"/>
              <a:ea typeface="Times New Roman"/>
              <a:cs typeface="Times New Roman"/>
              <a:sym typeface="Times New Roman"/>
            </a:endParaRPr>
          </a:p>
          <a:p>
            <a:pPr indent="0" lvl="0" marL="0" marR="0" rtl="0" algn="just">
              <a:lnSpc>
                <a:spcPct val="68710"/>
              </a:lnSpc>
              <a:spcBef>
                <a:spcPts val="0"/>
              </a:spcBef>
              <a:spcAft>
                <a:spcPts val="0"/>
              </a:spcAft>
              <a:buClr>
                <a:srgbClr val="000000"/>
              </a:buClr>
              <a:buSzPts val="3637"/>
              <a:buFont typeface="Arial"/>
              <a:buNone/>
            </a:pPr>
            <a:r>
              <a:t/>
            </a:r>
            <a:endParaRPr b="0" i="0" sz="3637" u="none" cap="none" strike="noStrike">
              <a:solidFill>
                <a:srgbClr val="FFFFFF"/>
              </a:solidFill>
              <a:latin typeface="Arial"/>
              <a:ea typeface="Arial"/>
              <a:cs typeface="Arial"/>
              <a:sym typeface="Arial"/>
            </a:endParaRPr>
          </a:p>
        </p:txBody>
      </p:sp>
      <p:sp>
        <p:nvSpPr>
          <p:cNvPr id="176" name="Google Shape;176;p7"/>
          <p:cNvSpPr txBox="1"/>
          <p:nvPr/>
        </p:nvSpPr>
        <p:spPr>
          <a:xfrm>
            <a:off x="2173950" y="520701"/>
            <a:ext cx="13940100" cy="687000"/>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Clr>
                <a:srgbClr val="000000"/>
              </a:buClr>
              <a:buSzPts val="4463"/>
              <a:buFont typeface="Arial"/>
              <a:buNone/>
            </a:pPr>
            <a:r>
              <a:rPr b="1" i="0" lang="en-US" sz="4463" u="none" cap="none" strike="noStrike">
                <a:solidFill>
                  <a:schemeClr val="dk1"/>
                </a:solidFill>
                <a:latin typeface="Times New Roman"/>
                <a:ea typeface="Times New Roman"/>
                <a:cs typeface="Times New Roman"/>
                <a:sym typeface="Times New Roman"/>
              </a:rPr>
              <a:t>Atualização Contribuição do INSS a partir de 2025:</a:t>
            </a:r>
            <a:r>
              <a:rPr b="1" i="0" lang="en-US" sz="4463" u="none" cap="none" strike="noStrike">
                <a:solidFill>
                  <a:srgbClr val="FFFFFF"/>
                </a:solidFill>
                <a:latin typeface="Times New Roman"/>
                <a:ea typeface="Times New Roman"/>
                <a:cs typeface="Times New Roman"/>
                <a:sym typeface="Times New Roman"/>
              </a:rPr>
              <a:t> </a:t>
            </a:r>
            <a:endParaRPr b="0" i="0" sz="1400" u="none" cap="none" strike="noStrike">
              <a:solidFill>
                <a:srgbClr val="000000"/>
              </a:solidFill>
              <a:latin typeface="Times New Roman"/>
              <a:ea typeface="Times New Roman"/>
              <a:cs typeface="Times New Roman"/>
              <a:sym typeface="Times New Roman"/>
            </a:endParaRPr>
          </a:p>
        </p:txBody>
      </p:sp>
      <p:sp>
        <p:nvSpPr>
          <p:cNvPr id="177" name="Google Shape;177;p7"/>
          <p:cNvSpPr txBox="1"/>
          <p:nvPr/>
        </p:nvSpPr>
        <p:spPr>
          <a:xfrm>
            <a:off x="92657" y="962310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rgbClr val="000000"/>
                </a:solidFill>
                <a:latin typeface="Times New Roman"/>
                <a:ea typeface="Times New Roman"/>
                <a:cs typeface="Times New Roman"/>
                <a:sym typeface="Times New Roman"/>
              </a:rPr>
              <a:t>(Brasil, 2025</a:t>
            </a:r>
            <a:r>
              <a:rPr lang="en-US" sz="2550">
                <a:latin typeface="Times New Roman"/>
                <a:ea typeface="Times New Roman"/>
                <a:cs typeface="Times New Roman"/>
                <a:sym typeface="Times New Roman"/>
              </a:rPr>
              <a:t>b</a:t>
            </a:r>
            <a:r>
              <a:rPr b="0" i="0" lang="en-US" sz="2550" u="none" cap="none" strike="noStrike">
                <a:solidFill>
                  <a:srgbClr val="000000"/>
                </a:solidFill>
                <a:latin typeface="Times New Roman"/>
                <a:ea typeface="Times New Roman"/>
                <a:cs typeface="Times New Roman"/>
                <a:sym typeface="Times New Roman"/>
              </a:rPr>
              <a:t>)</a:t>
            </a:r>
            <a:endParaRPr b="0" i="0" sz="1400" u="none" cap="none" strike="noStrike">
              <a:solidFill>
                <a:srgbClr val="000000"/>
              </a:solidFill>
              <a:latin typeface="Times New Roman"/>
              <a:ea typeface="Times New Roman"/>
              <a:cs typeface="Times New Roman"/>
              <a:sym typeface="Times New Roman"/>
            </a:endParaRPr>
          </a:p>
        </p:txBody>
      </p:sp>
      <p:pic>
        <p:nvPicPr>
          <p:cNvPr id="178" name="Google Shape;178;p7"/>
          <p:cNvPicPr preferRelativeResize="0"/>
          <p:nvPr/>
        </p:nvPicPr>
        <p:blipFill rotWithShape="1">
          <a:blip r:embed="rId3">
            <a:alphaModFix/>
          </a:blip>
          <a:srcRect b="0" l="0" r="0" t="0"/>
          <a:stretch/>
        </p:blipFill>
        <p:spPr>
          <a:xfrm>
            <a:off x="15673675" y="8744300"/>
            <a:ext cx="2614325" cy="1286800"/>
          </a:xfrm>
          <a:prstGeom prst="rect">
            <a:avLst/>
          </a:prstGeom>
          <a:noFill/>
          <a:ln>
            <a:noFill/>
          </a:ln>
        </p:spPr>
      </p:pic>
      <p:sp>
        <p:nvSpPr>
          <p:cNvPr id="179" name="Google Shape;179;p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3" name="Shape 753"/>
        <p:cNvGrpSpPr/>
        <p:nvPr/>
      </p:nvGrpSpPr>
      <p:grpSpPr>
        <a:xfrm>
          <a:off x="0" y="0"/>
          <a:ext cx="0" cy="0"/>
          <a:chOff x="0" y="0"/>
          <a:chExt cx="0" cy="0"/>
        </a:xfrm>
      </p:grpSpPr>
      <p:sp>
        <p:nvSpPr>
          <p:cNvPr id="754" name="Google Shape;754;g37c5f5de456_0_105"/>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55" name="Google Shape;755;g37c5f5de456_0_105"/>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756" name="Google Shape;756;g37c5f5de456_0_10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57" name="Google Shape;757;g37c5f5de456_0_105"/>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58" name="Google Shape;758;g37c5f5de456_0_105"/>
          <p:cNvSpPr txBox="1"/>
          <p:nvPr/>
        </p:nvSpPr>
        <p:spPr>
          <a:xfrm>
            <a:off x="1375800" y="1828600"/>
            <a:ext cx="15536400" cy="7289700"/>
          </a:xfrm>
          <a:prstGeom prst="rect">
            <a:avLst/>
          </a:prstGeom>
          <a:noFill/>
          <a:ln>
            <a:noFill/>
          </a:ln>
        </p:spPr>
        <p:txBody>
          <a:bodyPr anchorCtr="0" anchor="ctr" bIns="0" lIns="0" spcFirstLastPara="1" rIns="0" wrap="square" tIns="0">
            <a:noAutofit/>
          </a:bodyPr>
          <a:lstStyle/>
          <a:p>
            <a:pPr indent="0" lvl="0" marL="45720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Acesse o aplicativo</a:t>
            </a:r>
            <a:r>
              <a:rPr b="0" i="0" lang="en-US" sz="2500" u="none" cap="none" strike="noStrike">
                <a:solidFill>
                  <a:schemeClr val="dk1"/>
                </a:solidFill>
                <a:latin typeface="Times New Roman"/>
                <a:ea typeface="Times New Roman"/>
                <a:cs typeface="Times New Roman"/>
                <a:sym typeface="Times New Roman"/>
              </a:rPr>
              <a:t>, será exibida a listagem de motivos de desenquadramento.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Selecione “Desenquadramento do SIMEI por comunicação obrigatória do contribuinte – Excesso de receita bruta fora do ano-calendário de início de atividades - até 20% do limite”</a:t>
            </a:r>
            <a:r>
              <a:rPr b="0" i="0" lang="en-US" sz="2500" u="none" cap="none" strike="noStrike">
                <a:solidFill>
                  <a:schemeClr val="dk1"/>
                </a:solidFill>
                <a:latin typeface="Times New Roman"/>
                <a:ea typeface="Times New Roman"/>
                <a:cs typeface="Times New Roman"/>
                <a:sym typeface="Times New Roman"/>
              </a:rPr>
              <a:t> e </a:t>
            </a:r>
            <a:r>
              <a:rPr b="1" i="0" lang="en-US" sz="2500" u="none" cap="none" strike="noStrike">
                <a:solidFill>
                  <a:schemeClr val="dk1"/>
                </a:solidFill>
                <a:latin typeface="Times New Roman"/>
                <a:ea typeface="Times New Roman"/>
                <a:cs typeface="Times New Roman"/>
                <a:sym typeface="Times New Roman"/>
              </a:rPr>
              <a:t>clique em “Selecionar Motivo”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Informe a data em que a receita ultrapassou o limite</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5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Confirme clicando em “Confirmar o desenquadramento”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Observação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Após comunicar o desenquadramento pela ultrapassagem do limite de receita em até 20%, caso, no mesmo ano-calendário, o MEI também ultrapasse o limite em mais de 20%, deverá comunicar novo desenquadramento no Portal do Simples Nacional, pois estará sujeito a desenquadramento em data anterior. Essa alteração deve ser realizada diretamente no portal do Simples Nacional até 31 de dezembro do ano da ultrapassagem do limite.</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2" name="Shape 762"/>
        <p:cNvGrpSpPr/>
        <p:nvPr/>
      </p:nvGrpSpPr>
      <p:grpSpPr>
        <a:xfrm>
          <a:off x="0" y="0"/>
          <a:ext cx="0" cy="0"/>
          <a:chOff x="0" y="0"/>
          <a:chExt cx="0" cy="0"/>
        </a:xfrm>
      </p:grpSpPr>
      <p:sp>
        <p:nvSpPr>
          <p:cNvPr id="763" name="Google Shape;763;g37c5f5de456_0_97"/>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64" name="Google Shape;764;g37c5f5de456_0_97"/>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Ultrapassagem do limite em mais de 20%</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765" name="Google Shape;765;g37c5f5de456_0_9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66" name="Google Shape;766;g37c5f5de456_0_9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67" name="Google Shape;767;g37c5f5de456_0_97"/>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Informar quando a Receita bruta acumulada no ano for superior a R$ 97.200,00.</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subsequente à ultrapassagem em mais de 20% do limite.</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retroativamente a 1º de janeiro do ano-calendário da ocorrência do excesso.</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CNPJ aberto em 2019 e optante pelo SIMEI desde a abertura (não está no ano de início de atividade). No início de agosto/2020, o MEI identificou que no mês de julho/2020 a sua receita bruta ultrapassou o limite em mais de 20%. A receita auferida de janeiro a julho de 2020 foi de R$ 98.000,00. O MEI deve comunicar o desenquadramento com efeitos a partir de 01/01/2020.</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1" name="Shape 771"/>
        <p:cNvGrpSpPr/>
        <p:nvPr/>
      </p:nvGrpSpPr>
      <p:grpSpPr>
        <a:xfrm>
          <a:off x="0" y="0"/>
          <a:ext cx="0" cy="0"/>
          <a:chOff x="0" y="0"/>
          <a:chExt cx="0" cy="0"/>
        </a:xfrm>
      </p:grpSpPr>
      <p:sp>
        <p:nvSpPr>
          <p:cNvPr id="772" name="Google Shape;772;g37c5f5de456_0_89"/>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73" name="Google Shape;773;g37c5f5de456_0_89"/>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774" name="Google Shape;774;g37c5f5de456_0_8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75" name="Google Shape;775;g37c5f5de456_0_89"/>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76" name="Google Shape;776;g37c5f5de456_0_89"/>
          <p:cNvSpPr txBox="1"/>
          <p:nvPr/>
        </p:nvSpPr>
        <p:spPr>
          <a:xfrm>
            <a:off x="1375800" y="1828600"/>
            <a:ext cx="15536400" cy="72897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Acesse o aplicativo</a:t>
            </a:r>
            <a:r>
              <a:rPr b="0" i="0" lang="en-US" sz="2700" u="none" cap="none" strike="noStrike">
                <a:solidFill>
                  <a:schemeClr val="dk1"/>
                </a:solidFill>
                <a:latin typeface="Times New Roman"/>
                <a:ea typeface="Times New Roman"/>
                <a:cs typeface="Times New Roman"/>
                <a:sym typeface="Times New Roman"/>
              </a:rPr>
              <a:t>, será exibida a listagem de motivos de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Selecione “Desenquadramento do SIMEI por comunicação obrigatória do contribuinte – Excesso de receita bruta fora do ano-calendário de início de atividades - acima de 20% do limite”</a:t>
            </a:r>
            <a:r>
              <a:rPr b="0" i="0" lang="en-US" sz="2700" u="none" cap="none" strike="noStrike">
                <a:solidFill>
                  <a:schemeClr val="dk1"/>
                </a:solidFill>
                <a:latin typeface="Times New Roman"/>
                <a:ea typeface="Times New Roman"/>
                <a:cs typeface="Times New Roman"/>
                <a:sym typeface="Times New Roman"/>
              </a:rPr>
              <a:t> e </a:t>
            </a:r>
            <a:r>
              <a:rPr b="1" i="0" lang="en-US" sz="2700" u="none" cap="none" strike="noStrike">
                <a:solidFill>
                  <a:schemeClr val="dk1"/>
                </a:solidFill>
                <a:latin typeface="Times New Roman"/>
                <a:ea typeface="Times New Roman"/>
                <a:cs typeface="Times New Roman"/>
                <a:sym typeface="Times New Roman"/>
              </a:rPr>
              <a:t>clique em “Selecionar Motivo”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Informe a data em que a receita ultrapassou o limite.</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7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Confirme clicando em “Confirmar o desenquadramento”</a:t>
            </a:r>
            <a:r>
              <a:rPr b="0" i="0" lang="en-US" sz="2700" u="none" cap="none" strike="noStrike">
                <a:solidFill>
                  <a:schemeClr val="dk1"/>
                </a:solidFill>
                <a:latin typeface="Times New Roman"/>
                <a:ea typeface="Times New Roman"/>
                <a:cs typeface="Times New Roman"/>
                <a:sym typeface="Times New Roman"/>
              </a:rPr>
              <a:t>.</a:t>
            </a:r>
            <a:endParaRPr b="0" i="0" sz="29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0" name="Shape 780"/>
        <p:cNvGrpSpPr/>
        <p:nvPr/>
      </p:nvGrpSpPr>
      <p:grpSpPr>
        <a:xfrm>
          <a:off x="0" y="0"/>
          <a:ext cx="0" cy="0"/>
          <a:chOff x="0" y="0"/>
          <a:chExt cx="0" cy="0"/>
        </a:xfrm>
      </p:grpSpPr>
      <p:sp>
        <p:nvSpPr>
          <p:cNvPr id="781" name="Google Shape;781;g37c5f5de456_0_113"/>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82" name="Google Shape;782;g37c5f5de456_0_113"/>
          <p:cNvSpPr txBox="1"/>
          <p:nvPr/>
        </p:nvSpPr>
        <p:spPr>
          <a:xfrm>
            <a:off x="707825" y="857250"/>
            <a:ext cx="168990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Receita bruta acumulada no ano acima do limite proporcional</a:t>
            </a:r>
            <a:endParaRPr b="1" i="0" sz="4500" u="none" cap="none" strike="noStrike">
              <a:solidFill>
                <a:schemeClr val="dk1"/>
              </a:solidFill>
              <a:latin typeface="Times New Roman"/>
              <a:ea typeface="Times New Roman"/>
              <a:cs typeface="Times New Roman"/>
              <a:sym typeface="Times New Roman"/>
            </a:endParaRPr>
          </a:p>
        </p:txBody>
      </p:sp>
      <p:sp>
        <p:nvSpPr>
          <p:cNvPr id="783" name="Google Shape;783;g37c5f5de456_0_113"/>
          <p:cNvSpPr txBox="1"/>
          <p:nvPr/>
        </p:nvSpPr>
        <p:spPr>
          <a:xfrm>
            <a:off x="1379600" y="1962375"/>
            <a:ext cx="15536400" cy="923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784" name="Google Shape;784;g37c5f5de456_0_11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85" name="Google Shape;785;g37c5f5de456_0_11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86" name="Google Shape;786;g37c5f5de456_0_113"/>
          <p:cNvSpPr txBox="1"/>
          <p:nvPr/>
        </p:nvSpPr>
        <p:spPr>
          <a:xfrm>
            <a:off x="1389125" y="1987650"/>
            <a:ext cx="15536400" cy="84666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Aplica-se aos MEI que tenham auferido, no ano-calendário de início de atividade, receita bruta acumulada (RBA) superior ao limite proporcional previsto para o MEI no § 2º do artigo 18-A da Lei Complementar nº 123/2006.</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Cálculo do limite proporcional</a:t>
            </a:r>
            <a:r>
              <a:rPr b="0" i="0" lang="en-US" sz="2500" u="none" cap="none" strike="noStrike">
                <a:solidFill>
                  <a:schemeClr val="dk1"/>
                </a:solidFill>
                <a:latin typeface="Times New Roman"/>
                <a:ea typeface="Times New Roman"/>
                <a:cs typeface="Times New Roman"/>
                <a:sym typeface="Times New Roman"/>
              </a:rPr>
              <a:t> (a partir de janeiro/2018): R$ 6.750,00 (R$ 81.000,00/12) multiplicados pelo número de meses compreendidos entre o início de atividade (abertura do CNPJ) e o final do respectivo ano-calendário, considerada a fração de mês como mês completo.</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Observação</a:t>
            </a:r>
            <a:r>
              <a:rPr b="0" i="0" lang="en-US" sz="2500" u="none" cap="none" strike="noStrike">
                <a:solidFill>
                  <a:schemeClr val="dk1"/>
                </a:solidFill>
                <a:latin typeface="Times New Roman"/>
                <a:ea typeface="Times New Roman"/>
                <a:cs typeface="Times New Roman"/>
                <a:sym typeface="Times New Roman"/>
              </a:rPr>
              <a:t>: também é vedada a opção ao empresário individual que tenha RBA no ano-calendário anterior (RBAA) superior ao citado limite proporcional. De modo que, ao ultrapassar o limite proporcional no ano de início de atividade, o MEI não pode optar no ano seguinte, porque em relação a este ele está vedado pelo excesso de RBAA.</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Exemplo</a:t>
            </a:r>
            <a:r>
              <a:rPr b="0" i="0" lang="en-US" sz="2500" u="none" cap="none" strike="noStrike">
                <a:solidFill>
                  <a:schemeClr val="dk1"/>
                </a:solidFill>
                <a:latin typeface="Times New Roman"/>
                <a:ea typeface="Times New Roman"/>
                <a:cs typeface="Times New Roman"/>
                <a:sym typeface="Times New Roman"/>
              </a:rPr>
              <a:t>: se a RBA de uma empresa aberta em 2020 e optante pelo SIMEI ultrapassar o limite proporcional nesse</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ano, ela, ao mesmo tempo: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excedeu o limite proporcional de RBA para 2020, devendo ser desenquadrada do SIMEI e</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excedeu o limite proporcional de RBAA para 2021, estando proibida de optar novamente em 2021.</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0" name="Shape 790"/>
        <p:cNvGrpSpPr/>
        <p:nvPr/>
      </p:nvGrpSpPr>
      <p:grpSpPr>
        <a:xfrm>
          <a:off x="0" y="0"/>
          <a:ext cx="0" cy="0"/>
          <a:chOff x="0" y="0"/>
          <a:chExt cx="0" cy="0"/>
        </a:xfrm>
      </p:grpSpPr>
      <p:sp>
        <p:nvSpPr>
          <p:cNvPr id="791" name="Google Shape;791;g37c5f5de456_0_122"/>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792" name="Google Shape;792;g37c5f5de456_0_122"/>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Ultrapassagem do limite proporcional em até 20%</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793" name="Google Shape;793;g37c5f5de456_0_12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794" name="Google Shape;794;g37c5f5de456_0_12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795" name="Google Shape;795;g37c5f5de456_0_122"/>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último dia útil do mês subsequente àquele em que tenha ocorrido a ultrapassagem do limite proporcional.</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ano-calendário seguinte ao da ultrapassagem do limite proporcional.</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CNPJ aberto em 11/05/2018. </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Limite proporcional para o ano de 2018 = R$ 54.000,00 (R$ 81.000,00 /12 x 8 meses).</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Limite proporcional até 20% = R$ 64.800,00 (limite proporcional x 1,20).</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Em outubro/2018, o MEI identificou que no mês de setembro/2018 a sua receita bruta acumulada no ano ultrapassou o limite proporcional em até 20%. A receita auferida de maio a setembro de 2018 foi de R$ 58.000,00. O MEI deve comunicar o desenquadramento com efeitos, em princípio, a partir de 01/01/2019.</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9" name="Shape 799"/>
        <p:cNvGrpSpPr/>
        <p:nvPr/>
      </p:nvGrpSpPr>
      <p:grpSpPr>
        <a:xfrm>
          <a:off x="0" y="0"/>
          <a:ext cx="0" cy="0"/>
          <a:chOff x="0" y="0"/>
          <a:chExt cx="0" cy="0"/>
        </a:xfrm>
      </p:grpSpPr>
      <p:sp>
        <p:nvSpPr>
          <p:cNvPr id="800" name="Google Shape;800;g37c5f5de456_0_13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01" name="Google Shape;801;g37c5f5de456_0_130"/>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802" name="Google Shape;802;g37c5f5de456_0_13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03" name="Google Shape;803;g37c5f5de456_0_13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04" name="Google Shape;804;g37c5f5de456_0_130"/>
          <p:cNvSpPr txBox="1"/>
          <p:nvPr/>
        </p:nvSpPr>
        <p:spPr>
          <a:xfrm>
            <a:off x="1375800" y="1828600"/>
            <a:ext cx="15536400" cy="7289700"/>
          </a:xfrm>
          <a:prstGeom prst="rect">
            <a:avLst/>
          </a:prstGeom>
          <a:noFill/>
          <a:ln>
            <a:noFill/>
          </a:ln>
        </p:spPr>
        <p:txBody>
          <a:bodyPr anchorCtr="0" anchor="ctr" bIns="0" lIns="0" spcFirstLastPara="1" rIns="0" wrap="square" tIns="0">
            <a:noAutofit/>
          </a:bodyPr>
          <a:lstStyle/>
          <a:p>
            <a:pPr indent="0" lvl="0" marL="45720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Acesse o aplicativo</a:t>
            </a:r>
            <a:r>
              <a:rPr b="0" i="0" lang="en-US" sz="2500" u="none" cap="none" strike="noStrike">
                <a:solidFill>
                  <a:schemeClr val="dk1"/>
                </a:solidFill>
                <a:latin typeface="Times New Roman"/>
                <a:ea typeface="Times New Roman"/>
                <a:cs typeface="Times New Roman"/>
                <a:sym typeface="Times New Roman"/>
              </a:rPr>
              <a:t>, será exibida a listagem de motivos de desenquadramento.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Selecione “Desenquadramento do SIMEI por comunicação obrigatória do contribuinte – Excesso de receita bruta no ano-calendário de início de atividades - até 20% do limite”</a:t>
            </a:r>
            <a:r>
              <a:rPr b="0" i="0" lang="en-US" sz="2500" u="none" cap="none" strike="noStrike">
                <a:solidFill>
                  <a:schemeClr val="dk1"/>
                </a:solidFill>
                <a:latin typeface="Times New Roman"/>
                <a:ea typeface="Times New Roman"/>
                <a:cs typeface="Times New Roman"/>
                <a:sym typeface="Times New Roman"/>
              </a:rPr>
              <a:t> e </a:t>
            </a:r>
            <a:r>
              <a:rPr b="1" i="0" lang="en-US" sz="2500" u="none" cap="none" strike="noStrike">
                <a:solidFill>
                  <a:schemeClr val="dk1"/>
                </a:solidFill>
                <a:latin typeface="Times New Roman"/>
                <a:ea typeface="Times New Roman"/>
                <a:cs typeface="Times New Roman"/>
                <a:sym typeface="Times New Roman"/>
              </a:rPr>
              <a:t>clique em “Selecionar Motivo”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Informe a data em que a receita ultrapassou o limite</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5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1" i="0" lang="en-US" sz="2500" u="none" cap="none" strike="noStrike">
                <a:solidFill>
                  <a:schemeClr val="dk1"/>
                </a:solidFill>
                <a:latin typeface="Times New Roman"/>
                <a:ea typeface="Times New Roman"/>
                <a:cs typeface="Times New Roman"/>
                <a:sym typeface="Times New Roman"/>
              </a:rPr>
              <a:t>Confirme clicando em “Confirmar o desenquadramento”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Observação</a:t>
            </a:r>
            <a:r>
              <a:rPr b="0" i="0" lang="en-US" sz="2500" u="none" cap="none" strike="noStrike">
                <a:solidFill>
                  <a:schemeClr val="dk1"/>
                </a:solidFill>
                <a:latin typeface="Times New Roman"/>
                <a:ea typeface="Times New Roman"/>
                <a:cs typeface="Times New Roman"/>
                <a:sym typeface="Times New Roman"/>
              </a:rPr>
              <a:t>:</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AutoNum type="arabicPeriod"/>
            </a:pPr>
            <a:r>
              <a:rPr b="0" i="0" lang="en-US" sz="2500" u="none" cap="none" strike="noStrike">
                <a:solidFill>
                  <a:schemeClr val="dk1"/>
                </a:solidFill>
                <a:latin typeface="Times New Roman"/>
                <a:ea typeface="Times New Roman"/>
                <a:cs typeface="Times New Roman"/>
                <a:sym typeface="Times New Roman"/>
              </a:rPr>
              <a:t>Após comunicar o desenquadramento pela ultrapassagem do limite proporcional de receita em até 20%, caso, no mesmo ano-calendário, o MEI ultrapasse o limite em mais de 20%, deverá comunicar novo desenquadramento no Portal do Simples Nacional, pois estará sujeito ao desenquadramento retroativamente à data de abertura do CNPJ.</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8" name="Shape 808"/>
        <p:cNvGrpSpPr/>
        <p:nvPr/>
      </p:nvGrpSpPr>
      <p:grpSpPr>
        <a:xfrm>
          <a:off x="0" y="0"/>
          <a:ext cx="0" cy="0"/>
          <a:chOff x="0" y="0"/>
          <a:chExt cx="0" cy="0"/>
        </a:xfrm>
      </p:grpSpPr>
      <p:sp>
        <p:nvSpPr>
          <p:cNvPr id="809" name="Google Shape;809;g37c5f5de456_0_138"/>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10" name="Google Shape;810;g37c5f5de456_0_138"/>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Ultrapassagem do limite proporcional em mais de 20%</a:t>
            </a:r>
            <a:endParaRPr b="1" i="0" sz="4500" u="none" cap="none" strike="noStrike">
              <a:solidFill>
                <a:schemeClr val="dk1"/>
              </a:solidFill>
              <a:latin typeface="Times New Roman"/>
              <a:ea typeface="Times New Roman"/>
              <a:cs typeface="Times New Roman"/>
              <a:sym typeface="Times New Roman"/>
            </a:endParaRPr>
          </a:p>
        </p:txBody>
      </p:sp>
      <p:sp>
        <p:nvSpPr>
          <p:cNvPr id="811" name="Google Shape;811;g37c5f5de456_0_13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12" name="Google Shape;812;g37c5f5de456_0_138"/>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13" name="Google Shape;813;g37c5f5de456_0_138"/>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subsequente à ultrapassagem em mais de 20% do limite proporcional.</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retroativo à data de abertura do CNPJ.</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CNPJ aberto em 11/09/2018.</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Limite proporcional para o ano de 2018 = R$ 27.000,00 (R$ 81.000,00 /12 x 4 meses).</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Limite proporcional até 20% = R$ 32.400,00 (limite proporcional x 1,20).</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O MEI identificou que no mês de outubro/2018 a sua receita bruta ultrapassou o limite proporcional em mais de 20%. A receita bruta auferida de setembro a outubro de 2018 foi de R$ 35.000,00. O MEI deve comunicar o desenquadramento com efeitos retroativos à data de abertura do CNPJ (11/09/2018).</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7" name="Shape 817"/>
        <p:cNvGrpSpPr/>
        <p:nvPr/>
      </p:nvGrpSpPr>
      <p:grpSpPr>
        <a:xfrm>
          <a:off x="0" y="0"/>
          <a:ext cx="0" cy="0"/>
          <a:chOff x="0" y="0"/>
          <a:chExt cx="0" cy="0"/>
        </a:xfrm>
      </p:grpSpPr>
      <p:sp>
        <p:nvSpPr>
          <p:cNvPr id="818" name="Google Shape;818;g37c5f5de456_0_14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19" name="Google Shape;819;g37c5f5de456_0_146"/>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820" name="Google Shape;820;g37c5f5de456_0_14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21" name="Google Shape;821;g37c5f5de456_0_14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22" name="Google Shape;822;g37c5f5de456_0_146"/>
          <p:cNvSpPr txBox="1"/>
          <p:nvPr/>
        </p:nvSpPr>
        <p:spPr>
          <a:xfrm>
            <a:off x="1389125" y="1498650"/>
            <a:ext cx="15536400" cy="72897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Acesse o aplicativo</a:t>
            </a:r>
            <a:r>
              <a:rPr b="0" i="0" lang="en-US" sz="2700" u="none" cap="none" strike="noStrike">
                <a:solidFill>
                  <a:schemeClr val="dk1"/>
                </a:solidFill>
                <a:latin typeface="Times New Roman"/>
                <a:ea typeface="Times New Roman"/>
                <a:cs typeface="Times New Roman"/>
                <a:sym typeface="Times New Roman"/>
              </a:rPr>
              <a:t>, será exibida a listagem de motivos de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Selecione “Desenquadramento do SIMEI por comunicação obrigatória do contribuinte – Excesso de receita bruta no ano-calendário de início de atividades - acima de 20% do limite”</a:t>
            </a:r>
            <a:r>
              <a:rPr b="0" i="0" lang="en-US" sz="2700" u="none" cap="none" strike="noStrike">
                <a:solidFill>
                  <a:schemeClr val="dk1"/>
                </a:solidFill>
                <a:latin typeface="Times New Roman"/>
                <a:ea typeface="Times New Roman"/>
                <a:cs typeface="Times New Roman"/>
                <a:sym typeface="Times New Roman"/>
              </a:rPr>
              <a:t> e </a:t>
            </a:r>
            <a:r>
              <a:rPr b="1" i="0" lang="en-US" sz="2700" u="none" cap="none" strike="noStrike">
                <a:solidFill>
                  <a:schemeClr val="dk1"/>
                </a:solidFill>
                <a:latin typeface="Times New Roman"/>
                <a:ea typeface="Times New Roman"/>
                <a:cs typeface="Times New Roman"/>
                <a:sym typeface="Times New Roman"/>
              </a:rPr>
              <a:t>clique em “Selecionar Motivo”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Informe a data em que a receita ultrapassou o limite.</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7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Confirme clicando em “Confirmar o desenquadramento”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6" name="Shape 826"/>
        <p:cNvGrpSpPr/>
        <p:nvPr/>
      </p:nvGrpSpPr>
      <p:grpSpPr>
        <a:xfrm>
          <a:off x="0" y="0"/>
          <a:ext cx="0" cy="0"/>
          <a:chOff x="0" y="0"/>
          <a:chExt cx="0" cy="0"/>
        </a:xfrm>
      </p:grpSpPr>
      <p:sp>
        <p:nvSpPr>
          <p:cNvPr id="827" name="Google Shape;827;g37c5f5de456_0_154"/>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28" name="Google Shape;828;g37c5f5de456_0_154"/>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Observação</a:t>
            </a:r>
            <a:endParaRPr b="1" i="0" sz="4500" u="none" cap="none" strike="noStrike">
              <a:solidFill>
                <a:schemeClr val="dk1"/>
              </a:solidFill>
              <a:latin typeface="Times New Roman"/>
              <a:ea typeface="Times New Roman"/>
              <a:cs typeface="Times New Roman"/>
              <a:sym typeface="Times New Roman"/>
            </a:endParaRPr>
          </a:p>
        </p:txBody>
      </p:sp>
      <p:sp>
        <p:nvSpPr>
          <p:cNvPr id="829" name="Google Shape;829;g37c5f5de456_0_15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30" name="Google Shape;830;g37c5f5de456_0_154"/>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31" name="Google Shape;831;g37c5f5de456_0_154"/>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900"/>
              <a:buFont typeface="Arial"/>
              <a:buNone/>
            </a:pPr>
            <a:r>
              <a:rPr b="0" i="0" lang="en-US" sz="2900" u="none" cap="none" strike="noStrike">
                <a:solidFill>
                  <a:schemeClr val="dk1"/>
                </a:solidFill>
                <a:latin typeface="Times New Roman"/>
                <a:ea typeface="Times New Roman"/>
                <a:cs typeface="Times New Roman"/>
                <a:sym typeface="Times New Roman"/>
              </a:rPr>
              <a:t>Na hipótese de a receita bruta auferida no ano exceder o limite ou limite proporcional, conforme o caso, em até 20%, o MEI deverá recolher, sobre a receita que ultrapassar o limite, os tributos INSS, ICMS e/ou ISS de acordo com as alíquotas do Simples Nacional, no vencimento estipulado para pagamento dos tributos relativos ao período de apuração janeiro do ano-calendário subsequente, observando-se, com relação à inclusão dos percentuais relativos ao ICMS e ao ISS, as tabelas constantes do Anexo XI da Resolução CGSN nº 140, de 2018. Este cálculo é feito de forma automática na declaração anual, DASNSimei.</a:t>
            </a:r>
            <a:endParaRPr b="1" i="0" sz="29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5" name="Shape 835"/>
        <p:cNvGrpSpPr/>
        <p:nvPr/>
      </p:nvGrpSpPr>
      <p:grpSpPr>
        <a:xfrm>
          <a:off x="0" y="0"/>
          <a:ext cx="0" cy="0"/>
          <a:chOff x="0" y="0"/>
          <a:chExt cx="0" cy="0"/>
        </a:xfrm>
      </p:grpSpPr>
      <p:sp>
        <p:nvSpPr>
          <p:cNvPr id="836" name="Google Shape;836;g37c5f5de456_0_162"/>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37" name="Google Shape;837;g37c5f5de456_0_162"/>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Atividade econômica vedada</a:t>
            </a:r>
            <a:endParaRPr b="1" i="0" sz="4500" u="none" cap="none" strike="noStrike">
              <a:solidFill>
                <a:schemeClr val="dk1"/>
              </a:solidFill>
              <a:latin typeface="Times New Roman"/>
              <a:ea typeface="Times New Roman"/>
              <a:cs typeface="Times New Roman"/>
              <a:sym typeface="Times New Roman"/>
            </a:endParaRPr>
          </a:p>
        </p:txBody>
      </p:sp>
      <p:sp>
        <p:nvSpPr>
          <p:cNvPr id="838" name="Google Shape;838;g37c5f5de456_0_162"/>
          <p:cNvSpPr txBox="1"/>
          <p:nvPr/>
        </p:nvSpPr>
        <p:spPr>
          <a:xfrm>
            <a:off x="1379600" y="1962375"/>
            <a:ext cx="15536400" cy="923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839" name="Google Shape;839;g37c5f5de456_0_16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40" name="Google Shape;840;g37c5f5de456_0_16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41" name="Google Shape;841;g37c5f5de456_0_162"/>
          <p:cNvSpPr txBox="1"/>
          <p:nvPr/>
        </p:nvSpPr>
        <p:spPr>
          <a:xfrm>
            <a:off x="1389125" y="1987650"/>
            <a:ext cx="15536400" cy="73893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As ocupações permitidas ao MEI estão listadas no Anexo XI da Resolução CGSN 140/2018.</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Se a ocupação não constar do referido Anexo, ela não é permitida ao MEI.</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rPr b="1" i="0" lang="en-US" sz="2500" u="none" cap="none" strike="noStrike">
                <a:solidFill>
                  <a:schemeClr val="dk1"/>
                </a:solidFill>
                <a:latin typeface="Times New Roman"/>
                <a:ea typeface="Times New Roman"/>
                <a:cs typeface="Times New Roman"/>
                <a:sym typeface="Times New Roman"/>
              </a:rPr>
              <a:t>Atenção: </a:t>
            </a:r>
            <a:r>
              <a:rPr b="0" i="0" lang="en-US" sz="2500" u="none" cap="none" strike="noStrike">
                <a:solidFill>
                  <a:schemeClr val="dk1"/>
                </a:solidFill>
                <a:latin typeface="Times New Roman"/>
                <a:ea typeface="Times New Roman"/>
                <a:cs typeface="Times New Roman"/>
                <a:sym typeface="Times New Roman"/>
              </a:rPr>
              <a:t>Na consulta ao Anexo XI da Resolução CGSN 140/2018, para se certificar de que a atividade é permitida ao MEI, considere sempre a descrição do campo “ocupação” (primeira coluna), nunca a descrição da subclasse CNAE (terceira coluna). Isso porque um mesmo código CNAE pode conter várias ocupações, sendo que nem todas as ocupações que fazem parte de um determinado código CNAE são permitidas ao MEI. Considere como permitidas apenas as especificamente citadas no Anexo XI.</a:t>
            </a:r>
            <a:endParaRPr b="0" i="0" sz="25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rPr b="0" i="0" lang="en-US" sz="2500" u="none" cap="none" strike="noStrike">
                <a:solidFill>
                  <a:schemeClr val="dk1"/>
                </a:solidFill>
                <a:latin typeface="Times New Roman"/>
                <a:ea typeface="Times New Roman"/>
                <a:cs typeface="Times New Roman"/>
                <a:sym typeface="Times New Roman"/>
              </a:rPr>
              <a:t>O motivo de desenquadramento “atividade econômica vedada” engloba duas situações:</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o MEI passa a exercer uma ocupação não permitida;</a:t>
            </a:r>
            <a:endParaRPr b="0" i="0" sz="2500" u="none" cap="none" strike="noStrike">
              <a:solidFill>
                <a:schemeClr val="dk1"/>
              </a:solidFill>
              <a:latin typeface="Times New Roman"/>
              <a:ea typeface="Times New Roman"/>
              <a:cs typeface="Times New Roman"/>
              <a:sym typeface="Times New Roman"/>
            </a:endParaRPr>
          </a:p>
          <a:p>
            <a:pPr indent="-387350" lvl="0" marL="457200" marR="0" rtl="0" algn="just">
              <a:lnSpc>
                <a:spcPct val="140016"/>
              </a:lnSpc>
              <a:spcBef>
                <a:spcPts val="0"/>
              </a:spcBef>
              <a:spcAft>
                <a:spcPts val="0"/>
              </a:spcAft>
              <a:buClr>
                <a:schemeClr val="dk1"/>
              </a:buClr>
              <a:buSzPts val="2500"/>
              <a:buFont typeface="Times New Roman"/>
              <a:buChar char="●"/>
            </a:pPr>
            <a:r>
              <a:rPr b="0" i="0" lang="en-US" sz="2500" u="none" cap="none" strike="noStrike">
                <a:solidFill>
                  <a:schemeClr val="dk1"/>
                </a:solidFill>
                <a:latin typeface="Times New Roman"/>
                <a:ea typeface="Times New Roman"/>
                <a:cs typeface="Times New Roman"/>
                <a:sym typeface="Times New Roman"/>
              </a:rPr>
              <a:t>uma ocupação que antes era permitida e exercida pelo MEI deixa de ser permitida, em razão de alteração do Anexo XI da Resolução CGSN 140/2018.</a:t>
            </a:r>
            <a:endParaRPr b="0" i="0" sz="25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84750e78b1_0_3"/>
          <p:cNvSpPr txBox="1"/>
          <p:nvPr/>
        </p:nvSpPr>
        <p:spPr>
          <a:xfrm>
            <a:off x="3629750" y="569700"/>
            <a:ext cx="10088100" cy="1123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chemeClr val="dk1"/>
                </a:solidFill>
                <a:latin typeface="Arial"/>
                <a:ea typeface="Arial"/>
                <a:cs typeface="Arial"/>
                <a:sym typeface="Arial"/>
              </a:rPr>
              <a:t>COMO REALIZAR O PAGAMENTO DO DAS</a:t>
            </a:r>
            <a:r>
              <a:rPr b="0" i="0" lang="en-US" sz="3500" u="none" cap="none" strike="noStrike">
                <a:solidFill>
                  <a:schemeClr val="dk1"/>
                </a:solidFill>
                <a:latin typeface="Arial"/>
                <a:ea typeface="Arial"/>
                <a:cs typeface="Arial"/>
                <a:sym typeface="Arial"/>
              </a:rPr>
              <a:t> </a:t>
            </a:r>
            <a:r>
              <a:rPr b="0" i="0" lang="en-US" sz="2300" u="none" cap="none" strike="noStrike">
                <a:solidFill>
                  <a:schemeClr val="dk1"/>
                </a:solidFill>
                <a:latin typeface="Arial"/>
                <a:ea typeface="Arial"/>
                <a:cs typeface="Arial"/>
                <a:sym typeface="Arial"/>
              </a:rPr>
              <a:t>(DOCUMENTO DE ARRECADAÇÃO DO SIMPLES NACIONAL)</a:t>
            </a:r>
            <a:endParaRPr b="0" i="0" sz="2300" u="none" cap="none" strike="noStrike">
              <a:solidFill>
                <a:schemeClr val="dk1"/>
              </a:solidFill>
              <a:latin typeface="Arial"/>
              <a:ea typeface="Arial"/>
              <a:cs typeface="Arial"/>
              <a:sym typeface="Arial"/>
            </a:endParaRPr>
          </a:p>
        </p:txBody>
      </p:sp>
      <p:sp>
        <p:nvSpPr>
          <p:cNvPr id="185" name="Google Shape;185;g384750e78b1_0_3"/>
          <p:cNvSpPr/>
          <p:nvPr/>
        </p:nvSpPr>
        <p:spPr>
          <a:xfrm>
            <a:off x="1503725" y="2197275"/>
            <a:ext cx="14763300" cy="5403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86" name="Google Shape;186;g384750e78b1_0_3"/>
          <p:cNvSpPr txBox="1"/>
          <p:nvPr/>
        </p:nvSpPr>
        <p:spPr>
          <a:xfrm>
            <a:off x="2268750" y="2946125"/>
            <a:ext cx="13819200" cy="16623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Boleto pelo portal do SIMPLES NACIONAL ou pelo aplicativo APP MEI, e realizar o pagamento via loterica, banco ou até mesmo PIX pelo QR code gerado na guia.</a:t>
            </a:r>
            <a:endParaRPr b="0" i="0" sz="3200" u="none" cap="none" strike="noStrike">
              <a:solidFill>
                <a:schemeClr val="dk1"/>
              </a:solidFill>
              <a:latin typeface="Arial"/>
              <a:ea typeface="Arial"/>
              <a:cs typeface="Arial"/>
              <a:sym typeface="Arial"/>
            </a:endParaRPr>
          </a:p>
        </p:txBody>
      </p:sp>
      <p:sp>
        <p:nvSpPr>
          <p:cNvPr id="187" name="Google Shape;187;g384750e78b1_0_3"/>
          <p:cNvSpPr txBox="1"/>
          <p:nvPr/>
        </p:nvSpPr>
        <p:spPr>
          <a:xfrm>
            <a:off x="2268750" y="5469075"/>
            <a:ext cx="13324500" cy="1662300"/>
          </a:xfrm>
          <a:prstGeom prst="rect">
            <a:avLst/>
          </a:prstGeom>
          <a:noFill/>
          <a:ln>
            <a:noFill/>
          </a:ln>
        </p:spPr>
        <p:txBody>
          <a:bodyPr anchorCtr="0" anchor="t" bIns="91425" lIns="91425" spcFirstLastPara="1" rIns="91425" wrap="square" tIns="91425">
            <a:spAutoFit/>
          </a:bodyPr>
          <a:lstStyle/>
          <a:p>
            <a:pPr indent="-431800" lvl="0" marL="4572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Nova modalidade de pagamento que deu início em </a:t>
            </a:r>
            <a:r>
              <a:rPr b="0" i="0" lang="en-US" sz="3200" u="none" cap="none" strike="noStrike">
                <a:solidFill>
                  <a:srgbClr val="6D9EEB"/>
                </a:solidFill>
                <a:latin typeface="Arial"/>
                <a:ea typeface="Arial"/>
                <a:cs typeface="Arial"/>
                <a:sym typeface="Arial"/>
              </a:rPr>
              <a:t>17/09/2025</a:t>
            </a:r>
            <a:r>
              <a:rPr b="0" i="0" lang="en-US" sz="3200" u="none" cap="none" strike="noStrike">
                <a:solidFill>
                  <a:schemeClr val="dk1"/>
                </a:solidFill>
                <a:latin typeface="Arial"/>
                <a:ea typeface="Arial"/>
                <a:cs typeface="Arial"/>
                <a:sym typeface="Arial"/>
              </a:rPr>
              <a:t>, podem ser efetuados os pagamentos do DAS pelo cartão de crédito! Trazendo mais flexibilidade e praticidade ao contribuinte.</a:t>
            </a:r>
            <a:endParaRPr b="0" i="0" sz="3200" u="none" cap="none" strike="noStrike">
              <a:solidFill>
                <a:schemeClr val="dk1"/>
              </a:solidFill>
              <a:latin typeface="Arial"/>
              <a:ea typeface="Arial"/>
              <a:cs typeface="Arial"/>
              <a:sym typeface="Arial"/>
            </a:endParaRPr>
          </a:p>
        </p:txBody>
      </p:sp>
      <p:sp>
        <p:nvSpPr>
          <p:cNvPr id="188" name="Google Shape;188;g384750e78b1_0_3"/>
          <p:cNvSpPr txBox="1"/>
          <p:nvPr/>
        </p:nvSpPr>
        <p:spPr>
          <a:xfrm>
            <a:off x="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
        <p:nvSpPr>
          <p:cNvPr id="189" name="Google Shape;189;g384750e78b1_0_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190" name="Google Shape;190;g384750e78b1_0_3"/>
          <p:cNvPicPr preferRelativeResize="0"/>
          <p:nvPr/>
        </p:nvPicPr>
        <p:blipFill rotWithShape="1">
          <a:blip r:embed="rId3">
            <a:alphaModFix/>
          </a:blip>
          <a:srcRect b="0" l="0" r="0" t="0"/>
          <a:stretch/>
        </p:blipFill>
        <p:spPr>
          <a:xfrm>
            <a:off x="15673675" y="8744300"/>
            <a:ext cx="2614325" cy="12868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5" name="Shape 845"/>
        <p:cNvGrpSpPr/>
        <p:nvPr/>
      </p:nvGrpSpPr>
      <p:grpSpPr>
        <a:xfrm>
          <a:off x="0" y="0"/>
          <a:ext cx="0" cy="0"/>
          <a:chOff x="0" y="0"/>
          <a:chExt cx="0" cy="0"/>
        </a:xfrm>
      </p:grpSpPr>
      <p:sp>
        <p:nvSpPr>
          <p:cNvPr id="846" name="Google Shape;846;g37c5f5de456_0_171"/>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47" name="Google Shape;847;g37c5f5de456_0_171"/>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Passar a exercer uma ocupação não permitida</a:t>
            </a:r>
            <a:endParaRPr b="1" i="0" sz="4500" u="none" cap="none" strike="noStrike">
              <a:solidFill>
                <a:schemeClr val="dk1"/>
              </a:solidFill>
              <a:latin typeface="Times New Roman"/>
              <a:ea typeface="Times New Roman"/>
              <a:cs typeface="Times New Roman"/>
              <a:sym typeface="Times New Roman"/>
            </a:endParaRPr>
          </a:p>
        </p:txBody>
      </p:sp>
      <p:sp>
        <p:nvSpPr>
          <p:cNvPr id="848" name="Google Shape;848;g37c5f5de456_0_17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49" name="Google Shape;849;g37c5f5de456_0_17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50" name="Google Shape;850;g37c5f5de456_0_171"/>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o MEI passou a exercer atividade não permitida em 20/02/2021, estando sujeito ao desenquadramento a partir de 01/03/2021.</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4" name="Shape 854"/>
        <p:cNvGrpSpPr/>
        <p:nvPr/>
      </p:nvGrpSpPr>
      <p:grpSpPr>
        <a:xfrm>
          <a:off x="0" y="0"/>
          <a:ext cx="0" cy="0"/>
          <a:chOff x="0" y="0"/>
          <a:chExt cx="0" cy="0"/>
        </a:xfrm>
      </p:grpSpPr>
      <p:sp>
        <p:nvSpPr>
          <p:cNvPr id="855" name="Google Shape;855;g37c5f5de456_0_187"/>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56" name="Google Shape;856;g37c5f5de456_0_187"/>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Exercer ocupação que deixou de ser permitida ao MEI</a:t>
            </a:r>
            <a:endParaRPr b="1" i="0" sz="4500" u="none" cap="none" strike="noStrike">
              <a:solidFill>
                <a:schemeClr val="dk1"/>
              </a:solidFill>
              <a:latin typeface="Times New Roman"/>
              <a:ea typeface="Times New Roman"/>
              <a:cs typeface="Times New Roman"/>
              <a:sym typeface="Times New Roman"/>
            </a:endParaRPr>
          </a:p>
        </p:txBody>
      </p:sp>
      <p:sp>
        <p:nvSpPr>
          <p:cNvPr id="857" name="Google Shape;857;g37c5f5de456_0_18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58" name="Google Shape;858;g37c5f5de456_0_18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59" name="Google Shape;859;g37c5f5de456_0_187"/>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em que foi verificado o impedimento.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1º dia do mês de início da produção de efeitos das alterações do Anexo XI da Resolução CGSN nº 140, de 2018.</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Exemplo</a:t>
            </a:r>
            <a:r>
              <a:rPr b="0" i="0" lang="en-US" sz="2700" u="none" cap="none" strike="noStrike">
                <a:solidFill>
                  <a:schemeClr val="dk1"/>
                </a:solidFill>
                <a:latin typeface="Times New Roman"/>
                <a:ea typeface="Times New Roman"/>
                <a:cs typeface="Times New Roman"/>
                <a:sym typeface="Times New Roman"/>
              </a:rPr>
              <a:t>: MEI exerce uma determinada ocupação prevista no Anexo XI da Resolução CGSN 140/2018. Posteriormente, essa ocupação passa a ser vedada ao MEI. A ocupação é excluída do Anexo XI da Resolução CGSN 140/2018 por meio de uma alteração da Resolução, produzindo efeitos a partir de 01/01/2022. Neste caso, o MEI deve:</a:t>
            </a:r>
            <a:endParaRPr b="0" i="0" sz="2700" u="none" cap="none" strike="noStrike">
              <a:solidFill>
                <a:schemeClr val="dk1"/>
              </a:solidFill>
              <a:latin typeface="Times New Roman"/>
              <a:ea typeface="Times New Roman"/>
              <a:cs typeface="Times New Roman"/>
              <a:sym typeface="Times New Roman"/>
            </a:endParaRPr>
          </a:p>
          <a:p>
            <a:pPr indent="-400050" lvl="1" marL="914400" marR="0" rtl="0" algn="just">
              <a:lnSpc>
                <a:spcPct val="140016"/>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comunicar o desenquadramento obrigatório, que terá efeito a partir de 01/01/2022;</a:t>
            </a:r>
            <a:endParaRPr b="0" i="0" sz="2700" u="none" cap="none" strike="noStrike">
              <a:solidFill>
                <a:schemeClr val="dk1"/>
              </a:solidFill>
              <a:latin typeface="Times New Roman"/>
              <a:ea typeface="Times New Roman"/>
              <a:cs typeface="Times New Roman"/>
              <a:sym typeface="Times New Roman"/>
            </a:endParaRPr>
          </a:p>
          <a:p>
            <a:pPr indent="-400050" lvl="1" marL="914400" marR="0" rtl="0" algn="just">
              <a:lnSpc>
                <a:spcPct val="140016"/>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no campo para informar a data em que incorreu na situação impeditiva, preencher o mês anterior aos efeitos do desenquadramento, ou seja, 01/12/2021.</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3" name="Shape 863"/>
        <p:cNvGrpSpPr/>
        <p:nvPr/>
      </p:nvGrpSpPr>
      <p:grpSpPr>
        <a:xfrm>
          <a:off x="0" y="0"/>
          <a:ext cx="0" cy="0"/>
          <a:chOff x="0" y="0"/>
          <a:chExt cx="0" cy="0"/>
        </a:xfrm>
      </p:grpSpPr>
      <p:sp>
        <p:nvSpPr>
          <p:cNvPr id="864" name="Google Shape;864;g37c5f5de456_0_195"/>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65" name="Google Shape;865;g37c5f5de456_0_195"/>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866" name="Google Shape;866;g37c5f5de456_0_19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67" name="Google Shape;867;g37c5f5de456_0_195"/>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68" name="Google Shape;868;g37c5f5de456_0_195"/>
          <p:cNvSpPr txBox="1"/>
          <p:nvPr/>
        </p:nvSpPr>
        <p:spPr>
          <a:xfrm>
            <a:off x="1389125" y="1498650"/>
            <a:ext cx="15536400" cy="72897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Acesse o aplicativo</a:t>
            </a:r>
            <a:r>
              <a:rPr b="0" i="0" lang="en-US" sz="2700" u="none" cap="none" strike="noStrike">
                <a:solidFill>
                  <a:schemeClr val="dk1"/>
                </a:solidFill>
                <a:latin typeface="Times New Roman"/>
                <a:ea typeface="Times New Roman"/>
                <a:cs typeface="Times New Roman"/>
                <a:sym typeface="Times New Roman"/>
              </a:rPr>
              <a:t>, será exibida a listagem de motivos de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Selecione “Desenquadramento do SIMEI por comunicação obrigatória do contribuinte - Atividade econômica vedada”</a:t>
            </a:r>
            <a:r>
              <a:rPr b="0" i="0" lang="en-US" sz="2700" u="none" cap="none" strike="noStrike">
                <a:solidFill>
                  <a:schemeClr val="dk1"/>
                </a:solidFill>
                <a:latin typeface="Times New Roman"/>
                <a:ea typeface="Times New Roman"/>
                <a:cs typeface="Times New Roman"/>
                <a:sym typeface="Times New Roman"/>
              </a:rPr>
              <a:t> e </a:t>
            </a:r>
            <a:r>
              <a:rPr b="1" i="0" lang="en-US" sz="2700" u="none" cap="none" strike="noStrike">
                <a:solidFill>
                  <a:schemeClr val="dk1"/>
                </a:solidFill>
                <a:latin typeface="Times New Roman"/>
                <a:ea typeface="Times New Roman"/>
                <a:cs typeface="Times New Roman"/>
                <a:sym typeface="Times New Roman"/>
              </a:rPr>
              <a:t>clique em “Selecionar Motivo”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Informe a data em que incorreu na situação impeditiva.</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7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Confirme clicando em “Confirmar o desenquadramento”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2" name="Shape 872"/>
        <p:cNvGrpSpPr/>
        <p:nvPr/>
      </p:nvGrpSpPr>
      <p:grpSpPr>
        <a:xfrm>
          <a:off x="0" y="0"/>
          <a:ext cx="0" cy="0"/>
          <a:chOff x="0" y="0"/>
          <a:chExt cx="0" cy="0"/>
        </a:xfrm>
      </p:grpSpPr>
      <p:sp>
        <p:nvSpPr>
          <p:cNvPr id="873" name="Google Shape;873;g37c5f5de456_0_215"/>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74" name="Google Shape;874;g37c5f5de456_0_215"/>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Participação em outra empresa</a:t>
            </a:r>
            <a:endParaRPr b="1" i="0" sz="4500" u="none" cap="none" strike="noStrike">
              <a:solidFill>
                <a:schemeClr val="dk1"/>
              </a:solidFill>
              <a:latin typeface="Times New Roman"/>
              <a:ea typeface="Times New Roman"/>
              <a:cs typeface="Times New Roman"/>
              <a:sym typeface="Times New Roman"/>
            </a:endParaRPr>
          </a:p>
        </p:txBody>
      </p:sp>
      <p:sp>
        <p:nvSpPr>
          <p:cNvPr id="875" name="Google Shape;875;g37c5f5de456_0_21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76" name="Google Shape;876;g37c5f5de456_0_215"/>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77" name="Google Shape;877;g37c5f5de456_0_215"/>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Que passe a participar de outra empresa como titular, sócio ou administrador.</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1" name="Shape 881"/>
        <p:cNvGrpSpPr/>
        <p:nvPr/>
      </p:nvGrpSpPr>
      <p:grpSpPr>
        <a:xfrm>
          <a:off x="0" y="0"/>
          <a:ext cx="0" cy="0"/>
          <a:chOff x="0" y="0"/>
          <a:chExt cx="0" cy="0"/>
        </a:xfrm>
      </p:grpSpPr>
      <p:sp>
        <p:nvSpPr>
          <p:cNvPr id="882" name="Google Shape;882;g37c5f5de456_0_223"/>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83" name="Google Shape;883;g37c5f5de456_0_223"/>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Natureza jurídica vedada</a:t>
            </a:r>
            <a:endParaRPr b="1" i="0" sz="4500" u="none" cap="none" strike="noStrike">
              <a:solidFill>
                <a:schemeClr val="dk1"/>
              </a:solidFill>
              <a:latin typeface="Times New Roman"/>
              <a:ea typeface="Times New Roman"/>
              <a:cs typeface="Times New Roman"/>
              <a:sym typeface="Times New Roman"/>
            </a:endParaRPr>
          </a:p>
        </p:txBody>
      </p:sp>
      <p:sp>
        <p:nvSpPr>
          <p:cNvPr id="884" name="Google Shape;884;g37c5f5de456_0_22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85" name="Google Shape;885;g37c5f5de456_0_22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86" name="Google Shape;886;g37c5f5de456_0_223"/>
          <p:cNvSpPr txBox="1"/>
          <p:nvPr/>
        </p:nvSpPr>
        <p:spPr>
          <a:xfrm>
            <a:off x="1375800" y="2526450"/>
            <a:ext cx="15536400" cy="52341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Que tenha realizado alteração de natureza jurídica para uma diversa de empresário individual a que se refere o art. 966 da Lei nº 10.406, de 10 de janeiro de 2002 (Código Civil).</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0" name="Shape 890"/>
        <p:cNvGrpSpPr/>
        <p:nvPr/>
      </p:nvGrpSpPr>
      <p:grpSpPr>
        <a:xfrm>
          <a:off x="0" y="0"/>
          <a:ext cx="0" cy="0"/>
          <a:chOff x="0" y="0"/>
          <a:chExt cx="0" cy="0"/>
        </a:xfrm>
      </p:grpSpPr>
      <p:sp>
        <p:nvSpPr>
          <p:cNvPr id="891" name="Google Shape;891;g37c5f5de456_0_231"/>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892" name="Google Shape;892;g37c5f5de456_0_231"/>
          <p:cNvSpPr txBox="1"/>
          <p:nvPr/>
        </p:nvSpPr>
        <p:spPr>
          <a:xfrm>
            <a:off x="928350" y="857250"/>
            <a:ext cx="164490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Contratação de um segundo empregado ou salário acima do limite</a:t>
            </a:r>
            <a:endParaRPr b="1" i="0" sz="4500" u="none" cap="none" strike="noStrike">
              <a:solidFill>
                <a:schemeClr val="dk1"/>
              </a:solidFill>
              <a:latin typeface="Times New Roman"/>
              <a:ea typeface="Times New Roman"/>
              <a:cs typeface="Times New Roman"/>
              <a:sym typeface="Times New Roman"/>
            </a:endParaRPr>
          </a:p>
        </p:txBody>
      </p:sp>
      <p:sp>
        <p:nvSpPr>
          <p:cNvPr id="893" name="Google Shape;893;g37c5f5de456_0_23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894" name="Google Shape;894;g37c5f5de456_0_23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895" name="Google Shape;895;g37c5f5de456_0_231"/>
          <p:cNvSpPr txBox="1"/>
          <p:nvPr/>
        </p:nvSpPr>
        <p:spPr>
          <a:xfrm>
            <a:off x="1122750" y="2526450"/>
            <a:ext cx="16134300" cy="60279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Que passe a contratar mais de um empregado ou pagar a ele mais que um salário mínimo previsto em lei federal ou estadual ou o piso salarial da categoria profissional, definido em lei federal ou por convenção coletiva da categoria, observado o disposto nos parágrafos 1º e 2º do artigo 18-C da Lei Complementar nº 123/2006.</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9" name="Shape 899"/>
        <p:cNvGrpSpPr/>
        <p:nvPr/>
      </p:nvGrpSpPr>
      <p:grpSpPr>
        <a:xfrm>
          <a:off x="0" y="0"/>
          <a:ext cx="0" cy="0"/>
          <a:chOff x="0" y="0"/>
          <a:chExt cx="0" cy="0"/>
        </a:xfrm>
      </p:grpSpPr>
      <p:sp>
        <p:nvSpPr>
          <p:cNvPr id="900" name="Google Shape;900;g37c5f5de456_0_24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01" name="Google Shape;901;g37c5f5de456_0_240"/>
          <p:cNvSpPr txBox="1"/>
          <p:nvPr/>
        </p:nvSpPr>
        <p:spPr>
          <a:xfrm>
            <a:off x="928350" y="857250"/>
            <a:ext cx="164490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Contratação de um segundo empregado ou salário acima do limite</a:t>
            </a:r>
            <a:endParaRPr b="1" i="0" sz="4500" u="none" cap="none" strike="noStrike">
              <a:solidFill>
                <a:schemeClr val="dk1"/>
              </a:solidFill>
              <a:latin typeface="Times New Roman"/>
              <a:ea typeface="Times New Roman"/>
              <a:cs typeface="Times New Roman"/>
              <a:sym typeface="Times New Roman"/>
            </a:endParaRPr>
          </a:p>
        </p:txBody>
      </p:sp>
      <p:sp>
        <p:nvSpPr>
          <p:cNvPr id="902" name="Google Shape;902;g37c5f5de456_0_24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03" name="Google Shape;903;g37c5f5de456_0_24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904" name="Google Shape;904;g37c5f5de456_0_240"/>
          <p:cNvSpPr txBox="1"/>
          <p:nvPr/>
        </p:nvSpPr>
        <p:spPr>
          <a:xfrm>
            <a:off x="1122750" y="2526450"/>
            <a:ext cx="16134300" cy="69285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Observação: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Nos casos de afastamento legal do único empregado do MEI, será permitida a contratação de outro empregado, inclusive por prazo determinado, até que cessem as condições do afastamento, na forma estabelecida pelo órgão competente.</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Não se incluem no limite de um salário mínimo ou piso da categoria os valores recebidos a título de horas extras e adicionais de insalubridade, periculosidade e por trabalho noturno, bem como os relacionados aos demais direitos constitucionais do trabalhador decorrentes da atividade laboral, inerentes à jornada ou condições do trabalho, e que incidem sobre o salário.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A percepção, pelo empregado, de valores a título de gratificações, gorjetas, percentagens, abonos e demais remunerações de caráter variável é considerada hipótese de descumprimento desse limite.</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08" name="Shape 908"/>
        <p:cNvGrpSpPr/>
        <p:nvPr/>
      </p:nvGrpSpPr>
      <p:grpSpPr>
        <a:xfrm>
          <a:off x="0" y="0"/>
          <a:ext cx="0" cy="0"/>
          <a:chOff x="0" y="0"/>
          <a:chExt cx="0" cy="0"/>
        </a:xfrm>
      </p:grpSpPr>
      <p:sp>
        <p:nvSpPr>
          <p:cNvPr id="909" name="Google Shape;909;g37c5f5de456_0_25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10" name="Google Shape;910;g37c5f5de456_0_256"/>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Abertura de filial</a:t>
            </a:r>
            <a:endParaRPr b="1" i="0" sz="4500" u="none" cap="none" strike="noStrike">
              <a:solidFill>
                <a:schemeClr val="dk1"/>
              </a:solidFill>
              <a:latin typeface="Times New Roman"/>
              <a:ea typeface="Times New Roman"/>
              <a:cs typeface="Times New Roman"/>
              <a:sym typeface="Times New Roman"/>
            </a:endParaRPr>
          </a:p>
        </p:txBody>
      </p:sp>
      <p:sp>
        <p:nvSpPr>
          <p:cNvPr id="911" name="Google Shape;911;g37c5f5de456_0_25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12" name="Google Shape;912;g37c5f5de456_0_25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913" name="Google Shape;913;g37c5f5de456_0_256"/>
          <p:cNvSpPr txBox="1"/>
          <p:nvPr/>
        </p:nvSpPr>
        <p:spPr>
          <a:xfrm>
            <a:off x="1375800" y="2526450"/>
            <a:ext cx="15536400" cy="4336800"/>
          </a:xfrm>
          <a:prstGeom prst="rect">
            <a:avLst/>
          </a:prstGeom>
          <a:noFill/>
          <a:ln>
            <a:noFill/>
          </a:ln>
        </p:spPr>
        <p:txBody>
          <a:bodyPr anchorCtr="0" anchor="ctr" bIns="0" lIns="0" spcFirstLastPara="1" rIns="0" wrap="square" tIns="0">
            <a:noAutofit/>
          </a:bodyPr>
          <a:lstStyle/>
          <a:p>
            <a:pPr indent="0" lvl="0" marL="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Que passe a ter mais de um estabelecimento.</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Prazo para comunicar</a:t>
            </a:r>
            <a:r>
              <a:rPr b="0" i="0" lang="en-US" sz="2700" u="none" cap="none" strike="noStrike">
                <a:solidFill>
                  <a:schemeClr val="dk1"/>
                </a:solidFill>
                <a:latin typeface="Times New Roman"/>
                <a:ea typeface="Times New Roman"/>
                <a:cs typeface="Times New Roman"/>
                <a:sym typeface="Times New Roman"/>
              </a:rPr>
              <a:t>: até o último dia útil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Char char="●"/>
            </a:pPr>
            <a:r>
              <a:rPr b="1" i="0" lang="en-US" sz="2700" u="none" cap="none" strike="noStrike">
                <a:solidFill>
                  <a:schemeClr val="dk1"/>
                </a:solidFill>
                <a:latin typeface="Times New Roman"/>
                <a:ea typeface="Times New Roman"/>
                <a:cs typeface="Times New Roman"/>
                <a:sym typeface="Times New Roman"/>
              </a:rPr>
              <a:t>Data de efeito do desenquadramento</a:t>
            </a:r>
            <a:r>
              <a:rPr b="0" i="0" lang="en-US" sz="2700" u="none" cap="none" strike="noStrike">
                <a:solidFill>
                  <a:schemeClr val="dk1"/>
                </a:solidFill>
                <a:latin typeface="Times New Roman"/>
                <a:ea typeface="Times New Roman"/>
                <a:cs typeface="Times New Roman"/>
                <a:sym typeface="Times New Roman"/>
              </a:rPr>
              <a:t>: a partir do primeiro dia do mês seguinte ao da ocorrência da situação de vedação.</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7" name="Shape 917"/>
        <p:cNvGrpSpPr/>
        <p:nvPr/>
      </p:nvGrpSpPr>
      <p:grpSpPr>
        <a:xfrm>
          <a:off x="0" y="0"/>
          <a:ext cx="0" cy="0"/>
          <a:chOff x="0" y="0"/>
          <a:chExt cx="0" cy="0"/>
        </a:xfrm>
      </p:grpSpPr>
      <p:sp>
        <p:nvSpPr>
          <p:cNvPr id="918" name="Google Shape;918;g37c5f5de456_0_264"/>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19" name="Google Shape;919;g37c5f5de456_0_264"/>
          <p:cNvSpPr txBox="1"/>
          <p:nvPr/>
        </p:nvSpPr>
        <p:spPr>
          <a:xfrm>
            <a:off x="1841075" y="857250"/>
            <a:ext cx="14632500" cy="16623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Passo a passo</a:t>
            </a:r>
            <a:endParaRPr b="1" i="0" sz="4500" u="none" cap="none" strike="noStrike">
              <a:solidFill>
                <a:schemeClr val="dk1"/>
              </a:solidFill>
              <a:latin typeface="Times New Roman"/>
              <a:ea typeface="Times New Roman"/>
              <a:cs typeface="Times New Roman"/>
              <a:sym typeface="Times New Roman"/>
            </a:endParaRPr>
          </a:p>
          <a:p>
            <a:pPr indent="0" lvl="0" marL="0" marR="0" rtl="0" algn="ctr">
              <a:lnSpc>
                <a:spcPct val="139977"/>
              </a:lnSpc>
              <a:spcBef>
                <a:spcPts val="0"/>
              </a:spcBef>
              <a:spcAft>
                <a:spcPts val="0"/>
              </a:spcAft>
              <a:buClr>
                <a:srgbClr val="000000"/>
              </a:buClr>
              <a:buSzPts val="4500"/>
              <a:buFont typeface="Arial"/>
              <a:buNone/>
            </a:pPr>
            <a:r>
              <a:t/>
            </a:r>
            <a:endParaRPr b="1" i="0" sz="4500" u="none" cap="none" strike="noStrike">
              <a:solidFill>
                <a:schemeClr val="dk1"/>
              </a:solidFill>
              <a:latin typeface="Times New Roman"/>
              <a:ea typeface="Times New Roman"/>
              <a:cs typeface="Times New Roman"/>
              <a:sym typeface="Times New Roman"/>
            </a:endParaRPr>
          </a:p>
        </p:txBody>
      </p:sp>
      <p:sp>
        <p:nvSpPr>
          <p:cNvPr id="920" name="Google Shape;920;g37c5f5de456_0_26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21" name="Google Shape;921;g37c5f5de456_0_264"/>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922" name="Google Shape;922;g37c5f5de456_0_264"/>
          <p:cNvSpPr txBox="1"/>
          <p:nvPr/>
        </p:nvSpPr>
        <p:spPr>
          <a:xfrm>
            <a:off x="1389125" y="1498650"/>
            <a:ext cx="15536400" cy="72897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Acesse o aplicativo</a:t>
            </a:r>
            <a:r>
              <a:rPr b="0" i="0" lang="en-US" sz="2700" u="none" cap="none" strike="noStrike">
                <a:solidFill>
                  <a:schemeClr val="dk1"/>
                </a:solidFill>
                <a:latin typeface="Times New Roman"/>
                <a:ea typeface="Times New Roman"/>
                <a:cs typeface="Times New Roman"/>
                <a:sym typeface="Times New Roman"/>
              </a:rPr>
              <a:t>, será exibida a listagem de motivos de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Selecione um dos motivos para o desenquadramento SIMEI </a:t>
            </a:r>
            <a:r>
              <a:rPr b="0" i="0" lang="en-US" sz="2700" u="none" cap="none" strike="noStrike">
                <a:solidFill>
                  <a:schemeClr val="dk1"/>
                </a:solidFill>
                <a:latin typeface="Times New Roman"/>
                <a:ea typeface="Times New Roman"/>
                <a:cs typeface="Times New Roman"/>
                <a:sym typeface="Times New Roman"/>
              </a:rPr>
              <a:t>(participação em outra empresa/natureza jurídica vedada/empregado com salário acima do limite/contratação de mais um empregado/abertura de filial) e </a:t>
            </a:r>
            <a:r>
              <a:rPr b="1" i="0" lang="en-US" sz="2700" u="none" cap="none" strike="noStrike">
                <a:solidFill>
                  <a:schemeClr val="dk1"/>
                </a:solidFill>
                <a:latin typeface="Times New Roman"/>
                <a:ea typeface="Times New Roman"/>
                <a:cs typeface="Times New Roman"/>
                <a:sym typeface="Times New Roman"/>
              </a:rPr>
              <a:t>clique em “Selecionar Motivo”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Informe a data em que incorreu na situação impeditiva.</a:t>
            </a:r>
            <a:endParaRPr b="1"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Clique em “Calcular a data de efeito do desenquadramento”</a:t>
            </a:r>
            <a:r>
              <a:rPr b="0" i="0" lang="en-US" sz="2700" u="none" cap="none" strike="noStrike">
                <a:solidFill>
                  <a:schemeClr val="dk1"/>
                </a:solidFill>
                <a:latin typeface="Times New Roman"/>
                <a:ea typeface="Times New Roman"/>
                <a:cs typeface="Times New Roman"/>
                <a:sym typeface="Times New Roman"/>
              </a:rPr>
              <a:t>: o sistema mostrará mensagem informando a data de efeito do desenquadramento.</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Confirme clicando em “Confirmar o desenquadramento”</a:t>
            </a:r>
            <a:r>
              <a:rPr b="0" i="0" lang="en-US" sz="2700" u="none" cap="none" strike="noStrike">
                <a:solidFill>
                  <a:schemeClr val="dk1"/>
                </a:solidFill>
                <a:latin typeface="Times New Roman"/>
                <a:ea typeface="Times New Roman"/>
                <a:cs typeface="Times New Roman"/>
                <a:sym typeface="Times New Roman"/>
              </a:rPr>
              <a:t>.</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6" name="Shape 926"/>
        <p:cNvGrpSpPr/>
        <p:nvPr/>
      </p:nvGrpSpPr>
      <p:grpSpPr>
        <a:xfrm>
          <a:off x="0" y="0"/>
          <a:ext cx="0" cy="0"/>
          <a:chOff x="0" y="0"/>
          <a:chExt cx="0" cy="0"/>
        </a:xfrm>
      </p:grpSpPr>
      <p:sp>
        <p:nvSpPr>
          <p:cNvPr id="927" name="Google Shape;927;g37c5f5de456_0_272"/>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28" name="Google Shape;928;g37c5f5de456_0_272"/>
          <p:cNvSpPr txBox="1"/>
          <p:nvPr/>
        </p:nvSpPr>
        <p:spPr>
          <a:xfrm>
            <a:off x="1841075" y="857250"/>
            <a:ext cx="146325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Observações gerais</a:t>
            </a:r>
            <a:endParaRPr b="1" i="0" sz="4500" u="none" cap="none" strike="noStrike">
              <a:solidFill>
                <a:schemeClr val="dk1"/>
              </a:solidFill>
              <a:latin typeface="Times New Roman"/>
              <a:ea typeface="Times New Roman"/>
              <a:cs typeface="Times New Roman"/>
              <a:sym typeface="Times New Roman"/>
            </a:endParaRPr>
          </a:p>
        </p:txBody>
      </p:sp>
      <p:sp>
        <p:nvSpPr>
          <p:cNvPr id="929" name="Google Shape;929;g37c5f5de456_0_27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30" name="Google Shape;930;g37c5f5de456_0_27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
        <p:nvSpPr>
          <p:cNvPr id="931" name="Google Shape;931;g37c5f5de456_0_272"/>
          <p:cNvSpPr txBox="1"/>
          <p:nvPr/>
        </p:nvSpPr>
        <p:spPr>
          <a:xfrm>
            <a:off x="1389125" y="1498650"/>
            <a:ext cx="15536400" cy="7289700"/>
          </a:xfrm>
          <a:prstGeom prst="rect">
            <a:avLst/>
          </a:prstGeom>
          <a:noFill/>
          <a:ln>
            <a:noFill/>
          </a:ln>
        </p:spPr>
        <p:txBody>
          <a:bodyPr anchorCtr="0" anchor="ctr" bIns="0" lIns="0" spcFirstLastPara="1" rIns="0" wrap="square" tIns="0">
            <a:noAutofit/>
          </a:bodyPr>
          <a:lstStyle/>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Se a situação de vedação tiver ocorrido desde o ingresso no SIMEI, o MEI estará sujeito ao desenquadramento retroativo à data de início da opção. Neste caso, deverá protocolar processo na RFB com pedido de desenquadramento.</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Ainda que o prazo para comunicar o desenquadramento tenha sido ultrapassado, o MEI deve fazer a comunicação obrigatória no portal do Simples Nacional.</a:t>
            </a:r>
            <a:endParaRPr b="0" i="0" sz="2700" u="none" cap="none" strike="noStrike">
              <a:solidFill>
                <a:schemeClr val="dk1"/>
              </a:solidFill>
              <a:latin typeface="Times New Roman"/>
              <a:ea typeface="Times New Roman"/>
              <a:cs typeface="Times New Roman"/>
              <a:sym typeface="Times New Roman"/>
            </a:endParaRPr>
          </a:p>
          <a:p>
            <a:pPr indent="0" lvl="0" marL="45720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400050" lvl="0" marL="457200"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O MEI estará sujeito a uma </a:t>
            </a:r>
            <a:r>
              <a:rPr b="1" i="0" lang="en-US" sz="2700" u="none" cap="none" strike="noStrike">
                <a:solidFill>
                  <a:schemeClr val="dk1"/>
                </a:solidFill>
                <a:latin typeface="Times New Roman"/>
                <a:ea typeface="Times New Roman"/>
                <a:cs typeface="Times New Roman"/>
                <a:sym typeface="Times New Roman"/>
              </a:rPr>
              <a:t>multa no valor de R$ 50,00</a:t>
            </a:r>
            <a:r>
              <a:rPr b="0" i="0" lang="en-US" sz="2700" u="none" cap="none" strike="noStrike">
                <a:solidFill>
                  <a:schemeClr val="dk1"/>
                </a:solidFill>
                <a:latin typeface="Times New Roman"/>
                <a:ea typeface="Times New Roman"/>
                <a:cs typeface="Times New Roman"/>
                <a:sym typeface="Times New Roman"/>
              </a:rPr>
              <a:t> (cinquenta reais), quando deixar de fazer a comunicação obrigatória, ou quando a fizer fora do prazo (Lei Complementar nº 123, de 2006, art. 36-A).</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40016"/>
              </a:lnSpc>
              <a:spcBef>
                <a:spcPts val="0"/>
              </a:spcBef>
              <a:spcAft>
                <a:spcPts val="0"/>
              </a:spcAft>
              <a:buClr>
                <a:srgbClr val="000000"/>
              </a:buClr>
              <a:buSzPts val="2700"/>
              <a:buFont typeface="Arial"/>
              <a:buNone/>
            </a:pPr>
            <a:r>
              <a:t/>
            </a:r>
            <a:endParaRPr b="0" i="0" sz="27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384750e78b1_0_10"/>
          <p:cNvSpPr txBox="1"/>
          <p:nvPr/>
        </p:nvSpPr>
        <p:spPr>
          <a:xfrm>
            <a:off x="1005500" y="260425"/>
            <a:ext cx="93756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PASSO A PASSO - PORTAL DO SIMPLES NACIONAL </a:t>
            </a:r>
            <a:endParaRPr b="0" i="0" sz="3200" u="none" cap="none" strike="noStrike">
              <a:solidFill>
                <a:schemeClr val="dk1"/>
              </a:solidFill>
              <a:latin typeface="Calibri"/>
              <a:ea typeface="Calibri"/>
              <a:cs typeface="Calibri"/>
              <a:sym typeface="Calibri"/>
            </a:endParaRPr>
          </a:p>
        </p:txBody>
      </p:sp>
      <p:pic>
        <p:nvPicPr>
          <p:cNvPr id="196" name="Google Shape;196;g384750e78b1_0_10"/>
          <p:cNvPicPr preferRelativeResize="0"/>
          <p:nvPr/>
        </p:nvPicPr>
        <p:blipFill rotWithShape="1">
          <a:blip r:embed="rId3">
            <a:alphaModFix/>
          </a:blip>
          <a:srcRect b="0" l="0" r="0" t="0"/>
          <a:stretch/>
        </p:blipFill>
        <p:spPr>
          <a:xfrm>
            <a:off x="1005500" y="929013"/>
            <a:ext cx="7611700" cy="8428975"/>
          </a:xfrm>
          <a:prstGeom prst="rect">
            <a:avLst/>
          </a:prstGeom>
          <a:noFill/>
          <a:ln>
            <a:noFill/>
          </a:ln>
        </p:spPr>
      </p:pic>
      <p:sp>
        <p:nvSpPr>
          <p:cNvPr id="197" name="Google Shape;197;g384750e78b1_0_10"/>
          <p:cNvSpPr txBox="1"/>
          <p:nvPr/>
        </p:nvSpPr>
        <p:spPr>
          <a:xfrm>
            <a:off x="10628825" y="1660250"/>
            <a:ext cx="6852600" cy="646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1º - APURAR PGDAS - Para gerar boleto e ser efetuado o pagamento pelo PIX, loterica ou bancos;</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2º - Pagar ONLINE - Para pagamentos pelo cartão, seja crédito ou debito.</a:t>
            </a:r>
            <a:endParaRPr b="0" i="0" sz="3200" u="none" cap="none" strike="noStrike">
              <a:solidFill>
                <a:schemeClr val="dk1"/>
              </a:solidFill>
              <a:latin typeface="Calibri"/>
              <a:ea typeface="Calibri"/>
              <a:cs typeface="Calibri"/>
              <a:sym typeface="Calibri"/>
            </a:endParaRPr>
          </a:p>
        </p:txBody>
      </p:sp>
      <p:sp>
        <p:nvSpPr>
          <p:cNvPr id="198" name="Google Shape;198;g384750e78b1_0_10"/>
          <p:cNvSpPr/>
          <p:nvPr/>
        </p:nvSpPr>
        <p:spPr>
          <a:xfrm rot="-1438017">
            <a:off x="5306283" y="8122118"/>
            <a:ext cx="1562740" cy="781096"/>
          </a:xfrm>
          <a:prstGeom prst="leftArrow">
            <a:avLst>
              <a:gd fmla="val 50000" name="adj1"/>
              <a:gd fmla="val 50000" name="adj2"/>
            </a:avLst>
          </a:prstGeom>
          <a:solidFill>
            <a:srgbClr val="3D85C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0000"/>
              </a:solidFill>
              <a:highlight>
                <a:srgbClr val="FFE599"/>
              </a:highlight>
              <a:latin typeface="Calibri"/>
              <a:ea typeface="Calibri"/>
              <a:cs typeface="Calibri"/>
              <a:sym typeface="Calibri"/>
            </a:endParaRPr>
          </a:p>
        </p:txBody>
      </p:sp>
      <p:sp>
        <p:nvSpPr>
          <p:cNvPr id="199" name="Google Shape;199;g384750e78b1_0_10"/>
          <p:cNvSpPr txBox="1"/>
          <p:nvPr/>
        </p:nvSpPr>
        <p:spPr>
          <a:xfrm>
            <a:off x="423200" y="1155650"/>
            <a:ext cx="5823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1º</a:t>
            </a:r>
            <a:endParaRPr b="0" i="0" sz="3200" u="none" cap="none" strike="noStrike">
              <a:solidFill>
                <a:schemeClr val="dk1"/>
              </a:solidFill>
              <a:latin typeface="Calibri"/>
              <a:ea typeface="Calibri"/>
              <a:cs typeface="Calibri"/>
              <a:sym typeface="Calibri"/>
            </a:endParaRPr>
          </a:p>
        </p:txBody>
      </p:sp>
      <p:sp>
        <p:nvSpPr>
          <p:cNvPr id="200" name="Google Shape;200;g384750e78b1_0_1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01" name="Google Shape;201;g384750e78b1_0_10"/>
          <p:cNvPicPr preferRelativeResize="0"/>
          <p:nvPr/>
        </p:nvPicPr>
        <p:blipFill rotWithShape="1">
          <a:blip r:embed="rId4">
            <a:alphaModFix/>
          </a:blip>
          <a:srcRect b="0" l="0" r="0" t="0"/>
          <a:stretch/>
        </p:blipFill>
        <p:spPr>
          <a:xfrm>
            <a:off x="15673675" y="8744300"/>
            <a:ext cx="2614325" cy="1286800"/>
          </a:xfrm>
          <a:prstGeom prst="rect">
            <a:avLst/>
          </a:prstGeom>
          <a:noFill/>
          <a:ln>
            <a:noFill/>
          </a:ln>
        </p:spPr>
      </p:pic>
      <p:sp>
        <p:nvSpPr>
          <p:cNvPr id="202" name="Google Shape;202;g384750e78b1_0_10"/>
          <p:cNvSpPr txBox="1"/>
          <p:nvPr/>
        </p:nvSpPr>
        <p:spPr>
          <a:xfrm>
            <a:off x="0" y="9453900"/>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5" name="Shape 935"/>
        <p:cNvGrpSpPr/>
        <p:nvPr/>
      </p:nvGrpSpPr>
      <p:grpSpPr>
        <a:xfrm>
          <a:off x="0" y="0"/>
          <a:ext cx="0" cy="0"/>
          <a:chOff x="0" y="0"/>
          <a:chExt cx="0" cy="0"/>
        </a:xfrm>
      </p:grpSpPr>
      <p:sp>
        <p:nvSpPr>
          <p:cNvPr id="936" name="Google Shape;936;g37c75092007_0_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37" name="Google Shape;937;g37c75092007_0_0"/>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automático - alteração de dados no CNPJ</a:t>
            </a:r>
            <a:endParaRPr b="1" i="0" sz="4500" u="none" cap="none" strike="noStrike">
              <a:solidFill>
                <a:schemeClr val="dk1"/>
              </a:solidFill>
              <a:latin typeface="Times New Roman"/>
              <a:ea typeface="Times New Roman"/>
              <a:cs typeface="Times New Roman"/>
              <a:sym typeface="Times New Roman"/>
            </a:endParaRPr>
          </a:p>
        </p:txBody>
      </p:sp>
      <p:sp>
        <p:nvSpPr>
          <p:cNvPr id="938" name="Google Shape;938;g37c75092007_0_0"/>
          <p:cNvSpPr txBox="1"/>
          <p:nvPr/>
        </p:nvSpPr>
        <p:spPr>
          <a:xfrm>
            <a:off x="1375800" y="1965525"/>
            <a:ext cx="15536400" cy="76692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A alteração de dados no CNPJ, informada pelo MEI à RFB, equivalerá à comunicação obrigatória de desenquadramento do SIMEI, conforme o artigo 115, § 3º da Resolução CGSN nº 140/2018.</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Será desenquadrado do SIMEI, automaticamente, o MEI que promover a alteração de dados no CNPJ que importe em:</a:t>
            </a:r>
            <a:endParaRPr b="0" i="0" sz="2600" u="none" cap="none" strike="noStrike">
              <a:solidFill>
                <a:schemeClr val="dk1"/>
              </a:solidFill>
              <a:latin typeface="Times New Roman"/>
              <a:ea typeface="Times New Roman"/>
              <a:cs typeface="Times New Roman"/>
              <a:sym typeface="Times New Roman"/>
            </a:endParaRPr>
          </a:p>
          <a:p>
            <a:pPr indent="-393700" lvl="0" marL="457200" marR="0" rtl="0" algn="just">
              <a:lnSpc>
                <a:spcPct val="140016"/>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alteração de natureza jurídica distinta de empresário individual;</a:t>
            </a:r>
            <a:endParaRPr b="0" i="0" sz="2600" u="none" cap="none" strike="noStrike">
              <a:solidFill>
                <a:schemeClr val="dk1"/>
              </a:solidFill>
              <a:latin typeface="Times New Roman"/>
              <a:ea typeface="Times New Roman"/>
              <a:cs typeface="Times New Roman"/>
              <a:sym typeface="Times New Roman"/>
            </a:endParaRPr>
          </a:p>
          <a:p>
            <a:pPr indent="-393700" lvl="0" marL="457200" marR="0" rtl="0" algn="just">
              <a:lnSpc>
                <a:spcPct val="140016"/>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inclusão de ocupação não constante no Anexo XI da Resolução CGSN 140/2018;</a:t>
            </a:r>
            <a:endParaRPr b="0" i="0" sz="2600" u="none" cap="none" strike="noStrike">
              <a:solidFill>
                <a:schemeClr val="dk1"/>
              </a:solidFill>
              <a:latin typeface="Times New Roman"/>
              <a:ea typeface="Times New Roman"/>
              <a:cs typeface="Times New Roman"/>
              <a:sym typeface="Times New Roman"/>
            </a:endParaRPr>
          </a:p>
          <a:p>
            <a:pPr indent="-393700" lvl="0" marL="457200" marR="0" rtl="0" algn="just">
              <a:lnSpc>
                <a:spcPct val="140016"/>
              </a:lnSpc>
              <a:spcBef>
                <a:spcPts val="0"/>
              </a:spcBef>
              <a:spcAft>
                <a:spcPts val="0"/>
              </a:spcAft>
              <a:buClr>
                <a:schemeClr val="dk1"/>
              </a:buClr>
              <a:buSzPts val="2600"/>
              <a:buFont typeface="Times New Roman"/>
              <a:buChar char="●"/>
            </a:pPr>
            <a:r>
              <a:rPr b="0" i="0" lang="en-US" sz="2600" u="none" cap="none" strike="noStrike">
                <a:solidFill>
                  <a:schemeClr val="dk1"/>
                </a:solidFill>
                <a:latin typeface="Times New Roman"/>
                <a:ea typeface="Times New Roman"/>
                <a:cs typeface="Times New Roman"/>
                <a:sym typeface="Times New Roman"/>
              </a:rPr>
              <a:t>abertura de filial.</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O desenquadramento produzirá efeitos a partir do mês subsequente ao da ocorrência da situação impeditiva.</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rPr b="1" i="0" lang="en-US" sz="2600" u="none" cap="none" strike="noStrike">
                <a:solidFill>
                  <a:schemeClr val="dk1"/>
                </a:solidFill>
                <a:latin typeface="Times New Roman"/>
                <a:ea typeface="Times New Roman"/>
                <a:cs typeface="Times New Roman"/>
                <a:sym typeface="Times New Roman"/>
              </a:rPr>
              <a:t>Exemplo</a:t>
            </a:r>
            <a:r>
              <a:rPr b="0" i="0" lang="en-US" sz="2600" u="none" cap="none" strike="noStrike">
                <a:solidFill>
                  <a:schemeClr val="dk1"/>
                </a:solidFill>
                <a:latin typeface="Times New Roman"/>
                <a:ea typeface="Times New Roman"/>
                <a:cs typeface="Times New Roman"/>
                <a:sym typeface="Times New Roman"/>
              </a:rPr>
              <a:t>: Em março/2025, o MEI efetua alteração cadastral na Junta Comercial e no cadastro CNPJ incluindo atividade não autorizada ao SIMEI (ocupação não constante do Anexo XI da Resolução CGSN nº 140/2018). O desenquadramento será realizado automaticamente com efeitos a partir de 01/04/2025.</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939" name="Google Shape;939;g37c75092007_0_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40" name="Google Shape;940;g37c75092007_0_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4" name="Shape 944"/>
        <p:cNvGrpSpPr/>
        <p:nvPr/>
      </p:nvGrpSpPr>
      <p:grpSpPr>
        <a:xfrm>
          <a:off x="0" y="0"/>
          <a:ext cx="0" cy="0"/>
          <a:chOff x="0" y="0"/>
          <a:chExt cx="0" cy="0"/>
        </a:xfrm>
      </p:grpSpPr>
      <p:sp>
        <p:nvSpPr>
          <p:cNvPr id="945" name="Google Shape;945;g37c75092007_0_8"/>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46" name="Google Shape;946;g37c75092007_0_8"/>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automático - alteração de dados no CNPJ</a:t>
            </a:r>
            <a:endParaRPr b="1" i="0" sz="4500" u="none" cap="none" strike="noStrike">
              <a:solidFill>
                <a:schemeClr val="dk1"/>
              </a:solidFill>
              <a:latin typeface="Times New Roman"/>
              <a:ea typeface="Times New Roman"/>
              <a:cs typeface="Times New Roman"/>
              <a:sym typeface="Times New Roman"/>
            </a:endParaRPr>
          </a:p>
        </p:txBody>
      </p:sp>
      <p:sp>
        <p:nvSpPr>
          <p:cNvPr id="947" name="Google Shape;947;g37c75092007_0_8"/>
          <p:cNvSpPr txBox="1"/>
          <p:nvPr/>
        </p:nvSpPr>
        <p:spPr>
          <a:xfrm>
            <a:off x="1608450" y="2576800"/>
            <a:ext cx="15071100" cy="21306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700"/>
              <a:buFont typeface="Arial"/>
              <a:buNone/>
            </a:pPr>
            <a:r>
              <a:rPr b="0" i="0" lang="en-US" sz="2700" u="none" cap="none" strike="noStrike">
                <a:solidFill>
                  <a:schemeClr val="dk1"/>
                </a:solidFill>
                <a:latin typeface="Times New Roman"/>
                <a:ea typeface="Times New Roman"/>
                <a:cs typeface="Times New Roman"/>
                <a:sym typeface="Times New Roman"/>
              </a:rPr>
              <a:t>Na consulta optantes, os eventos automáticos aparecem como informados por comunicação obrigatória. Ou seja, o sistema faz o registro de algo que o contribuinte está obrigado a fazer, evitando que ele tenha que acessar o sistema para esse registro.</a:t>
            </a:r>
            <a:endParaRPr b="0" i="0" sz="27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948" name="Google Shape;948;g37c75092007_0_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49" name="Google Shape;949;g37c75092007_0_8"/>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950" name="Google Shape;950;g37c75092007_0_8"/>
          <p:cNvPicPr preferRelativeResize="0"/>
          <p:nvPr/>
        </p:nvPicPr>
        <p:blipFill rotWithShape="1">
          <a:blip r:embed="rId5">
            <a:alphaModFix/>
          </a:blip>
          <a:srcRect b="0" l="0" r="0" t="0"/>
          <a:stretch/>
        </p:blipFill>
        <p:spPr>
          <a:xfrm>
            <a:off x="1608450" y="4947663"/>
            <a:ext cx="15071099" cy="2948825"/>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4" name="Shape 954"/>
        <p:cNvGrpSpPr/>
        <p:nvPr/>
      </p:nvGrpSpPr>
      <p:grpSpPr>
        <a:xfrm>
          <a:off x="0" y="0"/>
          <a:ext cx="0" cy="0"/>
          <a:chOff x="0" y="0"/>
          <a:chExt cx="0" cy="0"/>
        </a:xfrm>
      </p:grpSpPr>
      <p:sp>
        <p:nvSpPr>
          <p:cNvPr id="955" name="Google Shape;955;g37c75092007_0_17"/>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56" name="Google Shape;956;g37c75092007_0_17"/>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do SIMEI x Exclusão do SINAC</a:t>
            </a:r>
            <a:endParaRPr b="1" i="0" sz="4500" u="none" cap="none" strike="noStrike">
              <a:solidFill>
                <a:schemeClr val="dk1"/>
              </a:solidFill>
              <a:latin typeface="Times New Roman"/>
              <a:ea typeface="Times New Roman"/>
              <a:cs typeface="Times New Roman"/>
              <a:sym typeface="Times New Roman"/>
            </a:endParaRPr>
          </a:p>
        </p:txBody>
      </p:sp>
      <p:sp>
        <p:nvSpPr>
          <p:cNvPr id="957" name="Google Shape;957;g37c75092007_0_17"/>
          <p:cNvSpPr txBox="1"/>
          <p:nvPr/>
        </p:nvSpPr>
        <p:spPr>
          <a:xfrm>
            <a:off x="1375800" y="2989950"/>
            <a:ext cx="15536400" cy="46089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Toda exclusão do Simples Nacional implica, necessariamente, o desenquadramento do Simei. Mas nem todo</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desenquadramento do Simei implica exclusão do Simples Nacional – apenas quando incorrer em alguma das</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vedações a este regime.</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Todo o optante pelo Simei é também optante pelo Simples Nacional. Portanto, caso o contribuinte comunique o desenquadramento do Simei, continuará como optante pelo Simples Nacional. Caso comunique a exclusão do Simples Nacional, automaticamente será desenquadrado do Simei.</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958" name="Google Shape;958;g37c75092007_0_17"/>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59" name="Google Shape;959;g37c75092007_0_17"/>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3" name="Shape 963"/>
        <p:cNvGrpSpPr/>
        <p:nvPr/>
      </p:nvGrpSpPr>
      <p:grpSpPr>
        <a:xfrm>
          <a:off x="0" y="0"/>
          <a:ext cx="0" cy="0"/>
          <a:chOff x="0" y="0"/>
          <a:chExt cx="0" cy="0"/>
        </a:xfrm>
      </p:grpSpPr>
      <p:sp>
        <p:nvSpPr>
          <p:cNvPr id="964" name="Google Shape;964;g37c75092007_0_42"/>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65" name="Google Shape;965;g37c75092007_0_42"/>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Exemplos</a:t>
            </a:r>
            <a:endParaRPr b="1" i="0" sz="4500" u="none" cap="none" strike="noStrike">
              <a:solidFill>
                <a:schemeClr val="dk1"/>
              </a:solidFill>
              <a:latin typeface="Times New Roman"/>
              <a:ea typeface="Times New Roman"/>
              <a:cs typeface="Times New Roman"/>
              <a:sym typeface="Times New Roman"/>
            </a:endParaRPr>
          </a:p>
        </p:txBody>
      </p:sp>
      <p:sp>
        <p:nvSpPr>
          <p:cNvPr id="966" name="Google Shape;966;g37c75092007_0_42"/>
          <p:cNvSpPr txBox="1"/>
          <p:nvPr/>
        </p:nvSpPr>
        <p:spPr>
          <a:xfrm>
            <a:off x="1375800" y="2086225"/>
            <a:ext cx="15536400" cy="76263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1. Se um contribuinte quiser deixar de ser MEI (espontaneamente, não incidiu em vedação) e passar para o Simples Nacional, ele deve fazer o desenquadramento do Simei por opção;</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2. Se um MEI solicitar a exclusão do Simples Nacional por opção em julho/2020, a partir de 01/01/2021 ele será excluído do Simples Nacional, e, automaticamente, desenquadrado do SIMEI;</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3. Se o MEI contratar um segundo empregado, ele deve comunicar o desenquadramento do SIMEI, mas poderá continuar sendo optante pelo Simples Nacional;</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4. Se um contribuinte tiver, com o contratante do serviço, relação de pessoalidade, subordinação e habitualidade, ele será excluído do Simples Nacional e, consequentemente, também será desenquadrado do Simei.</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967" name="Google Shape;967;g37c75092007_0_42"/>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68" name="Google Shape;968;g37c75092007_0_42"/>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2" name="Shape 972"/>
        <p:cNvGrpSpPr/>
        <p:nvPr/>
      </p:nvGrpSpPr>
      <p:grpSpPr>
        <a:xfrm>
          <a:off x="0" y="0"/>
          <a:ext cx="0" cy="0"/>
          <a:chOff x="0" y="0"/>
          <a:chExt cx="0" cy="0"/>
        </a:xfrm>
      </p:grpSpPr>
      <p:sp>
        <p:nvSpPr>
          <p:cNvPr id="973" name="Google Shape;973;g37c75092007_0_50"/>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74" name="Google Shape;974;g37c75092007_0_50"/>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do SIMEI x Exclusão do SINAC</a:t>
            </a:r>
            <a:endParaRPr b="1" i="0" sz="4500" u="none" cap="none" strike="noStrike">
              <a:solidFill>
                <a:schemeClr val="dk1"/>
              </a:solidFill>
              <a:latin typeface="Times New Roman"/>
              <a:ea typeface="Times New Roman"/>
              <a:cs typeface="Times New Roman"/>
              <a:sym typeface="Times New Roman"/>
            </a:endParaRPr>
          </a:p>
        </p:txBody>
      </p:sp>
      <p:sp>
        <p:nvSpPr>
          <p:cNvPr id="975" name="Google Shape;975;g37c75092007_0_50"/>
          <p:cNvSpPr txBox="1"/>
          <p:nvPr/>
        </p:nvSpPr>
        <p:spPr>
          <a:xfrm>
            <a:off x="1375800" y="2989950"/>
            <a:ext cx="15536400" cy="64194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O contribuinte desenquadrado do Simei e não excluído do Simples Nacional passará, a partir da data de início dos efeitos do desenquadramento, a recolher os tributos devidos pelas regras do Simples Nacional. Para tanto, ele não precisa optar pelo Simples Nacional. Mas, se não quiser ser tributado pelo Simples Nacional ou se incidir em vedação a esse regime, deverá promover a respectiva exclusão.</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Para recolher os tributos pela regra do Simples Nacional, o contribuinte deverá utilizar o aplicativo PGDAS-D.</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Caso o MEI tenha incorrido em alguma das hipóteses de vedação ao Simples Nacional, DEVERÁ fazer a exclusão do Simples Nacional por comunicação obrigatória no Portal do Simples Nacional.</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976" name="Google Shape;976;g37c75092007_0_5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77" name="Google Shape;977;g37c75092007_0_5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1" name="Shape 981"/>
        <p:cNvGrpSpPr/>
        <p:nvPr/>
      </p:nvGrpSpPr>
      <p:grpSpPr>
        <a:xfrm>
          <a:off x="0" y="0"/>
          <a:ext cx="0" cy="0"/>
          <a:chOff x="0" y="0"/>
          <a:chExt cx="0" cy="0"/>
        </a:xfrm>
      </p:grpSpPr>
      <p:sp>
        <p:nvSpPr>
          <p:cNvPr id="982" name="Google Shape;982;g37c75092007_0_58"/>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83" name="Google Shape;983;g37c75092007_0_58"/>
          <p:cNvSpPr txBox="1"/>
          <p:nvPr/>
        </p:nvSpPr>
        <p:spPr>
          <a:xfrm>
            <a:off x="1608450" y="10110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Erro na comunicação do desenquadramento</a:t>
            </a:r>
            <a:endParaRPr b="1" i="0" sz="4500" u="none" cap="none" strike="noStrike">
              <a:solidFill>
                <a:schemeClr val="dk1"/>
              </a:solidFill>
              <a:latin typeface="Times New Roman"/>
              <a:ea typeface="Times New Roman"/>
              <a:cs typeface="Times New Roman"/>
              <a:sym typeface="Times New Roman"/>
            </a:endParaRPr>
          </a:p>
        </p:txBody>
      </p:sp>
      <p:sp>
        <p:nvSpPr>
          <p:cNvPr id="984" name="Google Shape;984;g37c75092007_0_58"/>
          <p:cNvSpPr txBox="1"/>
          <p:nvPr/>
        </p:nvSpPr>
        <p:spPr>
          <a:xfrm>
            <a:off x="1375800" y="2989950"/>
            <a:ext cx="15536400" cy="52587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Antes de confirmar o desenquadramento, verifique se informou corretamente o motivo e a data do fato motivador (data em que a situação impeditiva ocorreu).</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Uma vez confirmado o desenquadramento, é possível registrar outro evento, desde que o efeito seja anterior ao do último evento já registrado, nos seguintes casos: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40016"/>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Se houve um erro na informação comunicada pelo contribuinte da data do fato motivador, do motivo ou dos dois.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40016"/>
              </a:lnSpc>
              <a:spcBef>
                <a:spcPts val="0"/>
              </a:spcBef>
              <a:spcAft>
                <a:spcPts val="0"/>
              </a:spcAft>
              <a:buClr>
                <a:schemeClr val="dk1"/>
              </a:buClr>
              <a:buSzPts val="2800"/>
              <a:buFont typeface="Times New Roman"/>
              <a:buChar char="●"/>
            </a:pPr>
            <a:r>
              <a:rPr b="0" i="0" lang="en-US" sz="2800" u="none" cap="none" strike="noStrike">
                <a:solidFill>
                  <a:schemeClr val="dk1"/>
                </a:solidFill>
                <a:latin typeface="Times New Roman"/>
                <a:ea typeface="Times New Roman"/>
                <a:cs typeface="Times New Roman"/>
                <a:sym typeface="Times New Roman"/>
              </a:rPr>
              <a:t> Se o contribuinte incorreu em outra hipótese de desenquadramento.</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985" name="Google Shape;985;g37c75092007_0_5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86" name="Google Shape;986;g37c75092007_0_58"/>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0" name="Shape 990"/>
        <p:cNvGrpSpPr/>
        <p:nvPr/>
      </p:nvGrpSpPr>
      <p:grpSpPr>
        <a:xfrm>
          <a:off x="0" y="0"/>
          <a:ext cx="0" cy="0"/>
          <a:chOff x="0" y="0"/>
          <a:chExt cx="0" cy="0"/>
        </a:xfrm>
      </p:grpSpPr>
      <p:sp>
        <p:nvSpPr>
          <p:cNvPr id="991" name="Google Shape;991;g37c75092007_0_66"/>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992" name="Google Shape;992;g37c75092007_0_66"/>
          <p:cNvSpPr txBox="1"/>
          <p:nvPr/>
        </p:nvSpPr>
        <p:spPr>
          <a:xfrm>
            <a:off x="1608450" y="10110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Observação</a:t>
            </a:r>
            <a:endParaRPr b="1" i="0" sz="4500" u="none" cap="none" strike="noStrike">
              <a:solidFill>
                <a:schemeClr val="dk1"/>
              </a:solidFill>
              <a:latin typeface="Times New Roman"/>
              <a:ea typeface="Times New Roman"/>
              <a:cs typeface="Times New Roman"/>
              <a:sym typeface="Times New Roman"/>
            </a:endParaRPr>
          </a:p>
        </p:txBody>
      </p:sp>
      <p:sp>
        <p:nvSpPr>
          <p:cNvPr id="993" name="Google Shape;993;g37c75092007_0_66"/>
          <p:cNvSpPr txBox="1"/>
          <p:nvPr/>
        </p:nvSpPr>
        <p:spPr>
          <a:xfrm>
            <a:off x="1375800" y="2011200"/>
            <a:ext cx="15536400" cy="7068900"/>
          </a:xfrm>
          <a:prstGeom prst="rect">
            <a:avLst/>
          </a:prstGeom>
          <a:noFill/>
          <a:ln>
            <a:noFill/>
          </a:ln>
        </p:spPr>
        <p:txBody>
          <a:bodyPr anchorCtr="0" anchor="t" bIns="0" lIns="0" spcFirstLastPara="1" rIns="0" wrap="square" tIns="0">
            <a:spAutoFit/>
          </a:bodyPr>
          <a:lstStyle/>
          <a:p>
            <a:pPr indent="-406400" lvl="0" marL="457200" marR="0" rtl="0" algn="just">
              <a:lnSpc>
                <a:spcPct val="140016"/>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Somente é possível alterar o último período de opção registrado.</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40016"/>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Só é possível realizar, no máximo, três registros de desenquadramento, desde que o efeito do desenquadramento seja anterior ao da última comunicação realizada. Se o efeito for posterior ao do último registro, a alteração não será realizada, sendo necessária abertura de processo administrativo junto à RFB, solicitando a correção do motivo e da data do fato motivador do desenquadramento.</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40016"/>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Se o contribuinte foi desenquadrado do MEI ou excluído do Simples Nacional “de ofício”, ou seja, se o período de opção foi fechado por um evento registrado pela administração tributária, o contribuinte não conseguirá praticar nenhum evento de desenquadramento e nem de exclusão, sendo necessária abertura de processo administrativo junto à RFB.</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just">
              <a:lnSpc>
                <a:spcPct val="140016"/>
              </a:lnSpc>
              <a:spcBef>
                <a:spcPts val="0"/>
              </a:spcBef>
              <a:spcAft>
                <a:spcPts val="0"/>
              </a:spcAft>
              <a:buClr>
                <a:schemeClr val="dk1"/>
              </a:buClr>
              <a:buSzPts val="2800"/>
              <a:buFont typeface="Times New Roman"/>
              <a:buAutoNum type="arabicPeriod"/>
            </a:pPr>
            <a:r>
              <a:rPr b="0" i="0" lang="en-US" sz="2800" u="none" cap="none" strike="noStrike">
                <a:solidFill>
                  <a:schemeClr val="dk1"/>
                </a:solidFill>
                <a:latin typeface="Times New Roman"/>
                <a:ea typeface="Times New Roman"/>
                <a:cs typeface="Times New Roman"/>
                <a:sym typeface="Times New Roman"/>
              </a:rPr>
              <a:t> Entretanto, se o problema for não concordar com o ato de ofício praticado pela administração tributária, o contribuinte deverá abrir processo junto ao ente federativo (município ou estado/DF ou RFB) que praticou o evento de desenquadramento do MEI ou a exclusão do Simples Nacional.</a:t>
            </a:r>
            <a:endParaRPr b="0" i="0" sz="2800" u="none" cap="none" strike="noStrike">
              <a:solidFill>
                <a:schemeClr val="dk1"/>
              </a:solidFill>
              <a:latin typeface="Times New Roman"/>
              <a:ea typeface="Times New Roman"/>
              <a:cs typeface="Times New Roman"/>
              <a:sym typeface="Times New Roman"/>
            </a:endParaRPr>
          </a:p>
        </p:txBody>
      </p:sp>
      <p:sp>
        <p:nvSpPr>
          <p:cNvPr id="994" name="Google Shape;994;g37c75092007_0_6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995" name="Google Shape;995;g37c75092007_0_66"/>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9" name="Shape 999"/>
        <p:cNvGrpSpPr/>
        <p:nvPr/>
      </p:nvGrpSpPr>
      <p:grpSpPr>
        <a:xfrm>
          <a:off x="0" y="0"/>
          <a:ext cx="0" cy="0"/>
          <a:chOff x="0" y="0"/>
          <a:chExt cx="0" cy="0"/>
        </a:xfrm>
      </p:grpSpPr>
      <p:sp>
        <p:nvSpPr>
          <p:cNvPr id="1000" name="Google Shape;1000;g37c75092007_0_74"/>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1001" name="Google Shape;1001;g37c75092007_0_74"/>
          <p:cNvSpPr txBox="1"/>
          <p:nvPr/>
        </p:nvSpPr>
        <p:spPr>
          <a:xfrm>
            <a:off x="1608450" y="10110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Erro na comunicação do desenquadramento</a:t>
            </a:r>
            <a:endParaRPr b="1" i="0" sz="4500" u="none" cap="none" strike="noStrike">
              <a:solidFill>
                <a:schemeClr val="dk1"/>
              </a:solidFill>
              <a:latin typeface="Times New Roman"/>
              <a:ea typeface="Times New Roman"/>
              <a:cs typeface="Times New Roman"/>
              <a:sym typeface="Times New Roman"/>
            </a:endParaRPr>
          </a:p>
        </p:txBody>
      </p:sp>
      <p:sp>
        <p:nvSpPr>
          <p:cNvPr id="1002" name="Google Shape;1002;g37c75092007_0_74"/>
          <p:cNvSpPr txBox="1"/>
          <p:nvPr/>
        </p:nvSpPr>
        <p:spPr>
          <a:xfrm>
            <a:off x="1375800" y="2567650"/>
            <a:ext cx="15536400" cy="10344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Após a realização de três registros, o sistema impedirá nova comunicação.</a:t>
            </a:r>
            <a:endParaRPr b="0" i="0" sz="28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800"/>
              <a:buFont typeface="Arial"/>
              <a:buNone/>
            </a:pPr>
            <a:r>
              <a:t/>
            </a:r>
            <a:endParaRPr b="0" i="0" sz="2800" u="none" cap="none" strike="noStrike">
              <a:solidFill>
                <a:schemeClr val="dk1"/>
              </a:solidFill>
              <a:latin typeface="Times New Roman"/>
              <a:ea typeface="Times New Roman"/>
              <a:cs typeface="Times New Roman"/>
              <a:sym typeface="Times New Roman"/>
            </a:endParaRPr>
          </a:p>
        </p:txBody>
      </p:sp>
      <p:sp>
        <p:nvSpPr>
          <p:cNvPr id="1003" name="Google Shape;1003;g37c75092007_0_74"/>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04" name="Google Shape;1004;g37c75092007_0_74"/>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pic>
        <p:nvPicPr>
          <p:cNvPr id="1005" name="Google Shape;1005;g37c75092007_0_74"/>
          <p:cNvPicPr preferRelativeResize="0"/>
          <p:nvPr/>
        </p:nvPicPr>
        <p:blipFill rotWithShape="1">
          <a:blip r:embed="rId5">
            <a:alphaModFix/>
          </a:blip>
          <a:srcRect b="0" l="0" r="0" t="0"/>
          <a:stretch/>
        </p:blipFill>
        <p:spPr>
          <a:xfrm>
            <a:off x="1375800" y="3946313"/>
            <a:ext cx="15303750" cy="326605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9" name="Shape 1009"/>
        <p:cNvGrpSpPr/>
        <p:nvPr/>
      </p:nvGrpSpPr>
      <p:grpSpPr>
        <a:xfrm>
          <a:off x="0" y="0"/>
          <a:ext cx="0" cy="0"/>
          <a:chOff x="0" y="0"/>
          <a:chExt cx="0" cy="0"/>
        </a:xfrm>
      </p:grpSpPr>
      <p:sp>
        <p:nvSpPr>
          <p:cNvPr id="1010" name="Google Shape;1010;g37c75092007_0_25"/>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1011" name="Google Shape;1011;g37c75092007_0_25"/>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Desenquadramento de ofício</a:t>
            </a:r>
            <a:endParaRPr b="1" i="0" sz="4500" u="none" cap="none" strike="noStrike">
              <a:solidFill>
                <a:schemeClr val="dk1"/>
              </a:solidFill>
              <a:latin typeface="Times New Roman"/>
              <a:ea typeface="Times New Roman"/>
              <a:cs typeface="Times New Roman"/>
              <a:sym typeface="Times New Roman"/>
            </a:endParaRPr>
          </a:p>
        </p:txBody>
      </p:sp>
      <p:sp>
        <p:nvSpPr>
          <p:cNvPr id="1012" name="Google Shape;1012;g37c75092007_0_25"/>
          <p:cNvSpPr txBox="1"/>
          <p:nvPr/>
        </p:nvSpPr>
        <p:spPr>
          <a:xfrm>
            <a:off x="1375800" y="2288363"/>
            <a:ext cx="15536400" cy="6564000"/>
          </a:xfrm>
          <a:prstGeom prst="rect">
            <a:avLst/>
          </a:prstGeom>
          <a:noFill/>
          <a:ln>
            <a:noFill/>
          </a:ln>
        </p:spPr>
        <p:txBody>
          <a:bodyPr anchorCtr="0" anchor="t" bIns="0" lIns="0" spcFirstLastPara="1" rIns="0" wrap="square" tIns="0">
            <a:spAutoFit/>
          </a:bodyPr>
          <a:lstStyle/>
          <a:p>
            <a:pPr indent="0" lvl="0" marL="57150" marR="0" rtl="0" algn="just">
              <a:lnSpc>
                <a:spcPct val="140016"/>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A competência para desenquadrar de ofício um MEI é da Receita Federal e das Secretarias de Fazenda ou de Finanças do Estado ou do Distrito Federal, segundo a localização do estabelecimento e, tratando-se de prestação de serviços incluídos na competência tributária municipal, o Município também será competente para o desenquadramento.</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57150" marR="0" rtl="0" algn="just">
              <a:lnSpc>
                <a:spcPct val="140016"/>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O desenquadramento de ofício não depende de comunicação ou solicitação do MEI, e ocorrerá quando:</a:t>
            </a:r>
            <a:endParaRPr b="0" i="0" sz="2600" u="none" cap="none" strike="noStrike">
              <a:solidFill>
                <a:schemeClr val="dk1"/>
              </a:solidFill>
              <a:latin typeface="Times New Roman"/>
              <a:ea typeface="Times New Roman"/>
              <a:cs typeface="Times New Roman"/>
              <a:sym typeface="Times New Roman"/>
            </a:endParaRPr>
          </a:p>
          <a:p>
            <a:pPr indent="-393700" lvl="0" marL="457200" marR="0" rtl="0" algn="just">
              <a:lnSpc>
                <a:spcPct val="140016"/>
              </a:lnSpc>
              <a:spcBef>
                <a:spcPts val="0"/>
              </a:spcBef>
              <a:spcAft>
                <a:spcPts val="0"/>
              </a:spcAft>
              <a:buClr>
                <a:schemeClr val="dk1"/>
              </a:buClr>
              <a:buSzPts val="2600"/>
              <a:buFont typeface="Times New Roman"/>
              <a:buAutoNum type="arabicPeriod"/>
            </a:pPr>
            <a:r>
              <a:rPr b="0" i="0" lang="en-US" sz="2600" u="none" cap="none" strike="noStrike">
                <a:solidFill>
                  <a:schemeClr val="dk1"/>
                </a:solidFill>
                <a:latin typeface="Times New Roman"/>
                <a:ea typeface="Times New Roman"/>
                <a:cs typeface="Times New Roman"/>
                <a:sym typeface="Times New Roman"/>
              </a:rPr>
              <a:t>For constatada falta da comunicação obrigatória, observada a data de produção de efeitos nele prevista, conforme o caso;</a:t>
            </a:r>
            <a:endParaRPr b="0" i="0" sz="2600" u="none" cap="none" strike="noStrike">
              <a:solidFill>
                <a:schemeClr val="dk1"/>
              </a:solidFill>
              <a:latin typeface="Times New Roman"/>
              <a:ea typeface="Times New Roman"/>
              <a:cs typeface="Times New Roman"/>
              <a:sym typeface="Times New Roman"/>
            </a:endParaRPr>
          </a:p>
          <a:p>
            <a:pPr indent="-393700" lvl="0" marL="457200" marR="0" rtl="0" algn="just">
              <a:lnSpc>
                <a:spcPct val="140016"/>
              </a:lnSpc>
              <a:spcBef>
                <a:spcPts val="0"/>
              </a:spcBef>
              <a:spcAft>
                <a:spcPts val="0"/>
              </a:spcAft>
              <a:buClr>
                <a:schemeClr val="dk1"/>
              </a:buClr>
              <a:buSzPts val="2600"/>
              <a:buFont typeface="Times New Roman"/>
              <a:buAutoNum type="arabicPeriod"/>
            </a:pPr>
            <a:r>
              <a:rPr b="0" i="0" lang="en-US" sz="2600" u="none" cap="none" strike="noStrike">
                <a:solidFill>
                  <a:schemeClr val="dk1"/>
                </a:solidFill>
                <a:latin typeface="Times New Roman"/>
                <a:ea typeface="Times New Roman"/>
                <a:cs typeface="Times New Roman"/>
                <a:sym typeface="Times New Roman"/>
              </a:rPr>
              <a:t>For constatado que o empresário não atendia às condições para ingresso no Simei, previstas no art. 100 da Resolução CGSN nº 140/2018, ou que ele tinha prestado declaração inverídica no momento da opção pelo Simei, nos termos do § 2º do art. 102 desta mesma resolução, hipótese em que os efeitos do desenquadramento retroagirão à data de ingresso no regime.</a:t>
            </a:r>
            <a:endParaRPr b="0" i="0" sz="2600" u="none" cap="none" strike="noStrike">
              <a:solidFill>
                <a:schemeClr val="dk1"/>
              </a:solidFill>
              <a:latin typeface="Times New Roman"/>
              <a:ea typeface="Times New Roman"/>
              <a:cs typeface="Times New Roman"/>
              <a:sym typeface="Times New Roman"/>
            </a:endParaRPr>
          </a:p>
        </p:txBody>
      </p:sp>
      <p:sp>
        <p:nvSpPr>
          <p:cNvPr id="1013" name="Google Shape;1013;g37c75092007_0_25"/>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14" name="Google Shape;1014;g37c75092007_0_25"/>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8" name="Shape 1018"/>
        <p:cNvGrpSpPr/>
        <p:nvPr/>
      </p:nvGrpSpPr>
      <p:grpSpPr>
        <a:xfrm>
          <a:off x="0" y="0"/>
          <a:ext cx="0" cy="0"/>
          <a:chOff x="0" y="0"/>
          <a:chExt cx="0" cy="0"/>
        </a:xfrm>
      </p:grpSpPr>
      <p:sp>
        <p:nvSpPr>
          <p:cNvPr id="1019" name="Google Shape;1019;g37c75092007_0_33"/>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1020" name="Google Shape;1020;g37c75092007_0_33"/>
          <p:cNvSpPr txBox="1"/>
          <p:nvPr/>
        </p:nvSpPr>
        <p:spPr>
          <a:xfrm>
            <a:off x="1608450" y="876475"/>
            <a:ext cx="15071100" cy="692700"/>
          </a:xfrm>
          <a:prstGeom prst="rect">
            <a:avLst/>
          </a:prstGeom>
          <a:noFill/>
          <a:ln>
            <a:noFill/>
          </a:ln>
        </p:spPr>
        <p:txBody>
          <a:bodyPr anchorCtr="0" anchor="t" bIns="0" lIns="0" spcFirstLastPara="1" rIns="0" wrap="square" tIns="0">
            <a:spAutoFit/>
          </a:bodyPr>
          <a:lstStyle/>
          <a:p>
            <a:pPr indent="0" lvl="0" marL="0" marR="0" rtl="0" algn="ctr">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Observação</a:t>
            </a:r>
            <a:endParaRPr b="1" i="0" sz="4500" u="none" cap="none" strike="noStrike">
              <a:solidFill>
                <a:schemeClr val="dk1"/>
              </a:solidFill>
              <a:latin typeface="Times New Roman"/>
              <a:ea typeface="Times New Roman"/>
              <a:cs typeface="Times New Roman"/>
              <a:sym typeface="Times New Roman"/>
            </a:endParaRPr>
          </a:p>
        </p:txBody>
      </p:sp>
      <p:sp>
        <p:nvSpPr>
          <p:cNvPr id="1021" name="Google Shape;1021;g37c75092007_0_33"/>
          <p:cNvSpPr txBox="1"/>
          <p:nvPr/>
        </p:nvSpPr>
        <p:spPr>
          <a:xfrm>
            <a:off x="1375800" y="2594929"/>
            <a:ext cx="15536400" cy="1638000"/>
          </a:xfrm>
          <a:prstGeom prst="rect">
            <a:avLst/>
          </a:prstGeom>
          <a:noFill/>
          <a:ln>
            <a:noFill/>
          </a:ln>
        </p:spPr>
        <p:txBody>
          <a:bodyPr anchorCtr="0" anchor="t" bIns="0" lIns="0" spcFirstLastPara="1" rIns="0" wrap="square" tIns="0">
            <a:spAutoFit/>
          </a:bodyPr>
          <a:lstStyle/>
          <a:p>
            <a:pPr indent="0" lvl="0" marL="0" marR="0" rtl="0" algn="just">
              <a:lnSpc>
                <a:spcPct val="140016"/>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Não será possível alterar eventos de desenquadramento realizados de ofício. Nessa situação, se for o caso, deverá protocolar processo de contestação no atendimento tributário do Ente Federado que registrou o evento (Receita Federal, Estados ou DF e Município).</a:t>
            </a:r>
            <a:endParaRPr b="0" i="0" sz="2800" u="none" cap="none" strike="noStrike">
              <a:solidFill>
                <a:schemeClr val="dk1"/>
              </a:solidFill>
              <a:latin typeface="Times New Roman"/>
              <a:ea typeface="Times New Roman"/>
              <a:cs typeface="Times New Roman"/>
              <a:sym typeface="Times New Roman"/>
            </a:endParaRPr>
          </a:p>
        </p:txBody>
      </p:sp>
      <p:sp>
        <p:nvSpPr>
          <p:cNvPr id="1022" name="Google Shape;1022;g37c75092007_0_33"/>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23" name="Google Shape;1023;g37c75092007_0_33"/>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384750e78b1_0_16"/>
          <p:cNvSpPr txBox="1"/>
          <p:nvPr/>
        </p:nvSpPr>
        <p:spPr>
          <a:xfrm>
            <a:off x="5109750" y="330800"/>
            <a:ext cx="80685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chemeClr val="dk1"/>
                </a:solidFill>
                <a:latin typeface="Arial"/>
                <a:ea typeface="Arial"/>
                <a:cs typeface="Arial"/>
                <a:sym typeface="Arial"/>
              </a:rPr>
              <a:t>PASSO A PASSO - PAGAR ONLINE</a:t>
            </a:r>
            <a:endParaRPr b="0" i="0" sz="3800" u="none" cap="none" strike="noStrike">
              <a:solidFill>
                <a:schemeClr val="dk1"/>
              </a:solidFill>
              <a:latin typeface="Arial"/>
              <a:ea typeface="Arial"/>
              <a:cs typeface="Arial"/>
              <a:sym typeface="Arial"/>
            </a:endParaRPr>
          </a:p>
        </p:txBody>
      </p:sp>
      <p:pic>
        <p:nvPicPr>
          <p:cNvPr id="208" name="Google Shape;208;g384750e78b1_0_16"/>
          <p:cNvPicPr preferRelativeResize="0"/>
          <p:nvPr/>
        </p:nvPicPr>
        <p:blipFill rotWithShape="1">
          <a:blip r:embed="rId3">
            <a:alphaModFix/>
          </a:blip>
          <a:srcRect b="0" l="0" r="0" t="0"/>
          <a:stretch/>
        </p:blipFill>
        <p:spPr>
          <a:xfrm>
            <a:off x="201225" y="1100313"/>
            <a:ext cx="6543675" cy="3343275"/>
          </a:xfrm>
          <a:prstGeom prst="rect">
            <a:avLst/>
          </a:prstGeom>
          <a:noFill/>
          <a:ln>
            <a:noFill/>
          </a:ln>
        </p:spPr>
      </p:pic>
      <p:sp>
        <p:nvSpPr>
          <p:cNvPr id="209" name="Google Shape;209;g384750e78b1_0_16"/>
          <p:cNvSpPr txBox="1"/>
          <p:nvPr/>
        </p:nvSpPr>
        <p:spPr>
          <a:xfrm>
            <a:off x="429100" y="423225"/>
            <a:ext cx="585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2º</a:t>
            </a:r>
            <a:endParaRPr b="0" i="0" sz="3200" u="none" cap="none" strike="noStrike">
              <a:solidFill>
                <a:schemeClr val="dk1"/>
              </a:solidFill>
              <a:latin typeface="Calibri"/>
              <a:ea typeface="Calibri"/>
              <a:cs typeface="Calibri"/>
              <a:sym typeface="Calibri"/>
            </a:endParaRPr>
          </a:p>
        </p:txBody>
      </p:sp>
      <p:pic>
        <p:nvPicPr>
          <p:cNvPr id="210" name="Google Shape;210;g384750e78b1_0_16"/>
          <p:cNvPicPr preferRelativeResize="0"/>
          <p:nvPr/>
        </p:nvPicPr>
        <p:blipFill rotWithShape="1">
          <a:blip r:embed="rId4">
            <a:alphaModFix/>
          </a:blip>
          <a:srcRect b="0" l="0" r="0" t="0"/>
          <a:stretch/>
        </p:blipFill>
        <p:spPr>
          <a:xfrm>
            <a:off x="308400" y="5406150"/>
            <a:ext cx="6524625" cy="4162425"/>
          </a:xfrm>
          <a:prstGeom prst="rect">
            <a:avLst/>
          </a:prstGeom>
          <a:noFill/>
          <a:ln>
            <a:noFill/>
          </a:ln>
        </p:spPr>
      </p:pic>
      <p:sp>
        <p:nvSpPr>
          <p:cNvPr id="211" name="Google Shape;211;g384750e78b1_0_16"/>
          <p:cNvSpPr txBox="1"/>
          <p:nvPr/>
        </p:nvSpPr>
        <p:spPr>
          <a:xfrm>
            <a:off x="308400" y="4804950"/>
            <a:ext cx="5859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3º</a:t>
            </a:r>
            <a:endParaRPr b="0" i="0" sz="3200" u="none" cap="none" strike="noStrike">
              <a:solidFill>
                <a:schemeClr val="dk1"/>
              </a:solidFill>
              <a:latin typeface="Calibri"/>
              <a:ea typeface="Calibri"/>
              <a:cs typeface="Calibri"/>
              <a:sym typeface="Calibri"/>
            </a:endParaRPr>
          </a:p>
        </p:txBody>
      </p:sp>
      <p:pic>
        <p:nvPicPr>
          <p:cNvPr id="212" name="Google Shape;212;g384750e78b1_0_16"/>
          <p:cNvPicPr preferRelativeResize="0"/>
          <p:nvPr/>
        </p:nvPicPr>
        <p:blipFill rotWithShape="1">
          <a:blip r:embed="rId5">
            <a:alphaModFix/>
          </a:blip>
          <a:srcRect b="0" l="0" r="0" t="0"/>
          <a:stretch/>
        </p:blipFill>
        <p:spPr>
          <a:xfrm>
            <a:off x="8655175" y="1375375"/>
            <a:ext cx="8163300" cy="7726201"/>
          </a:xfrm>
          <a:prstGeom prst="rect">
            <a:avLst/>
          </a:prstGeom>
          <a:noFill/>
          <a:ln>
            <a:noFill/>
          </a:ln>
        </p:spPr>
      </p:pic>
      <p:sp>
        <p:nvSpPr>
          <p:cNvPr id="213" name="Google Shape;213;g384750e78b1_0_16"/>
          <p:cNvSpPr txBox="1"/>
          <p:nvPr/>
        </p:nvSpPr>
        <p:spPr>
          <a:xfrm>
            <a:off x="9489425" y="999425"/>
            <a:ext cx="6510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Calibri"/>
                <a:ea typeface="Calibri"/>
                <a:cs typeface="Calibri"/>
                <a:sym typeface="Calibri"/>
              </a:rPr>
              <a:t>4º</a:t>
            </a:r>
            <a:endParaRPr b="0" i="0" sz="3200" u="none" cap="none" strike="noStrike">
              <a:solidFill>
                <a:schemeClr val="dk1"/>
              </a:solidFill>
              <a:latin typeface="Calibri"/>
              <a:ea typeface="Calibri"/>
              <a:cs typeface="Calibri"/>
              <a:sym typeface="Calibri"/>
            </a:endParaRPr>
          </a:p>
        </p:txBody>
      </p:sp>
      <p:sp>
        <p:nvSpPr>
          <p:cNvPr id="214" name="Google Shape;214;g384750e78b1_0_16"/>
          <p:cNvSpPr/>
          <p:nvPr/>
        </p:nvSpPr>
        <p:spPr>
          <a:xfrm rot="-814808">
            <a:off x="4504671" y="2723250"/>
            <a:ext cx="1188220" cy="677132"/>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5" name="Google Shape;215;g384750e78b1_0_16"/>
          <p:cNvSpPr/>
          <p:nvPr/>
        </p:nvSpPr>
        <p:spPr>
          <a:xfrm rot="-814808">
            <a:off x="1191846" y="8661900"/>
            <a:ext cx="1188220" cy="677132"/>
          </a:xfrm>
          <a:prstGeom prst="leftArrow">
            <a:avLst>
              <a:gd fmla="val 50000" name="adj1"/>
              <a:gd fmla="val 50000" name="adj2"/>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6" name="Google Shape;216;g384750e78b1_0_16"/>
          <p:cNvSpPr/>
          <p:nvPr/>
        </p:nvSpPr>
        <p:spPr>
          <a:xfrm rot="-814808">
            <a:off x="9871621" y="7937125"/>
            <a:ext cx="1188220" cy="677132"/>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7" name="Google Shape;217;g384750e78b1_0_16"/>
          <p:cNvSpPr/>
          <p:nvPr/>
        </p:nvSpPr>
        <p:spPr>
          <a:xfrm rot="-814808">
            <a:off x="10805271" y="3660450"/>
            <a:ext cx="1188220" cy="677132"/>
          </a:xfrm>
          <a:prstGeom prst="leftArrow">
            <a:avLst>
              <a:gd fmla="val 50000" name="adj1"/>
              <a:gd fmla="val 50000" name="adj2"/>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218" name="Google Shape;218;g384750e78b1_0_16"/>
          <p:cNvPicPr preferRelativeResize="0"/>
          <p:nvPr/>
        </p:nvPicPr>
        <p:blipFill rotWithShape="1">
          <a:blip r:embed="rId6">
            <a:alphaModFix/>
          </a:blip>
          <a:srcRect b="0" l="0" r="0" t="0"/>
          <a:stretch/>
        </p:blipFill>
        <p:spPr>
          <a:xfrm>
            <a:off x="15673675" y="8744300"/>
            <a:ext cx="2614325" cy="1286800"/>
          </a:xfrm>
          <a:prstGeom prst="rect">
            <a:avLst/>
          </a:prstGeom>
          <a:noFill/>
          <a:ln>
            <a:noFill/>
          </a:ln>
        </p:spPr>
      </p:pic>
      <p:sp>
        <p:nvSpPr>
          <p:cNvPr id="219" name="Google Shape;219;g384750e78b1_0_16"/>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0" name="Google Shape;220;g384750e78b1_0_16"/>
          <p:cNvSpPr txBox="1"/>
          <p:nvPr/>
        </p:nvSpPr>
        <p:spPr>
          <a:xfrm>
            <a:off x="-81375" y="9568575"/>
            <a:ext cx="3000000" cy="577200"/>
          </a:xfrm>
          <a:prstGeom prst="rect">
            <a:avLst/>
          </a:prstGeom>
          <a:noFill/>
          <a:ln>
            <a:noFill/>
          </a:ln>
        </p:spPr>
        <p:txBody>
          <a:bodyPr anchorCtr="0" anchor="t" bIns="91425" lIns="91425" spcFirstLastPara="1" rIns="91425" wrap="square" tIns="91425">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2025</a:t>
            </a:r>
            <a:r>
              <a:rPr lang="en-US" sz="2550">
                <a:solidFill>
                  <a:schemeClr val="dk1"/>
                </a:solidFill>
                <a:latin typeface="Times New Roman"/>
                <a:ea typeface="Times New Roman"/>
                <a:cs typeface="Times New Roman"/>
                <a:sym typeface="Times New Roman"/>
              </a:rPr>
              <a:t>c</a:t>
            </a:r>
            <a:r>
              <a:rPr b="0" i="0" lang="en-US" sz="2550" u="none" cap="none" strike="noStrike">
                <a:solidFill>
                  <a:schemeClr val="dk1"/>
                </a:solidFill>
                <a:latin typeface="Times New Roman"/>
                <a:ea typeface="Times New Roman"/>
                <a:cs typeface="Times New Roman"/>
                <a:sym typeface="Times New Roman"/>
              </a:rPr>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7" name="Shape 1027"/>
        <p:cNvGrpSpPr/>
        <p:nvPr/>
      </p:nvGrpSpPr>
      <p:grpSpPr>
        <a:xfrm>
          <a:off x="0" y="0"/>
          <a:ext cx="0" cy="0"/>
          <a:chOff x="0" y="0"/>
          <a:chExt cx="0" cy="0"/>
        </a:xfrm>
      </p:grpSpPr>
      <p:sp>
        <p:nvSpPr>
          <p:cNvPr id="1028" name="Google Shape;1028;p48"/>
          <p:cNvSpPr/>
          <p:nvPr/>
        </p:nvSpPr>
        <p:spPr>
          <a:xfrm>
            <a:off x="373780" y="9557061"/>
            <a:ext cx="5617502" cy="729939"/>
          </a:xfrm>
          <a:custGeom>
            <a:rect b="b" l="l" r="r" t="t"/>
            <a:pathLst>
              <a:path extrusionOk="0" h="729939" w="5617502">
                <a:moveTo>
                  <a:pt x="0" y="0"/>
                </a:moveTo>
                <a:lnTo>
                  <a:pt x="5617502" y="0"/>
                </a:lnTo>
                <a:lnTo>
                  <a:pt x="5617502" y="729939"/>
                </a:lnTo>
                <a:lnTo>
                  <a:pt x="0" y="729939"/>
                </a:lnTo>
                <a:lnTo>
                  <a:pt x="0" y="0"/>
                </a:lnTo>
                <a:close/>
              </a:path>
            </a:pathLst>
          </a:custGeom>
          <a:blipFill rotWithShape="1">
            <a:blip r:embed="rId3">
              <a:alphaModFix/>
            </a:blip>
            <a:stretch>
              <a:fillRect b="0" l="0" r="0" t="0"/>
            </a:stretch>
          </a:blipFill>
          <a:ln>
            <a:noFill/>
          </a:ln>
        </p:spPr>
      </p:sp>
      <p:sp>
        <p:nvSpPr>
          <p:cNvPr id="1029" name="Google Shape;1029;p48"/>
          <p:cNvSpPr txBox="1"/>
          <p:nvPr/>
        </p:nvSpPr>
        <p:spPr>
          <a:xfrm>
            <a:off x="3185376" y="914050"/>
            <a:ext cx="119172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Consequências do Desenquadramento do MEI</a:t>
            </a:r>
            <a:endParaRPr b="0" i="0" sz="1400" u="none" cap="none" strike="noStrike">
              <a:solidFill>
                <a:schemeClr val="dk1"/>
              </a:solidFill>
              <a:latin typeface="Times New Roman"/>
              <a:ea typeface="Times New Roman"/>
              <a:cs typeface="Times New Roman"/>
              <a:sym typeface="Times New Roman"/>
            </a:endParaRPr>
          </a:p>
        </p:txBody>
      </p:sp>
      <p:sp>
        <p:nvSpPr>
          <p:cNvPr id="1030" name="Google Shape;1030;p48"/>
          <p:cNvSpPr txBox="1"/>
          <p:nvPr/>
        </p:nvSpPr>
        <p:spPr>
          <a:xfrm>
            <a:off x="1411775" y="2363700"/>
            <a:ext cx="15464400" cy="6197100"/>
          </a:xfrm>
          <a:prstGeom prst="rect">
            <a:avLst/>
          </a:prstGeom>
          <a:noFill/>
          <a:ln>
            <a:noFill/>
          </a:ln>
        </p:spPr>
        <p:txBody>
          <a:bodyPr anchorCtr="0" anchor="t" bIns="0" lIns="0" spcFirstLastPara="1" rIns="0" wrap="square" tIns="0">
            <a:spAutoFit/>
          </a:bodyPr>
          <a:lstStyle/>
          <a:p>
            <a:pPr indent="0" lvl="0" marL="0" marR="0" rtl="0" algn="just">
              <a:lnSpc>
                <a:spcPct val="138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O que muda:</a:t>
            </a:r>
            <a:endParaRPr b="1"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Necessidade de optar por outro regime tributário (Simples Nacional, Lucro Presumido ou Lucro Real);</a:t>
            </a:r>
            <a:endParaRPr b="0"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Cumprimento de novas obrigações fiscais e contábeis;</a:t>
            </a:r>
            <a:endParaRPr b="0"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Forma de recolhimento de tributos mais complexa.</a:t>
            </a:r>
            <a:endParaRPr b="0" i="0" sz="30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rgbClr val="000000"/>
              </a:buClr>
              <a:buSzPts val="3000"/>
              <a:buFont typeface="Arial"/>
              <a:buNone/>
            </a:pPr>
            <a:r>
              <a:t/>
            </a:r>
            <a:endParaRPr b="0" i="0" sz="30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rgbClr val="000000"/>
              </a:buClr>
              <a:buSzPts val="3000"/>
              <a:buFont typeface="Arial"/>
              <a:buNone/>
            </a:pPr>
            <a:r>
              <a:rPr b="1" i="0" lang="en-US" sz="3000" u="none" cap="none" strike="noStrike">
                <a:solidFill>
                  <a:schemeClr val="dk1"/>
                </a:solidFill>
                <a:latin typeface="Times New Roman"/>
                <a:ea typeface="Times New Roman"/>
                <a:cs typeface="Times New Roman"/>
                <a:sym typeface="Times New Roman"/>
              </a:rPr>
              <a:t>Perda de benefícios do MEI:</a:t>
            </a:r>
            <a:endParaRPr b="0"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Tributação simplificada;</a:t>
            </a:r>
            <a:endParaRPr b="0"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Contribuição previdenciária reduzida;</a:t>
            </a:r>
            <a:endParaRPr b="0" i="0" sz="3000" u="none" cap="none" strike="noStrike">
              <a:solidFill>
                <a:schemeClr val="dk1"/>
              </a:solidFill>
              <a:latin typeface="Times New Roman"/>
              <a:ea typeface="Times New Roman"/>
              <a:cs typeface="Times New Roman"/>
              <a:sym typeface="Times New Roman"/>
            </a:endParaRPr>
          </a:p>
          <a:p>
            <a:pPr indent="-323850" lvl="1" marL="647700" marR="0" rtl="0" algn="just">
              <a:lnSpc>
                <a:spcPct val="138000"/>
              </a:lnSpc>
              <a:spcBef>
                <a:spcPts val="0"/>
              </a:spcBef>
              <a:spcAft>
                <a:spcPts val="0"/>
              </a:spcAft>
              <a:buClr>
                <a:schemeClr val="dk1"/>
              </a:buClr>
              <a:buSzPts val="3000"/>
              <a:buFont typeface="Times New Roman"/>
              <a:buChar char="•"/>
            </a:pPr>
            <a:r>
              <a:rPr b="0" i="0" lang="en-US" sz="3000" u="none" cap="none" strike="noStrike">
                <a:solidFill>
                  <a:schemeClr val="dk1"/>
                </a:solidFill>
                <a:latin typeface="Times New Roman"/>
                <a:ea typeface="Times New Roman"/>
                <a:cs typeface="Times New Roman"/>
                <a:sym typeface="Times New Roman"/>
              </a:rPr>
              <a:t>Menos burocracia em obrigações acessórias.</a:t>
            </a:r>
            <a:endParaRPr b="0" i="0" sz="3000" u="none" cap="none" strike="noStrike">
              <a:solidFill>
                <a:schemeClr val="dk1"/>
              </a:solidFill>
              <a:latin typeface="Times New Roman"/>
              <a:ea typeface="Times New Roman"/>
              <a:cs typeface="Times New Roman"/>
              <a:sym typeface="Times New Roman"/>
            </a:endParaRPr>
          </a:p>
        </p:txBody>
      </p:sp>
      <p:sp>
        <p:nvSpPr>
          <p:cNvPr id="1031" name="Google Shape;1031;p48"/>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2024a)</a:t>
            </a:r>
            <a:endParaRPr b="0" i="0" sz="1400" u="none" cap="none" strike="noStrike">
              <a:solidFill>
                <a:schemeClr val="dk1"/>
              </a:solidFill>
              <a:latin typeface="Times New Roman"/>
              <a:ea typeface="Times New Roman"/>
              <a:cs typeface="Times New Roman"/>
              <a:sym typeface="Times New Roman"/>
            </a:endParaRPr>
          </a:p>
        </p:txBody>
      </p:sp>
      <p:sp>
        <p:nvSpPr>
          <p:cNvPr id="1032" name="Google Shape;1032;p48"/>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33" name="Google Shape;1033;p48"/>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7" name="Shape 1037"/>
        <p:cNvGrpSpPr/>
        <p:nvPr/>
      </p:nvGrpSpPr>
      <p:grpSpPr>
        <a:xfrm>
          <a:off x="0" y="0"/>
          <a:ext cx="0" cy="0"/>
          <a:chOff x="0" y="0"/>
          <a:chExt cx="0" cy="0"/>
        </a:xfrm>
      </p:grpSpPr>
      <p:sp>
        <p:nvSpPr>
          <p:cNvPr id="1038" name="Google Shape;1038;p49"/>
          <p:cNvSpPr txBox="1"/>
          <p:nvPr/>
        </p:nvSpPr>
        <p:spPr>
          <a:xfrm>
            <a:off x="3016875" y="441950"/>
            <a:ext cx="12800100" cy="692400"/>
          </a:xfrm>
          <a:prstGeom prst="rect">
            <a:avLst/>
          </a:prstGeom>
          <a:noFill/>
          <a:ln>
            <a:noFill/>
          </a:ln>
        </p:spPr>
        <p:txBody>
          <a:bodyPr anchorCtr="0" anchor="t" bIns="0" lIns="0" spcFirstLastPara="1" rIns="0" wrap="square" tIns="0">
            <a:spAutoFit/>
          </a:bodyPr>
          <a:lstStyle/>
          <a:p>
            <a:pPr indent="0" lvl="0" marL="0" marR="0" rtl="0" algn="l">
              <a:lnSpc>
                <a:spcPct val="178017"/>
              </a:lnSpc>
              <a:spcBef>
                <a:spcPts val="0"/>
              </a:spcBef>
              <a:spcAft>
                <a:spcPts val="0"/>
              </a:spcAft>
              <a:buClr>
                <a:srgbClr val="000000"/>
              </a:buClr>
              <a:buSzPts val="4499"/>
              <a:buFont typeface="Arial"/>
              <a:buNone/>
            </a:pPr>
            <a:r>
              <a:rPr b="1" i="0" lang="en-US" sz="4499" u="none" cap="none" strike="noStrike">
                <a:solidFill>
                  <a:schemeClr val="dk1"/>
                </a:solidFill>
                <a:latin typeface="Times New Roman"/>
                <a:ea typeface="Times New Roman"/>
                <a:cs typeface="Times New Roman"/>
                <a:sym typeface="Times New Roman"/>
              </a:rPr>
              <a:t>Reenquadramento Futuro: Posso Voltar a Ser MEI?</a:t>
            </a:r>
            <a:endParaRPr b="0" i="0" sz="1400" u="none" cap="none" strike="noStrike">
              <a:solidFill>
                <a:schemeClr val="dk1"/>
              </a:solidFill>
              <a:latin typeface="Times New Roman"/>
              <a:ea typeface="Times New Roman"/>
              <a:cs typeface="Times New Roman"/>
              <a:sym typeface="Times New Roman"/>
            </a:endParaRPr>
          </a:p>
        </p:txBody>
      </p:sp>
      <p:sp>
        <p:nvSpPr>
          <p:cNvPr id="1039" name="Google Shape;1039;p49"/>
          <p:cNvSpPr txBox="1"/>
          <p:nvPr/>
        </p:nvSpPr>
        <p:spPr>
          <a:xfrm>
            <a:off x="1715976" y="9336386"/>
            <a:ext cx="100470" cy="352682"/>
          </a:xfrm>
          <a:prstGeom prst="rect">
            <a:avLst/>
          </a:prstGeom>
          <a:noFill/>
          <a:ln>
            <a:noFill/>
          </a:ln>
        </p:spPr>
        <p:txBody>
          <a:bodyPr anchorCtr="0" anchor="t" bIns="0" lIns="0" spcFirstLastPara="1" rIns="0" wrap="square" tIns="0">
            <a:spAutoFit/>
          </a:bodyPr>
          <a:lstStyle/>
          <a:p>
            <a:pPr indent="0" lvl="0" marL="0" marR="0" rtl="0" algn="l">
              <a:lnSpc>
                <a:spcPct val="94498"/>
              </a:lnSpc>
              <a:spcBef>
                <a:spcPts val="0"/>
              </a:spcBef>
              <a:spcAft>
                <a:spcPts val="0"/>
              </a:spcAft>
              <a:buClr>
                <a:srgbClr val="000000"/>
              </a:buClr>
              <a:buSzPts val="2799"/>
              <a:buFont typeface="Arial"/>
              <a:buNone/>
            </a:pPr>
            <a:r>
              <a:rPr b="0" i="0" lang="en-US" sz="2799" u="none" cap="none" strike="noStrike">
                <a:solidFill>
                  <a:srgbClr val="000000"/>
                </a:solidFill>
                <a:latin typeface="IBM Plex Sans"/>
                <a:ea typeface="IBM Plex Sans"/>
                <a:cs typeface="IBM Plex Sans"/>
                <a:sym typeface="IBM Plex Sans"/>
              </a:rPr>
              <a:t> </a:t>
            </a:r>
            <a:endParaRPr b="0" i="0" sz="1400" u="none" cap="none" strike="noStrike">
              <a:solidFill>
                <a:srgbClr val="000000"/>
              </a:solidFill>
              <a:latin typeface="Arial"/>
              <a:ea typeface="Arial"/>
              <a:cs typeface="Arial"/>
              <a:sym typeface="Arial"/>
            </a:endParaRPr>
          </a:p>
        </p:txBody>
      </p:sp>
      <p:sp>
        <p:nvSpPr>
          <p:cNvPr id="1040" name="Google Shape;1040;p49"/>
          <p:cNvSpPr txBox="1"/>
          <p:nvPr/>
        </p:nvSpPr>
        <p:spPr>
          <a:xfrm>
            <a:off x="125282" y="9655759"/>
            <a:ext cx="5641200" cy="392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rPr b="0" i="0" lang="en-US" sz="2550" u="none" cap="none" strike="noStrike">
                <a:solidFill>
                  <a:schemeClr val="dk1"/>
                </a:solidFill>
                <a:latin typeface="Times New Roman"/>
                <a:ea typeface="Times New Roman"/>
                <a:cs typeface="Times New Roman"/>
                <a:sym typeface="Times New Roman"/>
              </a:rPr>
              <a:t>(Brasil, 2024a)</a:t>
            </a:r>
            <a:endParaRPr b="0" i="0" sz="1400" u="none" cap="none" strike="noStrike">
              <a:solidFill>
                <a:schemeClr val="dk1"/>
              </a:solidFill>
              <a:latin typeface="Times New Roman"/>
              <a:ea typeface="Times New Roman"/>
              <a:cs typeface="Times New Roman"/>
              <a:sym typeface="Times New Roman"/>
            </a:endParaRPr>
          </a:p>
        </p:txBody>
      </p:sp>
      <p:sp>
        <p:nvSpPr>
          <p:cNvPr id="1041" name="Google Shape;1041;p49"/>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42" name="Google Shape;1042;p49"/>
          <p:cNvPicPr preferRelativeResize="0"/>
          <p:nvPr/>
        </p:nvPicPr>
        <p:blipFill rotWithShape="1">
          <a:blip r:embed="rId3">
            <a:alphaModFix/>
          </a:blip>
          <a:srcRect b="0" l="0" r="0" t="0"/>
          <a:stretch/>
        </p:blipFill>
        <p:spPr>
          <a:xfrm>
            <a:off x="15288000" y="8554466"/>
            <a:ext cx="3000000" cy="1476634"/>
          </a:xfrm>
          <a:prstGeom prst="rect">
            <a:avLst/>
          </a:prstGeom>
          <a:noFill/>
          <a:ln>
            <a:noFill/>
          </a:ln>
        </p:spPr>
      </p:pic>
      <p:sp>
        <p:nvSpPr>
          <p:cNvPr id="1043" name="Google Shape;1043;p49"/>
          <p:cNvSpPr txBox="1"/>
          <p:nvPr/>
        </p:nvSpPr>
        <p:spPr>
          <a:xfrm>
            <a:off x="1452750" y="1394575"/>
            <a:ext cx="15382500" cy="8376300"/>
          </a:xfrm>
          <a:prstGeom prst="rect">
            <a:avLst/>
          </a:prstGeom>
          <a:noFill/>
          <a:ln>
            <a:noFill/>
          </a:ln>
        </p:spPr>
        <p:txBody>
          <a:bodyPr anchorCtr="0" anchor="t" bIns="91425" lIns="91425" spcFirstLastPara="1" rIns="91425" wrap="square" tIns="91425">
            <a:noAutofit/>
          </a:bodyPr>
          <a:lstStyle/>
          <a:p>
            <a:pPr indent="0" lvl="0" marL="0" marR="0" rtl="0" algn="just">
              <a:lnSpc>
                <a:spcPct val="138000"/>
              </a:lnSpc>
              <a:spcBef>
                <a:spcPts val="0"/>
              </a:spcBef>
              <a:spcAft>
                <a:spcPts val="0"/>
              </a:spcAft>
              <a:buClr>
                <a:schemeClr val="dk1"/>
              </a:buClr>
              <a:buSzPts val="3000"/>
              <a:buFont typeface="Arial"/>
              <a:buNone/>
            </a:pPr>
            <a:r>
              <a:rPr b="1" i="0" lang="en-US" sz="2700" u="none" cap="none" strike="noStrike">
                <a:solidFill>
                  <a:schemeClr val="dk1"/>
                </a:solidFill>
                <a:latin typeface="Times New Roman"/>
                <a:ea typeface="Times New Roman"/>
                <a:cs typeface="Times New Roman"/>
                <a:sym typeface="Times New Roman"/>
              </a:rPr>
              <a:t>Possibilidade:</a:t>
            </a:r>
            <a:endParaRPr b="1"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É possível voltar a ser MEI se todos os requisitos forem atendidos novamente.</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chemeClr val="dk1"/>
              </a:buClr>
              <a:buSzPts val="30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chemeClr val="dk1"/>
              </a:buClr>
              <a:buSzPts val="3000"/>
              <a:buFont typeface="Arial"/>
              <a:buNone/>
            </a:pPr>
            <a:r>
              <a:rPr b="1" i="0" lang="en-US" sz="2700" u="none" cap="none" strike="noStrike">
                <a:solidFill>
                  <a:schemeClr val="dk1"/>
                </a:solidFill>
                <a:latin typeface="Times New Roman"/>
                <a:ea typeface="Times New Roman"/>
                <a:cs typeface="Times New Roman"/>
                <a:sym typeface="Times New Roman"/>
              </a:rPr>
              <a:t>O que observar:</a:t>
            </a:r>
            <a:endParaRPr b="1"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Faturamento: até R$ 81.000,00/ano;</a:t>
            </a:r>
            <a:endParaRPr b="0"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Atividades permitidas ao MEI;</a:t>
            </a:r>
            <a:endParaRPr b="0"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Apenas 1 funcionário registrado;</a:t>
            </a:r>
            <a:endParaRPr b="0"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Não ser sócio/administrador em outra empresa e demais requisitos do regime.</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chemeClr val="dk1"/>
              </a:buClr>
              <a:buSzPts val="1100"/>
              <a:buFont typeface="Arial"/>
              <a:buNone/>
            </a:pPr>
            <a:r>
              <a:t/>
            </a:r>
            <a:endParaRPr b="0" i="0" sz="2700" u="none" cap="none" strike="noStrike">
              <a:solidFill>
                <a:schemeClr val="dk1"/>
              </a:solidFill>
              <a:latin typeface="Times New Roman"/>
              <a:ea typeface="Times New Roman"/>
              <a:cs typeface="Times New Roman"/>
              <a:sym typeface="Times New Roman"/>
            </a:endParaRPr>
          </a:p>
          <a:p>
            <a:pPr indent="0" lvl="0" marL="0" marR="0" rtl="0" algn="just">
              <a:lnSpc>
                <a:spcPct val="138000"/>
              </a:lnSpc>
              <a:spcBef>
                <a:spcPts val="0"/>
              </a:spcBef>
              <a:spcAft>
                <a:spcPts val="0"/>
              </a:spcAft>
              <a:buClr>
                <a:schemeClr val="dk1"/>
              </a:buClr>
              <a:buSzPts val="1100"/>
              <a:buFont typeface="Arial"/>
              <a:buNone/>
            </a:pPr>
            <a:r>
              <a:rPr b="1" i="0" lang="en-US" sz="2700" u="none" cap="none" strike="noStrike">
                <a:solidFill>
                  <a:schemeClr val="dk1"/>
                </a:solidFill>
                <a:latin typeface="Times New Roman"/>
                <a:ea typeface="Times New Roman"/>
                <a:cs typeface="Times New Roman"/>
                <a:sym typeface="Times New Roman"/>
              </a:rPr>
              <a:t>Como fazer:</a:t>
            </a:r>
            <a:endParaRPr b="1"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Solicitar no Portal do Simples Nacional.</a:t>
            </a:r>
            <a:endParaRPr b="0"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Regularizar pendências fiscais e atualizar cadastro.</a:t>
            </a:r>
            <a:endParaRPr b="0" i="0" sz="2700" u="none" cap="none" strike="noStrike">
              <a:solidFill>
                <a:schemeClr val="dk1"/>
              </a:solidFill>
              <a:latin typeface="Times New Roman"/>
              <a:ea typeface="Times New Roman"/>
              <a:cs typeface="Times New Roman"/>
              <a:sym typeface="Times New Roman"/>
            </a:endParaRPr>
          </a:p>
          <a:p>
            <a:pPr indent="-304800" lvl="1" marL="6477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Pode ser solicitado a qualquer momento:</a:t>
            </a:r>
            <a:endParaRPr b="0" i="0" sz="2700" u="none" cap="none" strike="noStrike">
              <a:solidFill>
                <a:schemeClr val="dk1"/>
              </a:solidFill>
              <a:latin typeface="Times New Roman"/>
              <a:ea typeface="Times New Roman"/>
              <a:cs typeface="Times New Roman"/>
              <a:sym typeface="Times New Roman"/>
            </a:endParaRPr>
          </a:p>
          <a:p>
            <a:pPr indent="-400050" lvl="4" marL="22860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Efeito imediato: do mês do pedido.</a:t>
            </a:r>
            <a:endParaRPr b="0" i="0" sz="2700" u="none" cap="none" strike="noStrike">
              <a:solidFill>
                <a:schemeClr val="dk1"/>
              </a:solidFill>
              <a:latin typeface="Times New Roman"/>
              <a:ea typeface="Times New Roman"/>
              <a:cs typeface="Times New Roman"/>
              <a:sym typeface="Times New Roman"/>
            </a:endParaRPr>
          </a:p>
          <a:p>
            <a:pPr indent="-400050" lvl="4" marL="2286000" marR="0" rtl="0" algn="just">
              <a:lnSpc>
                <a:spcPct val="138000"/>
              </a:lnSpc>
              <a:spcBef>
                <a:spcPts val="0"/>
              </a:spcBef>
              <a:spcAft>
                <a:spcPts val="0"/>
              </a:spcAft>
              <a:buClr>
                <a:schemeClr val="dk1"/>
              </a:buClr>
              <a:buSzPts val="2700"/>
              <a:buFont typeface="Times New Roman"/>
              <a:buChar char="○"/>
            </a:pPr>
            <a:r>
              <a:rPr b="0" i="0" lang="en-US" sz="2700" u="none" cap="none" strike="noStrike">
                <a:solidFill>
                  <a:schemeClr val="dk1"/>
                </a:solidFill>
                <a:latin typeface="Times New Roman"/>
                <a:ea typeface="Times New Roman"/>
                <a:cs typeface="Times New Roman"/>
                <a:sym typeface="Times New Roman"/>
              </a:rPr>
              <a:t>Ou a partir do início do ano seguinte.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7" name="Shape 1047"/>
        <p:cNvGrpSpPr/>
        <p:nvPr/>
      </p:nvGrpSpPr>
      <p:grpSpPr>
        <a:xfrm>
          <a:off x="0" y="0"/>
          <a:ext cx="0" cy="0"/>
          <a:chOff x="0" y="0"/>
          <a:chExt cx="0" cy="0"/>
        </a:xfrm>
      </p:grpSpPr>
      <p:sp>
        <p:nvSpPr>
          <p:cNvPr id="1048" name="Google Shape;1048;p50"/>
          <p:cNvSpPr/>
          <p:nvPr/>
        </p:nvSpPr>
        <p:spPr>
          <a:xfrm>
            <a:off x="1625927" y="677999"/>
            <a:ext cx="12877495" cy="738902"/>
          </a:xfrm>
          <a:custGeom>
            <a:rect b="b" l="l" r="r" t="t"/>
            <a:pathLst>
              <a:path extrusionOk="0" h="738902" w="12877495">
                <a:moveTo>
                  <a:pt x="0" y="0"/>
                </a:moveTo>
                <a:lnTo>
                  <a:pt x="12877495" y="0"/>
                </a:lnTo>
                <a:lnTo>
                  <a:pt x="12877495" y="738902"/>
                </a:lnTo>
                <a:lnTo>
                  <a:pt x="0" y="738902"/>
                </a:lnTo>
                <a:lnTo>
                  <a:pt x="0" y="0"/>
                </a:lnTo>
                <a:close/>
              </a:path>
            </a:pathLst>
          </a:custGeom>
          <a:blipFill rotWithShape="1">
            <a:blip r:embed="rId3">
              <a:alphaModFix/>
            </a:blip>
            <a:stretch>
              <a:fillRect b="0" l="0" r="0" t="0"/>
            </a:stretch>
          </a:blipFill>
          <a:ln>
            <a:noFill/>
          </a:ln>
        </p:spPr>
      </p:sp>
      <p:sp>
        <p:nvSpPr>
          <p:cNvPr id="1049" name="Google Shape;1049;p50"/>
          <p:cNvSpPr txBox="1"/>
          <p:nvPr/>
        </p:nvSpPr>
        <p:spPr>
          <a:xfrm>
            <a:off x="4711950" y="275925"/>
            <a:ext cx="9791400" cy="69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Cuidados e Orientações para os MEIs</a:t>
            </a:r>
            <a:endParaRPr b="0" i="0" sz="1400" u="none" cap="none" strike="noStrike">
              <a:solidFill>
                <a:schemeClr val="dk1"/>
              </a:solidFill>
              <a:latin typeface="Times New Roman"/>
              <a:ea typeface="Times New Roman"/>
              <a:cs typeface="Times New Roman"/>
              <a:sym typeface="Times New Roman"/>
            </a:endParaRPr>
          </a:p>
        </p:txBody>
      </p:sp>
      <p:sp>
        <p:nvSpPr>
          <p:cNvPr id="1050" name="Google Shape;1050;p50"/>
          <p:cNvSpPr txBox="1"/>
          <p:nvPr/>
        </p:nvSpPr>
        <p:spPr>
          <a:xfrm>
            <a:off x="1028700" y="1554840"/>
            <a:ext cx="16230600" cy="7397700"/>
          </a:xfrm>
          <a:prstGeom prst="rect">
            <a:avLst/>
          </a:prstGeom>
          <a:noFill/>
          <a:ln>
            <a:noFill/>
          </a:ln>
        </p:spPr>
        <p:txBody>
          <a:bodyPr anchorCtr="0" anchor="t" bIns="0" lIns="0" spcFirstLastPara="1" rIns="0" wrap="square" tIns="0">
            <a:spAutoFit/>
          </a:bodyPr>
          <a:lstStyle/>
          <a:p>
            <a:pPr indent="-287018" lvl="1" marL="561341" marR="0" rtl="0" algn="just">
              <a:lnSpc>
                <a:spcPct val="140000"/>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Buscar orientação de um contador:</a:t>
            </a:r>
            <a:r>
              <a:rPr b="0" i="0" lang="en-US" sz="2700" u="none" cap="none" strike="noStrike">
                <a:solidFill>
                  <a:schemeClr val="dk1"/>
                </a:solidFill>
                <a:latin typeface="Times New Roman"/>
                <a:ea typeface="Times New Roman"/>
                <a:cs typeface="Times New Roman"/>
                <a:sym typeface="Times New Roman"/>
              </a:rPr>
              <a:t> Consultar um contador pode ajudar a entender melhor as obrigações fiscais, otimizar a gestão financeira e garantir que a empresa esteja em conformidade com as leis e regulamentações.</a:t>
            </a:r>
            <a:endParaRPr b="0" i="0" sz="2700" u="none" cap="none" strike="noStrike">
              <a:solidFill>
                <a:schemeClr val="dk1"/>
              </a:solidFill>
              <a:latin typeface="Times New Roman"/>
              <a:ea typeface="Times New Roman"/>
              <a:cs typeface="Times New Roman"/>
              <a:sym typeface="Times New Roman"/>
            </a:endParaRPr>
          </a:p>
          <a:p>
            <a:pPr indent="-287018" lvl="1" marL="561341" marR="0" rtl="0" algn="just">
              <a:lnSpc>
                <a:spcPct val="140000"/>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Utilizar maquinetas de cartões e Pix auditadas pela Receita Federal:</a:t>
            </a:r>
            <a:r>
              <a:rPr b="0" i="0" lang="en-US" sz="2700" u="none" cap="none" strike="noStrike">
                <a:solidFill>
                  <a:schemeClr val="dk1"/>
                </a:solidFill>
                <a:latin typeface="Times New Roman"/>
                <a:ea typeface="Times New Roman"/>
                <a:cs typeface="Times New Roman"/>
                <a:sym typeface="Times New Roman"/>
              </a:rPr>
              <a:t> É essencial utilizar equipamentos de pagamento que estejam em conformidade com a Receita Federal. A RF realiza a comparação dos dados das transações com as declarações do MEI, portanto, é importante garantir que todas as vendas sejam registradas corretamente para evitar problemas futuros.</a:t>
            </a:r>
            <a:endParaRPr b="0" i="0" sz="2700" u="none" cap="none" strike="noStrike">
              <a:solidFill>
                <a:schemeClr val="dk1"/>
              </a:solidFill>
              <a:latin typeface="Times New Roman"/>
              <a:ea typeface="Times New Roman"/>
              <a:cs typeface="Times New Roman"/>
              <a:sym typeface="Times New Roman"/>
            </a:endParaRPr>
          </a:p>
          <a:p>
            <a:pPr indent="-287018" lvl="1" marL="561341" marR="0" rtl="0" algn="just">
              <a:lnSpc>
                <a:spcPct val="140000"/>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Realizar acompanhamento de receitas e despesas</a:t>
            </a:r>
            <a:r>
              <a:rPr b="1" i="0" lang="en-US" sz="2700" u="none" cap="none" strike="noStrike">
                <a:solidFill>
                  <a:schemeClr val="dk1"/>
                </a:solidFill>
                <a:latin typeface="Times New Roman"/>
                <a:ea typeface="Times New Roman"/>
                <a:cs typeface="Times New Roman"/>
                <a:sym typeface="Times New Roman"/>
              </a:rPr>
              <a:t>: </a:t>
            </a:r>
            <a:r>
              <a:rPr b="0" i="0" lang="en-US" sz="2700" u="none" cap="none" strike="noStrike">
                <a:solidFill>
                  <a:schemeClr val="dk1"/>
                </a:solidFill>
                <a:latin typeface="Times New Roman"/>
                <a:ea typeface="Times New Roman"/>
                <a:cs typeface="Times New Roman"/>
                <a:sym typeface="Times New Roman"/>
              </a:rPr>
              <a:t>Manter um registro detalhado de todas as receitas e despesas ajuda a ter um panorama claro da saúde financeira da empresa. Esse acompanhamento facilita a tomada de decisões e ajuda a evitar surpresas durante a declaração de impostos.</a:t>
            </a:r>
            <a:endParaRPr b="0" i="0" sz="2700" u="none" cap="none" strike="noStrike">
              <a:solidFill>
                <a:schemeClr val="dk1"/>
              </a:solidFill>
              <a:latin typeface="Times New Roman"/>
              <a:ea typeface="Times New Roman"/>
              <a:cs typeface="Times New Roman"/>
              <a:sym typeface="Times New Roman"/>
            </a:endParaRPr>
          </a:p>
          <a:p>
            <a:pPr indent="-287018" lvl="1" marL="561341" marR="0" rtl="0" algn="just">
              <a:lnSpc>
                <a:spcPct val="140000"/>
              </a:lnSpc>
              <a:spcBef>
                <a:spcPts val="0"/>
              </a:spcBef>
              <a:spcAft>
                <a:spcPts val="0"/>
              </a:spcAft>
              <a:buClr>
                <a:schemeClr val="dk1"/>
              </a:buClr>
              <a:buSzPts val="2700"/>
              <a:buFont typeface="Times New Roman"/>
              <a:buAutoNum type="arabicPeriod"/>
            </a:pPr>
            <a:r>
              <a:rPr b="1" i="0" lang="en-US" sz="2700" u="none" cap="none" strike="noStrike">
                <a:solidFill>
                  <a:schemeClr val="dk1"/>
                </a:solidFill>
                <a:latin typeface="Times New Roman"/>
                <a:ea typeface="Times New Roman"/>
                <a:cs typeface="Times New Roman"/>
                <a:sym typeface="Times New Roman"/>
              </a:rPr>
              <a:t>Realizar a Declaração Anual (DASN SIMEI):</a:t>
            </a:r>
            <a:r>
              <a:rPr b="0" i="0" lang="en-US" sz="2700" u="none" cap="none" strike="noStrike">
                <a:solidFill>
                  <a:schemeClr val="dk1"/>
                </a:solidFill>
                <a:latin typeface="Times New Roman"/>
                <a:ea typeface="Times New Roman"/>
                <a:cs typeface="Times New Roman"/>
                <a:sym typeface="Times New Roman"/>
              </a:rPr>
              <a:t> O MEI deve efetuar anualmente a Declaração Anual Simplificada (DASN SIMEI), que é fundamental para manter a regularidade do CNPJ e evitar multas. É importante garantir que todas as informações estejam corretas e que a declaração seja submetida dentro do prazo estabelecido pela Receita Federal.</a:t>
            </a:r>
            <a:endParaRPr b="0" i="0" sz="2700" u="none" cap="none" strike="noStrike">
              <a:solidFill>
                <a:schemeClr val="dk1"/>
              </a:solidFill>
              <a:latin typeface="Times New Roman"/>
              <a:ea typeface="Times New Roman"/>
              <a:cs typeface="Times New Roman"/>
              <a:sym typeface="Times New Roman"/>
            </a:endParaRPr>
          </a:p>
        </p:txBody>
      </p:sp>
      <p:sp>
        <p:nvSpPr>
          <p:cNvPr id="1051" name="Google Shape;1051;p50"/>
          <p:cNvSpPr txBox="1"/>
          <p:nvPr/>
        </p:nvSpPr>
        <p:spPr>
          <a:xfrm>
            <a:off x="125282" y="9655759"/>
            <a:ext cx="5641200" cy="215400"/>
          </a:xfrm>
          <a:prstGeom prst="rect">
            <a:avLst/>
          </a:prstGeom>
          <a:noFill/>
          <a:ln>
            <a:noFill/>
          </a:ln>
        </p:spPr>
        <p:txBody>
          <a:bodyPr anchorCtr="0" anchor="t" bIns="0" lIns="0" spcFirstLastPara="1" rIns="0" wrap="square" tIns="0">
            <a:spAutoFit/>
          </a:bodyPr>
          <a:lstStyle/>
          <a:p>
            <a:pPr indent="0" lvl="0" marL="0" marR="0" rtl="0" algn="l">
              <a:lnSpc>
                <a:spcPct val="139960"/>
              </a:lnSpc>
              <a:spcBef>
                <a:spcPts val="0"/>
              </a:spcBef>
              <a:spcAft>
                <a:spcPts val="0"/>
              </a:spcAft>
              <a:buClr>
                <a:srgbClr val="000000"/>
              </a:buClr>
              <a:buSzPts val="2550"/>
              <a:buFont typeface="Arial"/>
              <a:buNone/>
            </a:pPr>
            <a:r>
              <a:t/>
            </a:r>
            <a:endParaRPr b="0" i="0" sz="1400" u="none" cap="none" strike="noStrike">
              <a:solidFill>
                <a:schemeClr val="lt1"/>
              </a:solidFill>
              <a:latin typeface="Times New Roman"/>
              <a:ea typeface="Times New Roman"/>
              <a:cs typeface="Times New Roman"/>
              <a:sym typeface="Times New Roman"/>
            </a:endParaRPr>
          </a:p>
        </p:txBody>
      </p:sp>
      <p:sp>
        <p:nvSpPr>
          <p:cNvPr id="1052" name="Google Shape;1052;p50"/>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53" name="Google Shape;1053;p50"/>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7" name="Shape 1057"/>
        <p:cNvGrpSpPr/>
        <p:nvPr/>
      </p:nvGrpSpPr>
      <p:grpSpPr>
        <a:xfrm>
          <a:off x="0" y="0"/>
          <a:ext cx="0" cy="0"/>
          <a:chOff x="0" y="0"/>
          <a:chExt cx="0" cy="0"/>
        </a:xfrm>
      </p:grpSpPr>
      <p:sp>
        <p:nvSpPr>
          <p:cNvPr id="1058" name="Google Shape;1058;p51"/>
          <p:cNvSpPr/>
          <p:nvPr/>
        </p:nvSpPr>
        <p:spPr>
          <a:xfrm>
            <a:off x="297704" y="9454896"/>
            <a:ext cx="5617502" cy="832104"/>
          </a:xfrm>
          <a:custGeom>
            <a:rect b="b" l="l" r="r" t="t"/>
            <a:pathLst>
              <a:path extrusionOk="0" h="832104" w="5617502">
                <a:moveTo>
                  <a:pt x="0" y="0"/>
                </a:moveTo>
                <a:lnTo>
                  <a:pt x="5617502" y="0"/>
                </a:lnTo>
                <a:lnTo>
                  <a:pt x="5617502" y="832104"/>
                </a:lnTo>
                <a:lnTo>
                  <a:pt x="0" y="832104"/>
                </a:lnTo>
                <a:lnTo>
                  <a:pt x="0" y="0"/>
                </a:lnTo>
                <a:close/>
              </a:path>
            </a:pathLst>
          </a:custGeom>
          <a:blipFill rotWithShape="1">
            <a:blip r:embed="rId3">
              <a:alphaModFix/>
            </a:blip>
            <a:stretch>
              <a:fillRect b="0" l="0" r="0" t="0"/>
            </a:stretch>
          </a:blipFill>
          <a:ln>
            <a:noFill/>
          </a:ln>
        </p:spPr>
      </p:sp>
      <p:sp>
        <p:nvSpPr>
          <p:cNvPr id="1059" name="Google Shape;1059;p51"/>
          <p:cNvSpPr txBox="1"/>
          <p:nvPr/>
        </p:nvSpPr>
        <p:spPr>
          <a:xfrm>
            <a:off x="6599471" y="857250"/>
            <a:ext cx="6849900" cy="6927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Clr>
                <a:srgbClr val="000000"/>
              </a:buClr>
              <a:buSzPts val="4500"/>
              <a:buFont typeface="Arial"/>
              <a:buNone/>
            </a:pPr>
            <a:r>
              <a:rPr b="1" i="0" lang="en-US" sz="4500" u="none" cap="none" strike="noStrike">
                <a:solidFill>
                  <a:schemeClr val="dk1"/>
                </a:solidFill>
                <a:latin typeface="Times New Roman"/>
                <a:ea typeface="Times New Roman"/>
                <a:cs typeface="Times New Roman"/>
                <a:sym typeface="Times New Roman"/>
              </a:rPr>
              <a:t>Considerações Finais</a:t>
            </a:r>
            <a:endParaRPr b="0" i="0" sz="1400" u="none" cap="none" strike="noStrike">
              <a:solidFill>
                <a:schemeClr val="dk1"/>
              </a:solidFill>
              <a:latin typeface="Times New Roman"/>
              <a:ea typeface="Times New Roman"/>
              <a:cs typeface="Times New Roman"/>
              <a:sym typeface="Times New Roman"/>
            </a:endParaRPr>
          </a:p>
        </p:txBody>
      </p:sp>
      <p:sp>
        <p:nvSpPr>
          <p:cNvPr id="1060" name="Google Shape;1060;p51"/>
          <p:cNvSpPr txBox="1"/>
          <p:nvPr/>
        </p:nvSpPr>
        <p:spPr>
          <a:xfrm>
            <a:off x="1760400" y="2258250"/>
            <a:ext cx="14767200" cy="6234600"/>
          </a:xfrm>
          <a:prstGeom prst="rect">
            <a:avLst/>
          </a:prstGeom>
          <a:noFill/>
          <a:ln>
            <a:noFill/>
          </a:ln>
        </p:spPr>
        <p:txBody>
          <a:bodyPr anchorCtr="0" anchor="t" bIns="0" lIns="0" spcFirstLastPara="1" rIns="0" wrap="square" tIns="0">
            <a:spAutoFit/>
          </a:bodyPr>
          <a:lstStyle/>
          <a:p>
            <a:pPr indent="-282633" lvl="1" marL="539749" marR="0" rtl="0" algn="just">
              <a:lnSpc>
                <a:spcPct val="140016"/>
              </a:lnSpc>
              <a:spcBef>
                <a:spcPts val="0"/>
              </a:spcBef>
              <a:spcAft>
                <a:spcPts val="0"/>
              </a:spcAft>
              <a:buClr>
                <a:schemeClr val="dk1"/>
              </a:buClr>
              <a:buSzPts val="2700"/>
              <a:buFont typeface="Arial"/>
              <a:buChar char="•"/>
            </a:pPr>
            <a:r>
              <a:rPr b="1" i="0" lang="en-US" sz="2700" u="none" cap="none" strike="noStrike">
                <a:solidFill>
                  <a:schemeClr val="dk1"/>
                </a:solidFill>
                <a:latin typeface="Times New Roman"/>
                <a:ea typeface="Times New Roman"/>
                <a:cs typeface="Times New Roman"/>
                <a:sym typeface="Times New Roman"/>
              </a:rPr>
              <a:t>Mantenha-se atualizado sobre obrigações e deveres do MEI:</a:t>
            </a:r>
            <a:r>
              <a:rPr b="0" i="0" lang="en-US" sz="2700" u="none" cap="none" strike="noStrike">
                <a:solidFill>
                  <a:schemeClr val="dk1"/>
                </a:solidFill>
                <a:latin typeface="Times New Roman"/>
                <a:ea typeface="Times New Roman"/>
                <a:cs typeface="Times New Roman"/>
                <a:sym typeface="Times New Roman"/>
              </a:rPr>
              <a:t> É crucial que os Microempreendedores Individuais (MEIs) estejam sempre informados sobre suas responsabilidades fiscais e contábeis, bem como as mudanças na legislação que possam afetar suas atividades.</a:t>
            </a:r>
            <a:endParaRPr b="0" i="0" sz="2700" u="none" cap="none" strike="noStrike">
              <a:solidFill>
                <a:schemeClr val="dk1"/>
              </a:solidFill>
              <a:latin typeface="Times New Roman"/>
              <a:ea typeface="Times New Roman"/>
              <a:cs typeface="Times New Roman"/>
              <a:sym typeface="Times New Roman"/>
            </a:endParaRPr>
          </a:p>
          <a:p>
            <a:pPr indent="-282633" lvl="1" marL="539749" marR="0" rtl="0" algn="just">
              <a:lnSpc>
                <a:spcPct val="140016"/>
              </a:lnSpc>
              <a:spcBef>
                <a:spcPts val="0"/>
              </a:spcBef>
              <a:spcAft>
                <a:spcPts val="0"/>
              </a:spcAft>
              <a:buClr>
                <a:schemeClr val="dk1"/>
              </a:buClr>
              <a:buSzPts val="2700"/>
              <a:buFont typeface="Arial"/>
              <a:buChar char="•"/>
            </a:pPr>
            <a:r>
              <a:rPr b="1" i="0" lang="en-US" sz="2700" u="none" cap="none" strike="noStrike">
                <a:solidFill>
                  <a:schemeClr val="dk1"/>
                </a:solidFill>
                <a:latin typeface="Times New Roman"/>
                <a:ea typeface="Times New Roman"/>
                <a:cs typeface="Times New Roman"/>
                <a:sym typeface="Times New Roman"/>
              </a:rPr>
              <a:t>A ignorância da lei não isenta responsabilidades:</a:t>
            </a:r>
            <a:r>
              <a:rPr b="0" i="0" lang="en-US" sz="2700" u="none" cap="none" strike="noStrike">
                <a:solidFill>
                  <a:schemeClr val="dk1"/>
                </a:solidFill>
                <a:latin typeface="Times New Roman"/>
                <a:ea typeface="Times New Roman"/>
                <a:cs typeface="Times New Roman"/>
                <a:sym typeface="Times New Roman"/>
              </a:rPr>
              <a:t> É importante lembrar que desconhecer as leis e regulamentos não é uma justificativa para a não conformidade. Os MEIs devem estar cientes de suas obrigações para evitar penalidades e complicações legais.</a:t>
            </a:r>
            <a:endParaRPr b="0" i="0" sz="2700" u="none" cap="none" strike="noStrike">
              <a:solidFill>
                <a:schemeClr val="dk1"/>
              </a:solidFill>
              <a:latin typeface="Times New Roman"/>
              <a:ea typeface="Times New Roman"/>
              <a:cs typeface="Times New Roman"/>
              <a:sym typeface="Times New Roman"/>
            </a:endParaRPr>
          </a:p>
          <a:p>
            <a:pPr indent="-282633" lvl="1" marL="539749" marR="0" rtl="0" algn="just">
              <a:lnSpc>
                <a:spcPct val="140016"/>
              </a:lnSpc>
              <a:spcBef>
                <a:spcPts val="0"/>
              </a:spcBef>
              <a:spcAft>
                <a:spcPts val="0"/>
              </a:spcAft>
              <a:buClr>
                <a:schemeClr val="dk1"/>
              </a:buClr>
              <a:buSzPts val="2700"/>
              <a:buFont typeface="Arial"/>
              <a:buChar char="•"/>
            </a:pPr>
            <a:r>
              <a:rPr b="1" i="0" lang="en-US" sz="2700" u="none" cap="none" strike="noStrike">
                <a:solidFill>
                  <a:schemeClr val="dk1"/>
                </a:solidFill>
                <a:latin typeface="Times New Roman"/>
                <a:ea typeface="Times New Roman"/>
                <a:cs typeface="Times New Roman"/>
                <a:sym typeface="Times New Roman"/>
              </a:rPr>
              <a:t>Verificação de Pendências do MEI pelo e-CAC: </a:t>
            </a:r>
            <a:r>
              <a:rPr b="0" i="0" lang="en-US" sz="2700" u="none" cap="none" strike="noStrike">
                <a:solidFill>
                  <a:schemeClr val="dk1"/>
                </a:solidFill>
                <a:latin typeface="Times New Roman"/>
                <a:ea typeface="Times New Roman"/>
                <a:cs typeface="Times New Roman"/>
                <a:sym typeface="Times New Roman"/>
              </a:rPr>
              <a:t>Acesse o e-CAC (Centro Virtual de Atendimento ao Contribuinte) para verificar pendências do MEI:</a:t>
            </a:r>
            <a:endParaRPr b="0" i="0" sz="2700" u="none" cap="none" strike="noStrike">
              <a:solidFill>
                <a:schemeClr val="dk1"/>
              </a:solidFill>
              <a:latin typeface="Times New Roman"/>
              <a:ea typeface="Times New Roman"/>
              <a:cs typeface="Times New Roman"/>
              <a:sym typeface="Times New Roman"/>
            </a:endParaRPr>
          </a:p>
          <a:p>
            <a:pPr indent="-282633" lvl="1" marL="539749"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Utilize sua conta no Gov.br para realizar o login.</a:t>
            </a:r>
            <a:endParaRPr b="0" i="0" sz="2700" u="none" cap="none" strike="noStrike">
              <a:solidFill>
                <a:schemeClr val="dk1"/>
              </a:solidFill>
              <a:latin typeface="Times New Roman"/>
              <a:ea typeface="Times New Roman"/>
              <a:cs typeface="Times New Roman"/>
              <a:sym typeface="Times New Roman"/>
            </a:endParaRPr>
          </a:p>
          <a:p>
            <a:pPr indent="-282633" lvl="1" marL="539749"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Altere o perfil de acesso para Pessoa Jurídica (PJ).</a:t>
            </a:r>
            <a:endParaRPr b="0" i="0" sz="2700" u="none" cap="none" strike="noStrike">
              <a:solidFill>
                <a:schemeClr val="dk1"/>
              </a:solidFill>
              <a:latin typeface="Times New Roman"/>
              <a:ea typeface="Times New Roman"/>
              <a:cs typeface="Times New Roman"/>
              <a:sym typeface="Times New Roman"/>
            </a:endParaRPr>
          </a:p>
          <a:p>
            <a:pPr indent="-282633" lvl="1" marL="539749" marR="0" rtl="0" algn="just">
              <a:lnSpc>
                <a:spcPct val="140016"/>
              </a:lnSpc>
              <a:spcBef>
                <a:spcPts val="0"/>
              </a:spcBef>
              <a:spcAft>
                <a:spcPts val="0"/>
              </a:spcAft>
              <a:buClr>
                <a:schemeClr val="dk1"/>
              </a:buClr>
              <a:buSzPts val="2700"/>
              <a:buFont typeface="Times New Roman"/>
              <a:buAutoNum type="arabicPeriod"/>
            </a:pPr>
            <a:r>
              <a:rPr b="0" i="0" lang="en-US" sz="2700" u="none" cap="none" strike="noStrike">
                <a:solidFill>
                  <a:schemeClr val="dk1"/>
                </a:solidFill>
                <a:latin typeface="Times New Roman"/>
                <a:ea typeface="Times New Roman"/>
                <a:cs typeface="Times New Roman"/>
                <a:sym typeface="Times New Roman"/>
              </a:rPr>
              <a:t>Link de acesso: e-CAC Login.</a:t>
            </a:r>
            <a:endParaRPr b="0" i="0" sz="2700" u="none" cap="none" strike="noStrike">
              <a:solidFill>
                <a:schemeClr val="dk1"/>
              </a:solidFill>
              <a:latin typeface="Times New Roman"/>
              <a:ea typeface="Times New Roman"/>
              <a:cs typeface="Times New Roman"/>
              <a:sym typeface="Times New Roman"/>
            </a:endParaRPr>
          </a:p>
        </p:txBody>
      </p:sp>
      <p:sp>
        <p:nvSpPr>
          <p:cNvPr id="1061" name="Google Shape;1061;p51"/>
          <p:cNvSpPr/>
          <p:nvPr/>
        </p:nvSpPr>
        <p:spPr>
          <a:xfrm>
            <a:off x="0" y="10031104"/>
            <a:ext cx="18288000" cy="255900"/>
          </a:xfrm>
          <a:prstGeom prst="rect">
            <a:avLst/>
          </a:prstGeom>
          <a:solidFill>
            <a:srgbClr val="C0FF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c</a:t>
            </a:r>
            <a:endParaRPr b="0" i="0" sz="1400" u="none" cap="none" strike="noStrike">
              <a:solidFill>
                <a:srgbClr val="FFFFFF"/>
              </a:solidFill>
              <a:latin typeface="Arial"/>
              <a:ea typeface="Arial"/>
              <a:cs typeface="Arial"/>
              <a:sym typeface="Arial"/>
            </a:endParaRPr>
          </a:p>
        </p:txBody>
      </p:sp>
      <p:pic>
        <p:nvPicPr>
          <p:cNvPr id="1062" name="Google Shape;1062;p51"/>
          <p:cNvPicPr preferRelativeResize="0"/>
          <p:nvPr/>
        </p:nvPicPr>
        <p:blipFill rotWithShape="1">
          <a:blip r:embed="rId4">
            <a:alphaModFix/>
          </a:blip>
          <a:srcRect b="0" l="0" r="0" t="0"/>
          <a:stretch/>
        </p:blipFill>
        <p:spPr>
          <a:xfrm>
            <a:off x="15288000" y="8554466"/>
            <a:ext cx="3000000" cy="1476634"/>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g37c35cf32d1_0_110"/>
          <p:cNvSpPr txBox="1"/>
          <p:nvPr/>
        </p:nvSpPr>
        <p:spPr>
          <a:xfrm>
            <a:off x="7644000" y="254200"/>
            <a:ext cx="4183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39977"/>
              </a:lnSpc>
              <a:spcBef>
                <a:spcPts val="0"/>
              </a:spcBef>
              <a:spcAft>
                <a:spcPts val="0"/>
              </a:spcAft>
              <a:buClr>
                <a:srgbClr val="000000"/>
              </a:buClr>
              <a:buSzPts val="4100"/>
              <a:buFont typeface="Arial"/>
              <a:buNone/>
            </a:pPr>
            <a:r>
              <a:rPr b="1" i="0" lang="en-US" sz="4100" u="none" cap="none" strike="noStrike">
                <a:solidFill>
                  <a:schemeClr val="dk1"/>
                </a:solidFill>
                <a:latin typeface="Times New Roman"/>
                <a:ea typeface="Times New Roman"/>
                <a:cs typeface="Times New Roman"/>
                <a:sym typeface="Times New Roman"/>
              </a:rPr>
              <a:t>REFERÊNCIAS</a:t>
            </a:r>
            <a:endParaRPr b="0" i="0" sz="1400" u="none" cap="none" strike="noStrike">
              <a:solidFill>
                <a:srgbClr val="000000"/>
              </a:solidFill>
              <a:latin typeface="Arial"/>
              <a:ea typeface="Arial"/>
              <a:cs typeface="Arial"/>
              <a:sym typeface="Arial"/>
            </a:endParaRPr>
          </a:p>
        </p:txBody>
      </p:sp>
      <p:sp>
        <p:nvSpPr>
          <p:cNvPr id="1068" name="Google Shape;1068;g37c35cf32d1_0_110"/>
          <p:cNvSpPr txBox="1"/>
          <p:nvPr/>
        </p:nvSpPr>
        <p:spPr>
          <a:xfrm>
            <a:off x="1406250" y="1584925"/>
            <a:ext cx="15475500" cy="749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Cartão de crédito é uma nova opção de pagamento do DAS para o MEI. Receita Federal, 2025. B</a:t>
            </a:r>
            <a:r>
              <a:rPr lang="en-US" sz="2500">
                <a:solidFill>
                  <a:schemeClr val="dk1"/>
                </a:solidFill>
                <a:latin typeface="Times New Roman"/>
                <a:ea typeface="Times New Roman"/>
                <a:cs typeface="Times New Roman"/>
                <a:sym typeface="Times New Roman"/>
              </a:rPr>
              <a:t>rasil, 2025c.</a:t>
            </a:r>
            <a:r>
              <a:rPr b="0" i="0" lang="en-US" sz="2500" u="none" cap="none" strike="noStrike">
                <a:solidFill>
                  <a:schemeClr val="dk1"/>
                </a:solidFill>
                <a:latin typeface="Times New Roman"/>
                <a:ea typeface="Times New Roman"/>
                <a:cs typeface="Times New Roman"/>
                <a:sym typeface="Times New Roman"/>
              </a:rPr>
              <a:t> Disponível em: https://www.gov.br/receitafederal/pt-br/assuntos/noticias/2025/setembro/cartao-de-credito-e-uma-nova-opcao-de-pagamento-do-das-para-o-mei.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Empresas &amp; Negócios. Empreendedor. Regularizar débitos do MEI. 2025. Como consultar e regularizar débitos do MEI. B</a:t>
            </a:r>
            <a:r>
              <a:rPr lang="en-US" sz="2500">
                <a:solidFill>
                  <a:schemeClr val="dk1"/>
                </a:solidFill>
                <a:latin typeface="Times New Roman"/>
                <a:ea typeface="Times New Roman"/>
                <a:cs typeface="Times New Roman"/>
                <a:sym typeface="Times New Roman"/>
              </a:rPr>
              <a:t>rasil, 2025b.</a:t>
            </a:r>
            <a:r>
              <a:rPr b="0" i="0" lang="en-US" sz="2500" u="none" cap="none" strike="noStrike">
                <a:solidFill>
                  <a:schemeClr val="dk1"/>
                </a:solidFill>
                <a:latin typeface="Times New Roman"/>
                <a:ea typeface="Times New Roman"/>
                <a:cs typeface="Times New Roman"/>
                <a:sym typeface="Times New Roman"/>
              </a:rPr>
              <a:t> Disponível em: https://www.gov.br/empresas-e-negocios/pt-br/empreendedor/verificar-debitos-do-mei.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Instituto Nacional de Seguridade Social. Recolhimento do MEI passou de R$ 70,60 para R$ 75,90. Notícias – INSS, 2025a. Disponível em: https://www.gov.br/inss/pt-br/noticias/recolhimento-do-mei-passou-de-r-70-60-para-r-75-90. Acesso em: ago.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 </a:t>
            </a:r>
            <a:r>
              <a:rPr b="0" i="0" lang="en-US" sz="2500" u="none" cap="none" strike="noStrike">
                <a:solidFill>
                  <a:schemeClr val="dk1"/>
                </a:solidFill>
                <a:latin typeface="Times New Roman"/>
                <a:ea typeface="Times New Roman"/>
                <a:cs typeface="Times New Roman"/>
                <a:sym typeface="Times New Roman"/>
              </a:rPr>
              <a:t>Lei complementar nº 123, de 14 de dezembro de 2006. Institui o Estatuto Nacional da Microempresa e da Empresa de Pequeno Porte. Disponível em: https://www.planalto.gov.br/ccivil_03/leis/lcp/lcp123.htm.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Mapa de Empresas. Boletim do 2º quadrimestre de 2025e. Disponível em: https://www.gov.br/empresas-e-negocios/pt-br/mapa-de-empresas/boletins/mapa-de-empresas-boletim-2o-quadrimestre-2025.pdf. Acesso em: set. 2025.</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sp>
        <p:nvSpPr>
          <p:cNvPr id="1073" name="Google Shape;1073;g387308af82c_0_24"/>
          <p:cNvSpPr txBox="1"/>
          <p:nvPr/>
        </p:nvSpPr>
        <p:spPr>
          <a:xfrm>
            <a:off x="7644000" y="254200"/>
            <a:ext cx="4183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39977"/>
              </a:lnSpc>
              <a:spcBef>
                <a:spcPts val="0"/>
              </a:spcBef>
              <a:spcAft>
                <a:spcPts val="0"/>
              </a:spcAft>
              <a:buClr>
                <a:srgbClr val="000000"/>
              </a:buClr>
              <a:buSzPts val="4100"/>
              <a:buFont typeface="Arial"/>
              <a:buNone/>
            </a:pPr>
            <a:r>
              <a:rPr b="1" i="0" lang="en-US" sz="4100" u="none" cap="none" strike="noStrike">
                <a:solidFill>
                  <a:schemeClr val="dk1"/>
                </a:solidFill>
                <a:latin typeface="Times New Roman"/>
                <a:ea typeface="Times New Roman"/>
                <a:cs typeface="Times New Roman"/>
                <a:sym typeface="Times New Roman"/>
              </a:rPr>
              <a:t>REFERÊNCIAS</a:t>
            </a:r>
            <a:endParaRPr b="0" i="0" sz="1400" u="none" cap="none" strike="noStrike">
              <a:solidFill>
                <a:srgbClr val="000000"/>
              </a:solidFill>
              <a:latin typeface="Arial"/>
              <a:ea typeface="Arial"/>
              <a:cs typeface="Arial"/>
              <a:sym typeface="Arial"/>
            </a:endParaRPr>
          </a:p>
        </p:txBody>
      </p:sp>
      <p:sp>
        <p:nvSpPr>
          <p:cNvPr id="1074" name="Google Shape;1074;g387308af82c_0_24"/>
          <p:cNvSpPr txBox="1"/>
          <p:nvPr/>
        </p:nvSpPr>
        <p:spPr>
          <a:xfrm>
            <a:off x="1406250" y="1584925"/>
            <a:ext cx="15475500" cy="7496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Manual de Desenquadramento do SIMEI. 2025c. Disponível em: https://www8.receita.fazenda.gov.br/SimplesNacional/Arquivos/manual/MANUAL_DESENQUADRAMENTO_SIMEI.pdf. Acesso em: ago.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Manual do Parcelamento de Débitos do MEI. Simples Nacional, 2025a. Disponível em: http://www8.receita.fazenda.gov.br/SimplesNacional/Arquivos/manual/Manual_Parcelamento_MEI.pdf. Acesso em: ago.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Ministério da Fazenda. Receita orienta Microempreendedor Individual inadimplente para não ser excluído do Simples Nacional. 2024b. Disponível em: https://www.gov.br/fazenda/pt-br/assuntos/noticias/2023/setembro/receita-orienta-microempreendedor-individual-inadimplente-para-nao-ser-excluido-do-simples-nacional.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 </a:t>
            </a:r>
            <a:r>
              <a:rPr b="0" i="0" lang="en-US" sz="2500" u="none" cap="none" strike="noStrike">
                <a:solidFill>
                  <a:schemeClr val="dk1"/>
                </a:solidFill>
                <a:latin typeface="Times New Roman"/>
                <a:ea typeface="Times New Roman"/>
                <a:cs typeface="Times New Roman"/>
                <a:sym typeface="Times New Roman"/>
              </a:rPr>
              <a:t>Obrigações e direitos do MEI. Portal do Empreendedor. Disponível em: https://www.gov.br/empresas-e-negocios/pt-br/empreendedor/quero-ser-mei/direitos-e-obrigacoes.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 </a:t>
            </a:r>
            <a:r>
              <a:rPr b="0" i="0" lang="en-US" sz="2500" u="none" cap="none" strike="noStrike">
                <a:solidFill>
                  <a:schemeClr val="dk1"/>
                </a:solidFill>
                <a:latin typeface="Times New Roman"/>
                <a:ea typeface="Times New Roman"/>
                <a:cs typeface="Times New Roman"/>
                <a:sym typeface="Times New Roman"/>
              </a:rPr>
              <a:t>Parcelamento. Portal do Empreendedor, 2021. Disponível em: https://www.gov.br/empresas-e-negocios/pt-br/empreendedor/servicos-para-mei/pagamento-de-contribuicao-mensal/parcelamento-1. Acesso em: set. 2025.</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8" name="Shape 1078"/>
        <p:cNvGrpSpPr/>
        <p:nvPr/>
      </p:nvGrpSpPr>
      <p:grpSpPr>
        <a:xfrm>
          <a:off x="0" y="0"/>
          <a:ext cx="0" cy="0"/>
          <a:chOff x="0" y="0"/>
          <a:chExt cx="0" cy="0"/>
        </a:xfrm>
      </p:grpSpPr>
      <p:sp>
        <p:nvSpPr>
          <p:cNvPr id="1079" name="Google Shape;1079;g387308af82c_0_29"/>
          <p:cNvSpPr txBox="1"/>
          <p:nvPr/>
        </p:nvSpPr>
        <p:spPr>
          <a:xfrm>
            <a:off x="7644000" y="254200"/>
            <a:ext cx="4183200" cy="815700"/>
          </a:xfrm>
          <a:prstGeom prst="rect">
            <a:avLst/>
          </a:prstGeom>
          <a:noFill/>
          <a:ln>
            <a:noFill/>
          </a:ln>
        </p:spPr>
        <p:txBody>
          <a:bodyPr anchorCtr="0" anchor="t" bIns="91425" lIns="91425" spcFirstLastPara="1" rIns="91425" wrap="square" tIns="91425">
            <a:spAutoFit/>
          </a:bodyPr>
          <a:lstStyle/>
          <a:p>
            <a:pPr indent="0" lvl="0" marL="0" marR="0" rtl="0" algn="l">
              <a:lnSpc>
                <a:spcPct val="139977"/>
              </a:lnSpc>
              <a:spcBef>
                <a:spcPts val="0"/>
              </a:spcBef>
              <a:spcAft>
                <a:spcPts val="0"/>
              </a:spcAft>
              <a:buClr>
                <a:srgbClr val="000000"/>
              </a:buClr>
              <a:buSzPts val="4100"/>
              <a:buFont typeface="Arial"/>
              <a:buNone/>
            </a:pPr>
            <a:r>
              <a:rPr b="1" i="0" lang="en-US" sz="4100" u="none" cap="none" strike="noStrike">
                <a:solidFill>
                  <a:schemeClr val="dk1"/>
                </a:solidFill>
                <a:latin typeface="Times New Roman"/>
                <a:ea typeface="Times New Roman"/>
                <a:cs typeface="Times New Roman"/>
                <a:sym typeface="Times New Roman"/>
              </a:rPr>
              <a:t>REFERÊNCIAS</a:t>
            </a:r>
            <a:endParaRPr b="0" i="0" sz="1400" u="none" cap="none" strike="noStrike">
              <a:solidFill>
                <a:srgbClr val="000000"/>
              </a:solidFill>
              <a:latin typeface="Arial"/>
              <a:ea typeface="Arial"/>
              <a:cs typeface="Arial"/>
              <a:sym typeface="Arial"/>
            </a:endParaRPr>
          </a:p>
        </p:txBody>
      </p:sp>
      <p:sp>
        <p:nvSpPr>
          <p:cNvPr id="1080" name="Google Shape;1080;g387308af82c_0_29"/>
          <p:cNvSpPr txBox="1"/>
          <p:nvPr/>
        </p:nvSpPr>
        <p:spPr>
          <a:xfrm>
            <a:off x="1406250" y="1584925"/>
            <a:ext cx="15475500" cy="595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 </a:t>
            </a:r>
            <a:r>
              <a:rPr b="0" i="0" lang="en-US" sz="2500" u="none" cap="none" strike="noStrike">
                <a:solidFill>
                  <a:schemeClr val="dk1"/>
                </a:solidFill>
                <a:latin typeface="Times New Roman"/>
                <a:ea typeface="Times New Roman"/>
                <a:cs typeface="Times New Roman"/>
                <a:sym typeface="Times New Roman"/>
              </a:rPr>
              <a:t>Perguntas frequentes MEI. Portal do Empreendedor, 2025b. Disponível em: https://www.gov.br/empresas-e-negocios/pt-br/empreendedor/perguntas-frequentes.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 </a:t>
            </a:r>
            <a:r>
              <a:rPr b="0" i="0" lang="en-US" sz="2500" u="none" cap="none" strike="noStrike">
                <a:solidFill>
                  <a:schemeClr val="dk1"/>
                </a:solidFill>
                <a:latin typeface="Times New Roman"/>
                <a:ea typeface="Times New Roman"/>
                <a:cs typeface="Times New Roman"/>
                <a:sym typeface="Times New Roman"/>
              </a:rPr>
              <a:t>Regularização de débitos do Simples Nacional: termo de exclusão. 2025c. Disponível em: file:///C:/Users/IFAL/Downloads/regularizacao-de-debitos-do-simples-nacional-termo-de-exclusao%20atual%2020%20(1).pdf. Acesso em: ago.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BRASIL.</a:t>
            </a:r>
            <a:r>
              <a:rPr b="0" i="0" lang="en-US" sz="2500" u="none" cap="none" strike="noStrike">
                <a:solidFill>
                  <a:schemeClr val="dk1"/>
                </a:solidFill>
                <a:latin typeface="Times New Roman"/>
                <a:ea typeface="Times New Roman"/>
                <a:cs typeface="Times New Roman"/>
                <a:sym typeface="Times New Roman"/>
              </a:rPr>
              <a:t> Sebrae. Quais as consequências se eu não pagar a DAS-MEI? 2023. Disponível em: https://sebrae.com.br/sites/PortalSebrae/artigos/quais-as-consequencias-se-eu-nao-pagar-a-das-mei,f318adf847c47810VgnVCM1000001b00320aRCRD.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1" i="0" lang="en-US" sz="2500" u="none" cap="none" strike="noStrike">
                <a:solidFill>
                  <a:schemeClr val="dk1"/>
                </a:solidFill>
                <a:latin typeface="Times New Roman"/>
                <a:ea typeface="Times New Roman"/>
                <a:cs typeface="Times New Roman"/>
                <a:sym typeface="Times New Roman"/>
              </a:rPr>
              <a:t>CONTÁBEIS.</a:t>
            </a:r>
            <a:r>
              <a:rPr b="0" i="0" lang="en-US" sz="2500" u="none" cap="none" strike="noStrike">
                <a:solidFill>
                  <a:schemeClr val="dk1"/>
                </a:solidFill>
                <a:latin typeface="Times New Roman"/>
                <a:ea typeface="Times New Roman"/>
                <a:cs typeface="Times New Roman"/>
                <a:sym typeface="Times New Roman"/>
              </a:rPr>
              <a:t> 50,2% dos MEIs estão inadimplentes. Portal Contábeis, 2023. Disponível em: https://www.contabeis.com.br/noticias/57321/50-2-dos-meis-estao-inadimplentes/. Acesso em: set. 2025.</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t/>
            </a:r>
            <a:endParaRPr b="0" i="0" sz="25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2500" u="none" cap="none" strike="noStrike">
                <a:solidFill>
                  <a:schemeClr val="dk1"/>
                </a:solidFill>
                <a:latin typeface="Times New Roman"/>
                <a:ea typeface="Times New Roman"/>
                <a:cs typeface="Times New Roman"/>
                <a:sym typeface="Times New Roman"/>
              </a:rPr>
              <a:t>Brasil-2025-D. https://www.gov.br/pgfn/pt-br/servicos/orientacoes-contribuintes/acordo-de-transacao/edital-pgdau-11-2025</a:t>
            </a:r>
            <a:endParaRPr b="0" i="0" sz="25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4" name="Shape 1084"/>
        <p:cNvGrpSpPr/>
        <p:nvPr/>
      </p:nvGrpSpPr>
      <p:grpSpPr>
        <a:xfrm>
          <a:off x="0" y="0"/>
          <a:ext cx="0" cy="0"/>
          <a:chOff x="0" y="0"/>
          <a:chExt cx="0" cy="0"/>
        </a:xfrm>
      </p:grpSpPr>
      <p:sp>
        <p:nvSpPr>
          <p:cNvPr id="1085" name="Google Shape;1085;p54"/>
          <p:cNvSpPr/>
          <p:nvPr/>
        </p:nvSpPr>
        <p:spPr>
          <a:xfrm>
            <a:off x="3734029" y="2481939"/>
            <a:ext cx="10820400" cy="5324475"/>
          </a:xfrm>
          <a:custGeom>
            <a:rect b="b" l="l" r="r" t="t"/>
            <a:pathLst>
              <a:path extrusionOk="0" h="5324475" w="10820400">
                <a:moveTo>
                  <a:pt x="0" y="0"/>
                </a:moveTo>
                <a:lnTo>
                  <a:pt x="10820400" y="0"/>
                </a:lnTo>
                <a:lnTo>
                  <a:pt x="10820400" y="5324475"/>
                </a:lnTo>
                <a:lnTo>
                  <a:pt x="0" y="5324475"/>
                </a:lnTo>
                <a:lnTo>
                  <a:pt x="0" y="0"/>
                </a:lnTo>
                <a:close/>
              </a:path>
            </a:pathLst>
          </a:custGeom>
          <a:blipFill rotWithShape="1">
            <a:blip r:embed="rId3">
              <a:alphaModFix/>
            </a:blip>
            <a:stretch>
              <a:fillRect b="0" l="0" r="0" t="0"/>
            </a:stretch>
          </a:blipFill>
          <a:ln>
            <a:noFill/>
          </a:ln>
        </p:spPr>
      </p:sp>
      <p:pic>
        <p:nvPicPr>
          <p:cNvPr id="1086" name="Google Shape;1086;p54"/>
          <p:cNvPicPr preferRelativeResize="0"/>
          <p:nvPr/>
        </p:nvPicPr>
        <p:blipFill rotWithShape="1">
          <a:blip r:embed="rId4">
            <a:alphaModFix/>
          </a:blip>
          <a:srcRect b="0" l="0" r="0" t="0"/>
          <a:stretch/>
        </p:blipFill>
        <p:spPr>
          <a:xfrm>
            <a:off x="3733800" y="1970665"/>
            <a:ext cx="10820400" cy="53259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Neivaldo</dc:creator>
</cp:coreProperties>
</file>