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</p:sldIdLst>
  <p:sldSz cy="10287000" cx="18288000"/>
  <p:notesSz cx="6858000" cy="9144000"/>
  <p:embeddedFontLst>
    <p:embeddedFont>
      <p:font typeface="IBM Plex Sans"/>
      <p:regular r:id="rId57"/>
      <p:bold r:id="rId58"/>
      <p:italic r:id="rId59"/>
      <p:boldItalic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61" roundtripDataSignature="AMtx7mj5OikMUudUFZrTCU1ksAKKGSQA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D5EB420-E797-422E-8983-8A196600031E}">
  <a:tblStyle styleId="{8D5EB420-E797-422E-8983-8A196600031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1" Type="http://customschemas.google.com/relationships/presentationmetadata" Target="metadata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0" Type="http://schemas.openxmlformats.org/officeDocument/2006/relationships/font" Target="fonts/IBMPlexSans-boldItalic.fntdata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57" Type="http://schemas.openxmlformats.org/officeDocument/2006/relationships/font" Target="fonts/IBMPlexSans-regular.fntdata"/><Relationship Id="rId12" Type="http://schemas.openxmlformats.org/officeDocument/2006/relationships/slide" Target="slides/slide5.xml"/><Relationship Id="rId56" Type="http://schemas.openxmlformats.org/officeDocument/2006/relationships/slide" Target="slides/slide49.xml"/><Relationship Id="rId15" Type="http://schemas.openxmlformats.org/officeDocument/2006/relationships/slide" Target="slides/slide8.xml"/><Relationship Id="rId59" Type="http://schemas.openxmlformats.org/officeDocument/2006/relationships/font" Target="fonts/IBMPlexSans-italic.fntdata"/><Relationship Id="rId14" Type="http://schemas.openxmlformats.org/officeDocument/2006/relationships/slide" Target="slides/slide7.xml"/><Relationship Id="rId58" Type="http://schemas.openxmlformats.org/officeDocument/2006/relationships/font" Target="fonts/IBMPlexSans-bold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ac31973b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150" name="Google Shape;150;g3dac31973be_0_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3" name="Google Shape;28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6" name="Google Shape;29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9" name="Google Shape;30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8fd75d527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4" name="Google Shape;324;g3e8fd75d527_1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9" name="Google Shape;33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3" name="Google Shape;35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5" name="Google Shape;36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7" name="Google Shape;37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9" name="Google Shape;38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8fd75d527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1" name="Google Shape;401;g3e8fd75d527_1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d8febbb9a7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161" name="Google Shape;161;g3d8febbb9a7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4" name="Google Shape;41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7" name="Google Shape;427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8" name="Google Shape;43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4" name="Google Shape;45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8" name="Google Shape;46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3" name="Google Shape;483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7" name="Google Shape;497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7" name="Google Shape;507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7" name="Google Shape;51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0" name="Google Shape;53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ac68b57e4_1_6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202" name="Google Shape;202;g3dac68b57e4_1_6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0" name="Google Shape;540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0" name="Google Shape;55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2" name="Google Shape;562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3" name="Google Shape;573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3" name="Google Shape;583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ea15469fb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3" name="Google Shape;593;g3ea15469fbc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3ea15469fb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3" name="Google Shape;603;g3ea15469fbc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3" name="Google Shape;613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3" name="Google Shape;623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ebfe5682b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3" name="Google Shape;633;g3ebfe5682b5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ac68b57e4_2_19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13" name="Google Shape;213;g3dac68b57e4_2_19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ebfe5682b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3" name="Google Shape;643;g3ebfe5682b5_0_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ebfe5682b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3" name="Google Shape;653;g3ebfe5682b5_0_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ebfe5682b5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9" name="Google Shape;669;g3ebfe5682b5_0_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5" name="Google Shape;685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7" name="Google Shape;697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8" name="Google Shape;708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9" name="Google Shape;719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31" name="Google Shape;731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ebfe5682b5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38" name="Google Shape;738;g3ebfe5682b5_0_1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f45c77248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5" name="Google Shape;745;g3f45c77248f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" name="Google Shape;22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3" name="Google Shape;23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7" name="Google Shape;24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7" name="Google Shape;257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88fc80317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g3d88fc80317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g3d88fc80317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g3d88fc80317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showMasterSp="0">
  <p:cSld name="Title and Content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8febbb9a7_0_9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g3d8febbb9a7_0_94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g3d8febbb9a7_0_94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3d8febbb9a7_0_94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3d8febbb9a7_0_94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g3d8febbb9a7_0_94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3d8febbb9a7_0_9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g3d8febbb9a7_0_9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ac68b57e4_1_86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dac68b57e4_1_86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g3dac68b57e4_1_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3dac68b57e4_1_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dac68b57e4_1_86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g3dac68b57e4_1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dac68b57e4_1_8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dac68b57e4_1_8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dac68b57e4_1_8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dac68b57e4_1_8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ac68b57e4_1_9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3dac68b57e4_1_97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3dac68b57e4_1_97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3dac68b57e4_1_97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3dac68b57e4_1_97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3dac68b57e4_1_9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3dac68b57e4_1_9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3dac68b57e4_1_9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dac68b57e4_1_106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g3dac68b57e4_1_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dac68b57e4_1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dac68b57e4_1_106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g3dac68b57e4_1_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dac68b57e4_1_106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3dac68b57e4_1_106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dac68b57e4_1_10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g3dac68b57e4_1_10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3dac68b57e4_1_10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ac68b57e4_1_11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3dac68b57e4_1_11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3dac68b57e4_1_11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dac68b57e4_1_12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3dac68b57e4_1_121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3dac68b57e4_1_121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3dac68b57e4_1_12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3dac68b57e4_1_12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3dac68b57e4_1_12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ac68b57e4_1_12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3dac68b57e4_1_12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g3dac68b57e4_1_12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3dac68b57e4_1_12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5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6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6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6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6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6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6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ac68b57e4_1_79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dac68b57e4_1_79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g3dac68b57e4_1_79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g3dac68b57e4_1_79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g3dac68b57e4_1_7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3dac68b57e4_1_7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8.png"/><Relationship Id="rId5" Type="http://schemas.openxmlformats.org/officeDocument/2006/relationships/image" Target="../media/image29.png"/><Relationship Id="rId6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image" Target="../media/image13.jpg"/><Relationship Id="rId5" Type="http://schemas.openxmlformats.org/officeDocument/2006/relationships/image" Target="../media/image8.png"/><Relationship Id="rId6" Type="http://schemas.openxmlformats.org/officeDocument/2006/relationships/image" Target="../media/image29.png"/><Relationship Id="rId7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17.jpg"/><Relationship Id="rId5" Type="http://schemas.openxmlformats.org/officeDocument/2006/relationships/image" Target="../media/image22.png"/><Relationship Id="rId6" Type="http://schemas.openxmlformats.org/officeDocument/2006/relationships/image" Target="../media/image8.png"/><Relationship Id="rId7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19.jpg"/><Relationship Id="rId6" Type="http://schemas.openxmlformats.org/officeDocument/2006/relationships/image" Target="../media/image8.png"/><Relationship Id="rId7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6.jpg"/><Relationship Id="rId5" Type="http://schemas.openxmlformats.org/officeDocument/2006/relationships/hyperlink" Target="https://cav.receita.fazenda.gov.br" TargetMode="External"/><Relationship Id="rId6" Type="http://schemas.openxmlformats.org/officeDocument/2006/relationships/image" Target="../media/image8.png"/><Relationship Id="rId7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jp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32.jpg"/><Relationship Id="rId5" Type="http://schemas.openxmlformats.org/officeDocument/2006/relationships/image" Target="../media/image8.png"/><Relationship Id="rId6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33.jpg"/><Relationship Id="rId5" Type="http://schemas.openxmlformats.org/officeDocument/2006/relationships/image" Target="../media/image8.png"/><Relationship Id="rId6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png"/><Relationship Id="rId4" Type="http://schemas.openxmlformats.org/officeDocument/2006/relationships/image" Target="../media/image50.png"/><Relationship Id="rId5" Type="http://schemas.openxmlformats.org/officeDocument/2006/relationships/image" Target="../media/image8.png"/><Relationship Id="rId6" Type="http://schemas.openxmlformats.org/officeDocument/2006/relationships/image" Target="../media/image29.png"/><Relationship Id="rId7" Type="http://schemas.openxmlformats.org/officeDocument/2006/relationships/image" Target="../media/image18.png"/><Relationship Id="rId8" Type="http://schemas.openxmlformats.org/officeDocument/2006/relationships/image" Target="../media/image4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1.png"/><Relationship Id="rId4" Type="http://schemas.openxmlformats.org/officeDocument/2006/relationships/image" Target="../media/image55.jpg"/><Relationship Id="rId5" Type="http://schemas.openxmlformats.org/officeDocument/2006/relationships/image" Target="../media/image35.png"/><Relationship Id="rId6" Type="http://schemas.openxmlformats.org/officeDocument/2006/relationships/image" Target="../media/image45.png"/><Relationship Id="rId7" Type="http://schemas.openxmlformats.org/officeDocument/2006/relationships/image" Target="../media/image8.png"/><Relationship Id="rId8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6.jpg"/><Relationship Id="rId4" Type="http://schemas.openxmlformats.org/officeDocument/2006/relationships/image" Target="../media/image40.png"/><Relationship Id="rId9" Type="http://schemas.openxmlformats.org/officeDocument/2006/relationships/image" Target="../media/image29.png"/><Relationship Id="rId5" Type="http://schemas.openxmlformats.org/officeDocument/2006/relationships/image" Target="../media/image36.jpg"/><Relationship Id="rId6" Type="http://schemas.openxmlformats.org/officeDocument/2006/relationships/image" Target="../media/image42.png"/><Relationship Id="rId7" Type="http://schemas.openxmlformats.org/officeDocument/2006/relationships/image" Target="../media/image38.png"/><Relationship Id="rId8" Type="http://schemas.openxmlformats.org/officeDocument/2006/relationships/image" Target="../media/image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png"/><Relationship Id="rId4" Type="http://schemas.openxmlformats.org/officeDocument/2006/relationships/image" Target="../media/image52.jpg"/><Relationship Id="rId5" Type="http://schemas.openxmlformats.org/officeDocument/2006/relationships/image" Target="../media/image34.png"/><Relationship Id="rId6" Type="http://schemas.openxmlformats.org/officeDocument/2006/relationships/image" Target="../media/image60.png"/><Relationship Id="rId7" Type="http://schemas.openxmlformats.org/officeDocument/2006/relationships/image" Target="../media/image8.png"/><Relationship Id="rId8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8.jpg"/><Relationship Id="rId4" Type="http://schemas.openxmlformats.org/officeDocument/2006/relationships/image" Target="../media/image51.png"/><Relationship Id="rId5" Type="http://schemas.openxmlformats.org/officeDocument/2006/relationships/image" Target="../media/image49.png"/><Relationship Id="rId6" Type="http://schemas.openxmlformats.org/officeDocument/2006/relationships/image" Target="../media/image8.png"/><Relationship Id="rId7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7.png"/><Relationship Id="rId4" Type="http://schemas.openxmlformats.org/officeDocument/2006/relationships/image" Target="../media/image57.png"/><Relationship Id="rId5" Type="http://schemas.openxmlformats.org/officeDocument/2006/relationships/image" Target="../media/image8.png"/><Relationship Id="rId6" Type="http://schemas.openxmlformats.org/officeDocument/2006/relationships/image" Target="../media/image2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3.png"/><Relationship Id="rId4" Type="http://schemas.openxmlformats.org/officeDocument/2006/relationships/image" Target="../media/image50.png"/><Relationship Id="rId5" Type="http://schemas.openxmlformats.org/officeDocument/2006/relationships/image" Target="../media/image8.png"/><Relationship Id="rId6" Type="http://schemas.openxmlformats.org/officeDocument/2006/relationships/image" Target="../media/image29.png"/><Relationship Id="rId7" Type="http://schemas.openxmlformats.org/officeDocument/2006/relationships/image" Target="../media/image18.png"/><Relationship Id="rId8" Type="http://schemas.openxmlformats.org/officeDocument/2006/relationships/image" Target="../media/image4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image" Target="../media/image59.png"/><Relationship Id="rId5" Type="http://schemas.openxmlformats.org/officeDocument/2006/relationships/image" Target="../media/image8.png"/><Relationship Id="rId6" Type="http://schemas.openxmlformats.org/officeDocument/2006/relationships/image" Target="../media/image29.png"/><Relationship Id="rId7" Type="http://schemas.openxmlformats.org/officeDocument/2006/relationships/image" Target="../media/image45.png"/><Relationship Id="rId8" Type="http://schemas.openxmlformats.org/officeDocument/2006/relationships/image" Target="../media/image5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6.jpg"/><Relationship Id="rId4" Type="http://schemas.openxmlformats.org/officeDocument/2006/relationships/image" Target="../media/image58.png"/><Relationship Id="rId5" Type="http://schemas.openxmlformats.org/officeDocument/2006/relationships/image" Target="../media/image8.png"/><Relationship Id="rId6" Type="http://schemas.openxmlformats.org/officeDocument/2006/relationships/image" Target="../media/image2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1.pn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image" Target="../media/image29.png"/><Relationship Id="rId6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ac31973be_0_64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g3dac31973be_0_64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g3dac31973be_0_64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g3dac31973be_0_64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6" name="Google Shape;156;g3dac31973be_0_6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dac31973be_0_64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3dac31973be_0_64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1"/>
          <p:cNvSpPr/>
          <p:nvPr/>
        </p:nvSpPr>
        <p:spPr>
          <a:xfrm>
            <a:off x="1016003" y="2206123"/>
            <a:ext cx="13109705" cy="6139929"/>
          </a:xfrm>
          <a:custGeom>
            <a:rect b="b" l="l" r="r" t="t"/>
            <a:pathLst>
              <a:path extrusionOk="0" h="6139929" w="13109705">
                <a:moveTo>
                  <a:pt x="0" y="0"/>
                </a:moveTo>
                <a:lnTo>
                  <a:pt x="13109705" y="0"/>
                </a:lnTo>
                <a:lnTo>
                  <a:pt x="13109705" y="6139930"/>
                </a:lnTo>
                <a:lnTo>
                  <a:pt x="0" y="6139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1"/>
          <p:cNvSpPr txBox="1"/>
          <p:nvPr/>
        </p:nvSpPr>
        <p:spPr>
          <a:xfrm>
            <a:off x="1176804" y="828551"/>
            <a:ext cx="65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39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 txBox="1"/>
          <p:nvPr/>
        </p:nvSpPr>
        <p:spPr>
          <a:xfrm>
            <a:off x="1016000" y="2101025"/>
            <a:ext cx="11010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2. Insira o CNPJ, o CPF e o código de acesso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p1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0" name="Google Shape;290;p1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1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78125" y="2839975"/>
            <a:ext cx="11531742" cy="582185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1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2"/>
          <p:cNvSpPr/>
          <p:nvPr/>
        </p:nvSpPr>
        <p:spPr>
          <a:xfrm>
            <a:off x="1221715" y="4571990"/>
            <a:ext cx="12696825" cy="5591175"/>
          </a:xfrm>
          <a:custGeom>
            <a:rect b="b" l="l" r="r" t="t"/>
            <a:pathLst>
              <a:path extrusionOk="0" h="5591175" w="12696825">
                <a:moveTo>
                  <a:pt x="0" y="0"/>
                </a:moveTo>
                <a:lnTo>
                  <a:pt x="12696825" y="0"/>
                </a:lnTo>
                <a:lnTo>
                  <a:pt x="12696825" y="5591175"/>
                </a:lnTo>
                <a:lnTo>
                  <a:pt x="0" y="5591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12"/>
          <p:cNvSpPr/>
          <p:nvPr/>
        </p:nvSpPr>
        <p:spPr>
          <a:xfrm>
            <a:off x="8744650" y="3695438"/>
            <a:ext cx="9180518" cy="4594015"/>
          </a:xfrm>
          <a:custGeom>
            <a:rect b="b" l="l" r="r" t="t"/>
            <a:pathLst>
              <a:path extrusionOk="0" h="4900283" w="11127900">
                <a:moveTo>
                  <a:pt x="0" y="0"/>
                </a:moveTo>
                <a:lnTo>
                  <a:pt x="11127900" y="0"/>
                </a:lnTo>
                <a:lnTo>
                  <a:pt x="11127900" y="4900283"/>
                </a:lnTo>
                <a:lnTo>
                  <a:pt x="0" y="4900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12"/>
          <p:cNvSpPr txBox="1"/>
          <p:nvPr/>
        </p:nvSpPr>
        <p:spPr>
          <a:xfrm>
            <a:off x="1086900" y="2193244"/>
            <a:ext cx="152709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Selecione </a:t>
            </a: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Cálculo e Declaração’’ e clique em “PGMEI – Programa gerador  de DAS para o MEI (versão completa)”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p12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3" name="Google Shape;303;p12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2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5050" y="3696953"/>
            <a:ext cx="8029610" cy="45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2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"/>
          <p:cNvSpPr/>
          <p:nvPr/>
        </p:nvSpPr>
        <p:spPr>
          <a:xfrm>
            <a:off x="0" y="9907000"/>
            <a:ext cx="5892003" cy="380000"/>
          </a:xfrm>
          <a:custGeom>
            <a:rect b="b" l="l" r="r" t="t"/>
            <a:pathLst>
              <a:path extrusionOk="0" h="380000" w="5892003">
                <a:moveTo>
                  <a:pt x="0" y="0"/>
                </a:moveTo>
                <a:lnTo>
                  <a:pt x="5892003" y="0"/>
                </a:lnTo>
                <a:lnTo>
                  <a:pt x="5892003" y="380000"/>
                </a:lnTo>
                <a:lnTo>
                  <a:pt x="0" y="38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13"/>
          <p:cNvSpPr/>
          <p:nvPr/>
        </p:nvSpPr>
        <p:spPr>
          <a:xfrm>
            <a:off x="2988463" y="4160174"/>
            <a:ext cx="12311062" cy="2812404"/>
          </a:xfrm>
          <a:custGeom>
            <a:rect b="b" l="l" r="r" t="t"/>
            <a:pathLst>
              <a:path extrusionOk="0" h="2812404" w="12311062">
                <a:moveTo>
                  <a:pt x="0" y="0"/>
                </a:moveTo>
                <a:lnTo>
                  <a:pt x="12311062" y="0"/>
                </a:lnTo>
                <a:lnTo>
                  <a:pt x="12311062" y="2812404"/>
                </a:lnTo>
                <a:lnTo>
                  <a:pt x="0" y="2812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13"/>
          <p:cNvSpPr/>
          <p:nvPr/>
        </p:nvSpPr>
        <p:spPr>
          <a:xfrm>
            <a:off x="614353" y="5334048"/>
            <a:ext cx="12311072" cy="4328674"/>
          </a:xfrm>
          <a:custGeom>
            <a:rect b="b" l="l" r="r" t="t"/>
            <a:pathLst>
              <a:path extrusionOk="0" h="4328674" w="12311072">
                <a:moveTo>
                  <a:pt x="0" y="0"/>
                </a:moveTo>
                <a:lnTo>
                  <a:pt x="12311072" y="0"/>
                </a:lnTo>
                <a:lnTo>
                  <a:pt x="12311072" y="4328674"/>
                </a:lnTo>
                <a:lnTo>
                  <a:pt x="0" y="4328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13"/>
          <p:cNvSpPr txBox="1"/>
          <p:nvPr/>
        </p:nvSpPr>
        <p:spPr>
          <a:xfrm>
            <a:off x="-40405" y="2484568"/>
            <a:ext cx="122958" cy="1256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3"/>
          <p:cNvSpPr txBox="1"/>
          <p:nvPr/>
        </p:nvSpPr>
        <p:spPr>
          <a:xfrm>
            <a:off x="6830854" y="2484568"/>
            <a:ext cx="137103" cy="661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3"/>
          <p:cNvSpPr txBox="1"/>
          <p:nvPr/>
        </p:nvSpPr>
        <p:spPr>
          <a:xfrm>
            <a:off x="973800" y="2503060"/>
            <a:ext cx="1634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Selecione “Consulta pendência no SIMEI”.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7" name="Google Shape;317;p1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8" name="Google Shape;318;p13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9" name="Google Shape;319;p13" title="DIREITOS E OBRIGAÇÕES DO MEI 20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3" title="IDENTIDADE VISUAL (1).png"/>
          <p:cNvPicPr preferRelativeResize="0"/>
          <p:nvPr/>
        </p:nvPicPr>
        <p:blipFill rotWithShape="1">
          <a:blip r:embed="rId7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3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e8fd75d527_1_1"/>
          <p:cNvSpPr/>
          <p:nvPr/>
        </p:nvSpPr>
        <p:spPr>
          <a:xfrm>
            <a:off x="0" y="9907000"/>
            <a:ext cx="5892003" cy="380000"/>
          </a:xfrm>
          <a:custGeom>
            <a:rect b="b" l="l" r="r" t="t"/>
            <a:pathLst>
              <a:path extrusionOk="0" h="380000" w="5892003">
                <a:moveTo>
                  <a:pt x="0" y="0"/>
                </a:moveTo>
                <a:lnTo>
                  <a:pt x="5892003" y="0"/>
                </a:lnTo>
                <a:lnTo>
                  <a:pt x="5892003" y="380000"/>
                </a:lnTo>
                <a:lnTo>
                  <a:pt x="0" y="38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g3e8fd75d527_1_1"/>
          <p:cNvSpPr/>
          <p:nvPr/>
        </p:nvSpPr>
        <p:spPr>
          <a:xfrm>
            <a:off x="614353" y="5334048"/>
            <a:ext cx="12311072" cy="4328674"/>
          </a:xfrm>
          <a:custGeom>
            <a:rect b="b" l="l" r="r" t="t"/>
            <a:pathLst>
              <a:path extrusionOk="0" h="4328674" w="12311072">
                <a:moveTo>
                  <a:pt x="0" y="0"/>
                </a:moveTo>
                <a:lnTo>
                  <a:pt x="12311072" y="0"/>
                </a:lnTo>
                <a:lnTo>
                  <a:pt x="12311072" y="4328674"/>
                </a:lnTo>
                <a:lnTo>
                  <a:pt x="0" y="4328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g3e8fd75d527_1_1"/>
          <p:cNvSpPr/>
          <p:nvPr/>
        </p:nvSpPr>
        <p:spPr>
          <a:xfrm>
            <a:off x="2988463" y="4085399"/>
            <a:ext cx="12311072" cy="4328674"/>
          </a:xfrm>
          <a:custGeom>
            <a:rect b="b" l="l" r="r" t="t"/>
            <a:pathLst>
              <a:path extrusionOk="0" h="4328674" w="12311072">
                <a:moveTo>
                  <a:pt x="0" y="0"/>
                </a:moveTo>
                <a:lnTo>
                  <a:pt x="12311072" y="0"/>
                </a:lnTo>
                <a:lnTo>
                  <a:pt x="12311072" y="4328674"/>
                </a:lnTo>
                <a:lnTo>
                  <a:pt x="0" y="4328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g3e8fd75d527_1_1"/>
          <p:cNvSpPr txBox="1"/>
          <p:nvPr/>
        </p:nvSpPr>
        <p:spPr>
          <a:xfrm>
            <a:off x="-40405" y="2484568"/>
            <a:ext cx="1230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3e8fd75d527_1_1"/>
          <p:cNvSpPr txBox="1"/>
          <p:nvPr/>
        </p:nvSpPr>
        <p:spPr>
          <a:xfrm>
            <a:off x="6830854" y="2484568"/>
            <a:ext cx="137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5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e8fd75d527_1_1"/>
          <p:cNvSpPr txBox="1"/>
          <p:nvPr/>
        </p:nvSpPr>
        <p:spPr>
          <a:xfrm>
            <a:off x="973800" y="2680747"/>
            <a:ext cx="16340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odos os dados referentes às pendências estarão dispostos no relatório que será disponibilizado.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Google Shape;332;g3e8fd75d527_1_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g3e8fd75d527_1_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4" name="Google Shape;334;g3e8fd75d527_1_1" title="DIREITOS E OBRIGAÇÕES DO MEI 20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3e8fd75d527_1_1" title="IDENTIDADE VISUAL (1).png"/>
          <p:cNvPicPr preferRelativeResize="0"/>
          <p:nvPr/>
        </p:nvPicPr>
        <p:blipFill rotWithShape="1">
          <a:blip r:embed="rId7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e8fd75d527_1_1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4"/>
          <p:cNvSpPr/>
          <p:nvPr/>
        </p:nvSpPr>
        <p:spPr>
          <a:xfrm>
            <a:off x="628650" y="4017826"/>
            <a:ext cx="13953096" cy="4678404"/>
          </a:xfrm>
          <a:custGeom>
            <a:rect b="b" l="l" r="r" t="t"/>
            <a:pathLst>
              <a:path extrusionOk="0" h="4678404" w="13953096">
                <a:moveTo>
                  <a:pt x="0" y="0"/>
                </a:moveTo>
                <a:lnTo>
                  <a:pt x="13953096" y="0"/>
                </a:lnTo>
                <a:lnTo>
                  <a:pt x="13953096" y="4678404"/>
                </a:lnTo>
                <a:lnTo>
                  <a:pt x="0" y="4678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4"/>
          <p:cNvSpPr/>
          <p:nvPr/>
        </p:nvSpPr>
        <p:spPr>
          <a:xfrm>
            <a:off x="2167450" y="3786410"/>
            <a:ext cx="13953096" cy="4678404"/>
          </a:xfrm>
          <a:custGeom>
            <a:rect b="b" l="l" r="r" t="t"/>
            <a:pathLst>
              <a:path extrusionOk="0" h="4678404" w="13953096">
                <a:moveTo>
                  <a:pt x="0" y="0"/>
                </a:moveTo>
                <a:lnTo>
                  <a:pt x="13953096" y="0"/>
                </a:lnTo>
                <a:lnTo>
                  <a:pt x="13953096" y="4678404"/>
                </a:lnTo>
                <a:lnTo>
                  <a:pt x="0" y="4678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4"/>
          <p:cNvSpPr txBox="1"/>
          <p:nvPr/>
        </p:nvSpPr>
        <p:spPr>
          <a:xfrm>
            <a:off x="1028700" y="2738147"/>
            <a:ext cx="149562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600"/>
              <a:buFont typeface="Calibri"/>
              <a:buAutoNum type="arabicPeriod"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Acesse o site do e-CAC: </a:t>
            </a:r>
            <a:r>
              <a:rPr b="0" i="0" lang="en-US" sz="3600" u="sng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https://cav.receita.fazenda.gov.br</a:t>
            </a: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Selecione a opção "Acesso com Gov.br." 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14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p14"/>
          <p:cNvSpPr txBox="1"/>
          <p:nvPr/>
        </p:nvSpPr>
        <p:spPr>
          <a:xfrm>
            <a:off x="1028700" y="1530663"/>
            <a:ext cx="400505" cy="858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7" name="Google Shape;347;p14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8" name="Google Shape;348;p14" title="DIREITOS E OBRIGAÇÕES DO MEI 20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4" title="IDENTIDADE VISUAL (1).png"/>
          <p:cNvPicPr preferRelativeResize="0"/>
          <p:nvPr/>
        </p:nvPicPr>
        <p:blipFill rotWithShape="1">
          <a:blip r:embed="rId7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4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5"/>
          <p:cNvSpPr/>
          <p:nvPr/>
        </p:nvSpPr>
        <p:spPr>
          <a:xfrm>
            <a:off x="3290088" y="3296250"/>
            <a:ext cx="11707813" cy="5568800"/>
          </a:xfrm>
          <a:custGeom>
            <a:rect b="b" l="l" r="r" t="t"/>
            <a:pathLst>
              <a:path extrusionOk="0" h="7026877" w="13574276">
                <a:moveTo>
                  <a:pt x="0" y="0"/>
                </a:moveTo>
                <a:lnTo>
                  <a:pt x="13574276" y="0"/>
                </a:lnTo>
                <a:lnTo>
                  <a:pt x="13574276" y="7026877"/>
                </a:lnTo>
                <a:lnTo>
                  <a:pt x="0" y="7026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15"/>
          <p:cNvSpPr txBox="1"/>
          <p:nvPr/>
        </p:nvSpPr>
        <p:spPr>
          <a:xfrm>
            <a:off x="1086901" y="2509677"/>
            <a:ext cx="1004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Faça o login com seu CPF e senha do portal gov.br.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1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15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9" name="Google Shape;359;p1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5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5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p15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6"/>
          <p:cNvSpPr/>
          <p:nvPr/>
        </p:nvSpPr>
        <p:spPr>
          <a:xfrm>
            <a:off x="2611913" y="3190211"/>
            <a:ext cx="13064163" cy="5552527"/>
          </a:xfrm>
          <a:custGeom>
            <a:rect b="b" l="l" r="r" t="t"/>
            <a:pathLst>
              <a:path extrusionOk="0" h="6019000" w="14161694">
                <a:moveTo>
                  <a:pt x="0" y="0"/>
                </a:moveTo>
                <a:lnTo>
                  <a:pt x="14161694" y="0"/>
                </a:lnTo>
                <a:lnTo>
                  <a:pt x="14161694" y="6019000"/>
                </a:lnTo>
                <a:lnTo>
                  <a:pt x="0" y="6019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16"/>
          <p:cNvSpPr txBox="1"/>
          <p:nvPr/>
        </p:nvSpPr>
        <p:spPr>
          <a:xfrm>
            <a:off x="1086900" y="2403016"/>
            <a:ext cx="7353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Clique em “Alterar perfil de acesso.”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0" name="Google Shape;370;p16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1" name="Google Shape;371;p1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16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6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16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"/>
          <p:cNvSpPr/>
          <p:nvPr/>
        </p:nvSpPr>
        <p:spPr>
          <a:xfrm>
            <a:off x="2938962" y="3510725"/>
            <a:ext cx="11753469" cy="4987301"/>
          </a:xfrm>
          <a:custGeom>
            <a:rect b="b" l="l" r="r" t="t"/>
            <a:pathLst>
              <a:path extrusionOk="0" h="6519348" w="13992225">
                <a:moveTo>
                  <a:pt x="0" y="0"/>
                </a:moveTo>
                <a:lnTo>
                  <a:pt x="13992225" y="0"/>
                </a:lnTo>
                <a:lnTo>
                  <a:pt x="13992225" y="6519348"/>
                </a:lnTo>
                <a:lnTo>
                  <a:pt x="0" y="6519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17"/>
          <p:cNvSpPr txBox="1"/>
          <p:nvPr/>
        </p:nvSpPr>
        <p:spPr>
          <a:xfrm>
            <a:off x="1086889" y="2277194"/>
            <a:ext cx="15142500" cy="11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Na seção 'Responsável legal do CNPJ perante a RFB', insira o CNPJ associado ao CPF e, em seguida, clique em 'Alterar'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1" name="Google Shape;381;p1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p1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3" name="Google Shape;383;p1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7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7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p17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"/>
          <p:cNvSpPr/>
          <p:nvPr/>
        </p:nvSpPr>
        <p:spPr>
          <a:xfrm>
            <a:off x="3152513" y="3386154"/>
            <a:ext cx="11982977" cy="4943203"/>
          </a:xfrm>
          <a:custGeom>
            <a:rect b="b" l="l" r="r" t="t"/>
            <a:pathLst>
              <a:path extrusionOk="0" h="3682088" w="10675258">
                <a:moveTo>
                  <a:pt x="0" y="0"/>
                </a:moveTo>
                <a:lnTo>
                  <a:pt x="10675258" y="0"/>
                </a:lnTo>
                <a:lnTo>
                  <a:pt x="10675258" y="3682088"/>
                </a:lnTo>
                <a:lnTo>
                  <a:pt x="0" y="3682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18"/>
          <p:cNvSpPr txBox="1"/>
          <p:nvPr/>
        </p:nvSpPr>
        <p:spPr>
          <a:xfrm>
            <a:off x="1086897" y="2555100"/>
            <a:ext cx="9665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Selecione “Certidões e Situação Fiscal” 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3" name="Google Shape;393;p1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p1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5" name="Google Shape;395;p1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8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606297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8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8" name="Google Shape;398;p18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e8fd75d527_1_20"/>
          <p:cNvSpPr/>
          <p:nvPr/>
        </p:nvSpPr>
        <p:spPr>
          <a:xfrm>
            <a:off x="1404842" y="6101048"/>
            <a:ext cx="11095625" cy="3775548"/>
          </a:xfrm>
          <a:custGeom>
            <a:rect b="b" l="l" r="r" t="t"/>
            <a:pathLst>
              <a:path extrusionOk="0" h="3775548" w="11095625">
                <a:moveTo>
                  <a:pt x="0" y="0"/>
                </a:moveTo>
                <a:lnTo>
                  <a:pt x="11095625" y="0"/>
                </a:lnTo>
                <a:lnTo>
                  <a:pt x="11095625" y="3775548"/>
                </a:lnTo>
                <a:lnTo>
                  <a:pt x="0" y="3775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g3e8fd75d527_1_20"/>
          <p:cNvSpPr/>
          <p:nvPr/>
        </p:nvSpPr>
        <p:spPr>
          <a:xfrm>
            <a:off x="2952348" y="3269335"/>
            <a:ext cx="12383299" cy="5394274"/>
          </a:xfrm>
          <a:custGeom>
            <a:rect b="b" l="l" r="r" t="t"/>
            <a:pathLst>
              <a:path extrusionOk="0" h="3632508" w="10675258">
                <a:moveTo>
                  <a:pt x="0" y="0"/>
                </a:moveTo>
                <a:lnTo>
                  <a:pt x="10675258" y="0"/>
                </a:lnTo>
                <a:lnTo>
                  <a:pt x="10675258" y="3632509"/>
                </a:lnTo>
                <a:lnTo>
                  <a:pt x="0" y="3632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g3e8fd75d527_1_20"/>
          <p:cNvSpPr txBox="1"/>
          <p:nvPr/>
        </p:nvSpPr>
        <p:spPr>
          <a:xfrm>
            <a:off x="1086912" y="2496220"/>
            <a:ext cx="9412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Calibri"/>
                <a:ea typeface="Calibri"/>
                <a:cs typeface="Calibri"/>
                <a:sym typeface="Calibri"/>
              </a:rPr>
              <a:t>6. Clique em ‘’Consulta Pendência - Situação Fiscal</a:t>
            </a:r>
            <a:endParaRPr b="0" i="0" sz="14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g3e8fd75d527_1_2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7" name="Google Shape;407;g3e8fd75d527_1_20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8" name="Google Shape;408;g3e8fd75d527_1_20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3e8fd75d527_1_20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606297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e8fd75d527_1_20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1" name="Google Shape;411;g3e8fd75d527_1_20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d8febbb9a7_0_0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US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4" name="Google Shape;164;g3d8febbb9a7_0_0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g3d8febbb9a7_0_0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166" name="Google Shape;166;g3d8febbb9a7_0_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g3d8febbb9a7_0_0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g3d8febbb9a7_0_0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3d8febbb9a7_0_0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d8febbb9a7_0_0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3d8febbb9a7_0_0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779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d8febbb9a7_0_0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d8febbb9a7_0_0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d8febbb9a7_0_0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d8febbb9a7_0_0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d8febbb9a7_0_0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d8febbb9a7_0_0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d8febbb9a7_0_0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3d8febbb9a7_0_0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d8febbb9a7_0_0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d8febbb9a7_0_0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d8febbb9a7_0_0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d8febbb9a7_0_0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d8febbb9a7_0_0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d8febbb9a7_0_0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d8febbb9a7_0_0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d8febbb9a7_0_0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d8febbb9a7_0_0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d8febbb9a7_0_0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d8febbb9a7_0_0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d8febbb9a7_0_0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d8febbb9a7_0_0"/>
          <p:cNvSpPr txBox="1"/>
          <p:nvPr/>
        </p:nvSpPr>
        <p:spPr>
          <a:xfrm>
            <a:off x="11659558" y="6011599"/>
            <a:ext cx="2475900" cy="18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d8febbb9a7_0_0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3d8febbb9a7_0_0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d8febbb9a7_0_0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d8febbb9a7_0_0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d8febbb9a7_0_0"/>
          <p:cNvSpPr txBox="1"/>
          <p:nvPr/>
        </p:nvSpPr>
        <p:spPr>
          <a:xfrm>
            <a:off x="14507950" y="8008525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d8febbb9a7_0_0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d8febbb9a7_0_0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9"/>
          <p:cNvSpPr/>
          <p:nvPr/>
        </p:nvSpPr>
        <p:spPr>
          <a:xfrm>
            <a:off x="0" y="0"/>
            <a:ext cx="17030700" cy="1274102"/>
          </a:xfrm>
          <a:custGeom>
            <a:rect b="b" l="l" r="r" t="t"/>
            <a:pathLst>
              <a:path extrusionOk="0" h="1274102" w="17030700">
                <a:moveTo>
                  <a:pt x="0" y="0"/>
                </a:moveTo>
                <a:lnTo>
                  <a:pt x="17030700" y="0"/>
                </a:lnTo>
                <a:lnTo>
                  <a:pt x="17030700" y="1274102"/>
                </a:lnTo>
                <a:lnTo>
                  <a:pt x="0" y="12741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19"/>
          <p:cNvSpPr/>
          <p:nvPr/>
        </p:nvSpPr>
        <p:spPr>
          <a:xfrm>
            <a:off x="3276400" y="3606300"/>
            <a:ext cx="11735193" cy="4919262"/>
          </a:xfrm>
          <a:custGeom>
            <a:rect b="b" l="l" r="r" t="t"/>
            <a:pathLst>
              <a:path extrusionOk="0" h="3551814" w="10477851">
                <a:moveTo>
                  <a:pt x="0" y="0"/>
                </a:moveTo>
                <a:lnTo>
                  <a:pt x="10477851" y="0"/>
                </a:lnTo>
                <a:lnTo>
                  <a:pt x="10477851" y="3551814"/>
                </a:lnTo>
                <a:lnTo>
                  <a:pt x="0" y="3551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19"/>
          <p:cNvSpPr txBox="1"/>
          <p:nvPr/>
        </p:nvSpPr>
        <p:spPr>
          <a:xfrm>
            <a:off x="1308400" y="2365443"/>
            <a:ext cx="16882500" cy="11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Clique nas duas opções de 'Gerar Relatório'; em seguida, todos os dados referentes às pendências estarão dispostos no relatório.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9" name="Google Shape;419;p1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0" name="Google Shape;420;p19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1" name="Google Shape;421;p19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9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19"/>
          <p:cNvSpPr txBox="1"/>
          <p:nvPr/>
        </p:nvSpPr>
        <p:spPr>
          <a:xfrm>
            <a:off x="1610716" y="1723111"/>
            <a:ext cx="1060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Instruções para verificar pendências (e-CAC)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4" name="Google Shape;424;p19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2026f.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0"/>
          <p:cNvSpPr/>
          <p:nvPr/>
        </p:nvSpPr>
        <p:spPr>
          <a:xfrm>
            <a:off x="0" y="9697745"/>
            <a:ext cx="8574596" cy="589255"/>
          </a:xfrm>
          <a:custGeom>
            <a:rect b="b" l="l" r="r" t="t"/>
            <a:pathLst>
              <a:path extrusionOk="0" h="589255" w="8574596">
                <a:moveTo>
                  <a:pt x="0" y="0"/>
                </a:moveTo>
                <a:lnTo>
                  <a:pt x="8574596" y="0"/>
                </a:lnTo>
                <a:lnTo>
                  <a:pt x="8574596" y="589255"/>
                </a:lnTo>
                <a:lnTo>
                  <a:pt x="0" y="589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20"/>
          <p:cNvSpPr txBox="1"/>
          <p:nvPr/>
        </p:nvSpPr>
        <p:spPr>
          <a:xfrm>
            <a:off x="1184600" y="2464625"/>
            <a:ext cx="149835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Regularizar as dívidas do MEI evita multas, juros e garante a retomada de benefícios previdenciários suspensos. O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pode ser feito pelo Portal do Simples Nacional ou e-CAC, desde que todas as Declarações Anuais (DASN-SIMEI) estejam em dia.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parcelamento permite até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60 parcelas para débitos antigos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com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 mínimo de R$ 50 por parcela.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regularização mantém o CNPJ ativo, assegura benefícios como aposentadoria e previne complicações futuras, incluindo a exclusão do Simples Nacional.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2" name="Google Shape;432;p20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Liquidação de Pendências do MEI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3" name="Google Shape;433;p2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0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0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2"/>
          <p:cNvSpPr/>
          <p:nvPr/>
        </p:nvSpPr>
        <p:spPr>
          <a:xfrm>
            <a:off x="1620774" y="2796359"/>
            <a:ext cx="592931" cy="592931"/>
          </a:xfrm>
          <a:custGeom>
            <a:rect b="b" l="l" r="r" t="t"/>
            <a:pathLst>
              <a:path extrusionOk="0" h="592931" w="592931">
                <a:moveTo>
                  <a:pt x="0" y="0"/>
                </a:moveTo>
                <a:lnTo>
                  <a:pt x="592931" y="0"/>
                </a:lnTo>
                <a:lnTo>
                  <a:pt x="592931" y="592931"/>
                </a:lnTo>
                <a:lnTo>
                  <a:pt x="0" y="59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22"/>
          <p:cNvSpPr/>
          <p:nvPr/>
        </p:nvSpPr>
        <p:spPr>
          <a:xfrm>
            <a:off x="212503" y="9747752"/>
            <a:ext cx="5617502" cy="539248"/>
          </a:xfrm>
          <a:custGeom>
            <a:rect b="b" l="l" r="r" t="t"/>
            <a:pathLst>
              <a:path extrusionOk="0" h="539248" w="5617502">
                <a:moveTo>
                  <a:pt x="0" y="0"/>
                </a:moveTo>
                <a:lnTo>
                  <a:pt x="5617502" y="0"/>
                </a:lnTo>
                <a:lnTo>
                  <a:pt x="5617502" y="539248"/>
                </a:lnTo>
                <a:lnTo>
                  <a:pt x="0" y="539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2"/>
          <p:cNvSpPr txBox="1"/>
          <p:nvPr/>
        </p:nvSpPr>
        <p:spPr>
          <a:xfrm>
            <a:off x="1086891" y="2529785"/>
            <a:ext cx="1460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850" lvl="1" marL="647700" marR="0" rtl="0" algn="just">
              <a:lnSpc>
                <a:spcPct val="1037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AutoNum type="arabicPeriod"/>
            </a:pPr>
            <a:r>
              <a:rPr b="0" i="0" lang="en-US" sz="3000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Abra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site do SImples Nacional</a:t>
            </a:r>
            <a:r>
              <a:rPr b="0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clique em </a:t>
            </a: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“MEI Serviços”</a:t>
            </a:r>
            <a:r>
              <a:rPr b="1" i="0" lang="en-US" sz="3000" u="none" cap="none" strike="noStrike">
                <a:solidFill>
                  <a:srgbClr val="0B4803"/>
                </a:solidFill>
                <a:latin typeface="IBM Plex Sans"/>
                <a:ea typeface="IBM Plex Sans"/>
                <a:cs typeface="IBM Plex Sans"/>
                <a:sym typeface="IBM Plex Sans"/>
              </a:rPr>
              <a:t>.</a:t>
            </a:r>
            <a:endParaRPr b="1" i="0" sz="1400" u="none" cap="none" strike="noStrike">
              <a:solidFill>
                <a:srgbClr val="0B4803"/>
              </a:solidFill>
            </a:endParaRPr>
          </a:p>
        </p:txBody>
      </p:sp>
      <p:sp>
        <p:nvSpPr>
          <p:cNvPr id="443" name="Google Shape;443;p22"/>
          <p:cNvSpPr txBox="1"/>
          <p:nvPr/>
        </p:nvSpPr>
        <p:spPr>
          <a:xfrm>
            <a:off x="1086897" y="1846050"/>
            <a:ext cx="10602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Passo: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4" name="Google Shape;444;p22"/>
          <p:cNvSpPr txBox="1"/>
          <p:nvPr/>
        </p:nvSpPr>
        <p:spPr>
          <a:xfrm>
            <a:off x="1839966" y="1062338"/>
            <a:ext cx="400505" cy="858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22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7" name="Google Shape;447;p22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2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18912" y="3059900"/>
            <a:ext cx="11744177" cy="5471199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2"/>
          <p:cNvSpPr/>
          <p:nvPr/>
        </p:nvSpPr>
        <p:spPr>
          <a:xfrm>
            <a:off x="8416499" y="6860732"/>
            <a:ext cx="3247227" cy="1129531"/>
          </a:xfrm>
          <a:custGeom>
            <a:rect b="b" l="l" r="r" t="t"/>
            <a:pathLst>
              <a:path extrusionOk="0" h="677380" w="2787319">
                <a:moveTo>
                  <a:pt x="0" y="0"/>
                </a:moveTo>
                <a:lnTo>
                  <a:pt x="2787320" y="0"/>
                </a:lnTo>
                <a:lnTo>
                  <a:pt x="2787320" y="677380"/>
                </a:lnTo>
                <a:lnTo>
                  <a:pt x="0" y="677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1" name="Google Shape;451;p22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3"/>
          <p:cNvSpPr/>
          <p:nvPr/>
        </p:nvSpPr>
        <p:spPr>
          <a:xfrm>
            <a:off x="0" y="9828705"/>
            <a:ext cx="5891889" cy="458295"/>
          </a:xfrm>
          <a:custGeom>
            <a:rect b="b" l="l" r="r" t="t"/>
            <a:pathLst>
              <a:path extrusionOk="0" h="458295" w="5891889">
                <a:moveTo>
                  <a:pt x="0" y="0"/>
                </a:moveTo>
                <a:lnTo>
                  <a:pt x="5891889" y="0"/>
                </a:lnTo>
                <a:lnTo>
                  <a:pt x="5891889" y="458295"/>
                </a:lnTo>
                <a:lnTo>
                  <a:pt x="0" y="458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7" name="Google Shape;457;p23"/>
          <p:cNvSpPr/>
          <p:nvPr/>
        </p:nvSpPr>
        <p:spPr>
          <a:xfrm>
            <a:off x="3912639" y="2958651"/>
            <a:ext cx="9322517" cy="6022706"/>
          </a:xfrm>
          <a:custGeom>
            <a:rect b="b" l="l" r="r" t="t"/>
            <a:pathLst>
              <a:path extrusionOk="0" h="7278195" w="12067983">
                <a:moveTo>
                  <a:pt x="0" y="0"/>
                </a:moveTo>
                <a:lnTo>
                  <a:pt x="12067983" y="0"/>
                </a:lnTo>
                <a:lnTo>
                  <a:pt x="12067983" y="7278195"/>
                </a:lnTo>
                <a:lnTo>
                  <a:pt x="0" y="72781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514" r="-5740" t="0"/>
            </a:stretch>
          </a:blipFill>
          <a:ln>
            <a:noFill/>
          </a:ln>
        </p:spPr>
      </p:sp>
      <p:sp>
        <p:nvSpPr>
          <p:cNvPr id="458" name="Google Shape;458;p23"/>
          <p:cNvSpPr/>
          <p:nvPr/>
        </p:nvSpPr>
        <p:spPr>
          <a:xfrm>
            <a:off x="3832552" y="7020744"/>
            <a:ext cx="1478885" cy="808590"/>
          </a:xfrm>
          <a:custGeom>
            <a:rect b="b" l="l" r="r" t="t"/>
            <a:pathLst>
              <a:path extrusionOk="0" h="808590" w="1478885">
                <a:moveTo>
                  <a:pt x="0" y="0"/>
                </a:moveTo>
                <a:lnTo>
                  <a:pt x="1478885" y="0"/>
                </a:lnTo>
                <a:lnTo>
                  <a:pt x="1478885" y="808590"/>
                </a:lnTo>
                <a:lnTo>
                  <a:pt x="0" y="808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3"/>
          <p:cNvSpPr/>
          <p:nvPr/>
        </p:nvSpPr>
        <p:spPr>
          <a:xfrm>
            <a:off x="5263323" y="7079575"/>
            <a:ext cx="3651388" cy="690928"/>
          </a:xfrm>
          <a:custGeom>
            <a:rect b="b" l="l" r="r" t="t"/>
            <a:pathLst>
              <a:path extrusionOk="0" h="677380" w="2787319">
                <a:moveTo>
                  <a:pt x="0" y="0"/>
                </a:moveTo>
                <a:lnTo>
                  <a:pt x="2787320" y="0"/>
                </a:lnTo>
                <a:lnTo>
                  <a:pt x="2787320" y="677380"/>
                </a:lnTo>
                <a:lnTo>
                  <a:pt x="0" y="677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2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1" name="Google Shape;461;p23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2" name="Google Shape;462;p23" title="DIREITOS E OBRIGAÇÕES DO MEI 202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3" title="IDENTIDADE VISUAL (1).png"/>
          <p:cNvPicPr preferRelativeResize="0"/>
          <p:nvPr/>
        </p:nvPicPr>
        <p:blipFill rotWithShape="1">
          <a:blip r:embed="rId8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3"/>
          <p:cNvSpPr txBox="1"/>
          <p:nvPr/>
        </p:nvSpPr>
        <p:spPr>
          <a:xfrm>
            <a:off x="1410350" y="1922050"/>
            <a:ext cx="143271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Acesse com os dados solicitadas e selecione a opção "Parcelamento", depois escolha "Parcelamento - Microempreendedor Individual".</a:t>
            </a:r>
            <a:endParaRPr sz="2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5" name="Google Shape;465;p23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4"/>
          <p:cNvSpPr/>
          <p:nvPr/>
        </p:nvSpPr>
        <p:spPr>
          <a:xfrm>
            <a:off x="3334574" y="5906175"/>
            <a:ext cx="9959296" cy="2799019"/>
          </a:xfrm>
          <a:custGeom>
            <a:rect b="b" l="l" r="r" t="t"/>
            <a:pathLst>
              <a:path extrusionOk="0" h="2878169" w="12333494">
                <a:moveTo>
                  <a:pt x="0" y="0"/>
                </a:moveTo>
                <a:lnTo>
                  <a:pt x="12333494" y="0"/>
                </a:lnTo>
                <a:lnTo>
                  <a:pt x="12333494" y="2878169"/>
                </a:lnTo>
                <a:lnTo>
                  <a:pt x="0" y="2878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1" name="Google Shape;471;p24"/>
          <p:cNvSpPr/>
          <p:nvPr/>
        </p:nvSpPr>
        <p:spPr>
          <a:xfrm>
            <a:off x="1139476" y="2477119"/>
            <a:ext cx="12333494" cy="3697567"/>
          </a:xfrm>
          <a:custGeom>
            <a:rect b="b" l="l" r="r" t="t"/>
            <a:pathLst>
              <a:path extrusionOk="0" h="3697567" w="12333494">
                <a:moveTo>
                  <a:pt x="0" y="0"/>
                </a:moveTo>
                <a:lnTo>
                  <a:pt x="12333494" y="0"/>
                </a:lnTo>
                <a:lnTo>
                  <a:pt x="12333494" y="3697567"/>
                </a:lnTo>
                <a:lnTo>
                  <a:pt x="0" y="3697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24"/>
          <p:cNvSpPr/>
          <p:nvPr/>
        </p:nvSpPr>
        <p:spPr>
          <a:xfrm>
            <a:off x="3920425" y="2993962"/>
            <a:ext cx="9373455" cy="2800907"/>
          </a:xfrm>
          <a:custGeom>
            <a:rect b="b" l="l" r="r" t="t"/>
            <a:pathLst>
              <a:path extrusionOk="0" h="3697567" w="12333494">
                <a:moveTo>
                  <a:pt x="0" y="0"/>
                </a:moveTo>
                <a:lnTo>
                  <a:pt x="12333494" y="0"/>
                </a:lnTo>
                <a:lnTo>
                  <a:pt x="12333494" y="3697567"/>
                </a:lnTo>
                <a:lnTo>
                  <a:pt x="0" y="3697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4"/>
          <p:cNvSpPr/>
          <p:nvPr/>
        </p:nvSpPr>
        <p:spPr>
          <a:xfrm>
            <a:off x="0" y="9881473"/>
            <a:ext cx="5891889" cy="405527"/>
          </a:xfrm>
          <a:custGeom>
            <a:rect b="b" l="l" r="r" t="t"/>
            <a:pathLst>
              <a:path extrusionOk="0" h="405527" w="5891889">
                <a:moveTo>
                  <a:pt x="0" y="0"/>
                </a:moveTo>
                <a:lnTo>
                  <a:pt x="5891889" y="0"/>
                </a:lnTo>
                <a:lnTo>
                  <a:pt x="5891889" y="405527"/>
                </a:lnTo>
                <a:lnTo>
                  <a:pt x="0" y="4055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4"/>
          <p:cNvSpPr/>
          <p:nvPr/>
        </p:nvSpPr>
        <p:spPr>
          <a:xfrm>
            <a:off x="2613650" y="8222563"/>
            <a:ext cx="664439" cy="482626"/>
          </a:xfrm>
          <a:custGeom>
            <a:rect b="b" l="l" r="r" t="t"/>
            <a:pathLst>
              <a:path extrusionOk="0" h="482626" w="664439">
                <a:moveTo>
                  <a:pt x="0" y="0"/>
                </a:moveTo>
                <a:lnTo>
                  <a:pt x="664439" y="0"/>
                </a:lnTo>
                <a:lnTo>
                  <a:pt x="664439" y="482626"/>
                </a:lnTo>
                <a:lnTo>
                  <a:pt x="0" y="482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6" name="Google Shape;476;p24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7" name="Google Shape;477;p24" title="DIREITOS E OBRIGAÇÕES DO MEI 2026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24" title="IDENTIDADE VISUAL (1).png"/>
          <p:cNvPicPr preferRelativeResize="0"/>
          <p:nvPr/>
        </p:nvPicPr>
        <p:blipFill rotWithShape="1">
          <a:blip r:embed="rId9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24"/>
          <p:cNvSpPr txBox="1"/>
          <p:nvPr/>
        </p:nvSpPr>
        <p:spPr>
          <a:xfrm>
            <a:off x="1410350" y="1922050"/>
            <a:ext cx="143271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Selecione a opção </a:t>
            </a: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“Pedido de Parcelamento”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confirme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pedido de certificação para parcelar os débitos. 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0" name="Google Shape;480;p24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5"/>
          <p:cNvSpPr/>
          <p:nvPr/>
        </p:nvSpPr>
        <p:spPr>
          <a:xfrm>
            <a:off x="806063" y="2211124"/>
            <a:ext cx="11934187" cy="7340860"/>
          </a:xfrm>
          <a:custGeom>
            <a:rect b="b" l="l" r="r" t="t"/>
            <a:pathLst>
              <a:path extrusionOk="0" h="7340860" w="11934187">
                <a:moveTo>
                  <a:pt x="0" y="0"/>
                </a:moveTo>
                <a:lnTo>
                  <a:pt x="11934186" y="0"/>
                </a:lnTo>
                <a:lnTo>
                  <a:pt x="11934186" y="7340860"/>
                </a:lnTo>
                <a:lnTo>
                  <a:pt x="0" y="7340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25"/>
          <p:cNvSpPr/>
          <p:nvPr/>
        </p:nvSpPr>
        <p:spPr>
          <a:xfrm>
            <a:off x="3964325" y="2969913"/>
            <a:ext cx="9219159" cy="5542349"/>
          </a:xfrm>
          <a:custGeom>
            <a:rect b="b" l="l" r="r" t="t"/>
            <a:pathLst>
              <a:path extrusionOk="0" h="7340860" w="11934187">
                <a:moveTo>
                  <a:pt x="0" y="0"/>
                </a:moveTo>
                <a:lnTo>
                  <a:pt x="11934187" y="0"/>
                </a:lnTo>
                <a:lnTo>
                  <a:pt x="11934187" y="7340860"/>
                </a:lnTo>
                <a:lnTo>
                  <a:pt x="0" y="73408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7" name="Google Shape;487;p25"/>
          <p:cNvSpPr/>
          <p:nvPr/>
        </p:nvSpPr>
        <p:spPr>
          <a:xfrm>
            <a:off x="0" y="9828705"/>
            <a:ext cx="6137396" cy="458295"/>
          </a:xfrm>
          <a:custGeom>
            <a:rect b="b" l="l" r="r" t="t"/>
            <a:pathLst>
              <a:path extrusionOk="0" h="458295" w="6137396">
                <a:moveTo>
                  <a:pt x="0" y="0"/>
                </a:moveTo>
                <a:lnTo>
                  <a:pt x="6137396" y="0"/>
                </a:lnTo>
                <a:lnTo>
                  <a:pt x="6137396" y="458295"/>
                </a:lnTo>
                <a:lnTo>
                  <a:pt x="0" y="458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8" name="Google Shape;488;p25"/>
          <p:cNvSpPr/>
          <p:nvPr/>
        </p:nvSpPr>
        <p:spPr>
          <a:xfrm>
            <a:off x="3263477" y="8776573"/>
            <a:ext cx="862641" cy="481727"/>
          </a:xfrm>
          <a:custGeom>
            <a:rect b="b" l="l" r="r" t="t"/>
            <a:pathLst>
              <a:path extrusionOk="0" h="481727" w="862641">
                <a:moveTo>
                  <a:pt x="0" y="0"/>
                </a:moveTo>
                <a:lnTo>
                  <a:pt x="862641" y="0"/>
                </a:lnTo>
                <a:lnTo>
                  <a:pt x="862641" y="481727"/>
                </a:lnTo>
                <a:lnTo>
                  <a:pt x="0" y="481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2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0" name="Google Shape;490;p25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91" name="Google Shape;491;p25" title="DIREITOS E OBRIGAÇÕES DO MEI 202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5" title="IDENTIDADE VISUAL (1).png"/>
          <p:cNvPicPr preferRelativeResize="0"/>
          <p:nvPr/>
        </p:nvPicPr>
        <p:blipFill rotWithShape="1">
          <a:blip r:embed="rId8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5"/>
          <p:cNvSpPr txBox="1"/>
          <p:nvPr/>
        </p:nvSpPr>
        <p:spPr>
          <a:xfrm>
            <a:off x="1410350" y="1922050"/>
            <a:ext cx="143271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Todas as informações sobre o parcelamento aparecerão a seguir. Ao clicar em </a:t>
            </a: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"continuar"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serão gerados o recibo de adesão e a primeira parcela do acordo.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p25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6"/>
          <p:cNvSpPr txBox="1"/>
          <p:nvPr/>
        </p:nvSpPr>
        <p:spPr>
          <a:xfrm>
            <a:off x="1313225" y="2205325"/>
            <a:ext cx="14062800" cy="5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Primeira Parcela e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Validade do Parcelamento: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parcelamento só começa a valer após o pagamento da primeira guia (que vence em cerca de 2 dias após a solicitação). Se não pagar essa primeira guia no prazo, o pedido é cancelado.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Demais Parcelas: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parcelas seguintes não são geradas todas de uma vez. Você deve emitir o boleto mês a mês no site da Receita Federal. Serão acrescidas de juros baseados na taxa Selic acumulada, mais 1% no mês de pagamento.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0" name="Google Shape;500;p2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1" name="Google Shape;501;p26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2" name="Google Shape;502;p2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26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6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7"/>
          <p:cNvSpPr txBox="1"/>
          <p:nvPr/>
        </p:nvSpPr>
        <p:spPr>
          <a:xfrm>
            <a:off x="1248150" y="2021175"/>
            <a:ext cx="15441000" cy="5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possui várias opções para quitar o DAS das parcelas negociadas: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 Online: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Clientes do Banco do Brasil podem realizar o pagamento diretamente pelo Internet Banking, que gera o comprovante de quitação.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Débito Automático: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Configurável no Portal do Simples Nacional, basta informar o CPF, CNPJ e o código de acesso para que o débito ocorra automaticamente, evitando atrasos.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Boleto: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para pagamento em bancos, lotéricas ou caixas eletrônicos, o boleto oferece flexibilidade ao empreendedor.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QR Code Pix: 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Desde 2021, o DAS inclui um QR Code no canto inferior direito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permitindo pagamento imediato via Pix, sem precisar digitar dados manualmente.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0" name="Google Shape;510;p2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1" name="Google Shape;511;p2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12" name="Google Shape;512;p27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27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7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8"/>
          <p:cNvSpPr/>
          <p:nvPr/>
        </p:nvSpPr>
        <p:spPr>
          <a:xfrm>
            <a:off x="5432036" y="4568951"/>
            <a:ext cx="6419520" cy="4320213"/>
          </a:xfrm>
          <a:custGeom>
            <a:rect b="b" l="l" r="r" t="t"/>
            <a:pathLst>
              <a:path extrusionOk="0" h="3638074" w="5606568">
                <a:moveTo>
                  <a:pt x="0" y="0"/>
                </a:moveTo>
                <a:lnTo>
                  <a:pt x="5606568" y="0"/>
                </a:lnTo>
                <a:lnTo>
                  <a:pt x="5606568" y="3638074"/>
                </a:lnTo>
                <a:lnTo>
                  <a:pt x="0" y="3638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5954" r="-22427" t="0"/>
            </a:stretch>
          </a:blipFill>
          <a:ln>
            <a:noFill/>
          </a:ln>
        </p:spPr>
      </p:sp>
      <p:sp>
        <p:nvSpPr>
          <p:cNvPr id="520" name="Google Shape;520;p28"/>
          <p:cNvSpPr/>
          <p:nvPr/>
        </p:nvSpPr>
        <p:spPr>
          <a:xfrm>
            <a:off x="360302" y="9586598"/>
            <a:ext cx="6137396" cy="700402"/>
          </a:xfrm>
          <a:custGeom>
            <a:rect b="b" l="l" r="r" t="t"/>
            <a:pathLst>
              <a:path extrusionOk="0" h="700402" w="6137396">
                <a:moveTo>
                  <a:pt x="0" y="0"/>
                </a:moveTo>
                <a:lnTo>
                  <a:pt x="6137396" y="0"/>
                </a:lnTo>
                <a:lnTo>
                  <a:pt x="6137396" y="700402"/>
                </a:lnTo>
                <a:lnTo>
                  <a:pt x="0" y="7004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8"/>
          <p:cNvSpPr/>
          <p:nvPr/>
        </p:nvSpPr>
        <p:spPr>
          <a:xfrm flipH="1" rot="10800000">
            <a:off x="4897275" y="5289126"/>
            <a:ext cx="1103759" cy="923549"/>
          </a:xfrm>
          <a:custGeom>
            <a:rect b="b" l="l" r="r" t="t"/>
            <a:pathLst>
              <a:path extrusionOk="0" h="457769" w="1265053">
                <a:moveTo>
                  <a:pt x="0" y="0"/>
                </a:moveTo>
                <a:lnTo>
                  <a:pt x="1265054" y="0"/>
                </a:lnTo>
                <a:lnTo>
                  <a:pt x="1265054" y="457768"/>
                </a:lnTo>
                <a:lnTo>
                  <a:pt x="0" y="4577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28"/>
          <p:cNvSpPr txBox="1"/>
          <p:nvPr/>
        </p:nvSpPr>
        <p:spPr>
          <a:xfrm>
            <a:off x="1086899" y="2205325"/>
            <a:ext cx="151098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77825" lvl="1" marL="755651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Disponibilidade mensal: 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partir do dia 10 de cada mês, o documento para pagamento da parcela do mês corrente estará disponível.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7825" lvl="1" marL="755651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Calibri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Parcelas em atraso: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Todas as parcelas em atraso serão listadas e também poderão ser impressas para pagamento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3" name="Google Shape;523;p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4" name="Google Shape;524;p2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25" name="Google Shape;525;p28" title="DIREITOS E OBRIGAÇÕES DO MEI 202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8" title="IDENTIDADE VISUAL (1).png"/>
          <p:cNvPicPr preferRelativeResize="0"/>
          <p:nvPr/>
        </p:nvPicPr>
        <p:blipFill rotWithShape="1">
          <a:blip r:embed="rId7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8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0"/>
          <p:cNvSpPr txBox="1"/>
          <p:nvPr/>
        </p:nvSpPr>
        <p:spPr>
          <a:xfrm>
            <a:off x="1086900" y="2262900"/>
            <a:ext cx="156474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atraso no pagamento resulta em multas e juros, perda de acesso aos benefícios previdenciários, além da negociação ser rescindida com mais de 3 parcelas em atraso ou a existência de saldo devedor, após a data de vencimento da última parcela.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O DAS já inclui os valores de juros e multas, podendo ser quitado por boleto ou online.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Recuperação de Benefícios: 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recuperar os benefícios previdenciários, é necessário regularizar o pagamento do DAS.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Mês de referência:</a:t>
            </a: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DAS sempre se refere às entradas do mês anterior. Por exemplo, tributos referentes a dezembro devem ser pagos até 20 de janeiro.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3" name="Google Shape;533;p3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4" name="Google Shape;534;p30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5" name="Google Shape;535;p3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0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30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2026d.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ac68b57e4_1_69"/>
          <p:cNvSpPr txBox="1"/>
          <p:nvPr/>
        </p:nvSpPr>
        <p:spPr>
          <a:xfrm>
            <a:off x="1638300" y="2601400"/>
            <a:ext cx="7200900" cy="50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Elisandra França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Emerson Teixeira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Francisco Júnior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Jallyne Moraes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José Arestides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Laura Beatriz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Luiz Gustavo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g3dac68b57e4_1_69"/>
          <p:cNvSpPr txBox="1"/>
          <p:nvPr/>
        </p:nvSpPr>
        <p:spPr>
          <a:xfrm>
            <a:off x="9008125" y="2619138"/>
            <a:ext cx="6896100" cy="50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Natalia Araujo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Nataly Teixeira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Pâmela Rikelly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Romulo Soares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Samyra Kessia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Thalys Jhonata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937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Thaniely Souza</a:t>
            </a:r>
            <a:endParaRPr b="1" sz="2600">
              <a:solidFill>
                <a:schemeClr val="hlink"/>
              </a:solidFill>
            </a:endParaRPr>
          </a:p>
        </p:txBody>
      </p:sp>
      <p:sp>
        <p:nvSpPr>
          <p:cNvPr id="206" name="Google Shape;206;g3dac68b57e4_1_6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Google Shape;207;g3dac68b57e4_1_69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8" name="Google Shape;208;g3dac68b57e4_1_6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dac68b57e4_1_6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dac68b57e4_1_69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9"/>
          <p:cNvSpPr txBox="1"/>
          <p:nvPr/>
        </p:nvSpPr>
        <p:spPr>
          <a:xfrm>
            <a:off x="1261800" y="2389675"/>
            <a:ext cx="15016800" cy="5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MEI pode solicitar o reparcelamento de débitos, o que facilita a regularização, especialmente para quem tem muitas dívidas atrasadas.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houver débitos já reparcelados na Receita Federal, o MEI deve pagar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10% do total 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 dívida na primeira parcela. Se o débito foi reparcelado pela segunda vez, o valor da primeira parcela sobe para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20% do total.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t/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Formalização do Reparcelamento: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processo de reparcelamento é semelhante ao parcelamento convencional, mas exige a desistência dos parcelamentos ordinários e do Relp-MEI ativos.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3" name="Google Shape;543;p2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4" name="Google Shape;544;p29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Reparcelamento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45" name="Google Shape;545;p29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9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29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2026e.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9"/>
          <p:cNvSpPr/>
          <p:nvPr/>
        </p:nvSpPr>
        <p:spPr>
          <a:xfrm>
            <a:off x="7226046" y="8130454"/>
            <a:ext cx="3353791" cy="1885093"/>
          </a:xfrm>
          <a:custGeom>
            <a:rect b="b" l="l" r="r" t="t"/>
            <a:pathLst>
              <a:path extrusionOk="0" h="1885093" w="3353791">
                <a:moveTo>
                  <a:pt x="0" y="0"/>
                </a:moveTo>
                <a:lnTo>
                  <a:pt x="3353791" y="0"/>
                </a:lnTo>
                <a:lnTo>
                  <a:pt x="3353791" y="1885093"/>
                </a:lnTo>
                <a:lnTo>
                  <a:pt x="0" y="18850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3" name="Google Shape;553;p9"/>
          <p:cNvSpPr/>
          <p:nvPr/>
        </p:nvSpPr>
        <p:spPr>
          <a:xfrm>
            <a:off x="2987050" y="8640251"/>
            <a:ext cx="2765479" cy="843582"/>
          </a:xfrm>
          <a:custGeom>
            <a:rect b="b" l="l" r="r" t="t"/>
            <a:pathLst>
              <a:path extrusionOk="0" h="843582" w="2765479">
                <a:moveTo>
                  <a:pt x="0" y="0"/>
                </a:moveTo>
                <a:lnTo>
                  <a:pt x="2765479" y="0"/>
                </a:lnTo>
                <a:lnTo>
                  <a:pt x="2765479" y="843582"/>
                </a:lnTo>
                <a:lnTo>
                  <a:pt x="0" y="8435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4" name="Google Shape;554;p9"/>
          <p:cNvSpPr txBox="1"/>
          <p:nvPr/>
        </p:nvSpPr>
        <p:spPr>
          <a:xfrm>
            <a:off x="1196475" y="2464950"/>
            <a:ext cx="14945400" cy="54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Em março de 2026, A Receita Federal emitiu em massa os </a:t>
            </a:r>
            <a:r>
              <a:rPr b="1"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Termos de Exclusão por motivo de inadimplência</a:t>
            </a:r>
            <a:r>
              <a:rPr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(débitos com a Receita Federal ou com a Procuradoria-Geral da Fazenda Nacional). Foram notificados mais de 1,1 milhão de CNPJs, sendo </a:t>
            </a:r>
            <a:r>
              <a:rPr b="1"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404.368 MEIs.</a:t>
            </a:r>
            <a:endParaRPr b="1" sz="3500">
              <a:solidFill>
                <a:srgbClr val="0B4803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Uma das principais novidades trazidas pela legislação recente (Lei Complementar nº 216) é que o prazo para regularizar as dívidas mudou. O MEI agora tem </a:t>
            </a:r>
            <a:r>
              <a:rPr b="1"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90 dias (e não mais 30)</a:t>
            </a:r>
            <a:r>
              <a:rPr lang="en-US" sz="3500">
                <a:solidFill>
                  <a:srgbClr val="0B4803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a partir da data de "ciência" do termo para quitar ou parcelar os débitos listados no Relatório de Pendências.</a:t>
            </a:r>
            <a:endParaRPr sz="3500">
              <a:solidFill>
                <a:srgbClr val="0B4803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5" name="Google Shape;555;p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6" name="Google Shape;556;p9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Exclusão</a:t>
            </a: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Simples Nacional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7" name="Google Shape;557;p9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9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9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2"/>
          <p:cNvSpPr/>
          <p:nvPr/>
        </p:nvSpPr>
        <p:spPr>
          <a:xfrm>
            <a:off x="374780" y="9454896"/>
            <a:ext cx="5617502" cy="832104"/>
          </a:xfrm>
          <a:custGeom>
            <a:rect b="b" l="l" r="r" t="t"/>
            <a:pathLst>
              <a:path extrusionOk="0" h="832104" w="5617502">
                <a:moveTo>
                  <a:pt x="0" y="0"/>
                </a:moveTo>
                <a:lnTo>
                  <a:pt x="5617502" y="0"/>
                </a:lnTo>
                <a:lnTo>
                  <a:pt x="5617502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5" name="Google Shape;565;p32"/>
          <p:cNvSpPr txBox="1"/>
          <p:nvPr/>
        </p:nvSpPr>
        <p:spPr>
          <a:xfrm>
            <a:off x="1452074" y="2205325"/>
            <a:ext cx="14416200" cy="4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 da não regularização: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o MEI não quitar ou parcelar o total das pendências dentro do prazo de 90 dias, a exclusão será confirmada.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prática, a empresa será automaticamente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desenquadrada do SIMEI a partir de 1º de janeiro de 2027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perdendo os benefícios de pagar o imposto unificado e simplificado.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6" name="Google Shape;566;p3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7" name="Google Shape;567;p32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Exclusão do Simples Nacional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8" name="Google Shape;568;p3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2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32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3"/>
          <p:cNvSpPr txBox="1"/>
          <p:nvPr/>
        </p:nvSpPr>
        <p:spPr>
          <a:xfrm>
            <a:off x="1493157" y="2400300"/>
            <a:ext cx="15301800" cy="5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IBM Plex Sans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Dívida Ativa da União: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Verifique se está inscrito na Dívida Ativa da União acessando o site </a:t>
            </a:r>
            <a:r>
              <a:rPr i="0" lang="en-US" sz="3500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Regularize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escolhendo a opção “Lista de Devedores” e consultando o CNPJ.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IBM Plex Sans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Estadual: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 portal da Secretaria da Fazenda de seu estado, consulte a Certidão Negativa de Débitos Estaduais para verificar pendências em nível estadual.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IBM Plex Sans"/>
              <a:buAutoNum type="arabicPeriod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Municipal: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Acesse o portal da prefeitura de sua cidade para verificar a situação dos tributos municipais e emitir certidões, confirmando a regularidade das obrigações municipais.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6" name="Google Shape;576;p3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7" name="Google Shape;577;p33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Verificação de Inscrição na Dívida Ativa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78" name="Google Shape;578;p33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3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33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2026g.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4"/>
          <p:cNvSpPr txBox="1"/>
          <p:nvPr/>
        </p:nvSpPr>
        <p:spPr>
          <a:xfrm>
            <a:off x="1264825" y="2436113"/>
            <a:ext cx="149043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Procuradoria-Geral da Fazenda Nacional (PGFN) lançou oficialmente o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Edital nº 06/2026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abrindo uma nova e ampla temporada de renegociação (conhecida como Transação Tributária) para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débitos inscritos em Dívida Ativa da União de até R$ 45 milhões.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prazo de adesão começou no dia 1º de junho de 2026 e vai até o dia 30 de setembro de 2026 (às 19h, horário de Brasília).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principais regras e benefícios trazidos por este novo edital estão divididos em modalidades projetadas para o perfil de cada contribuinte: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6" name="Google Shape;586;p34"/>
          <p:cNvSpPr/>
          <p:nvPr/>
        </p:nvSpPr>
        <p:spPr>
          <a:xfrm>
            <a:off x="-4571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7" name="Google Shape;587;p34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Renegociação da Dívida Ativa da União</a:t>
            </a:r>
            <a:endParaRPr b="1" sz="6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8" name="Google Shape;588;p3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4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34"/>
          <p:cNvSpPr txBox="1"/>
          <p:nvPr/>
        </p:nvSpPr>
        <p:spPr>
          <a:xfrm>
            <a:off x="125282" y="9305059"/>
            <a:ext cx="5641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Brasil,2026g;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2026h.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ea15469fbc_0_7"/>
          <p:cNvSpPr txBox="1"/>
          <p:nvPr/>
        </p:nvSpPr>
        <p:spPr>
          <a:xfrm>
            <a:off x="1435750" y="2498838"/>
            <a:ext cx="15909000" cy="55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Transação de Pequeno Valor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esta modalidade é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voltada para dívidas de até 60 salários mínimos que foram inscritas em Dívida Ativa da União até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1º de junho de 2025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B4803"/>
              </a:buClr>
              <a:buSzPts val="3500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Regra Especial para o MEI: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dívidas de até 5 salários mínimos há 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desconto de 50% do valor total da dívida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parcelamento em até 60 meses.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PF, ME, EPP e MEI (Até 60 salários mínimos):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entrada de 5% (parcelada em até 5 vezes) e o restante pode ser pago com descontos progressivos: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Char char="○"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até 7 parcelas com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50% de desconto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Char char="○"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até 12 parcelas com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45% de desconto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Char char="○"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até 30 parcelas com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40% de desconto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1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Char char="○"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até 55 parcelas com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30% de desconto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6" name="Google Shape;596;g3ea15469fbc_0_7"/>
          <p:cNvSpPr/>
          <p:nvPr/>
        </p:nvSpPr>
        <p:spPr>
          <a:xfrm>
            <a:off x="-4571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97" name="Google Shape;597;g3ea15469fbc_0_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Renegociação da Dívida Ativa da União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8" name="Google Shape;598;g3ea15469fbc_0_7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g3ea15469fbc_0_7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g3ea15469fbc_0_7"/>
          <p:cNvSpPr txBox="1"/>
          <p:nvPr/>
        </p:nvSpPr>
        <p:spPr>
          <a:xfrm>
            <a:off x="125282" y="9305059"/>
            <a:ext cx="5641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Brasil,2026g;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2026h.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ea15469fbc_0_17"/>
          <p:cNvSpPr txBox="1"/>
          <p:nvPr/>
        </p:nvSpPr>
        <p:spPr>
          <a:xfrm>
            <a:off x="1402150" y="2205325"/>
            <a:ext cx="15438000" cy="6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Transação conforme a Capacidade de Pagamento: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desconto é dado com base na capacidade de pagamento que o governo atribui à empresa. O saldo pode ser dividido em até 114 meses para empresas em geral, e até 133 meses para PFs, MEIs, ME, EPP e Santas Casas. Os descontos podem chegar a até 70% de redução sobre o valor total da dívida para pequenos negócios e pessoas físicas enquanto a parcela mínima fica fixada em R$ 25,00 para MEI e R$ 100,00 para os demais contribuintes.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Débitos Irrecuperáveis ou de Difícil Recuperação: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dívidas muito antigas (como aquelas inscritas na Dívida Ativa há mais de 15 anos sem garantia), o edital oferece entrada facilitada de 5% (em até 12 vezes) e o saldo restante em até 133 meses para MEI e pequenas empresas, com descontos de até 70% do valor total.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6" name="Google Shape;606;g3ea15469fbc_0_17"/>
          <p:cNvSpPr/>
          <p:nvPr/>
        </p:nvSpPr>
        <p:spPr>
          <a:xfrm>
            <a:off x="-4571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7" name="Google Shape;607;g3ea15469fbc_0_1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Renegociação da Dívida Ativa da União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8" name="Google Shape;608;g3ea15469fbc_0_17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g3ea15469fbc_0_17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g3ea15469fbc_0_17"/>
          <p:cNvSpPr txBox="1"/>
          <p:nvPr/>
        </p:nvSpPr>
        <p:spPr>
          <a:xfrm>
            <a:off x="125282" y="9305059"/>
            <a:ext cx="5641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Brasil,2026g;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2026h.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0"/>
          <p:cNvSpPr txBox="1"/>
          <p:nvPr/>
        </p:nvSpPr>
        <p:spPr>
          <a:xfrm>
            <a:off x="1313225" y="2190750"/>
            <a:ext cx="15102300" cy="70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desenquadramento do MEI é o processo pelo qual o Microempreendedor Individual deixa essa categoria e passa a atuar como uma Microempresa (ME) ou Empresa de Pequeno Porte (EPP).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Segundo as diretrizes oficiais do Governo Federal (Portal Gov.br e Receita Federal), baseadas na Lei Complementar nº 123/2006 e na Resolução CGSN nº 140/2018, esse movimento acontece por três vias: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por Opção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Obrigatório (Comunicação)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Automático (Ofício)</a:t>
            </a:r>
            <a:endParaRPr b="1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6" name="Google Shape;616;p4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7" name="Google Shape;617;p40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8" name="Google Shape;618;p4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0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40"/>
          <p:cNvSpPr txBox="1"/>
          <p:nvPr/>
        </p:nvSpPr>
        <p:spPr>
          <a:xfrm>
            <a:off x="125282" y="9305059"/>
            <a:ext cx="5641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Brasil,2026g;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2026h.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1"/>
          <p:cNvSpPr txBox="1"/>
          <p:nvPr/>
        </p:nvSpPr>
        <p:spPr>
          <a:xfrm>
            <a:off x="1448552" y="2199323"/>
            <a:ext cx="15390900" cy="5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Quando o empreendedor decide, por pura estratégia de negócios, que não quer mais ser MEI, mesmo cumprindo todos os requisitos. Os principais motivos são: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Previsão de crescimento imediato: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empreendedor sabe que vai assinar um grande contrato no mês seguinte e que seu faturamento vai ultrapassar o limite.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Planos de expansão rápida: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necessidade de contratar um segundo funcionário imediatamente ou abrir uma filial.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Atração de investidores ou novos sócios: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receber investimento em troca de participação ou colocar um sócio no contrato social.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Credibilidade com grandes empresas: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algumas corporações evitam contratar MEI devido a políticas internas de compliance ou receio de vínculo trabalhista. 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6" name="Google Shape;626;p4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7" name="Google Shape;627;p4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por Opção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8" name="Google Shape;628;p41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41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41"/>
          <p:cNvSpPr txBox="1"/>
          <p:nvPr/>
        </p:nvSpPr>
        <p:spPr>
          <a:xfrm>
            <a:off x="125282" y="9305059"/>
            <a:ext cx="5641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Brasil,2026g;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2026h.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ebfe5682b5_0_2"/>
          <p:cNvSpPr txBox="1"/>
          <p:nvPr/>
        </p:nvSpPr>
        <p:spPr>
          <a:xfrm>
            <a:off x="1448552" y="2199323"/>
            <a:ext cx="15390900" cy="5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Ocorre quando o negócio cresce ou muda suas características originais. O MEI deve acessar o Portal do Simples Nacional e comunicar a alteração se incorrer em: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Excesso de Faturamento: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Ultrapassar o limite anual regulamentar de R$ 81.000,00 (ou o valor proporcional ao ano de abertura, que corresponde a R$ 6.750,00 por mês de atividade).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Contratação de Funcionários: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Admitir mais de 1 empregado ou pagar a ele mais do que o piso da categoria ou um salário mínimo.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Participação em Outras Empresas: 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Tornar-se sócio, titular ou administrador de outro negócio.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Entrada de Sócio: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Decidir incluir um novo sócio na empresa atual.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6" name="Google Shape;636;g3ebfe5682b5_0_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7" name="Google Shape;637;g3ebfe5682b5_0_2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Obrigatório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38" name="Google Shape;638;g3ebfe5682b5_0_2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g3ebfe5682b5_0_2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g3ebfe5682b5_0_2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ac68b57e4_2_192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g3dac68b57e4_2_192"/>
          <p:cNvSpPr txBox="1"/>
          <p:nvPr/>
        </p:nvSpPr>
        <p:spPr>
          <a:xfrm>
            <a:off x="5394900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Liquidação de Pendências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3dac68b57e4_2_19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8" name="Google Shape;218;g3dac68b57e4_2_19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dac68b57e4_2_19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ebfe5682b5_0_11"/>
          <p:cNvSpPr txBox="1"/>
          <p:nvPr/>
        </p:nvSpPr>
        <p:spPr>
          <a:xfrm>
            <a:off x="1448550" y="2199325"/>
            <a:ext cx="148062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Receita Federal realiza o desenquadramento de forma automática quando o empreendedor registra na Junta Comercial alterações cadastrais que ferem as regras do MEI: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Inclusão de uma atividade econômica (CNAE) não permitida ao regime.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Abertura de uma filial.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Alteração da natureza jurídica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(ex: transformar o negócio em uma Sociedade Limitada).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6" name="Google Shape;646;g3ebfe5682b5_0_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7" name="Google Shape;647;g3ebfe5682b5_0_1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 Automático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48" name="Google Shape;648;g3ebfe5682b5_0_11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g3ebfe5682b5_0_11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g3ebfe5682b5_0_11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2006; 2018.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ebfe5682b5_0_23"/>
          <p:cNvSpPr/>
          <p:nvPr/>
        </p:nvSpPr>
        <p:spPr>
          <a:xfrm>
            <a:off x="1620774" y="2796359"/>
            <a:ext cx="592931" cy="592931"/>
          </a:xfrm>
          <a:custGeom>
            <a:rect b="b" l="l" r="r" t="t"/>
            <a:pathLst>
              <a:path extrusionOk="0" h="592931" w="592931">
                <a:moveTo>
                  <a:pt x="0" y="0"/>
                </a:moveTo>
                <a:lnTo>
                  <a:pt x="592931" y="0"/>
                </a:lnTo>
                <a:lnTo>
                  <a:pt x="592931" y="592931"/>
                </a:lnTo>
                <a:lnTo>
                  <a:pt x="0" y="59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6" name="Google Shape;656;g3ebfe5682b5_0_23"/>
          <p:cNvSpPr/>
          <p:nvPr/>
        </p:nvSpPr>
        <p:spPr>
          <a:xfrm>
            <a:off x="212503" y="9747752"/>
            <a:ext cx="5617502" cy="539248"/>
          </a:xfrm>
          <a:custGeom>
            <a:rect b="b" l="l" r="r" t="t"/>
            <a:pathLst>
              <a:path extrusionOk="0" h="539248" w="5617502">
                <a:moveTo>
                  <a:pt x="0" y="0"/>
                </a:moveTo>
                <a:lnTo>
                  <a:pt x="5617502" y="0"/>
                </a:lnTo>
                <a:lnTo>
                  <a:pt x="5617502" y="539248"/>
                </a:lnTo>
                <a:lnTo>
                  <a:pt x="0" y="539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g3ebfe5682b5_0_23"/>
          <p:cNvSpPr txBox="1"/>
          <p:nvPr/>
        </p:nvSpPr>
        <p:spPr>
          <a:xfrm>
            <a:off x="1086891" y="2529785"/>
            <a:ext cx="1460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3850" lvl="1" marL="647700" marR="0" rtl="0" algn="just">
              <a:lnSpc>
                <a:spcPct val="1037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AutoNum type="arabicPeriod"/>
            </a:pPr>
            <a:r>
              <a:rPr b="0" i="0" lang="en-US" sz="3000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Abra</a:t>
            </a: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site do SImples Nacional</a:t>
            </a:r>
            <a:r>
              <a:rPr b="0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clique em </a:t>
            </a: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“MEI Serviços”</a:t>
            </a:r>
            <a:r>
              <a:rPr b="1" i="0" lang="en-US" sz="3000" u="none" cap="none" strike="noStrike">
                <a:solidFill>
                  <a:srgbClr val="0B4803"/>
                </a:solidFill>
                <a:latin typeface="IBM Plex Sans"/>
                <a:ea typeface="IBM Plex Sans"/>
                <a:cs typeface="IBM Plex Sans"/>
                <a:sym typeface="IBM Plex Sans"/>
              </a:rPr>
              <a:t>.</a:t>
            </a:r>
            <a:endParaRPr b="1" i="0" sz="1400" u="none" cap="none" strike="noStrike">
              <a:solidFill>
                <a:srgbClr val="0B4803"/>
              </a:solidFill>
            </a:endParaRPr>
          </a:p>
        </p:txBody>
      </p:sp>
      <p:sp>
        <p:nvSpPr>
          <p:cNvPr id="658" name="Google Shape;658;g3ebfe5682b5_0_23"/>
          <p:cNvSpPr txBox="1"/>
          <p:nvPr/>
        </p:nvSpPr>
        <p:spPr>
          <a:xfrm>
            <a:off x="1086897" y="1846050"/>
            <a:ext cx="10602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Passo: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9" name="Google Shape;659;g3ebfe5682b5_0_23"/>
          <p:cNvSpPr txBox="1"/>
          <p:nvPr/>
        </p:nvSpPr>
        <p:spPr>
          <a:xfrm>
            <a:off x="1839966" y="1062338"/>
            <a:ext cx="400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g3ebfe5682b5_0_2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1" name="Google Shape;661;g3ebfe5682b5_0_23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2" name="Google Shape;662;g3ebfe5682b5_0_23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g3ebfe5682b5_0_23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g3ebfe5682b5_0_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18912" y="3059900"/>
            <a:ext cx="11744177" cy="5471199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g3ebfe5682b5_0_23"/>
          <p:cNvSpPr/>
          <p:nvPr/>
        </p:nvSpPr>
        <p:spPr>
          <a:xfrm>
            <a:off x="8416499" y="6860732"/>
            <a:ext cx="3247227" cy="1129531"/>
          </a:xfrm>
          <a:custGeom>
            <a:rect b="b" l="l" r="r" t="t"/>
            <a:pathLst>
              <a:path extrusionOk="0" h="677380" w="2787319">
                <a:moveTo>
                  <a:pt x="0" y="0"/>
                </a:moveTo>
                <a:lnTo>
                  <a:pt x="2787320" y="0"/>
                </a:lnTo>
                <a:lnTo>
                  <a:pt x="2787320" y="677380"/>
                </a:lnTo>
                <a:lnTo>
                  <a:pt x="0" y="677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6" name="Google Shape;666;g3ebfe5682b5_0_23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ebfe5682b5_0_38"/>
          <p:cNvSpPr/>
          <p:nvPr/>
        </p:nvSpPr>
        <p:spPr>
          <a:xfrm>
            <a:off x="1620774" y="2796359"/>
            <a:ext cx="592931" cy="592931"/>
          </a:xfrm>
          <a:custGeom>
            <a:rect b="b" l="l" r="r" t="t"/>
            <a:pathLst>
              <a:path extrusionOk="0" h="592931" w="592931">
                <a:moveTo>
                  <a:pt x="0" y="0"/>
                </a:moveTo>
                <a:lnTo>
                  <a:pt x="592931" y="0"/>
                </a:lnTo>
                <a:lnTo>
                  <a:pt x="592931" y="592931"/>
                </a:lnTo>
                <a:lnTo>
                  <a:pt x="0" y="59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2" name="Google Shape;672;g3ebfe5682b5_0_38"/>
          <p:cNvSpPr/>
          <p:nvPr/>
        </p:nvSpPr>
        <p:spPr>
          <a:xfrm>
            <a:off x="212503" y="9747752"/>
            <a:ext cx="5617502" cy="539248"/>
          </a:xfrm>
          <a:custGeom>
            <a:rect b="b" l="l" r="r" t="t"/>
            <a:pathLst>
              <a:path extrusionOk="0" h="539248" w="5617502">
                <a:moveTo>
                  <a:pt x="0" y="0"/>
                </a:moveTo>
                <a:lnTo>
                  <a:pt x="5617502" y="0"/>
                </a:lnTo>
                <a:lnTo>
                  <a:pt x="5617502" y="539248"/>
                </a:lnTo>
                <a:lnTo>
                  <a:pt x="0" y="5392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3" name="Google Shape;673;g3ebfe5682b5_0_38"/>
          <p:cNvSpPr txBox="1"/>
          <p:nvPr/>
        </p:nvSpPr>
        <p:spPr>
          <a:xfrm>
            <a:off x="1086879" y="1939110"/>
            <a:ext cx="1460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3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Ir até a opção “Desenquadramento” e seus colocar seus dados;</a:t>
            </a:r>
            <a:endParaRPr b="1" i="0" sz="1400" u="none" cap="none" strike="noStrike">
              <a:solidFill>
                <a:srgbClr val="0B4803"/>
              </a:solidFill>
            </a:endParaRPr>
          </a:p>
        </p:txBody>
      </p:sp>
      <p:sp>
        <p:nvSpPr>
          <p:cNvPr id="674" name="Google Shape;674;g3ebfe5682b5_0_38"/>
          <p:cNvSpPr txBox="1"/>
          <p:nvPr/>
        </p:nvSpPr>
        <p:spPr>
          <a:xfrm>
            <a:off x="1839966" y="1062338"/>
            <a:ext cx="400500" cy="4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g3ebfe5682b5_0_3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6" name="Google Shape;676;g3ebfe5682b5_0_3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77" name="Google Shape;677;g3ebfe5682b5_0_38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g3ebfe5682b5_0_38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g3ebfe5682b5_0_38"/>
          <p:cNvSpPr/>
          <p:nvPr/>
        </p:nvSpPr>
        <p:spPr>
          <a:xfrm>
            <a:off x="8416499" y="6860732"/>
            <a:ext cx="3247227" cy="1129531"/>
          </a:xfrm>
          <a:custGeom>
            <a:rect b="b" l="l" r="r" t="t"/>
            <a:pathLst>
              <a:path extrusionOk="0" h="677380" w="2787319">
                <a:moveTo>
                  <a:pt x="0" y="0"/>
                </a:moveTo>
                <a:lnTo>
                  <a:pt x="2787320" y="0"/>
                </a:lnTo>
                <a:lnTo>
                  <a:pt x="2787320" y="677380"/>
                </a:lnTo>
                <a:lnTo>
                  <a:pt x="0" y="677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0" name="Google Shape;680;g3ebfe5682b5_0_38"/>
          <p:cNvSpPr/>
          <p:nvPr/>
        </p:nvSpPr>
        <p:spPr>
          <a:xfrm>
            <a:off x="2619025" y="2591012"/>
            <a:ext cx="11543895" cy="6319790"/>
          </a:xfrm>
          <a:custGeom>
            <a:rect b="b" l="l" r="r" t="t"/>
            <a:pathLst>
              <a:path extrusionOk="0" h="5934075" w="11020425">
                <a:moveTo>
                  <a:pt x="0" y="0"/>
                </a:moveTo>
                <a:lnTo>
                  <a:pt x="11020425" y="0"/>
                </a:lnTo>
                <a:lnTo>
                  <a:pt x="11020425" y="5934075"/>
                </a:lnTo>
                <a:lnTo>
                  <a:pt x="0" y="5934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1" name="Google Shape;681;g3ebfe5682b5_0_38"/>
          <p:cNvSpPr/>
          <p:nvPr/>
        </p:nvSpPr>
        <p:spPr>
          <a:xfrm>
            <a:off x="3318293" y="4490797"/>
            <a:ext cx="997534" cy="553778"/>
          </a:xfrm>
          <a:custGeom>
            <a:rect b="b" l="l" r="r" t="t"/>
            <a:pathLst>
              <a:path extrusionOk="0" h="553778" w="997534">
                <a:moveTo>
                  <a:pt x="0" y="0"/>
                </a:moveTo>
                <a:lnTo>
                  <a:pt x="997534" y="0"/>
                </a:lnTo>
                <a:lnTo>
                  <a:pt x="997534" y="553778"/>
                </a:lnTo>
                <a:lnTo>
                  <a:pt x="0" y="553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2" name="Google Shape;682;g3ebfe5682b5_0_38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7"/>
          <p:cNvSpPr/>
          <p:nvPr/>
        </p:nvSpPr>
        <p:spPr>
          <a:xfrm>
            <a:off x="3471100" y="2649625"/>
            <a:ext cx="11022332" cy="6111964"/>
          </a:xfrm>
          <a:custGeom>
            <a:rect b="b" l="l" r="r" t="t"/>
            <a:pathLst>
              <a:path extrusionOk="0" h="6284796" w="11304956">
                <a:moveTo>
                  <a:pt x="0" y="0"/>
                </a:moveTo>
                <a:lnTo>
                  <a:pt x="11304956" y="0"/>
                </a:lnTo>
                <a:lnTo>
                  <a:pt x="11304956" y="6284796"/>
                </a:lnTo>
                <a:lnTo>
                  <a:pt x="0" y="6284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3430" l="-2020" r="-11070" t="0"/>
            </a:stretch>
          </a:blipFill>
          <a:ln>
            <a:noFill/>
          </a:ln>
        </p:spPr>
      </p:sp>
      <p:sp>
        <p:nvSpPr>
          <p:cNvPr id="688" name="Google Shape;688;p47"/>
          <p:cNvSpPr/>
          <p:nvPr/>
        </p:nvSpPr>
        <p:spPr>
          <a:xfrm>
            <a:off x="4851060" y="5272187"/>
            <a:ext cx="4935674" cy="512178"/>
          </a:xfrm>
          <a:custGeom>
            <a:rect b="b" l="l" r="r" t="t"/>
            <a:pathLst>
              <a:path extrusionOk="0" h="512178" w="4935674">
                <a:moveTo>
                  <a:pt x="0" y="0"/>
                </a:moveTo>
                <a:lnTo>
                  <a:pt x="4935674" y="0"/>
                </a:lnTo>
                <a:lnTo>
                  <a:pt x="4935674" y="512178"/>
                </a:lnTo>
                <a:lnTo>
                  <a:pt x="0" y="512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9" name="Google Shape;689;p4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0" name="Google Shape;690;p4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91" name="Google Shape;691;p47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47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47"/>
          <p:cNvSpPr txBox="1"/>
          <p:nvPr/>
        </p:nvSpPr>
        <p:spPr>
          <a:xfrm>
            <a:off x="1086891" y="2187922"/>
            <a:ext cx="14608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3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Clique sobre a opção desejada para o desenquadramento</a:t>
            </a:r>
            <a:endParaRPr b="1" i="0" sz="1400" u="none" cap="none" strike="noStrike">
              <a:solidFill>
                <a:srgbClr val="0B4803"/>
              </a:solidFill>
            </a:endParaRPr>
          </a:p>
        </p:txBody>
      </p:sp>
      <p:sp>
        <p:nvSpPr>
          <p:cNvPr id="694" name="Google Shape;694;p47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8"/>
          <p:cNvSpPr/>
          <p:nvPr/>
        </p:nvSpPr>
        <p:spPr>
          <a:xfrm>
            <a:off x="373780" y="9557061"/>
            <a:ext cx="5617502" cy="729939"/>
          </a:xfrm>
          <a:custGeom>
            <a:rect b="b" l="l" r="r" t="t"/>
            <a:pathLst>
              <a:path extrusionOk="0" h="729939" w="5617502">
                <a:moveTo>
                  <a:pt x="0" y="0"/>
                </a:moveTo>
                <a:lnTo>
                  <a:pt x="5617502" y="0"/>
                </a:lnTo>
                <a:lnTo>
                  <a:pt x="5617502" y="729939"/>
                </a:lnTo>
                <a:lnTo>
                  <a:pt x="0" y="729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0" name="Google Shape;700;p48"/>
          <p:cNvSpPr txBox="1"/>
          <p:nvPr/>
        </p:nvSpPr>
        <p:spPr>
          <a:xfrm>
            <a:off x="1086900" y="2205325"/>
            <a:ext cx="16009200" cy="52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</a:t>
            </a:r>
            <a:endParaRPr b="1"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Necessidade de escolher um novo regime tributário, como Simples Nacional, Lucro Presumido ou Lucro Real;</a:t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Cumprimento de novas obrigações fiscais e contábeis de acordo com o novo regime;</a:t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Mudança na forma de recolhimento de tributos, que passa a ser mais complexa;</a:t>
            </a:r>
            <a:endParaRPr b="0" i="0" sz="3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Perda de benefícios específicos do MEI, como:</a:t>
            </a:r>
            <a:endParaRPr b="0" i="0" sz="3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Carga tributária simplificada;</a:t>
            </a:r>
            <a:endParaRPr b="0" i="0" sz="3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Acesso facilitado à previdência social;</a:t>
            </a:r>
            <a:endParaRPr b="0" i="0" sz="3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445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400"/>
              <a:buFont typeface="Times New Roman"/>
              <a:buChar char="●"/>
            </a:pPr>
            <a:r>
              <a:rPr b="0" i="0" lang="en-US" sz="34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Menor burocracia em obrigações acessórias.</a:t>
            </a:r>
            <a:endParaRPr b="0" i="0" sz="3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1" name="Google Shape;701;p4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2" name="Google Shape;702;p4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3" name="Google Shape;703;p4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48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48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9"/>
          <p:cNvSpPr txBox="1"/>
          <p:nvPr/>
        </p:nvSpPr>
        <p:spPr>
          <a:xfrm>
            <a:off x="1214550" y="2348063"/>
            <a:ext cx="149553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possível voltar a ser MEI se os requisitos forem atendidos novamente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rocessos e </a:t>
            </a: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razos:</a:t>
            </a:r>
            <a:endParaRPr b="1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•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Observar o limite de faturamento de até R$ 81.000,00 anua</a:t>
            </a: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outras condições do regime.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•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Solicitar o reenquadramento através do Portal do Simples Nacional.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•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Regularizar todas as pendências fiscais e atualizar informações cadastrais.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1" marL="6477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•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reenquadramento pode ser solicitado a qualquer momento, com efeitos a partir do mês da solicitação ou do início do ano-calendário seguinte.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1" name="Google Shape;711;p49"/>
          <p:cNvSpPr txBox="1"/>
          <p:nvPr/>
        </p:nvSpPr>
        <p:spPr>
          <a:xfrm>
            <a:off x="1715976" y="9336386"/>
            <a:ext cx="100470" cy="352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4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49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3" name="Google Shape;713;p4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4" name="Google Shape;714;p49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Ree</a:t>
            </a: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nquadramento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15" name="Google Shape;715;p49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49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51"/>
          <p:cNvSpPr/>
          <p:nvPr/>
        </p:nvSpPr>
        <p:spPr>
          <a:xfrm>
            <a:off x="297704" y="9454896"/>
            <a:ext cx="5617502" cy="832104"/>
          </a:xfrm>
          <a:custGeom>
            <a:rect b="b" l="l" r="r" t="t"/>
            <a:pathLst>
              <a:path extrusionOk="0" h="832104" w="5617502">
                <a:moveTo>
                  <a:pt x="0" y="0"/>
                </a:moveTo>
                <a:lnTo>
                  <a:pt x="5617502" y="0"/>
                </a:lnTo>
                <a:lnTo>
                  <a:pt x="5617502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2" name="Google Shape;722;p51"/>
          <p:cNvSpPr txBox="1"/>
          <p:nvPr/>
        </p:nvSpPr>
        <p:spPr>
          <a:xfrm>
            <a:off x="1222900" y="2303100"/>
            <a:ext cx="147273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Mantenha-se atualizado sobre obrigações e deveres do MEI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crucial que os Microempreendedores Individuais (MEIs) estejam sempre informados sobre suas responsabilidades fiscais e contábeis, bem como as mudanças na legislação que possam afetar suas atividades.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ignorância da lei não isenta responsabilidades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importante lembrar que desconhecer as leis e regulamentos não é uma justificativa para a não conformidade. Os MEIs devem estar cientes de suas obrigações para evitar penalidades e complicações legais.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3" name="Google Shape;723;p51"/>
          <p:cNvSpPr txBox="1"/>
          <p:nvPr/>
        </p:nvSpPr>
        <p:spPr>
          <a:xfrm>
            <a:off x="125282" y="9655759"/>
            <a:ext cx="56412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4" name="Google Shape;724;p5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5" name="Google Shape;725;p5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Considerações Finais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26" name="Google Shape;726;p5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51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51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52"/>
          <p:cNvSpPr txBox="1"/>
          <p:nvPr/>
        </p:nvSpPr>
        <p:spPr>
          <a:xfrm>
            <a:off x="1086900" y="2205325"/>
            <a:ext cx="15105600" cy="78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Direitos e Obrigações: Empresas &amp; Negócios. Brasília, DF: Portal Gov.br, 2026a. Disponível em: https://www.gov.br/empresas-e-negocios/pt-br/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empreendedor/quero-ser-mei/direitos-e-obrigacoes. Acesso em: 14 jun. 2026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Pagamento de Contribuição Mensal: Empresas &amp; Negócios. Brasília, DF: Portal Gov.br, 2026b. Disponível em: https://www.gov.br/empresas-e-negocios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/pt-br/empreendedor/servicos-para-mei/pagamento-de-contribuicao-mensal. Acesso em: 14 jun. 2026.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Fazenda. Secretaria Especial da Receita Federal do Brasil. Simples Nacional. Brasília, DF: Receita Federal, 2026c. Disponível em: https://www8.receita.fazenda.gov.br/simplesnacional/. Acesso em: 14 jun. 2026.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t/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Governo Digital. Parcelar impostos do MEI (Microempreendedor Individual): Serviços. Brasília, DF: Portal Gov.br, 2026d. Disponível em: https://www.gov.br/pt-br/servicos/parcelar-imposto-mei. Acesso em: 14 jun. 2026.</a:t>
            </a:r>
            <a:endParaRPr sz="26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4" name="Google Shape;734;p5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5" name="Google Shape;735;p52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ebfe5682b5_0_118"/>
          <p:cNvSpPr txBox="1"/>
          <p:nvPr/>
        </p:nvSpPr>
        <p:spPr>
          <a:xfrm>
            <a:off x="1086891" y="2205330"/>
            <a:ext cx="15104700" cy="6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Fazenda. Secretaria Especial da Receita Federal do Brasil. Reparcelamento: Assuntos: Orientação Tributária: Pagamentos e Parcelamentos. Brasília, DF: Receita Federal, 2026e. Disponível em: https://www.gov.br/receitafederal/pt-br/assuntos/orientacao-tributaria/pagamentos-e-parcelamentos/parcelamentos/reparcelamento. Acesso em: 14 jun.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Receita Federal do Brasil. Centro Virtual de Atendimento (e-CAC). Brasília, DF, [2026f]. Disponível em: https://cav.receita.fazenda.gov.br. Acesso em: 14 jun.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Procuradoria-Geral da Fazenda Nacional. Regularize. Brasília, DF, [2026g]. Disponível em: https://www.regularize.pgfn.gov.br. Acesso em: 14 jun.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Procuradoria-Geral da Fazenda Nacional. Edital nº 6, de 1º de junho de 2026. Transação tributária na dívida ativa da União. Brasília, DF, 2026h. Disponível em: https://www.gov.br/pgfn/pt-br/servicos/orientacoes-contribuintes/acordo-de-transacao/edital-no-6-2026. Acesso em: 14 jun. 2026.</a:t>
            </a:r>
            <a:endParaRPr sz="27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1" name="Google Shape;741;g3ebfe5682b5_0_11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2" name="Google Shape;742;g3ebfe5682b5_0_11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f45c77248f_0_7"/>
          <p:cNvSpPr txBox="1"/>
          <p:nvPr/>
        </p:nvSpPr>
        <p:spPr>
          <a:xfrm>
            <a:off x="1086891" y="2205330"/>
            <a:ext cx="15104700" cy="6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Complementar nº 216, de 28 de julho de 2025. Institui o Programa Acredita Exportação e altera a Lei Complementar nº 123, de 14 de dezembro de 2006, entre outras providências. Brasília, DF: Presidência da República, 2025. Disponível em: https://www.planalto.gov.br/ccivil_03/leis/lcp/lcp216.htm. Acesso em: 14 jun.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Complementar nº 123, de 14 de dezembro de 2006. Institui o Estatuto Nacional da Microempresa e da Empresa de Pequeno Porte. Brasília, DF: Presidência da República, 2006. Disponível em: https://www.planalto.gov.br/ccivil_03/leis/lcp/lcp123.htm. Acesso em: 14 jun.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Resolução CGSN nº 140, de 22 de maio de 2018. Dispõe sobre o Regime Especial Unificado de Arrecadação de Tributos e Contribuições devidos pelas Microempresas e Empresas de Pequeno Porte (Simples Nacional). Brasília, DF: Comitê Gestor do Simples Nacional, 2018. Disponível em: https://www.normaslegais.com.br/legislacao/resolucao-cgsn-140-2018.htm. Acesso em: 14 jun. 2026.</a:t>
            </a:r>
            <a:endParaRPr sz="28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8" name="Google Shape;748;g3f45c77248f_0_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9" name="Google Shape;749;g3f45c77248f_0_7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"/>
          <p:cNvSpPr/>
          <p:nvPr/>
        </p:nvSpPr>
        <p:spPr>
          <a:xfrm>
            <a:off x="0" y="9616973"/>
            <a:ext cx="5891889" cy="670027"/>
          </a:xfrm>
          <a:custGeom>
            <a:rect b="b" l="l" r="r" t="t"/>
            <a:pathLst>
              <a:path extrusionOk="0" h="670027" w="5891889">
                <a:moveTo>
                  <a:pt x="0" y="0"/>
                </a:moveTo>
                <a:lnTo>
                  <a:pt x="5891889" y="0"/>
                </a:lnTo>
                <a:lnTo>
                  <a:pt x="5891889" y="670027"/>
                </a:lnTo>
                <a:lnTo>
                  <a:pt x="0" y="6700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5"/>
          <p:cNvSpPr txBox="1"/>
          <p:nvPr/>
        </p:nvSpPr>
        <p:spPr>
          <a:xfrm>
            <a:off x="1965900" y="2205325"/>
            <a:ext cx="14230800" cy="60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Obrigações passíveis ao microempreendedor:</a:t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Federal: 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13716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 mensal;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13716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DASN anual;  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13716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E-Social (INSS,FGTS);  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13716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 (Domicílio Eletrônico Trabalhista).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5"/>
              <a:buFont typeface="Arial"/>
              <a:buNone/>
            </a:pPr>
            <a:r>
              <a:t/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Receita Estadual: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1371600" marR="0" rtl="0" algn="just">
              <a:lnSpc>
                <a:spcPct val="10502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Adesão a emissão de NFe e NFCe (Atividade de comércio).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5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i="0" lang="en-US" sz="6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Liquidação de Pendências Tributárias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8" name="Google Shape;228;p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5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"/>
          <p:cNvSpPr txBox="1"/>
          <p:nvPr/>
        </p:nvSpPr>
        <p:spPr>
          <a:xfrm>
            <a:off x="466100" y="1366400"/>
            <a:ext cx="14975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6" name="Google Shape;236;p6"/>
          <p:cNvGraphicFramePr/>
          <p:nvPr/>
        </p:nvGraphicFramePr>
        <p:xfrm>
          <a:off x="1365650" y="2398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{8D5EB420-E797-422E-8983-8A196600031E}</a:tableStyleId>
              </a:tblPr>
              <a:tblGrid>
                <a:gridCol w="3206375"/>
                <a:gridCol w="2783775"/>
                <a:gridCol w="2995075"/>
                <a:gridCol w="2995075"/>
                <a:gridCol w="2995075"/>
              </a:tblGrid>
              <a:tr h="574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Atividades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INSS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ISS 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ICMS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</a:t>
                      </a:r>
                      <a:r>
                        <a:rPr b="1" lang="en-US" sz="28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otal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B4803"/>
                    </a:solidFill>
                  </a:tcPr>
                </a:tc>
              </a:tr>
              <a:tr h="675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Comércio e </a:t>
                      </a: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Indústria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82,05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B480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574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Serviços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86,05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62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Comércio e Serviços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81,05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 u="none" cap="none" strike="noStrike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7,05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7" name="Google Shape;237;p6"/>
          <p:cNvSpPr txBox="1"/>
          <p:nvPr/>
        </p:nvSpPr>
        <p:spPr>
          <a:xfrm>
            <a:off x="1086900" y="1808563"/>
            <a:ext cx="1715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abela de Contribuição dos Segurados </a:t>
            </a:r>
            <a:r>
              <a:rPr b="1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 </a:t>
            </a: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partir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 </a:t>
            </a: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 de Janeiro de 202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6: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6"/>
          <p:cNvSpPr txBox="1"/>
          <p:nvPr/>
        </p:nvSpPr>
        <p:spPr>
          <a:xfrm>
            <a:off x="1107588" y="4884238"/>
            <a:ext cx="16072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Tabela de Contribuição dos Segurados </a:t>
            </a:r>
            <a:r>
              <a:rPr b="1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MEI Caminhoneiro</a:t>
            </a: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partir de 9 de Janeiro 202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6: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-22862" y="-162867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6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 - Tributos Inclusos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41" name="Google Shape;241;p6"/>
          <p:cNvGraphicFramePr/>
          <p:nvPr/>
        </p:nvGraphicFramePr>
        <p:xfrm>
          <a:off x="1365638" y="546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{8D5EB420-E797-422E-8983-8A196600031E}</a:tableStyleId>
              </a:tblPr>
              <a:tblGrid>
                <a:gridCol w="3206375"/>
                <a:gridCol w="2783775"/>
                <a:gridCol w="2995075"/>
                <a:gridCol w="2995075"/>
                <a:gridCol w="2995075"/>
              </a:tblGrid>
              <a:tr h="605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Transporte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INSS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ISS 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ICMS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B480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</a:t>
                      </a:r>
                      <a:r>
                        <a:rPr b="1" lang="en-US" sz="280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otal</a:t>
                      </a:r>
                      <a:r>
                        <a:rPr b="1" lang="en-US" sz="2800" u="none" cap="none" strike="noStrik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(R$)</a:t>
                      </a:r>
                      <a:endParaRPr b="1" sz="2800" u="none" cap="none" strike="noStrik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B4803"/>
                    </a:solidFill>
                  </a:tcPr>
                </a:tc>
              </a:tr>
              <a:tr h="670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Municipal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194,52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199,52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605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Intermunicipal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194,52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195,52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61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Produtos Perigosos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194,52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61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Mudanças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194,52</a:t>
                      </a:r>
                      <a:endParaRPr sz="2800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5,00</a:t>
                      </a:r>
                      <a:endParaRPr sz="2800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1,00</a:t>
                      </a:r>
                      <a:endParaRPr sz="2800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B4803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200,52</a:t>
                      </a:r>
                      <a:endParaRPr sz="2800" u="none" cap="none" strike="noStrike">
                        <a:solidFill>
                          <a:srgbClr val="0B4803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42" name="Google Shape;242;p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6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6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/>
          <p:nvPr/>
        </p:nvSpPr>
        <p:spPr>
          <a:xfrm>
            <a:off x="1100700" y="2198926"/>
            <a:ext cx="16086600" cy="59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Arial"/>
              <a:buChar char="•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Emissão: 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Manual pelo Portal do Empreendedor, acessível e prática.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Arial"/>
              <a:buChar char="•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Prazo: 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Até o dia 20 de cada mês (evitar multas).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6" lvl="1" marL="742337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Arial"/>
              <a:buChar char="•"/>
            </a:pP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Opções de Pagamento:</a:t>
            </a: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Bancos, lotéricas, caixas eletrônicos, apps de pagamento, PIX ou débito automático.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38"/>
              <a:buFont typeface="Arial"/>
              <a:buNone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Passo: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Acesse o Portal do Empreendedor;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Clique em “Já Sou MEI” &gt; “Pagamento da Contribuição Mensal (DAS)”;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Escolha entre “Pagamento Online”, “Débito Automático” ou “Boleto”;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75105" lvl="1" marL="742336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AutoNum type="arabicPeriod"/>
            </a:pPr>
            <a:r>
              <a:rPr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Insira CNPJ e dados de acesso para emitir o DAS.</a:t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38"/>
              <a:buFont typeface="Arial"/>
              <a:buNone/>
            </a:pPr>
            <a:r>
              <a:t/>
            </a:r>
            <a:endParaRPr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8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 - Formas de Pagamento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2" name="Google Shape;252;p8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8" title="IDENTIDADE VISUAL (1).png"/>
          <p:cNvPicPr preferRelativeResize="0"/>
          <p:nvPr/>
        </p:nvPicPr>
        <p:blipFill rotWithShape="1">
          <a:blip r:embed="rId4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8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1"/>
          <p:cNvSpPr/>
          <p:nvPr/>
        </p:nvSpPr>
        <p:spPr>
          <a:xfrm>
            <a:off x="237277" y="9454896"/>
            <a:ext cx="5617502" cy="832104"/>
          </a:xfrm>
          <a:custGeom>
            <a:rect b="b" l="l" r="r" t="t"/>
            <a:pathLst>
              <a:path extrusionOk="0" h="832104" w="5617502">
                <a:moveTo>
                  <a:pt x="0" y="0"/>
                </a:moveTo>
                <a:lnTo>
                  <a:pt x="5617502" y="0"/>
                </a:lnTo>
                <a:lnTo>
                  <a:pt x="5617502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31"/>
          <p:cNvSpPr/>
          <p:nvPr/>
        </p:nvSpPr>
        <p:spPr>
          <a:xfrm>
            <a:off x="1028700" y="866594"/>
            <a:ext cx="15499204" cy="738902"/>
          </a:xfrm>
          <a:custGeom>
            <a:rect b="b" l="l" r="r" t="t"/>
            <a:pathLst>
              <a:path extrusionOk="0" h="738902" w="15499204">
                <a:moveTo>
                  <a:pt x="0" y="0"/>
                </a:moveTo>
                <a:lnTo>
                  <a:pt x="15499204" y="0"/>
                </a:lnTo>
                <a:lnTo>
                  <a:pt x="15499204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31"/>
          <p:cNvSpPr txBox="1"/>
          <p:nvPr/>
        </p:nvSpPr>
        <p:spPr>
          <a:xfrm>
            <a:off x="1503150" y="2205325"/>
            <a:ext cx="14775600" cy="6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consequências do não pagamento:</a:t>
            </a:r>
            <a:endParaRPr b="1"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Perder o direito dos benefícios previdenciários;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Multas e taxas: multas de 0,33% ao dia, limitado a um total de 20% e acréscimos de taxas de 1% ao mês; 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 haver inscrição na dívida Ativa da União, dos estados e/ou dos municípios; 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CNPJ pode ser cancelado;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dívidas podem passar para o CPF;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Impossibilidade de emitir notas fiscais;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Dificuldade na obtenção de empréstimos e financiamentos;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0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500"/>
              <a:buFont typeface="Times New Roman"/>
              <a:buChar char="●"/>
            </a:pPr>
            <a:r>
              <a:rPr b="0" i="0" lang="en-US" sz="35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Exclusão do Simples Nacional.</a:t>
            </a:r>
            <a:endParaRPr b="0" i="0" sz="35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3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p31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DAS - Consequências do Não Pagamento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4" name="Google Shape;264;p31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1" title="IDENTIDADE VISUAL (1).png"/>
          <p:cNvPicPr preferRelativeResize="0"/>
          <p:nvPr/>
        </p:nvPicPr>
        <p:blipFill rotWithShape="1">
          <a:blip r:embed="rId6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1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0"/>
          <p:cNvSpPr/>
          <p:nvPr/>
        </p:nvSpPr>
        <p:spPr>
          <a:xfrm>
            <a:off x="768848" y="3344066"/>
            <a:ext cx="12896850" cy="5972175"/>
          </a:xfrm>
          <a:custGeom>
            <a:rect b="b" l="l" r="r" t="t"/>
            <a:pathLst>
              <a:path extrusionOk="0" h="5972175" w="12896850">
                <a:moveTo>
                  <a:pt x="0" y="0"/>
                </a:moveTo>
                <a:lnTo>
                  <a:pt x="12896850" y="0"/>
                </a:lnTo>
                <a:lnTo>
                  <a:pt x="12896850" y="5972175"/>
                </a:lnTo>
                <a:lnTo>
                  <a:pt x="0" y="5972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10"/>
          <p:cNvSpPr txBox="1"/>
          <p:nvPr/>
        </p:nvSpPr>
        <p:spPr>
          <a:xfrm>
            <a:off x="1028700" y="1530663"/>
            <a:ext cx="400505" cy="858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26"/>
              <a:buFont typeface="Arial"/>
              <a:buNone/>
            </a:pPr>
            <a:r>
              <a:rPr b="0" i="0" lang="en-US" sz="3126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 txBox="1"/>
          <p:nvPr/>
        </p:nvSpPr>
        <p:spPr>
          <a:xfrm>
            <a:off x="1086902" y="1987338"/>
            <a:ext cx="1289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</a:t>
            </a:r>
            <a:endParaRPr b="0" i="0" sz="14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p10"/>
          <p:cNvSpPr txBox="1"/>
          <p:nvPr/>
        </p:nvSpPr>
        <p:spPr>
          <a:xfrm>
            <a:off x="768848" y="2682735"/>
            <a:ext cx="1500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20" lvl="1" marL="777240" marR="0" rtl="0" algn="l">
              <a:lnSpc>
                <a:spcPct val="149694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600"/>
              <a:buFont typeface="Calibri"/>
              <a:buAutoNum type="arabicPeriod"/>
            </a:pPr>
            <a:r>
              <a:rPr b="0" i="0" lang="en-US" sz="3600" u="none" cap="none" strike="noStrike">
                <a:solidFill>
                  <a:srgbClr val="0B4803"/>
                </a:solidFill>
                <a:latin typeface="Calibri"/>
                <a:ea typeface="Calibri"/>
                <a:cs typeface="Calibri"/>
                <a:sym typeface="Calibri"/>
              </a:rPr>
              <a:t>Acesse o site do Simples Nacional e posicione o cursor sobre “MEI Serviços”</a:t>
            </a:r>
            <a:endParaRPr b="0" i="0" sz="1400" u="none" cap="none" strike="noStrike">
              <a:solidFill>
                <a:srgbClr val="0B48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1086903" y="922643"/>
            <a:ext cx="16114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6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Como Verificar Pendências (Simples Nacional)</a:t>
            </a:r>
            <a:endParaRPr b="0" i="0" sz="6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7" name="Google Shape;277;p1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0" title="IDENTIDADE VISUAL (1).png"/>
          <p:cNvPicPr preferRelativeResize="0"/>
          <p:nvPr/>
        </p:nvPicPr>
        <p:blipFill rotWithShape="1">
          <a:blip r:embed="rId5">
            <a:alphaModFix/>
          </a:blip>
          <a:srcRect b="0" l="0" r="0" t="-7759"/>
          <a:stretch/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97892" y="3409200"/>
            <a:ext cx="11545819" cy="537879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0"/>
          <p:cNvSpPr txBox="1"/>
          <p:nvPr/>
        </p:nvSpPr>
        <p:spPr>
          <a:xfrm>
            <a:off x="125282" y="9655759"/>
            <a:ext cx="56412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3996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50"/>
              <a:buFont typeface="Arial"/>
              <a:buNone/>
            </a:pPr>
            <a:r>
              <a:rPr lang="en-US" sz="255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2026c.</a:t>
            </a:r>
            <a:endParaRPr sz="255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Neivaldo</dc:creator>
</cp:coreProperties>
</file>