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</p:sldIdLst>
  <p:sldSz cy="10287000" cx="18288000"/>
  <p:notesSz cx="18288000" cy="10287000"/>
  <p:embeddedFontLst>
    <p:embeddedFont>
      <p:font typeface="Montserrat Black"/>
      <p:bold r:id="rId63"/>
      <p:boldItalic r:id="rId64"/>
    </p:embeddedFont>
    <p:embeddedFont>
      <p:font typeface="Montserrat"/>
      <p:regular r:id="rId65"/>
      <p:bold r:id="rId66"/>
      <p:italic r:id="rId67"/>
      <p:boldItalic r:id="rId68"/>
    </p:embeddedFont>
    <p:embeddedFont>
      <p:font typeface="Lato"/>
      <p:regular r:id="rId69"/>
      <p:bold r:id="rId70"/>
      <p:italic r:id="rId71"/>
      <p:boldItalic r:id="rId72"/>
    </p:embeddedFont>
    <p:embeddedFont>
      <p:font typeface="Montserrat ExtraBold"/>
      <p:bold r:id="rId73"/>
      <p:boldItalic r:id="rId7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61">
          <p15:clr>
            <a:srgbClr val="A4A3A4"/>
          </p15:clr>
        </p15:guide>
        <p15:guide id="2" pos="2131">
          <p15:clr>
            <a:srgbClr val="A4A3A4"/>
          </p15:clr>
        </p15:guide>
      </p15:sldGuideLst>
    </p:ext>
    <p:ext uri="{2D200454-40CA-4A62-9FC3-DE9A4176ACB9}">
      <p15:notes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notesGuideLst>
    </p:ext>
    <p:ext uri="GoogleSlidesCustomDataVersion2">
      <go:slidesCustomData xmlns:go="http://customooxmlschemas.google.com/" r:id="rId75" roundtripDataSignature="AMtx7mjQXycugkFLg/95zOJZRtY0IJw2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4092E5-8F2A-4C07-8ACB-97DF652833ED}">
  <a:tblStyle styleId="{024092E5-8F2A-4C07-8ACB-97DF652833E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CEAF0"/>
          </a:solidFill>
        </a:fill>
      </a:tcStyle>
    </a:wholeTbl>
    <a:band1H>
      <a:tcTxStyle b="off" i="off"/>
      <a:tcStyle>
        <a:fill>
          <a:solidFill>
            <a:srgbClr val="D7D2DF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7D2DF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4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4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61" orient="horz"/>
        <p:guide pos="2131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font" Target="fonts/MontserratExtraBold-bold.fntdata"/><Relationship Id="rId72" Type="http://schemas.openxmlformats.org/officeDocument/2006/relationships/font" Target="fonts/Lato-boldItalic.fntdata"/><Relationship Id="rId31" Type="http://schemas.openxmlformats.org/officeDocument/2006/relationships/slide" Target="slides/slide24.xml"/><Relationship Id="rId75" Type="http://customschemas.google.com/relationships/presentationmetadata" Target="metadata"/><Relationship Id="rId30" Type="http://schemas.openxmlformats.org/officeDocument/2006/relationships/slide" Target="slides/slide23.xml"/><Relationship Id="rId74" Type="http://schemas.openxmlformats.org/officeDocument/2006/relationships/font" Target="fonts/MontserratExtraBold-boldItalic.fntdata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71" Type="http://schemas.openxmlformats.org/officeDocument/2006/relationships/font" Target="fonts/Lato-italic.fntdata"/><Relationship Id="rId70" Type="http://schemas.openxmlformats.org/officeDocument/2006/relationships/font" Target="fonts/Lato-bold.fntdata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font" Target="fonts/MontserratBlack-boldItalic.fntdata"/><Relationship Id="rId63" Type="http://schemas.openxmlformats.org/officeDocument/2006/relationships/font" Target="fonts/MontserratBlack-bold.fntdata"/><Relationship Id="rId22" Type="http://schemas.openxmlformats.org/officeDocument/2006/relationships/slide" Target="slides/slide15.xml"/><Relationship Id="rId66" Type="http://schemas.openxmlformats.org/officeDocument/2006/relationships/font" Target="fonts/Montserrat-bold.fntdata"/><Relationship Id="rId21" Type="http://schemas.openxmlformats.org/officeDocument/2006/relationships/slide" Target="slides/slide14.xml"/><Relationship Id="rId65" Type="http://schemas.openxmlformats.org/officeDocument/2006/relationships/font" Target="fonts/Montserrat-regular.fntdata"/><Relationship Id="rId24" Type="http://schemas.openxmlformats.org/officeDocument/2006/relationships/slide" Target="slides/slide17.xml"/><Relationship Id="rId68" Type="http://schemas.openxmlformats.org/officeDocument/2006/relationships/font" Target="fonts/Montserrat-boldItalic.fntdata"/><Relationship Id="rId23" Type="http://schemas.openxmlformats.org/officeDocument/2006/relationships/slide" Target="slides/slide16.xml"/><Relationship Id="rId67" Type="http://schemas.openxmlformats.org/officeDocument/2006/relationships/font" Target="fonts/Montserrat-italic.fntdata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font" Target="fonts/Lato-regular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0358438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ac2e49ccf_0_64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7525" lIns="107525" spcFirstLastPara="1" rIns="107525" wrap="square" tIns="1075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/>
          </a:p>
        </p:txBody>
      </p:sp>
      <p:sp>
        <p:nvSpPr>
          <p:cNvPr id="119" name="Google Shape;119;g3dac2e49ccf_0_64:notes"/>
          <p:cNvSpPr/>
          <p:nvPr>
            <p:ph idx="2" type="sldImg"/>
          </p:nvPr>
        </p:nvSpPr>
        <p:spPr>
          <a:xfrm>
            <a:off x="1016000" y="771525"/>
            <a:ext cx="162561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205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46a3414d6_0_7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g3e46a3414d6_0_7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46a3414d6_0_89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9" name="Google Shape;269;g3e46a3414d6_0_89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46a3414d6_0_10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9" name="Google Shape;279;g3e46a3414d6_0_100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e46a3414d6_0_11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9" name="Google Shape;289;g3e46a3414d6_0_111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e46a3414d6_0_12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1" name="Google Shape;301;g3e46a3414d6_0_12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e46a3414d6_0_13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g3e46a3414d6_0_13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e46a3414d6_0_14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g3e46a3414d6_0_14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e46a3414d6_0_15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" name="Google Shape;337;g3e46a3414d6_0_155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e46a3414d6_0_16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7" name="Google Shape;347;g3e46a3414d6_0_167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e46a3414d6_0_17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" name="Google Shape;359;g3e46a3414d6_0_177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" name="Google Shape;130;p2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e46a3414d6_0_18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9" name="Google Shape;369;g3e46a3414d6_0_188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e46a3414d6_0_19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1" name="Google Shape;381;g3e46a3414d6_0_198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46a3414d6_0_22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1" name="Google Shape;391;g3e46a3414d6_0_22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e46a3414d6_0_209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1" name="Google Shape;401;g3e46a3414d6_0_209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e46a3414d6_0_23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" name="Google Shape;411;g3e46a3414d6_0_23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e46a3414d6_0_24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1" name="Google Shape;421;g3e46a3414d6_0_24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e46a3414d6_0_25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1" name="Google Shape;431;g3e46a3414d6_0_25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e46a3414d6_0_26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1" name="Google Shape;441;g3e46a3414d6_0_26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e46a3414d6_0_27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1" name="Google Shape;451;g3e46a3414d6_0_27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e46a3414d6_0_29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1" name="Google Shape;461;g3e46a3414d6_0_29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dac540e8bf_0_6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172" name="Google Shape;172;g3dac540e8bf_0_64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46a3414d6_0_30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1" name="Google Shape;471;g3e46a3414d6_0_30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e46a3414d6_0_31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1" name="Google Shape;481;g3e46a3414d6_0_31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e46a3414d6_0_33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1" name="Google Shape;491;g3e46a3414d6_0_338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e46a3414d6_0_32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3" name="Google Shape;503;g3e46a3414d6_0_327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e46a3414d6_0_35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5" name="Google Shape;515;g3e46a3414d6_0_350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e46a3414d6_0_37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6" name="Google Shape;526;g3e46a3414d6_0_37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e46a3414d6_0_38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8" name="Google Shape;538;g3e46a3414d6_0_38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e46a3414d6_0_36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8" name="Google Shape;548;g3e46a3414d6_0_360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e46a3414d6_0_39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9" name="Google Shape;559;g3e46a3414d6_0_39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2fafff88415_2_257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1" name="Google Shape;571;g2fafff88415_2_257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ac540e8bf_1_6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g3dac540e8bf_1_6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2fafff88415_2_285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9" name="Google Shape;599;g2fafff88415_2_285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e46a3414d6_0_40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9" name="Google Shape;609;g3e46a3414d6_0_40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3e46a3414d6_0_41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0" name="Google Shape;620;g3e46a3414d6_0_41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3e46a3414d6_0_42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1" name="Google Shape;631;g3e46a3414d6_0_42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e46a3414d6_0_43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2" name="Google Shape;642;g3e46a3414d6_0_43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e46a3414d6_0_44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3" name="Google Shape;653;g3e46a3414d6_0_441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e46a3414d6_0_45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3" name="Google Shape;663;g3e46a3414d6_0_453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3e46a3414d6_0_46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4" name="Google Shape;674;g3e46a3414d6_0_46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e46a3414d6_0_47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5" name="Google Shape;685;g3e46a3414d6_0_47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e46a3414d6_0_48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5" name="Google Shape;695;g3e46a3414d6_0_486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e46442a2a6_1_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g3e46442a2a6_1_0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3e46a3414d6_0_49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6" name="Google Shape;706;g3e46a3414d6_0_497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e46a3414d6_0_50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8" name="Google Shape;718;g3e46a3414d6_0_508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e46a3414d6_0_519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9" name="Google Shape;729;g3e46a3414d6_0_519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2fafff88415_2_402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0" name="Google Shape;740;g2fafff88415_2_402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3f4652b4c8a_0_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7" name="Google Shape;747;g3f4652b4c8a_0_5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f4652b4c8a_0_1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4" name="Google Shape;754;g3f4652b4c8a_0_11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fafff88415_2_79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g2fafff88415_2_79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fafff88415_2_99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g2fafff88415_2_99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fafff88415_2_115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g2fafff88415_2_11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g2fafff88415_2_115:notes"/>
          <p:cNvSpPr txBox="1"/>
          <p:nvPr>
            <p:ph idx="12" type="sldNum"/>
          </p:nvPr>
        </p:nvSpPr>
        <p:spPr>
          <a:xfrm>
            <a:off x="10358438" y="9771063"/>
            <a:ext cx="792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d80c6a8bea_0_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g3d80c6a8bea_0_0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8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8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8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4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8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8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8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8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ac540e8bf_0_11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3dac540e8bf_0_11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3dac540e8bf_0_11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ac540e8bf_0_11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3dac540e8bf_0_116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3dac540e8bf_0_116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3dac540e8bf_0_11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dac540e8bf_0_11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dac540e8bf_0_11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ac540e8bf_0_123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dac540e8bf_0_123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3dac540e8bf_0_123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3dac540e8bf_0_123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9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9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9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9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9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9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9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0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40"/>
          <p:cNvSpPr txBox="1"/>
          <p:nvPr>
            <p:ph type="ctrTitle"/>
          </p:nvPr>
        </p:nvSpPr>
        <p:spPr>
          <a:xfrm>
            <a:off x="898213" y="415686"/>
            <a:ext cx="16491572" cy="119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0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0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0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0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1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1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1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2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2"/>
          <p:cNvSpPr txBox="1"/>
          <p:nvPr>
            <p:ph idx="1" type="body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2"/>
          <p:cNvSpPr txBox="1"/>
          <p:nvPr>
            <p:ph idx="2" type="body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2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2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2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88e5d9c6f_1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g3d88e5d9c6f_1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g3d88e5d9c6f_1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g3d88e5d9c6f_1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ac540e8bf_0_81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g3dac540e8bf_0_81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g3dac540e8bf_0_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3dac540e8bf_0_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dac540e8bf_0_81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g3dac540e8bf_0_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dac540e8bf_0_8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3dac540e8bf_0_8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g3dac540e8bf_0_8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g3dac540e8bf_0_8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ac540e8bf_0_9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3dac540e8bf_0_92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g3dac540e8bf_0_92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3dac540e8bf_0_92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g3dac540e8bf_0_92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g3dac540e8bf_0_9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3dac540e8bf_0_9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3dac540e8bf_0_9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ac540e8bf_0_101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g3dac540e8bf_0_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g3dac540e8bf_0_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3dac540e8bf_0_101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g3dac540e8bf_0_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dac540e8bf_0_101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g3dac540e8bf_0_101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3dac540e8bf_0_10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dac540e8bf_0_10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3dac540e8bf_0_10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F8FB"/>
            </a:gs>
            <a:gs pos="28000">
              <a:srgbClr val="FEFEFE"/>
            </a:gs>
            <a:gs pos="74000">
              <a:srgbClr val="AEC5E1"/>
            </a:gs>
            <a:gs pos="83000">
              <a:srgbClr val="AEC5E1"/>
            </a:gs>
            <a:gs pos="100000">
              <a:srgbClr val="C8D8EB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37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7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7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7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7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ac540e8bf_0_74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g3dac540e8bf_0_74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g3dac540e8bf_0_74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g3dac540e8bf_0_74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g3dac540e8bf_0_7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g3dac540e8bf_0_7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2.png"/><Relationship Id="rId4" Type="http://schemas.openxmlformats.org/officeDocument/2006/relationships/image" Target="../media/image2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8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9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2.png"/><Relationship Id="rId4" Type="http://schemas.openxmlformats.org/officeDocument/2006/relationships/image" Target="../media/image2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7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2.png"/><Relationship Id="rId4" Type="http://schemas.openxmlformats.org/officeDocument/2006/relationships/image" Target="../media/image20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0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revistapegn.globo.com/mei/" TargetMode="External"/><Relationship Id="rId4" Type="http://schemas.openxmlformats.org/officeDocument/2006/relationships/image" Target="../media/image20.png"/><Relationship Id="rId5" Type="http://schemas.openxmlformats.org/officeDocument/2006/relationships/image" Target="../media/image5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5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nfse.gov.br/EmissorNacional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ac2e49ccf_0_64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g3dac2e49ccf_0_64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g3dac2e49ccf_0_64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g3dac2e49ccf_0_64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pt-BR" sz="10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5" name="Google Shape;125;g3dac2e49ccf_0_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dac2e49ccf_0_64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3dac2e49ccf_0_64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46a3414d6_0_76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1" name="Google Shape;261;g3e46a3414d6_0_76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3e46a3414d6_0_76"/>
          <p:cNvSpPr txBox="1"/>
          <p:nvPr/>
        </p:nvSpPr>
        <p:spPr>
          <a:xfrm>
            <a:off x="1589675" y="2349075"/>
            <a:ext cx="12780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 Clique em Emissor de NFS-e Web;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g3e46a3414d6_0_7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4" name="Google Shape;264;g3e46a3414d6_0_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2538" y="2917450"/>
            <a:ext cx="13682926" cy="656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e46a3414d6_0_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45805" y="5387108"/>
            <a:ext cx="844200" cy="8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e46a3414d6_0_76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46a3414d6_0_89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72" name="Google Shape;272;g3e46a3414d6_0_89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3e46a3414d6_0_89"/>
          <p:cNvSpPr txBox="1"/>
          <p:nvPr/>
        </p:nvSpPr>
        <p:spPr>
          <a:xfrm>
            <a:off x="1589675" y="2349075"/>
            <a:ext cx="12780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Faça o login com Usuário/Senha, Certificado ou com o GOV.BR;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g3e46a3414d6_0_8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5" name="Google Shape;275;g3e46a3414d6_0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1673" y="3118581"/>
            <a:ext cx="13108674" cy="6505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e46a3414d6_0_89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46a3414d6_0_100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82" name="Google Shape;282;g3e46a3414d6_0_100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e46a3414d6_0_100"/>
          <p:cNvSpPr txBox="1"/>
          <p:nvPr/>
        </p:nvSpPr>
        <p:spPr>
          <a:xfrm>
            <a:off x="1589675" y="2349075"/>
            <a:ext cx="15130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 seu primeiro acesso, será necessário acessar as configurações. Isso pode ser feito clicando em qualquer um dos símbolos abaixo: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g3e46a3414d6_0_10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5" name="Google Shape;285;g3e46a3414d6_0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6800" y="3422973"/>
            <a:ext cx="14798401" cy="600372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e46a3414d6_0_10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e46a3414d6_0_111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92" name="Google Shape;292;g3e46a3414d6_0_111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3e46a3414d6_0_111"/>
          <p:cNvSpPr txBox="1"/>
          <p:nvPr/>
        </p:nvSpPr>
        <p:spPr>
          <a:xfrm>
            <a:off x="1589675" y="2349075"/>
            <a:ext cx="15130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Ao entrar nas configurações, preencha os campos com email e telefone que serão utilizados na geração da NFS-e;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4" name="Google Shape;294;g3e46a3414d6_0_1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5" name="Google Shape;295;g3e46a3414d6_0_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825" y="3518765"/>
            <a:ext cx="17176351" cy="5219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3e46a3414d6_0_11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3e46a3414d6_0_111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3e46a3414d6_0_111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e46a3414d6_0_122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04" name="Google Shape;304;g3e46a3414d6_0_122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3e46a3414d6_0_122"/>
          <p:cNvSpPr txBox="1"/>
          <p:nvPr/>
        </p:nvSpPr>
        <p:spPr>
          <a:xfrm>
            <a:off x="1589675" y="2349075"/>
            <a:ext cx="15130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Selecione no campo Valor Aproximado dos Tributos a “terceira opção” Não informar nenhum valor estimado para os tributos”;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g3e46a3414d6_0_1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7" name="Google Shape;307;g3e46a3414d6_0_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13" y="3625000"/>
            <a:ext cx="16064724" cy="416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3e46a3414d6_0_12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e46a3414d6_0_122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3e46a3414d6_0_122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e46a3414d6_0_13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16" name="Google Shape;316;g3e46a3414d6_0_13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3e46a3414d6_0_133"/>
          <p:cNvSpPr txBox="1"/>
          <p:nvPr/>
        </p:nvSpPr>
        <p:spPr>
          <a:xfrm>
            <a:off x="1589675" y="2349075"/>
            <a:ext cx="15130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Pronto! Você já pode acessar o Emissor de NFS-e! Se você for MEI e desejar utilizar o APP para emitir suas notas, será necessário cadastrar seus Serviços Favoritos. Acesse essa configuração por qualquer um dos ícones marcados abaixo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8" name="Google Shape;318;g3e46a3414d6_0_13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9" name="Google Shape;319;g3e46a3414d6_0_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9175" y="3918975"/>
            <a:ext cx="14750700" cy="48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3e46a3414d6_0_13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e46a3414d6_0_133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3e46a3414d6_0_13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46a3414d6_0_144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</a:t>
            </a: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28" name="Google Shape;328;g3e46a3414d6_0_144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3e46a3414d6_0_144"/>
          <p:cNvSpPr txBox="1"/>
          <p:nvPr/>
        </p:nvSpPr>
        <p:spPr>
          <a:xfrm>
            <a:off x="1589675" y="2349075"/>
            <a:ext cx="15130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Depois, clique em Novo Serviço Favorito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g3e46a3414d6_0_14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1" name="Google Shape;331;g3e46a3414d6_0_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2749" y="3225238"/>
            <a:ext cx="14586525" cy="553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3e46a3414d6_0_14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3e46a3414d6_0_144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g3e46a3414d6_0_144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e46a3414d6_0_155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40" name="Google Shape;340;g3e46a3414d6_0_155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3e46a3414d6_0_155"/>
          <p:cNvSpPr txBox="1"/>
          <p:nvPr/>
        </p:nvSpPr>
        <p:spPr>
          <a:xfrm>
            <a:off x="1589675" y="2349075"/>
            <a:ext cx="15130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Você pode cadastrar até 10 serviços favoritos.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2" name="Google Shape;342;g3e46a3414d6_0_15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3" name="Google Shape;343;g3e46a3414d6_0_1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9462" y="2917450"/>
            <a:ext cx="12818288" cy="687707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3e46a3414d6_0_155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e46a3414d6_0_167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50" name="Google Shape;350;g3e46a3414d6_0_167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3e46a3414d6_0_167"/>
          <p:cNvSpPr txBox="1"/>
          <p:nvPr/>
        </p:nvSpPr>
        <p:spPr>
          <a:xfrm>
            <a:off x="1589675" y="2349075"/>
            <a:ext cx="15130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Preencha os dados solicitados, selecione uma atividade e, logo após, clique em Novo Serviço Favorito;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2" name="Google Shape;352;g3e46a3414d6_0_16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3" name="Google Shape;353;g3e46a3414d6_0_1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1150" y="3518775"/>
            <a:ext cx="15498726" cy="537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3e46a3414d6_0_16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3e46a3414d6_0_167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e46a3414d6_0_167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e46a3414d6_0_177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emissão de NFS-e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62" name="Google Shape;362;g3e46a3414d6_0_177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g3e46a3414d6_0_177"/>
          <p:cNvSpPr txBox="1"/>
          <p:nvPr/>
        </p:nvSpPr>
        <p:spPr>
          <a:xfrm>
            <a:off x="1589675" y="2349075"/>
            <a:ext cx="15130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 emitir a nota fiscal pelo Emissor Web, basta clicar em um dos ícones marcados na imagem abaixo e selecionar se deseja utilizar a Emissão Completa ou a Emissão Simplificada - lembrando que esta última opção é disponível apenas para quem é MEI.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g3e46a3414d6_0_17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5" name="Google Shape;365;g3e46a3414d6_0_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4875" y="3603300"/>
            <a:ext cx="12642251" cy="639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g3e46a3414d6_0_177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pt-BR" sz="62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6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6177696" y="1763339"/>
            <a:ext cx="20619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" name="Google Shape;134;p2"/>
          <p:cNvGrpSpPr/>
          <p:nvPr/>
        </p:nvGrpSpPr>
        <p:grpSpPr>
          <a:xfrm>
            <a:off x="0" y="826691"/>
            <a:ext cx="5479396" cy="8417050"/>
            <a:chOff x="0" y="826691"/>
            <a:chExt cx="5479396" cy="8417050"/>
          </a:xfrm>
        </p:grpSpPr>
        <p:pic>
          <p:nvPicPr>
            <p:cNvPr id="135" name="Google Shape;135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2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2"/>
          <p:cNvSpPr txBox="1"/>
          <p:nvPr/>
        </p:nvSpPr>
        <p:spPr>
          <a:xfrm>
            <a:off x="8916955" y="1767832"/>
            <a:ext cx="2287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"/>
          <p:cNvSpPr txBox="1"/>
          <p:nvPr/>
        </p:nvSpPr>
        <p:spPr>
          <a:xfrm>
            <a:off x="11659558" y="1232005"/>
            <a:ext cx="972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"/>
          <p:cNvSpPr txBox="1"/>
          <p:nvPr/>
        </p:nvSpPr>
        <p:spPr>
          <a:xfrm>
            <a:off x="11659558" y="1748254"/>
            <a:ext cx="2509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156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"/>
          <p:cNvSpPr txBox="1"/>
          <p:nvPr/>
        </p:nvSpPr>
        <p:spPr>
          <a:xfrm>
            <a:off x="14470163" y="1767832"/>
            <a:ext cx="2426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"/>
          <p:cNvSpPr txBox="1"/>
          <p:nvPr/>
        </p:nvSpPr>
        <p:spPr>
          <a:xfrm>
            <a:off x="6177696" y="3132720"/>
            <a:ext cx="969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"/>
          <p:cNvSpPr txBox="1"/>
          <p:nvPr/>
        </p:nvSpPr>
        <p:spPr>
          <a:xfrm>
            <a:off x="8916955" y="3144864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"/>
          <p:cNvSpPr txBox="1"/>
          <p:nvPr/>
        </p:nvSpPr>
        <p:spPr>
          <a:xfrm>
            <a:off x="8916955" y="3661114"/>
            <a:ext cx="2042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"/>
          <p:cNvSpPr txBox="1"/>
          <p:nvPr/>
        </p:nvSpPr>
        <p:spPr>
          <a:xfrm>
            <a:off x="11659558" y="3113141"/>
            <a:ext cx="957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"/>
          <p:cNvSpPr txBox="1"/>
          <p:nvPr/>
        </p:nvSpPr>
        <p:spPr>
          <a:xfrm>
            <a:off x="11659558" y="3629391"/>
            <a:ext cx="2195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"/>
          <p:cNvSpPr txBox="1"/>
          <p:nvPr/>
        </p:nvSpPr>
        <p:spPr>
          <a:xfrm>
            <a:off x="14402161" y="3164443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"/>
          <p:cNvSpPr txBox="1"/>
          <p:nvPr/>
        </p:nvSpPr>
        <p:spPr>
          <a:xfrm>
            <a:off x="14402161" y="3680692"/>
            <a:ext cx="2464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"/>
          <p:cNvSpPr txBox="1"/>
          <p:nvPr/>
        </p:nvSpPr>
        <p:spPr>
          <a:xfrm>
            <a:off x="6177696" y="3652737"/>
            <a:ext cx="24645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"/>
          <p:cNvSpPr txBox="1"/>
          <p:nvPr/>
        </p:nvSpPr>
        <p:spPr>
          <a:xfrm>
            <a:off x="6177696" y="6039552"/>
            <a:ext cx="22563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"/>
          <p:cNvSpPr txBox="1"/>
          <p:nvPr/>
        </p:nvSpPr>
        <p:spPr>
          <a:xfrm>
            <a:off x="8916955" y="5523302"/>
            <a:ext cx="10974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8916955" y="6039552"/>
            <a:ext cx="2349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"/>
          <p:cNvSpPr txBox="1"/>
          <p:nvPr/>
        </p:nvSpPr>
        <p:spPr>
          <a:xfrm>
            <a:off x="11659558" y="5491580"/>
            <a:ext cx="1045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"/>
          <p:cNvSpPr txBox="1"/>
          <p:nvPr/>
        </p:nvSpPr>
        <p:spPr>
          <a:xfrm>
            <a:off x="14402161" y="554288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"/>
          <p:cNvSpPr txBox="1"/>
          <p:nvPr/>
        </p:nvSpPr>
        <p:spPr>
          <a:xfrm>
            <a:off x="14402161" y="6059130"/>
            <a:ext cx="24657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"/>
          <p:cNvSpPr txBox="1"/>
          <p:nvPr/>
        </p:nvSpPr>
        <p:spPr>
          <a:xfrm>
            <a:off x="6177696" y="7885214"/>
            <a:ext cx="1090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"/>
          <p:cNvSpPr txBox="1"/>
          <p:nvPr/>
        </p:nvSpPr>
        <p:spPr>
          <a:xfrm>
            <a:off x="6177696" y="8401463"/>
            <a:ext cx="21786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"/>
          <p:cNvSpPr txBox="1"/>
          <p:nvPr/>
        </p:nvSpPr>
        <p:spPr>
          <a:xfrm>
            <a:off x="8916955" y="7897358"/>
            <a:ext cx="1094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"/>
          <p:cNvSpPr txBox="1"/>
          <p:nvPr/>
        </p:nvSpPr>
        <p:spPr>
          <a:xfrm>
            <a:off x="8916955" y="8413608"/>
            <a:ext cx="2350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11659558" y="6011599"/>
            <a:ext cx="2475900" cy="18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"/>
          <p:cNvSpPr txBox="1"/>
          <p:nvPr/>
        </p:nvSpPr>
        <p:spPr>
          <a:xfrm>
            <a:off x="11659558" y="8381886"/>
            <a:ext cx="23508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"/>
          <p:cNvSpPr txBox="1"/>
          <p:nvPr/>
        </p:nvSpPr>
        <p:spPr>
          <a:xfrm>
            <a:off x="15092736" y="74880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"/>
          <p:cNvSpPr txBox="1"/>
          <p:nvPr/>
        </p:nvSpPr>
        <p:spPr>
          <a:xfrm>
            <a:off x="14507952" y="8008521"/>
            <a:ext cx="3466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"/>
          <p:cNvSpPr txBox="1"/>
          <p:nvPr/>
        </p:nvSpPr>
        <p:spPr>
          <a:xfrm>
            <a:off x="15141699" y="88836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"/>
          <p:cNvSpPr txBox="1"/>
          <p:nvPr/>
        </p:nvSpPr>
        <p:spPr>
          <a:xfrm>
            <a:off x="14617677" y="9243746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14337700" y="1151100"/>
            <a:ext cx="2559000" cy="1361700"/>
          </a:xfrm>
          <a:prstGeom prst="rect">
            <a:avLst/>
          </a:prstGeom>
          <a:noFill/>
          <a:ln cap="flat" cmpd="sng" w="9525">
            <a:solidFill>
              <a:srgbClr val="2ED4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e46a3414d6_0_188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simplificada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72" name="Google Shape;372;g3e46a3414d6_0_188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3e46a3414d6_0_188"/>
          <p:cNvSpPr txBox="1"/>
          <p:nvPr/>
        </p:nvSpPr>
        <p:spPr>
          <a:xfrm>
            <a:off x="1589675" y="2349075"/>
            <a:ext cx="15130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 </a:t>
            </a:r>
            <a:r>
              <a:rPr lang="pt-BR" sz="2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 você for MEI, pode selecionar a opção “Emissão Simplificada”</a:t>
            </a:r>
            <a:endParaRPr sz="2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g3e46a3414d6_0_18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5" name="Google Shape;375;g3e46a3414d6_0_1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4725" y="3225250"/>
            <a:ext cx="14798300" cy="4722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g3e46a3414d6_0_18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g3e46a3414d6_0_188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g3e46a3414d6_0_18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46a3414d6_0_198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simplificada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84" name="Google Shape;384;g3e46a3414d6_0_198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g3e46a3414d6_0_198"/>
          <p:cNvSpPr txBox="1"/>
          <p:nvPr/>
        </p:nvSpPr>
        <p:spPr>
          <a:xfrm>
            <a:off x="1589675" y="2349075"/>
            <a:ext cx="151302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2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10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Preencha os dados solicitados.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Na Emissão Simplificada, somente é possível utilizar os serviços previamente cadastrados em “Serviços Favoritos” para efetuar a emissão da NFS-e. Você só precisará preencher com os dados do CPF/CNPJ do cliente que será opcional, o valor do serviço prestado.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6" name="Google Shape;386;g3e46a3414d6_0_19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7" name="Google Shape;387;g3e46a3414d6_0_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9425" y="4364600"/>
            <a:ext cx="14750701" cy="4911407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g3e46a3414d6_0_19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46a3414d6_0_222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simplificada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94" name="Google Shape;394;g3e46a3414d6_0_222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g3e46a3414d6_0_222"/>
          <p:cNvSpPr txBox="1"/>
          <p:nvPr/>
        </p:nvSpPr>
        <p:spPr>
          <a:xfrm>
            <a:off x="1589675" y="2349075"/>
            <a:ext cx="1513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3. A NFS-e foi emitida com sucesso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6" name="Google Shape;396;g3e46a3414d6_0_2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7" name="Google Shape;397;g3e46a3414d6_0_222" title="nfs-e-768x1012.png"/>
          <p:cNvPicPr preferRelativeResize="0"/>
          <p:nvPr/>
        </p:nvPicPr>
        <p:blipFill rotWithShape="1">
          <a:blip r:embed="rId3">
            <a:alphaModFix/>
          </a:blip>
          <a:srcRect b="0" l="5359" r="3971" t="0"/>
          <a:stretch/>
        </p:blipFill>
        <p:spPr>
          <a:xfrm>
            <a:off x="6321250" y="2841675"/>
            <a:ext cx="5074301" cy="737444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e46a3414d6_0_222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e46a3414d6_0_209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04" name="Google Shape;404;g3e46a3414d6_0_209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3e46a3414d6_0_209"/>
          <p:cNvSpPr txBox="1"/>
          <p:nvPr/>
        </p:nvSpPr>
        <p:spPr>
          <a:xfrm>
            <a:off x="1589675" y="2349075"/>
            <a:ext cx="151302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Emissão Completa é obrigatória para alguns tipos de prestação de serviço, como exportação e serviços cujo ISSQN é devido no local do tomador. Para emitir a nota fiscal de modo completo pelo portal web, basta clicar no ícone marcado na imagem abaixo e selecionar a opção “Emissão Completa”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6" name="Google Shape;406;g3e46a3414d6_0_20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7" name="Google Shape;407;g3e46a3414d6_0_2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2095" y="4042275"/>
            <a:ext cx="11867806" cy="59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g3e46a3414d6_0_209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e46a3414d6_0_23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14" name="Google Shape;414;g3e46a3414d6_0_23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3e46a3414d6_0_233"/>
          <p:cNvSpPr txBox="1"/>
          <p:nvPr/>
        </p:nvSpPr>
        <p:spPr>
          <a:xfrm>
            <a:off x="1589675" y="2349075"/>
            <a:ext cx="1513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Preencha com os dados solicitados abaixo:</a:t>
            </a:r>
            <a:endParaRPr sz="2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6" name="Google Shape;416;g3e46a3414d6_0_23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7" name="Google Shape;417;g3e46a3414d6_0_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6221" y="2903175"/>
            <a:ext cx="12399566" cy="70617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g3e46a3414d6_0_23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e46a3414d6_0_24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24" name="Google Shape;424;g3e46a3414d6_0_24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3e46a3414d6_0_243"/>
          <p:cNvSpPr txBox="1"/>
          <p:nvPr/>
        </p:nvSpPr>
        <p:spPr>
          <a:xfrm>
            <a:off x="1589675" y="2349075"/>
            <a:ext cx="15130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Tomador do serviço é quem está recebendo a prestação de serviços. Não é obrigatório ser informado, mas caso queira incluir poderá ser preenchido com os dados do CPF/CNPJ e já será puxado os dados da Receita Federal, e opcional incluir telefone, e-mail e informar endereço.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g3e46a3414d6_0_24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7" name="Google Shape;427;g3e46a3414d6_0_2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4112" y="4401525"/>
            <a:ext cx="10263775" cy="56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g3e46a3414d6_0_24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e46a3414d6_0_25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34" name="Google Shape;434;g3e46a3414d6_0_25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g3e46a3414d6_0_253"/>
          <p:cNvSpPr txBox="1"/>
          <p:nvPr/>
        </p:nvSpPr>
        <p:spPr>
          <a:xfrm>
            <a:off x="1589675" y="2349075"/>
            <a:ext cx="15130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ATENÇÃO: No caso de preenchimento de endereço, esteja atento aos dados incluídos e espaços deixados em branco, que geram erro na emissão da nota.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6" name="Google Shape;436;g3e46a3414d6_0_25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7" name="Google Shape;437;g3e46a3414d6_0_2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1775" y="3482075"/>
            <a:ext cx="11924450" cy="630387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g3e46a3414d6_0_25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e46a3414d6_0_26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44" name="Google Shape;444;g3e46a3414d6_0_26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g3e46a3414d6_0_263"/>
          <p:cNvSpPr txBox="1"/>
          <p:nvPr/>
        </p:nvSpPr>
        <p:spPr>
          <a:xfrm>
            <a:off x="1589675" y="2349075"/>
            <a:ext cx="15130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Na opção de Emissão Completa, é possível escolher um serviço mesmo que não esteja cadastrado nos favoritos.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6" name="Google Shape;446;g3e46a3414d6_0_26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7" name="Google Shape;447;g3e46a3414d6_0_2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5387" y="3468000"/>
            <a:ext cx="12201224" cy="64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g3e46a3414d6_0_26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e46a3414d6_0_27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54" name="Google Shape;454;g3e46a3414d6_0_27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g3e46a3414d6_0_273"/>
          <p:cNvSpPr txBox="1"/>
          <p:nvPr/>
        </p:nvSpPr>
        <p:spPr>
          <a:xfrm>
            <a:off x="1578900" y="2210675"/>
            <a:ext cx="15130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Antes de emitir sua Nota, você poderá revisar as informações preenchidas anteriormente.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6" name="Google Shape;456;g3e46a3414d6_0_27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7" name="Google Shape;457;g3e46a3414d6_0_2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8662" y="3225250"/>
            <a:ext cx="11952224" cy="6907075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g3e46a3414d6_0_27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e46a3414d6_0_29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completa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64" name="Google Shape;464;g3e46a3414d6_0_29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g3e46a3414d6_0_293"/>
          <p:cNvSpPr txBox="1"/>
          <p:nvPr/>
        </p:nvSpPr>
        <p:spPr>
          <a:xfrm>
            <a:off x="1589675" y="2349075"/>
            <a:ext cx="1513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A NFS-e foi emitida com sucesso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6" name="Google Shape;466;g3e46a3414d6_0_29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7" name="Google Shape;467;g3e46a3414d6_0_293" title="nfs-e-768x1012.png"/>
          <p:cNvPicPr preferRelativeResize="0"/>
          <p:nvPr/>
        </p:nvPicPr>
        <p:blipFill rotWithShape="1">
          <a:blip r:embed="rId3">
            <a:alphaModFix/>
          </a:blip>
          <a:srcRect b="0" l="5359" r="3971" t="0"/>
          <a:stretch/>
        </p:blipFill>
        <p:spPr>
          <a:xfrm>
            <a:off x="6321250" y="2841675"/>
            <a:ext cx="5074301" cy="7374449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3e46a3414d6_0_29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ac540e8bf_0_64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g3dac540e8bf_0_64"/>
          <p:cNvSpPr txBox="1"/>
          <p:nvPr/>
        </p:nvSpPr>
        <p:spPr>
          <a:xfrm>
            <a:off x="1638300" y="2601400"/>
            <a:ext cx="72009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Antonio Procopio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Beatriz Souza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Caroline Costa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Ester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Italo Cardoso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Joyce Maria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g3dac540e8bf_0_64"/>
          <p:cNvSpPr txBox="1"/>
          <p:nvPr/>
        </p:nvSpPr>
        <p:spPr>
          <a:xfrm>
            <a:off x="9008125" y="2619138"/>
            <a:ext cx="68961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Laura Agra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Maria Marques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Maria Moreira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Tais Silva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Vivian Medeiros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Victor Santos</a:t>
            </a:r>
            <a:endParaRPr b="1" sz="2600">
              <a:solidFill>
                <a:schemeClr val="hlink"/>
              </a:solidFill>
            </a:endParaRPr>
          </a:p>
        </p:txBody>
      </p:sp>
      <p:sp>
        <p:nvSpPr>
          <p:cNvPr id="177" name="Google Shape;177;g3dac540e8bf_0_6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g3dac540e8bf_0_64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g3dac540e8bf_0_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dac540e8bf_0_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e46a3414d6_0_302"/>
          <p:cNvSpPr txBox="1"/>
          <p:nvPr/>
        </p:nvSpPr>
        <p:spPr>
          <a:xfrm>
            <a:off x="251300" y="886675"/>
            <a:ext cx="180366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DET </a:t>
            </a:r>
            <a:r>
              <a:rPr b="1" lang="pt-BR" sz="65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(Domicílio Eletrônico Trabalhista)</a:t>
            </a:r>
            <a:endParaRPr b="1" i="0" sz="6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74" name="Google Shape;474;g3e46a3414d6_0_302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g3e46a3414d6_0_30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6" name="Google Shape;476;g3e46a3414d6_0_3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925" y="2349075"/>
            <a:ext cx="5902050" cy="681285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g3e46a3414d6_0_302"/>
          <p:cNvSpPr txBox="1"/>
          <p:nvPr/>
        </p:nvSpPr>
        <p:spPr>
          <a:xfrm>
            <a:off x="7170825" y="3123450"/>
            <a:ext cx="90645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Domicílio Eletrônico Trabalhista é um sistema do governo federal, administrado pela Secretaria de Inspeção do Trabalho, para a comunicação do órgão com os empregadores do país. O objetivo é </a:t>
            </a:r>
            <a:r>
              <a:rPr b="1"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facilitar o cumprimento de obrigações trabalhistas.</a:t>
            </a:r>
            <a:endParaRPr b="1"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Esses dados serão utilizados para o envio de alertas da Inspeção do Trabalho, como atos administrativos, procedimentos fiscais, intimações, notificações, decisões proferidas administrativamente e avisos em geral.</a:t>
            </a:r>
            <a:endParaRPr b="0"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8" name="Google Shape;478;g3e46a3414d6_0_302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e46a3414d6_0_316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DET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84" name="Google Shape;484;g3e46a3414d6_0_316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e46a3414d6_0_316"/>
          <p:cNvSpPr txBox="1"/>
          <p:nvPr/>
        </p:nvSpPr>
        <p:spPr>
          <a:xfrm>
            <a:off x="1589675" y="2349075"/>
            <a:ext cx="15130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Ao logar no portal com o CPF e senha do GOV.BR,você será redirecionado a página de atualização de dados. Depois disso  a página normal,com avisos relacionados a obrigações trabalhista.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6" name="Google Shape;486;g3e46a3414d6_0_31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87" name="Google Shape;487;g3e46a3414d6_0_3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8700" y="3826575"/>
            <a:ext cx="12454601" cy="6104125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g3e46a3414d6_0_316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e46a3414d6_0_338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DET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94" name="Google Shape;494;g3e46a3414d6_0_338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g3e46a3414d6_0_338"/>
          <p:cNvSpPr txBox="1"/>
          <p:nvPr/>
        </p:nvSpPr>
        <p:spPr>
          <a:xfrm>
            <a:off x="1589675" y="2349075"/>
            <a:ext cx="15130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 Esses dados serão utilizados para o envio de alertas da Inspeção do Trabalho, como atos administrativos, procedimentos fiscais, intimações, notificações, decisões proferidas administrativamente e avisos em geral.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6" name="Google Shape;496;g3e46a3414d6_0_33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7" name="Google Shape;497;g3e46a3414d6_0_3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713" y="4149875"/>
            <a:ext cx="16108574" cy="36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g3e46a3414d6_0_33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871630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g3e46a3414d6_0_338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g3e46a3414d6_0_33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e46a3414d6_0_327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Aplicativo do MEI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06" name="Google Shape;506;g3e46a3414d6_0_327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g3e46a3414d6_0_327"/>
          <p:cNvSpPr txBox="1"/>
          <p:nvPr/>
        </p:nvSpPr>
        <p:spPr>
          <a:xfrm>
            <a:off x="1439850" y="2349075"/>
            <a:ext cx="15695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aplicativo do microempreendedor individual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permite emitir o DAS para pagamento, consultar informações sobre CNPJ e a situação mensal dos débitos tributários, além de informações gerais sobre MEI e SIMEI.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8" name="Google Shape;508;g3e46a3414d6_0_32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9" name="Google Shape;509;g3e46a3414d6_0_3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1850" y="4417925"/>
            <a:ext cx="9424288" cy="3888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g3e46a3414d6_0_32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g3e46a3414d6_0_327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g3e46a3414d6_0_327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e46a3414d6_0_350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Aplicativo do MEI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18" name="Google Shape;518;g3e46a3414d6_0_350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g3e46a3414d6_0_350"/>
          <p:cNvSpPr txBox="1"/>
          <p:nvPr/>
        </p:nvSpPr>
        <p:spPr>
          <a:xfrm>
            <a:off x="1439850" y="2349075"/>
            <a:ext cx="156951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ermite que o empreendedor: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Consultar a situação dos períodos de apuração;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Emitir o DAS para pagamento da contribuição mensal;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Consultar os débitos do SIMEI em cobrança na RFB, inclusive débitos controlados por processo e parcelas em atraso de parcelamento;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Consultar a omissão da Declaração Anual Simplificada para o Microempreendedor Individual (DASN-SIMEI);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Transmitir a Declaração Anual Simplificada (DASN-Simei);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Solicitar restituição de pagamentos em duplicidade e acompanhar os pedidos;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Consultar as informações sobre o CNPJ e SIMEI;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Emitir o Comprovante CCMEI;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Acessar o “Perguntas e Respostas MEI e Simei”.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0" name="Google Shape;520;g3e46a3414d6_0_35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21" name="Google Shape;521;g3e46a3414d6_0_35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3e46a3414d6_0_350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g3e46a3414d6_0_35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e46a3414d6_0_37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Relatório Mensal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29" name="Google Shape;529;g3e46a3414d6_0_37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g3e46a3414d6_0_373"/>
          <p:cNvSpPr txBox="1"/>
          <p:nvPr/>
        </p:nvSpPr>
        <p:spPr>
          <a:xfrm>
            <a:off x="1439850" y="2764250"/>
            <a:ext cx="15695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Ao contrário do que muita gente pensa, o Relatório Mensal de Receitas Brutas é uma obrigação prevista em lei, que você passa a ter após a formalização. Ele pode ser baixado no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portal do empreendedor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conforme o endereço: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1" name="Google Shape;531;g3e46a3414d6_0_37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2" name="Google Shape;532;g3e46a3414d6_0_3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99" y="4503400"/>
            <a:ext cx="17037199" cy="411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g3e46a3414d6_0_37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g3e46a3414d6_0_373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g3e46a3414d6_0_37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e46a3414d6_0_383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Relatório Mensal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41" name="Google Shape;541;g3e46a3414d6_0_38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g3e46a3414d6_0_383"/>
          <p:cNvSpPr txBox="1"/>
          <p:nvPr/>
        </p:nvSpPr>
        <p:spPr>
          <a:xfrm>
            <a:off x="1327538" y="1932675"/>
            <a:ext cx="15695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Baixe e preencha cada campo do relatório com as informações necessárias.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3" name="Google Shape;543;g3e46a3414d6_0_38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4" name="Google Shape;544;g3e46a3414d6_0_383"/>
          <p:cNvPicPr preferRelativeResize="0"/>
          <p:nvPr/>
        </p:nvPicPr>
        <p:blipFill rotWithShape="1">
          <a:blip r:embed="rId3">
            <a:alphaModFix/>
          </a:blip>
          <a:srcRect b="0" l="26254" r="0" t="18943"/>
          <a:stretch/>
        </p:blipFill>
        <p:spPr>
          <a:xfrm>
            <a:off x="4459747" y="2486775"/>
            <a:ext cx="8937227" cy="7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g3e46a3414d6_0_38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e46a3414d6_0_360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Guarda de Documentos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51" name="Google Shape;551;g3e46a3414d6_0_360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g3e46a3414d6_0_360"/>
          <p:cNvSpPr txBox="1"/>
          <p:nvPr/>
        </p:nvSpPr>
        <p:spPr>
          <a:xfrm>
            <a:off x="1439850" y="2764250"/>
            <a:ext cx="156951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Notas Fiscais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Período mínimo de 5 anos, em arquivo XML. Esse é o período que a Receita Federal tem para fiscalizar possíveis irregularidades.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Relatório Mensal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Apesar de não precisar ser entregue em nenhum órgão, ele deve ser preenchido até o dia 20 do mês seguinte às vendas ou prestações de serviços. Ele deve ser arquivado, junto com as Notas fiscais de compras e vendas, por um período mínimo de 5 anos.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Comprovantes de Pagamentos e de Declarações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-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Também devem ser guardados.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3" name="Google Shape;553;g3e46a3414d6_0_36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4" name="Google Shape;554;g3e46a3414d6_0_36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g3e46a3414d6_0_360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g3e46a3414d6_0_36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e46a3414d6_0_394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Recolhimento dos Tributos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62" name="Google Shape;562;g3e46a3414d6_0_394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3e46a3414d6_0_394"/>
          <p:cNvSpPr txBox="1"/>
          <p:nvPr/>
        </p:nvSpPr>
        <p:spPr>
          <a:xfrm>
            <a:off x="1296450" y="2516950"/>
            <a:ext cx="156951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DAS – Documento de arrecadação do Simples Nacional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Recolhido mensalmente; Até o dia 20 do mês subsequente aquele que houver auferida a receita. Caso o vencimento seja nos sábados, domingos e feriados, o prazo é prorrogado até o dia útil seguinte.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4" name="Google Shape;564;g3e46a3414d6_0_39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65" name="Google Shape;565;g3e46a3414d6_0_394"/>
          <p:cNvGraphicFramePr/>
          <p:nvPr/>
        </p:nvGraphicFramePr>
        <p:xfrm>
          <a:off x="2996646" y="494762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{024092E5-8F2A-4C07-8ACB-97DF652833ED}</a:tableStyleId>
              </a:tblPr>
              <a:tblGrid>
                <a:gridCol w="2754550"/>
                <a:gridCol w="2687375"/>
                <a:gridCol w="2418625"/>
                <a:gridCol w="2888925"/>
                <a:gridCol w="1545225"/>
              </a:tblGrid>
              <a:tr h="403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b="1" sz="21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INSS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ISS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ICMS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 TOTAL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</a:tr>
              <a:tr h="725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TIPOS DE ATIVIDADES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5% (Salário vigente)</a:t>
                      </a:r>
                      <a:endParaRPr sz="12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R$ 5,00 (Setor de Serviços)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R$ 1,00 (Setores de comércio ou indústria)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pt-BR" sz="2100" u="none" cap="none" strike="noStrike"/>
                        <a:t>R$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</a:tr>
              <a:tr h="725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100" u="none" cap="none" strike="noStrike"/>
                        <a:t>COMÉRCIO/INDÚSTRIA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1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 </a:t>
                      </a:r>
                      <a:r>
                        <a:rPr lang="pt-BR" sz="2100"/>
                        <a:t>81</a:t>
                      </a:r>
                      <a:r>
                        <a:rPr lang="pt-BR" sz="2100" u="none" cap="none" strike="noStrike"/>
                        <a:t>,</a:t>
                      </a:r>
                      <a:r>
                        <a:rPr lang="pt-BR" sz="2100"/>
                        <a:t>05</a:t>
                      </a:r>
                      <a:endParaRPr sz="12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1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X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1,00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/>
                        <a:t> 82,05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</a:tr>
              <a:tr h="725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100" u="none" cap="none" strike="noStrike"/>
                        <a:t>SERVIÇOS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1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/>
                        <a:t> 81,05</a:t>
                      </a:r>
                      <a:endParaRPr sz="12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100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5,00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X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/>
                        <a:t> 81,05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</a:tr>
              <a:tr h="725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pt-BR" sz="2100" u="none" cap="none" strike="noStrike"/>
                        <a:t>COMÉRCIO E SERVIÇOS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1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/>
                        <a:t> 81,05</a:t>
                      </a:r>
                      <a:endParaRPr sz="12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100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5,00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 u="none" cap="none" strike="noStrike"/>
                        <a:t>1,00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100"/>
                        <a:t> 87,05</a:t>
                      </a:r>
                      <a:endParaRPr sz="1200" u="none" cap="none" strike="noStrike"/>
                    </a:p>
                  </a:txBody>
                  <a:tcPr marT="40325" marB="40325" marR="80625" marL="80625"/>
                </a:tc>
              </a:tr>
            </a:tbl>
          </a:graphicData>
        </a:graphic>
      </p:graphicFrame>
      <p:pic>
        <p:nvPicPr>
          <p:cNvPr id="566" name="Google Shape;566;g3e46a3414d6_0_39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g3e46a3414d6_0_394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g3e46a3414d6_0_394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g2fafff88415_2_2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1635" y="2598589"/>
            <a:ext cx="4372585" cy="2543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g2fafff88415_2_2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4544" y="2624859"/>
            <a:ext cx="5372850" cy="175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g2fafff88415_2_2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16577" y="2626767"/>
            <a:ext cx="4463181" cy="2596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g2fafff88415_2_257"/>
          <p:cNvPicPr preferRelativeResize="0"/>
          <p:nvPr/>
        </p:nvPicPr>
        <p:blipFill rotWithShape="1">
          <a:blip r:embed="rId6">
            <a:alphaModFix/>
          </a:blip>
          <a:srcRect b="53333" l="0" r="0" t="0"/>
          <a:stretch/>
        </p:blipFill>
        <p:spPr>
          <a:xfrm>
            <a:off x="1491635" y="5784083"/>
            <a:ext cx="9612286" cy="1511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g2fafff88415_2_25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27394" y="5943461"/>
            <a:ext cx="4829298" cy="1011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g2fafff88415_2_25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60727" y="7930590"/>
            <a:ext cx="9010922" cy="173312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2fafff88415_2_257"/>
          <p:cNvSpPr txBox="1"/>
          <p:nvPr/>
        </p:nvSpPr>
        <p:spPr>
          <a:xfrm>
            <a:off x="1491635" y="2244092"/>
            <a:ext cx="237436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 Entre com o CNPJ: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afff88415_2_257"/>
          <p:cNvSpPr/>
          <p:nvPr/>
        </p:nvSpPr>
        <p:spPr>
          <a:xfrm>
            <a:off x="7574171" y="3488934"/>
            <a:ext cx="2142698" cy="327546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g2fafff88415_2_257"/>
          <p:cNvSpPr txBox="1"/>
          <p:nvPr/>
        </p:nvSpPr>
        <p:spPr>
          <a:xfrm>
            <a:off x="6309028" y="2237417"/>
            <a:ext cx="603562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 Selecione a opção “Emitir Guia de Pagamento (DAS)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g2fafff88415_2_257"/>
          <p:cNvSpPr/>
          <p:nvPr/>
        </p:nvSpPr>
        <p:spPr>
          <a:xfrm>
            <a:off x="1620568" y="7045847"/>
            <a:ext cx="159893" cy="173982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g2fafff88415_2_257"/>
          <p:cNvSpPr txBox="1"/>
          <p:nvPr/>
        </p:nvSpPr>
        <p:spPr>
          <a:xfrm>
            <a:off x="1528458" y="5417238"/>
            <a:ext cx="806983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4. Selecione o período de apuração, marcando a caixa de seleção ao lado.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g2fafff88415_2_257"/>
          <p:cNvSpPr txBox="1"/>
          <p:nvPr/>
        </p:nvSpPr>
        <p:spPr>
          <a:xfrm>
            <a:off x="12644678" y="2241911"/>
            <a:ext cx="192713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3. Informe o ano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g2fafff88415_2_257"/>
          <p:cNvSpPr txBox="1"/>
          <p:nvPr/>
        </p:nvSpPr>
        <p:spPr>
          <a:xfrm>
            <a:off x="11818961" y="5435370"/>
            <a:ext cx="35509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5. Clique em Apurar/Gerar DAS.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g2fafff88415_2_257"/>
          <p:cNvSpPr/>
          <p:nvPr/>
        </p:nvSpPr>
        <p:spPr>
          <a:xfrm>
            <a:off x="13729855" y="6449084"/>
            <a:ext cx="1399309" cy="505623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g2fafff88415_2_257"/>
          <p:cNvSpPr txBox="1"/>
          <p:nvPr/>
        </p:nvSpPr>
        <p:spPr>
          <a:xfrm>
            <a:off x="4419211" y="7551091"/>
            <a:ext cx="413927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5. Clique em Imprimir/Visualizar PDF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g2fafff88415_2_257"/>
          <p:cNvSpPr/>
          <p:nvPr/>
        </p:nvSpPr>
        <p:spPr>
          <a:xfrm>
            <a:off x="8366080" y="9235798"/>
            <a:ext cx="1624084" cy="416596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g2fafff88415_2_257"/>
          <p:cNvSpPr txBox="1"/>
          <p:nvPr/>
        </p:nvSpPr>
        <p:spPr>
          <a:xfrm>
            <a:off x="3811437" y="1444037"/>
            <a:ext cx="10859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Acesse o PGMEI (Programa Gerador de DAS do Microempreendedor Individual, através do site: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https://www8.receita.fazenda.gov.br/SimplesNacional/Aplicacoes/ATSPO/pgmei.app/Identificacao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g2fafff88415_2_257"/>
          <p:cNvSpPr/>
          <p:nvPr/>
        </p:nvSpPr>
        <p:spPr>
          <a:xfrm>
            <a:off x="5991366" y="3480179"/>
            <a:ext cx="464025" cy="4392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BBB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g2fafff88415_2_257"/>
          <p:cNvSpPr/>
          <p:nvPr/>
        </p:nvSpPr>
        <p:spPr>
          <a:xfrm>
            <a:off x="12112642" y="3431062"/>
            <a:ext cx="464025" cy="4392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BBB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g2fafff88415_2_257"/>
          <p:cNvSpPr/>
          <p:nvPr/>
        </p:nvSpPr>
        <p:spPr>
          <a:xfrm>
            <a:off x="11354936" y="6250789"/>
            <a:ext cx="464025" cy="4392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BBB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g2fafff88415_2_257"/>
          <p:cNvSpPr/>
          <p:nvPr/>
        </p:nvSpPr>
        <p:spPr>
          <a:xfrm>
            <a:off x="3831243" y="8553748"/>
            <a:ext cx="464025" cy="43929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BBB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g2fafff88415_2_25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5" name="Google Shape;595;g2fafff88415_2_257"/>
          <p:cNvSpPr txBox="1"/>
          <p:nvPr/>
        </p:nvSpPr>
        <p:spPr>
          <a:xfrm>
            <a:off x="643588" y="446200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Emissão da DAS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96" name="Google Shape;596;g2fafff88415_2_257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dac540e8bf_1_62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g3dac540e8bf_1_62"/>
          <p:cNvSpPr txBox="1"/>
          <p:nvPr/>
        </p:nvSpPr>
        <p:spPr>
          <a:xfrm>
            <a:off x="5179150" y="4681800"/>
            <a:ext cx="771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Obrigações Acessórias e Fiscais do MEI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dac540e8bf_1_6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8" name="Google Shape;188;g3dac540e8bf_1_6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3dac540e8bf_1_6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g2fafff88415_2_2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1025" y="1474300"/>
            <a:ext cx="9959199" cy="8428976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g2fafff88415_2_285"/>
          <p:cNvSpPr/>
          <p:nvPr/>
        </p:nvSpPr>
        <p:spPr>
          <a:xfrm>
            <a:off x="6564525" y="3317825"/>
            <a:ext cx="5199900" cy="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g2fafff88415_2_285"/>
          <p:cNvSpPr/>
          <p:nvPr/>
        </p:nvSpPr>
        <p:spPr>
          <a:xfrm>
            <a:off x="4611150" y="3317823"/>
            <a:ext cx="1325700" cy="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g2fafff88415_2_28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5" name="Google Shape;605;g2fafff88415_2_285"/>
          <p:cNvSpPr txBox="1"/>
          <p:nvPr/>
        </p:nvSpPr>
        <p:spPr>
          <a:xfrm>
            <a:off x="643588" y="446200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Emissão da DAS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06" name="Google Shape;606;g2fafff88415_2_285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e46a3414d6_0_406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Atraso no Pagamento do DAS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12" name="Google Shape;612;g3e46a3414d6_0_406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g3e46a3414d6_0_406"/>
          <p:cNvSpPr txBox="1"/>
          <p:nvPr/>
        </p:nvSpPr>
        <p:spPr>
          <a:xfrm>
            <a:off x="1296450" y="2516950"/>
            <a:ext cx="156951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atraso no pagamento do DAS gera as seguintes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consequências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para o Microempreendedor Individual: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Pagamento de Juros e Multa;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Cancelamento do CNPJ;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Perda do direito a benefícios previdenciários;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Impossibilidade de gerar a Certidão Negativa de Débitos.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4" name="Google Shape;614;g3e46a3414d6_0_40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5" name="Google Shape;615;g3e46a3414d6_0_406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g3e46a3414d6_0_406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g3e46a3414d6_0_406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e46a3414d6_0_416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Suspensão da Inscrição do MEI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23" name="Google Shape;623;g3e46a3414d6_0_416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g3e46a3414d6_0_416"/>
          <p:cNvSpPr txBox="1"/>
          <p:nvPr/>
        </p:nvSpPr>
        <p:spPr>
          <a:xfrm>
            <a:off x="1296450" y="2222125"/>
            <a:ext cx="15506100" cy="6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norma prevê que antes do cancelamento efetivo, o MEI terá seu CNPJ suspenso por 30 dias e só depois deste prazo, caso ainda continue inadimplente, a baixa acontecerá definitivamente</a:t>
            </a:r>
            <a:r>
              <a:rPr lang="pt-BR" sz="3000">
                <a:solidFill>
                  <a:srgbClr val="7D8A98"/>
                </a:solidFill>
                <a:latin typeface="Lato"/>
                <a:ea typeface="Lato"/>
                <a:cs typeface="Lato"/>
                <a:sym typeface="Lato"/>
              </a:rPr>
              <a:t>. </a:t>
            </a:r>
            <a:endParaRPr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 Em qual situação o MEI terá a inscrição suspensa?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Quando não houver a entrega da Declaração Anual Simplificada (DASN-SIMEI) referente aos dois últimos anos, e esteja inadimplente quanto  a  todos  os  recolhimentos  mensais,  por meio  de DAS.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 Como saber se a inscrição está suspensa?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 consultar a situação da sua inscrição pelo Portal do Empreendedor, você vai precisar do número do seu CPF ou do CNPJ. </a:t>
            </a:r>
            <a:endParaRPr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3. Como regularizar a situação?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Fazendo o envio das suas declarações anuais e quitando as contribuições em atraso, que podem ser parceladas.</a:t>
            </a:r>
            <a:endParaRPr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25" name="Google Shape;625;g3e46a3414d6_0_41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26" name="Google Shape;626;g3e46a3414d6_0_416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g3e46a3414d6_0_416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g3e46a3414d6_0_416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e46a3414d6_0_424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Cancelamento da Inscrição do MEI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34" name="Google Shape;634;g3e46a3414d6_0_424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g3e46a3414d6_0_424"/>
          <p:cNvSpPr txBox="1"/>
          <p:nvPr/>
        </p:nvSpPr>
        <p:spPr>
          <a:xfrm>
            <a:off x="1296450" y="2516950"/>
            <a:ext cx="145536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4. O que significa ter a inscrição cancelada?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Significa que o MEI perderá seu CNPJ e terá que se formalizar novamente, caso queira realizar atividade econômica como Microempreendedor Individual.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5. É possível reverter o cancelamento?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baixa definitiva do CNPJ não poderá ser revertida e os débitos migração automaticamente para o CPF vinculado. Para continuar a exercer alguma atividade econômica formalmente, o MEI deverá registrar um novo CNPJ.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Após a quitação dos débitos pendentes e a formalização, o MEI receberá um novo CNPJ.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6" name="Google Shape;636;g3e46a3414d6_0_42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37" name="Google Shape;637;g3e46a3414d6_0_42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g3e46a3414d6_0_424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g3e46a3414d6_0_424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e46a3414d6_0_432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Os Encargos Trabalhistas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45" name="Google Shape;645;g3e46a3414d6_0_432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g3e46a3414d6_0_432"/>
          <p:cNvSpPr txBox="1"/>
          <p:nvPr/>
        </p:nvSpPr>
        <p:spPr>
          <a:xfrm>
            <a:off x="1296450" y="2516950"/>
            <a:ext cx="145536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MEI pode contratar apenas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um funcionário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custo total com encargos do empregado para o Microempreendedor Individual é de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11% do respectivo salário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que corresponde a 8% de FGTS (Fundo de Garantia do Tempo de Serviço) e 3% para o INSS (Instituto Nacional do Seguro Social).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Tem como obrigação pagar: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FGTS, INSS, FÉRIAS, 13º salário, salário mínimo ou o piso da função exercida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dentre outras.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Todas as obrigações do funcionário serão transmitidas pelo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eSocial.</a:t>
            </a:r>
            <a:endParaRPr b="1"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7" name="Google Shape;647;g3e46a3414d6_0_43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48" name="Google Shape;648;g3e46a3414d6_0_432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g3e46a3414d6_0_432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g3e46a3414d6_0_432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e46a3414d6_0_441"/>
          <p:cNvSpPr txBox="1"/>
          <p:nvPr/>
        </p:nvSpPr>
        <p:spPr>
          <a:xfrm>
            <a:off x="344875" y="814838"/>
            <a:ext cx="17568900" cy="17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DAE</a:t>
            </a:r>
            <a:endParaRPr b="1" sz="6800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</a:t>
            </a:r>
            <a:r>
              <a:rPr b="1" lang="pt-BR" sz="54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Documento de Arrecadação do eSocial)</a:t>
            </a:r>
            <a:endParaRPr b="1" i="0" sz="54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56" name="Google Shape;656;g3e46a3414d6_0_441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g3e46a3414d6_0_44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58" name="Google Shape;658;g3e46a3414d6_0_4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7733" y="3949978"/>
            <a:ext cx="8683183" cy="6082636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g3e46a3414d6_0_441"/>
          <p:cNvSpPr txBox="1"/>
          <p:nvPr/>
        </p:nvSpPr>
        <p:spPr>
          <a:xfrm>
            <a:off x="1330975" y="2833325"/>
            <a:ext cx="15596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Guia única usada por empregadores para pagar os encargos trabalhistas e previdenciários (como INSS e FGTS) de empregados domésticos</a:t>
            </a:r>
            <a:endParaRPr b="1"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0" name="Google Shape;660;g3e46a3414d6_0_441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3e46a3414d6_0_453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66" name="Google Shape;666;g3e46a3414d6_0_453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g3e46a3414d6_0_45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8" name="Google Shape;668;g3e46a3414d6_0_453"/>
          <p:cNvSpPr txBox="1"/>
          <p:nvPr/>
        </p:nvSpPr>
        <p:spPr>
          <a:xfrm>
            <a:off x="1345650" y="3504125"/>
            <a:ext cx="155967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Todos os empresários que foram optantes pelo SIMEI no ano-calendário, ainda que por um dia são obrigados a entregar a declaração;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Pré-requisitos para sua entrega: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 optante pelo MEI nos anos anteriores, que as declarações  tenham sido entregues, e que as apurações mensais (DAS) tenham sido realizadas no PGMEI.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Tipos de declaração: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13716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Original ou;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13716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Retificadora.</a:t>
            </a:r>
            <a:endParaRPr b="1"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69" name="Google Shape;669;g3e46a3414d6_0_453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898989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g3e46a3414d6_0_453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g3e46a3414d6_0_45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e46a3414d6_0_464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77" name="Google Shape;677;g3e46a3414d6_0_464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g3e46a3414d6_0_46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9" name="Google Shape;679;g3e46a3414d6_0_464"/>
          <p:cNvSpPr txBox="1"/>
          <p:nvPr/>
        </p:nvSpPr>
        <p:spPr>
          <a:xfrm>
            <a:off x="1345650" y="3504125"/>
            <a:ext cx="155967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Prazo de Entrega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Normal: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até o último dia do mês de maio do ano seguinte, ficando disponível para o preenchimento a partir de janeiro;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Especial (extinção do CNPJ):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último dia de junho, quando ocorrer à extinção no primeiro quadrimestre do ano calendário. Nos demais casos, o último dia do mês subsequente à extinção.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DASN-SIMEI deve ser entregue exclusivamente pela internet, através do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Portal do Simples Nacional 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ou pelo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aplicativo oficial "MEI".</a:t>
            </a:r>
            <a:endParaRPr b="1"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80" name="Google Shape;680;g3e46a3414d6_0_4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g3e46a3414d6_0_464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g3e46a3414d6_0_464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3e46a3414d6_0_474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88" name="Google Shape;688;g3e46a3414d6_0_474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g3e46a3414d6_0_47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0" name="Google Shape;690;g3e46a3414d6_0_474"/>
          <p:cNvSpPr txBox="1"/>
          <p:nvPr/>
        </p:nvSpPr>
        <p:spPr>
          <a:xfrm>
            <a:off x="1345650" y="3504125"/>
            <a:ext cx="15596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Transmissão da Declaração:</a:t>
            </a:r>
            <a:endParaRPr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Interface gráfica do usuário, Texto, Aplicativo, chat ou mensagem de texto&#10;&#10;Descrição gerada automaticamente" id="691" name="Google Shape;691;g3e46a3414d6_0_4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9313" y="4296267"/>
            <a:ext cx="11601916" cy="4914865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g3e46a3414d6_0_474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e46a3414d6_0_486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g3e46a3414d6_0_48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9" name="Google Shape;699;g3e46a3414d6_0_486"/>
          <p:cNvSpPr txBox="1"/>
          <p:nvPr/>
        </p:nvSpPr>
        <p:spPr>
          <a:xfrm>
            <a:off x="1345650" y="3225250"/>
            <a:ext cx="155967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ATENÇÃO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Ao preencher a declaração serão importados os dados do PGMEI da última apuração e os DAS pagos, por isso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todos os períodos referentes à declaração devem estar apurados. 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Ao informar a receita bruta do ano-calendário será verificado se houve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ultrapassagem do limite da receita anual,</a:t>
            </a: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se a empresa iniciou suas atividades no ano a que se refere a declaração a receita será considerada de forma proporcional.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Ultrapassando o limite deve ser comunicado o </a:t>
            </a: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desenquadramento.</a:t>
            </a:r>
            <a:endParaRPr b="1"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0" name="Google Shape;700;g3e46a3414d6_0_486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701" name="Google Shape;701;g3e46a3414d6_0_486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g3e46a3414d6_0_486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g3e46a3414d6_0_486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e46442a2a6_1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5" name="Google Shape;195;g3e46442a2a6_1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3e46442a2a6_1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3e46442a2a6_1_0"/>
          <p:cNvSpPr txBox="1"/>
          <p:nvPr/>
        </p:nvSpPr>
        <p:spPr>
          <a:xfrm>
            <a:off x="1886700" y="2573425"/>
            <a:ext cx="14514600" cy="6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Emissão de Nota Fiscal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obrigatória para MEIs que prestam serviços a outras empresas, por meio da Nota Fiscal de Serviço Eletrônica (NFS-e);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Gerenciamento do negócio;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Recolhimento dos Tributos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pagamento do DAS até o dia 20 de cada mês;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Recolhimento dos Encargos Trabalhistas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se houver empregado registrado;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Preenchimento do Relatório Mensal de Receita Bruta;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Entrega da Declaração Anual do MEI (DASN-SIMEI)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prazo até 31 de maio de cada ano, mesmo sem faturamento;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Google Shape;198;g3e46442a2a6_1_0"/>
          <p:cNvSpPr txBox="1"/>
          <p:nvPr/>
        </p:nvSpPr>
        <p:spPr>
          <a:xfrm>
            <a:off x="6674800" y="1368300"/>
            <a:ext cx="47676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g3e46442a2a6_1_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e46a3414d6_0_497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g3e46a3414d6_0_49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0" name="Google Shape;710;g3e46a3414d6_0_497"/>
          <p:cNvSpPr txBox="1"/>
          <p:nvPr/>
        </p:nvSpPr>
        <p:spPr>
          <a:xfrm>
            <a:off x="1345650" y="3225250"/>
            <a:ext cx="77688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MULTA POR ATRASO NA ENTREGA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 DASN-SIMEI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 harmonia com o Manual da DASN-SIMEI (2023, p.22) se o microempreendedor transmite a declaração a partir do dia seguinte ao prazo é julgada como fora do prazo, e será apresentada uma Notificação de Lançamento de MAED e gerado um DARF (para pagamento da multa) a serem impressos junto com o recibo da Declaração.</a:t>
            </a:r>
            <a:endParaRPr b="1" sz="3000">
              <a:solidFill>
                <a:srgbClr val="7D8A9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1" name="Google Shape;711;g3e46a3414d6_0_497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712" name="Google Shape;712;g3e46a3414d6_0_4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12925" y="3755574"/>
            <a:ext cx="8068349" cy="475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g3e46a3414d6_0_49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g3e46a3414d6_0_497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g3e46a3414d6_0_497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e46a3414d6_0_508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g3e46a3414d6_0_50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2" name="Google Shape;722;g3e46a3414d6_0_508"/>
          <p:cNvSpPr txBox="1"/>
          <p:nvPr/>
        </p:nvSpPr>
        <p:spPr>
          <a:xfrm>
            <a:off x="1345650" y="3225250"/>
            <a:ext cx="155820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Cálculo da MAED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multa é de 2% x número de meses em atraso. Se o valor encontrado for superior a 20%, é fixada em 20% pois este é o percentual máximo aplicável.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Exemplo: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Declaração do ano-calendário 2024 entregue em 20/09/2025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Multa: 2%  x 4 (quantidade de meses em atraso) = 8%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Declaração do ano-calendário 2022 a ser entregue em 25/05/2024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Multa: 2%  x 12 (quantidade de meses em atraso) = 24%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(Superior a 20 %, fica fixada em 20%)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3" name="Google Shape;723;g3e46a3414d6_0_508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724" name="Google Shape;724;g3e46a3414d6_0_508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g3e46a3414d6_0_508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g3e46a3414d6_0_50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e46a3414d6_0_519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g3e46a3414d6_0_51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3" name="Google Shape;733;g3e46a3414d6_0_519"/>
          <p:cNvSpPr txBox="1"/>
          <p:nvPr/>
        </p:nvSpPr>
        <p:spPr>
          <a:xfrm>
            <a:off x="1345650" y="3225250"/>
            <a:ext cx="15582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Cálculo da MAED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Os meses em atraso são calculados a partir do mês seguinte ao prazo de entrega até o mês corrente.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Exemplo: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Declaração do ano-calendário 2022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Prazo de entrega: 31/05/2023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Data da entrega: 20/09/2023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Char char="●"/>
            </a:pPr>
            <a:r>
              <a:rPr lang="pt-B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Quantidade de meses em atraso: conta-se a partir de  junho (mês seguinte) até setembro (mês  corrente), totalizando 4 meses em atraso.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4" name="Google Shape;734;g3e46a3414d6_0_519"/>
          <p:cNvSpPr txBox="1"/>
          <p:nvPr/>
        </p:nvSpPr>
        <p:spPr>
          <a:xfrm>
            <a:off x="972825" y="954725"/>
            <a:ext cx="159549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DASN </a:t>
            </a:r>
            <a:r>
              <a:rPr b="1" lang="pt-BR" sz="59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(Declaração Anual Simplificada para o Microempreendedor Individual)</a:t>
            </a:r>
            <a:endParaRPr b="1" i="0" sz="45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735" name="Google Shape;735;g3e46a3414d6_0_519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g3e46a3414d6_0_519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g3e46a3414d6_0_519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2fafff88415_2_402"/>
          <p:cNvSpPr txBox="1"/>
          <p:nvPr/>
        </p:nvSpPr>
        <p:spPr>
          <a:xfrm>
            <a:off x="1033676" y="727750"/>
            <a:ext cx="185346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pt-BR" sz="8000" u="none" cap="none" strike="noStrike">
                <a:solidFill>
                  <a:srgbClr val="0B480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Referências</a:t>
            </a:r>
            <a:endParaRPr b="1" i="0" sz="7200" u="none" cap="none" strike="noStrike">
              <a:solidFill>
                <a:srgbClr val="0B480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43" name="Google Shape;743;g2fafff88415_2_40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4" name="Google Shape;744;g2fafff88415_2_402"/>
          <p:cNvSpPr txBox="1"/>
          <p:nvPr/>
        </p:nvSpPr>
        <p:spPr>
          <a:xfrm>
            <a:off x="1345650" y="2215725"/>
            <a:ext cx="15582000" cy="6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da Fazenda. Receita Federal do Brasil.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Portal de Gestão da NFS-e: Emissor Nacional.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DF, 2026a. Disponível em: https://www.nfse.gov.br/EmissorNacional/Login?ReturnUrl=%2fEmissorNacional.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do Empreendedorismo, da Microempresa e da Empresa de Pequeno Porte.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 Fiscal: Serviços para MEI.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GOV.BR, 2026b. Disponível em: https://www.gov.br/empresas-e-negocios/pt-br/empreendedor/servicos-para-mei/nota-fiscal.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Comitê Gestor do Simples Nacional.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Resolução CGSN nº 169 traz novos benefícios ao MEI.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GOV.BR, 29 jul. 2022. Disponível em: https://www.gov.br/nfse/pt-br/noticias/resolucao-cgsn-no-169-traz-novos-beneficios-ao-mei.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da Fazenda. Receita Federal do Brasil.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Portal Nacional da NFS-e.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GOV.BR, 2026c. Disponível em: https://www.gov.br/nfse/pt-br.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do Empreendedorismo, da Microempresa e da Empresa de Pequeno Porte.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Relatório Mensal: Serviços para MEI.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GOV.BR, 2026d. Disponível em: https://www.gov.br/empresas-e-negocios/pt-br/empreendedor/servicos-para-mei/relatorio-mensal.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f4652b4c8a_0_5"/>
          <p:cNvSpPr txBox="1"/>
          <p:nvPr/>
        </p:nvSpPr>
        <p:spPr>
          <a:xfrm>
            <a:off x="1033676" y="727750"/>
            <a:ext cx="185346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pt-BR" sz="8000" u="none" cap="none" strike="noStrike">
                <a:solidFill>
                  <a:srgbClr val="0B480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Referências</a:t>
            </a:r>
            <a:endParaRPr b="1" i="0" sz="7200" u="none" cap="none" strike="noStrike">
              <a:solidFill>
                <a:srgbClr val="0B480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50" name="Google Shape;750;g3f4652b4c8a_0_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1" name="Google Shape;751;g3f4652b4c8a_0_5"/>
          <p:cNvSpPr txBox="1"/>
          <p:nvPr/>
        </p:nvSpPr>
        <p:spPr>
          <a:xfrm>
            <a:off x="1222675" y="2215725"/>
            <a:ext cx="15582000" cy="6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do Trabalho e Emprego. Secretaria de Inspeção do Trabalho.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Domicílio Eletrônico Trabalhista (DET): serviços.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Ministério do Trabalho e Emprego, 2026e. Disponível em: https://det.sit.trabalho.gov.br/login?r=%2Fservicos.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do Empreendedorismo, da Microempresa e da Empresa de Pequeno Porte.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Declaração Anual de Faturamento para o MEI.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GOV.BR, 2026f. Disponível em: https://www.gov.br/empresas-e-negocios/pt-br/empreendedor/servicos-para-mei/declaracao-anual-de-faturamento.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da Fazenda. Secretaria Especial da Receita Federal do Brasil.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Baixe o App MEI oficial da Receita Federal e tenha facilidade e segurança na palma da sua mão.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Receita Federal do Brasil, 17 mar. 2025. Disponível em: https://www.gov.br/receitafederal/pt-br/assuntos/noticias/2025/marco/baixe-o-app-mei-oficial-da-receita-federal-e-tenha-facilidade-e-seguranca-na-palma-da-sua-mao. Acesso em: 25 maio 2026.</a:t>
            </a:r>
            <a:endParaRPr b="1"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Secretaria Especial da Receita Federal do Brasil.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Manual da DASN-SIMEI.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Receita Federal do Brasil, 2023. Disponível em: https://www.gov.br/receitafederal. Acesso em: 25 maio 2026.</a:t>
            </a:r>
            <a:endParaRPr b="1"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3f4652b4c8a_0_11"/>
          <p:cNvSpPr txBox="1"/>
          <p:nvPr/>
        </p:nvSpPr>
        <p:spPr>
          <a:xfrm>
            <a:off x="1033676" y="727750"/>
            <a:ext cx="185346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pt-BR" sz="8000" u="none" cap="none" strike="noStrike">
                <a:solidFill>
                  <a:srgbClr val="0B480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Referências</a:t>
            </a:r>
            <a:endParaRPr b="1" i="0" sz="7200" u="none" cap="none" strike="noStrike">
              <a:solidFill>
                <a:srgbClr val="0B480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57" name="Google Shape;757;g3f4652b4c8a_0_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8" name="Google Shape;758;g3f4652b4c8a_0_11"/>
          <p:cNvSpPr txBox="1"/>
          <p:nvPr/>
        </p:nvSpPr>
        <p:spPr>
          <a:xfrm>
            <a:off x="1345650" y="2215725"/>
            <a:ext cx="15582000" cy="3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do Empreendedorismo, da Microempresa e da Empresa de Pequeno Porte.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e obrigações do Microempreendedor Individual (MEI).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GOV.BR, 2025. Disponível em: https://www.gov.br/empresas-e-negocios/pt-br/empreendedor/quero-ser-mei/direitos-e-obrigacoes. Acesso em: 25 maio 2026.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Ministério da Fazenda. Secretaria Especial da Receita Federal do Brasil. </a:t>
            </a:r>
            <a:r>
              <a:rPr b="1"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Baixe o App MEI oficial da Receita Federal e tenha facilidade e segurança na palma da sua mão.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Receita Federal do Brasil, 17 mar. 2025. Disponível em: https://www.gov.br/receitafederal/pt-br/assuntos/noticias/2025/marco/baixe-o-app-mei-oficial-da-receita-federal-e-tenha-facilidade-e-seguranca-na-palma-da-sua-mao. Acesso em: 25 maio 2026.</a:t>
            </a:r>
            <a:endParaRPr b="1"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afff88415_2_79"/>
          <p:cNvSpPr txBox="1"/>
          <p:nvPr/>
        </p:nvSpPr>
        <p:spPr>
          <a:xfrm>
            <a:off x="716189" y="827002"/>
            <a:ext cx="18354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pt-BR" sz="6600" u="none" cap="none" strike="noStrike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</a:t>
            </a:r>
            <a:r>
              <a:rPr b="1" lang="pt-BR" sz="66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missão de Nota Fiscal</a:t>
            </a:r>
            <a:endParaRPr b="0" i="0" sz="11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05" name="Google Shape;205;g2fafff88415_2_79"/>
          <p:cNvSpPr txBox="1"/>
          <p:nvPr/>
        </p:nvSpPr>
        <p:spPr>
          <a:xfrm>
            <a:off x="6199476" y="2073288"/>
            <a:ext cx="5567400" cy="585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OBRIGAÇÃO PARA </a:t>
            </a:r>
            <a:r>
              <a:rPr b="1" i="0" lang="pt-BR" sz="32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MEI</a:t>
            </a:r>
            <a:endParaRPr b="0" i="0" sz="1400" u="none" cap="none" strike="noStrike">
              <a:solidFill>
                <a:srgbClr val="000000"/>
              </a:solidFill>
              <a:highlight>
                <a:srgbClr val="FAFAFA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6" name="Google Shape;206;g2fafff88415_2_79"/>
          <p:cNvSpPr txBox="1"/>
          <p:nvPr/>
        </p:nvSpPr>
        <p:spPr>
          <a:xfrm>
            <a:off x="6929800" y="3124809"/>
            <a:ext cx="4106780" cy="584775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TIPO ATIVIDADE:</a:t>
            </a:r>
            <a:endParaRPr b="0" i="0" sz="1400" u="none" cap="none" strike="noStrike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7" name="Google Shape;207;g2fafff88415_2_79"/>
          <p:cNvSpPr txBox="1"/>
          <p:nvPr/>
        </p:nvSpPr>
        <p:spPr>
          <a:xfrm>
            <a:off x="1787766" y="4610100"/>
            <a:ext cx="6475564" cy="584775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PRESTAÇÃO DE SERVIÇOS</a:t>
            </a:r>
            <a:endParaRPr b="0" i="0" sz="1400" u="none" cap="none" strike="noStrike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8" name="Google Shape;208;g2fafff88415_2_79"/>
          <p:cNvSpPr txBox="1"/>
          <p:nvPr/>
        </p:nvSpPr>
        <p:spPr>
          <a:xfrm>
            <a:off x="10367847" y="4550339"/>
            <a:ext cx="6037324" cy="584775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COMÉRCIO</a:t>
            </a:r>
            <a:endParaRPr b="0" i="0" sz="1400" u="none" cap="none" strike="noStrike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9" name="Google Shape;209;g2fafff88415_2_79"/>
          <p:cNvSpPr txBox="1"/>
          <p:nvPr/>
        </p:nvSpPr>
        <p:spPr>
          <a:xfrm>
            <a:off x="1808200" y="5781250"/>
            <a:ext cx="7056000" cy="3109200"/>
          </a:xfrm>
          <a:prstGeom prst="rect">
            <a:avLst/>
          </a:prstGeom>
          <a:noFill/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Noto Sans Symbols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highlight>
                  <a:srgbClr val="FAFAFA"/>
                </a:highlight>
                <a:latin typeface="Montserrat"/>
                <a:ea typeface="Montserrat"/>
                <a:cs typeface="Montserrat"/>
                <a:sym typeface="Montserrat"/>
              </a:rPr>
              <a:t>Emitir uma nota fiscal de serviços (NFS-e) - MEI. </a:t>
            </a:r>
            <a:endParaRPr b="1" i="0" sz="2800" u="none" cap="none" strike="noStrike">
              <a:solidFill>
                <a:srgbClr val="0B4803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Noto Sans Symbols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highlight>
                  <a:srgbClr val="FAFAFA"/>
                </a:highlight>
                <a:latin typeface="Montserrat"/>
                <a:ea typeface="Montserrat"/>
                <a:cs typeface="Montserrat"/>
                <a:sym typeface="Montserrat"/>
              </a:rPr>
              <a:t>Obrigatória para pessoa jurídica.</a:t>
            </a:r>
            <a:endParaRPr b="1" i="0" sz="2800" u="none" cap="none" strike="noStrike">
              <a:solidFill>
                <a:srgbClr val="0B4803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Montserrat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highlight>
                  <a:srgbClr val="FAFAFA"/>
                </a:highlight>
                <a:latin typeface="Montserrat"/>
                <a:ea typeface="Montserrat"/>
                <a:cs typeface="Montserrat"/>
                <a:sym typeface="Montserrat"/>
              </a:rPr>
              <a:t>A emissão da nota fiscal é opcional quando o serviço ou a venda for realizada para pessoa física.</a:t>
            </a:r>
            <a:endParaRPr b="1" i="0" sz="2800" u="none" cap="none" strike="noStrike">
              <a:solidFill>
                <a:srgbClr val="0B4803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0B4803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g2fafff88415_2_79"/>
          <p:cNvSpPr txBox="1"/>
          <p:nvPr/>
        </p:nvSpPr>
        <p:spPr>
          <a:xfrm>
            <a:off x="9704218" y="5765766"/>
            <a:ext cx="7364700" cy="3109200"/>
          </a:xfrm>
          <a:prstGeom prst="rect">
            <a:avLst/>
          </a:prstGeom>
          <a:noFill/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2423" lvl="1" marL="4492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Noto Sans Symbols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latin typeface="Montserrat"/>
                <a:ea typeface="Montserrat"/>
                <a:cs typeface="Montserrat"/>
                <a:sym typeface="Montserrat"/>
              </a:rPr>
              <a:t>Cadastro da empresa na SEFAZ do seu estado;</a:t>
            </a:r>
            <a:endParaRPr b="0" i="0" sz="1400" u="none" cap="none" strike="noStrike">
              <a:solidFill>
                <a:srgbClr val="0B480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2423" lvl="1" marL="4492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Noto Sans Symbols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latin typeface="Montserrat"/>
                <a:ea typeface="Montserrat"/>
                <a:cs typeface="Montserrat"/>
                <a:sym typeface="Montserrat"/>
              </a:rPr>
              <a:t>Certificado Digital;</a:t>
            </a:r>
            <a:endParaRPr b="0" i="0" sz="1400" u="none" cap="none" strike="noStrike">
              <a:solidFill>
                <a:srgbClr val="0B480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2423" lvl="1" marL="4492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Noto Sans Symbols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latin typeface="Montserrat"/>
                <a:ea typeface="Montserrat"/>
                <a:cs typeface="Montserrat"/>
                <a:sym typeface="Montserrat"/>
              </a:rPr>
              <a:t>Software de emissão ou emitir através do Sebrae;</a:t>
            </a:r>
            <a:endParaRPr b="0" i="0" sz="1400" u="none" cap="none" strike="noStrike">
              <a:solidFill>
                <a:srgbClr val="0B480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2423" lvl="1" marL="4492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Noto Sans Symbols"/>
              <a:buChar char="▪"/>
            </a:pPr>
            <a:r>
              <a:rPr b="1" i="0" lang="pt-BR" sz="2800" u="none" cap="none" strike="noStrike">
                <a:solidFill>
                  <a:srgbClr val="0B4803"/>
                </a:solidFill>
                <a:latin typeface="Montserrat"/>
                <a:ea typeface="Montserrat"/>
                <a:cs typeface="Montserrat"/>
                <a:sym typeface="Montserrat"/>
              </a:rPr>
              <a:t>Emitir uma nota fiscal de entrada (NF-e)</a:t>
            </a:r>
            <a:endParaRPr b="0" i="0" sz="1400" u="none" cap="none" strike="noStrike">
              <a:solidFill>
                <a:srgbClr val="0B480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nterface gráfica do usuário&#10;&#10;Descrição gerada automaticamente" id="211" name="Google Shape;211;g2fafff88415_2_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7026" y="862297"/>
            <a:ext cx="1893170" cy="10376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2" name="Google Shape;212;g2fafff88415_2_79"/>
          <p:cNvCxnSpPr>
            <a:stCxn id="205" idx="2"/>
            <a:endCxn id="206" idx="0"/>
          </p:cNvCxnSpPr>
          <p:nvPr/>
        </p:nvCxnSpPr>
        <p:spPr>
          <a:xfrm>
            <a:off x="8983176" y="2658288"/>
            <a:ext cx="0" cy="466500"/>
          </a:xfrm>
          <a:prstGeom prst="straightConnector1">
            <a:avLst/>
          </a:prstGeom>
          <a:noFill/>
          <a:ln cap="flat" cmpd="sng" w="7620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3" name="Google Shape;213;g2fafff88415_2_79"/>
          <p:cNvCxnSpPr/>
          <p:nvPr/>
        </p:nvCxnSpPr>
        <p:spPr>
          <a:xfrm>
            <a:off x="4800600" y="5143500"/>
            <a:ext cx="0" cy="570891"/>
          </a:xfrm>
          <a:prstGeom prst="straightConnector1">
            <a:avLst/>
          </a:prstGeom>
          <a:noFill/>
          <a:ln cap="flat" cmpd="sng" w="7620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4" name="Google Shape;214;g2fafff88415_2_79"/>
          <p:cNvCxnSpPr/>
          <p:nvPr/>
        </p:nvCxnSpPr>
        <p:spPr>
          <a:xfrm>
            <a:off x="13639800" y="5143500"/>
            <a:ext cx="0" cy="570891"/>
          </a:xfrm>
          <a:prstGeom prst="straightConnector1">
            <a:avLst/>
          </a:prstGeom>
          <a:noFill/>
          <a:ln cap="flat" cmpd="sng" w="7620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5" name="Google Shape;215;g2fafff88415_2_79"/>
          <p:cNvCxnSpPr/>
          <p:nvPr/>
        </p:nvCxnSpPr>
        <p:spPr>
          <a:xfrm>
            <a:off x="4800600" y="4176330"/>
            <a:ext cx="8849422" cy="0"/>
          </a:xfrm>
          <a:prstGeom prst="straightConnector1">
            <a:avLst/>
          </a:prstGeom>
          <a:noFill/>
          <a:ln cap="flat" cmpd="sng" w="5715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6" name="Google Shape;216;g2fafff88415_2_79"/>
          <p:cNvCxnSpPr/>
          <p:nvPr/>
        </p:nvCxnSpPr>
        <p:spPr>
          <a:xfrm>
            <a:off x="8983190" y="3709584"/>
            <a:ext cx="0" cy="466746"/>
          </a:xfrm>
          <a:prstGeom prst="straightConnector1">
            <a:avLst/>
          </a:prstGeom>
          <a:noFill/>
          <a:ln cap="flat" cmpd="sng" w="7620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7" name="Google Shape;217;g2fafff88415_2_79"/>
          <p:cNvCxnSpPr/>
          <p:nvPr/>
        </p:nvCxnSpPr>
        <p:spPr>
          <a:xfrm>
            <a:off x="4800600" y="4176330"/>
            <a:ext cx="0" cy="433770"/>
          </a:xfrm>
          <a:prstGeom prst="straightConnector1">
            <a:avLst/>
          </a:prstGeom>
          <a:noFill/>
          <a:ln cap="flat" cmpd="sng" w="7620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g2fafff88415_2_79"/>
          <p:cNvCxnSpPr/>
          <p:nvPr/>
        </p:nvCxnSpPr>
        <p:spPr>
          <a:xfrm>
            <a:off x="13629578" y="4127643"/>
            <a:ext cx="0" cy="433770"/>
          </a:xfrm>
          <a:prstGeom prst="straightConnector1">
            <a:avLst/>
          </a:prstGeom>
          <a:noFill/>
          <a:ln cap="flat" cmpd="sng" w="76200">
            <a:solidFill>
              <a:srgbClr val="C2D59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9" name="Google Shape;219;g2fafff88415_2_7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g2fafff88415_2_7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2fafff88415_2_79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2fafff88415_2_79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2025.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fafff88415_2_99"/>
          <p:cNvSpPr txBox="1"/>
          <p:nvPr/>
        </p:nvSpPr>
        <p:spPr>
          <a:xfrm>
            <a:off x="3218688" y="934248"/>
            <a:ext cx="11521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80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Emissão de NFS-e</a:t>
            </a:r>
            <a:endParaRPr b="0" i="0" sz="80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2fafff88415_2_99"/>
          <p:cNvSpPr txBox="1"/>
          <p:nvPr/>
        </p:nvSpPr>
        <p:spPr>
          <a:xfrm>
            <a:off x="2679200" y="3291850"/>
            <a:ext cx="12600300" cy="526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Desde 1º de setembro de 2023 houve uma mudança na emissão de notas fiscais. Os </a:t>
            </a:r>
            <a:r>
              <a:rPr b="1" i="0" lang="pt-BR" sz="2800" u="sng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microempreendedores individuais (MEIs)</a:t>
            </a: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 passaram a ser obrigados a emitir notas por meio do sistema nacional de emissão de </a:t>
            </a:r>
            <a:r>
              <a:rPr b="1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Nota Fiscal de Serviços Eletrônica (NFS-e)</a:t>
            </a: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A medida foi estabelecida pela Resolução 169/2022 do Comitê Gestor do Simples Nacional (CGSN).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 modelo anterio</a:t>
            </a:r>
            <a:r>
              <a:rPr b="0" i="0" lang="pt-BR" sz="28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r, c</a:t>
            </a: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ada município possuía um modo próprio de emissão. Mas, com a mudança, a nota fiscal digital para registrar as operações de prestação de serviços passou a ser gerada e armazenada em um ambiente único administrado pela </a:t>
            </a:r>
            <a:r>
              <a:rPr b="1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Receita Federal</a:t>
            </a: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2400" u="none" cap="none" strike="noStrike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" name="Google Shape;229;g2fafff88415_2_9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0" name="Google Shape;230;g2fafff88415_2_9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2fafff88415_2_99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2fafff88415_2_99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2022.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afff88415_2_115"/>
          <p:cNvSpPr txBox="1"/>
          <p:nvPr/>
        </p:nvSpPr>
        <p:spPr>
          <a:xfrm>
            <a:off x="2654400" y="563375"/>
            <a:ext cx="129054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b="1" i="0" lang="pt-BR" sz="7000" u="none" cap="none" strike="noStrike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MEI pode comprar sem Nota Fiscal?</a:t>
            </a:r>
            <a:endParaRPr b="1" i="0" sz="70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39" name="Google Shape;239;g2fafff88415_2_115"/>
          <p:cNvSpPr/>
          <p:nvPr/>
        </p:nvSpPr>
        <p:spPr>
          <a:xfrm>
            <a:off x="2691300" y="3748200"/>
            <a:ext cx="12739200" cy="3912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2fafff88415_2_115"/>
          <p:cNvSpPr txBox="1"/>
          <p:nvPr/>
        </p:nvSpPr>
        <p:spPr>
          <a:xfrm>
            <a:off x="3006000" y="4128525"/>
            <a:ext cx="122022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Montserrat"/>
                <a:ea typeface="Montserrat"/>
                <a:cs typeface="Montserrat"/>
                <a:sym typeface="Montserrat"/>
              </a:rPr>
              <a:t>Não, toda vez que você compra qualquer produto para a sua atividade como MEI é preciso solicitar a emissão da nota fiscal.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4064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Montserrat"/>
                <a:ea typeface="Montserrat"/>
                <a:cs typeface="Montserrat"/>
                <a:sym typeface="Montserrat"/>
              </a:rPr>
              <a:t>Toda empresa é obrigada e emitir nota fiscal. Se você comprou de um outro MEI, ele também é obrigado a emitir nota fiscal para você.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33333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33333"/>
              </a:solidFill>
              <a:highlight>
                <a:srgbClr val="FAFAFA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g2fafff88415_2_11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2" name="Google Shape;242;g2fafff88415_2_115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7850" y="8926348"/>
            <a:ext cx="7364701" cy="12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2fafff88415_2_115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875" y="8926350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2fafff88415_2_115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80c6a8bea_0_0"/>
          <p:cNvSpPr txBox="1"/>
          <p:nvPr/>
        </p:nvSpPr>
        <p:spPr>
          <a:xfrm>
            <a:off x="743400" y="886675"/>
            <a:ext cx="16645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pt-BR" sz="6800">
                <a:solidFill>
                  <a:srgbClr val="0B480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PASSO A PASSO: configuração</a:t>
            </a:r>
            <a:endParaRPr b="1" i="0" sz="6800" u="none" cap="none" strike="noStrike">
              <a:solidFill>
                <a:srgbClr val="0B480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50" name="Google Shape;250;g3d80c6a8bea_0_0"/>
          <p:cNvSpPr txBox="1"/>
          <p:nvPr/>
        </p:nvSpPr>
        <p:spPr>
          <a:xfrm>
            <a:off x="1439850" y="2917452"/>
            <a:ext cx="42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d80c6a8bea_0_0"/>
          <p:cNvSpPr txBox="1"/>
          <p:nvPr/>
        </p:nvSpPr>
        <p:spPr>
          <a:xfrm>
            <a:off x="1589675" y="2349075"/>
            <a:ext cx="12780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Montserrat"/>
              <a:buAutoNum type="arabicPeriod"/>
            </a:pPr>
            <a:r>
              <a:rPr b="0" i="0" lang="pt-BR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Acesse o </a:t>
            </a:r>
            <a:r>
              <a:rPr b="1" i="0" lang="pt-BR" sz="2600" u="sng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Portal da Nota Fiscal de Serviço eletrônica</a:t>
            </a:r>
            <a:r>
              <a:rPr lang="pt-B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  <a:r>
              <a:rPr b="0" i="0" lang="pt-BR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" name="Google Shape;252;g3d80c6a8bea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3" name="Google Shape;253;g3d80c6a8bea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6826" y="3118575"/>
            <a:ext cx="13538338" cy="66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d80c6a8bea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2980" y="4904283"/>
            <a:ext cx="844200" cy="8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3d80c6a8bea_0_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