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4" r:id="rId6"/>
    <p:sldMasterId id="2147483687" r:id="rId7"/>
    <p:sldMasterId id="21474837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y="10287000" cx="18288000"/>
  <p:notesSz cx="6858000" cy="9144000"/>
  <p:embeddedFontLst>
    <p:embeddedFont>
      <p:font typeface="Poppins"/>
      <p:regular r:id="rId50"/>
      <p:bold r:id="rId51"/>
      <p:italic r:id="rId52"/>
      <p:boldItalic r:id="rId53"/>
    </p:embeddedFont>
    <p:embeddedFont>
      <p:font typeface="Poppins ExtraBold"/>
      <p:bold r:id="rId54"/>
      <p:boldItalic r:id="rId55"/>
    </p:embeddedFont>
    <p:embeddedFont>
      <p:font typeface="Open Sans Light"/>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4" roundtripDataSignature="AMtx7mg1+zdRzmPjR6vbzjFByTDXdQ8d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BA4DF6-C791-4D1D-9957-5CCC1AFCA377}">
  <a:tblStyle styleId="{F3BA4DF6-C791-4D1D-9957-5CCC1AFCA37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1.xml"/><Relationship Id="rId64" Type="http://customschemas.google.com/relationships/presentationmetadata" Target="metadata"/><Relationship Id="rId63" Type="http://schemas.openxmlformats.org/officeDocument/2006/relationships/font" Target="fonts/OpenSans-bold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OpenSans-regular.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Poppins-bold.fntdata"/><Relationship Id="rId50" Type="http://schemas.openxmlformats.org/officeDocument/2006/relationships/font" Target="fonts/Poppins-regular.fntdata"/><Relationship Id="rId53" Type="http://schemas.openxmlformats.org/officeDocument/2006/relationships/font" Target="fonts/Poppins-boldItalic.fntdata"/><Relationship Id="rId52" Type="http://schemas.openxmlformats.org/officeDocument/2006/relationships/font" Target="fonts/Poppins-italic.fntdata"/><Relationship Id="rId11" Type="http://schemas.openxmlformats.org/officeDocument/2006/relationships/slide" Target="slides/slide2.xml"/><Relationship Id="rId55" Type="http://schemas.openxmlformats.org/officeDocument/2006/relationships/font" Target="fonts/PoppinsExtraBold-boldItalic.fntdata"/><Relationship Id="rId10" Type="http://schemas.openxmlformats.org/officeDocument/2006/relationships/slide" Target="slides/slide1.xml"/><Relationship Id="rId54" Type="http://schemas.openxmlformats.org/officeDocument/2006/relationships/font" Target="fonts/PoppinsExtraBold-bold.fntdata"/><Relationship Id="rId13" Type="http://schemas.openxmlformats.org/officeDocument/2006/relationships/slide" Target="slides/slide4.xml"/><Relationship Id="rId57" Type="http://schemas.openxmlformats.org/officeDocument/2006/relationships/font" Target="fonts/OpenSansLight-bold.fntdata"/><Relationship Id="rId12" Type="http://schemas.openxmlformats.org/officeDocument/2006/relationships/slide" Target="slides/slide3.xml"/><Relationship Id="rId56" Type="http://schemas.openxmlformats.org/officeDocument/2006/relationships/font" Target="fonts/OpenSansLight-regular.fntdata"/><Relationship Id="rId15" Type="http://schemas.openxmlformats.org/officeDocument/2006/relationships/slide" Target="slides/slide6.xml"/><Relationship Id="rId59" Type="http://schemas.openxmlformats.org/officeDocument/2006/relationships/font" Target="fonts/OpenSansLight-boldItalic.fntdata"/><Relationship Id="rId14" Type="http://schemas.openxmlformats.org/officeDocument/2006/relationships/slide" Target="slides/slide5.xml"/><Relationship Id="rId58" Type="http://schemas.openxmlformats.org/officeDocument/2006/relationships/font" Target="fonts/OpenSansLight-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7" name="Google Shape;6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43f3d0fcef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3" name="Google Shape;673;g343f3d0fcef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 name="Google Shape;6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0" name="Google Shape;70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3" name="Google Shape;7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8" name="Google Shape;73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1" name="Google Shape;75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7" name="Google Shape;4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4" name="Google Shape;76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7" name="Google Shape;77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0" name="Google Shape;79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5" name="Google Shape;80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1" name="Google Shape;82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7" name="Google Shape;83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7" name="Google Shape;85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3" name="Google Shape;87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5" name="Google Shape;91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8" name="Google Shape;93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6" name="Google Shape;4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3" name="Google Shape;95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7" name="Google Shape;96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2" name="Google Shape;98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7" name="Google Shape;99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8" name="Google Shape;101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2" name="Google Shape;104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3" name="Google Shape;105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0" name="Google Shape;107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343f3d0fcef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6" name="Google Shape;1076;g343f3d0fcef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2" name="Google Shape;108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 name="Google Shape;4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8" name="Google Shape;108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0" name="Google Shape;56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7" name="Google Shape;6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
        <p:nvSpPr>
          <p:cNvPr id="18" name="Google Shape;18;p41"/>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1"/>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41"/>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4" name="Shape 74"/>
        <p:cNvGrpSpPr/>
        <p:nvPr/>
      </p:nvGrpSpPr>
      <p:grpSpPr>
        <a:xfrm>
          <a:off x="0" y="0"/>
          <a:ext cx="0" cy="0"/>
          <a:chOff x="0" y="0"/>
          <a:chExt cx="0" cy="0"/>
        </a:xfrm>
      </p:grpSpPr>
      <p:sp>
        <p:nvSpPr>
          <p:cNvPr id="75" name="Google Shape;75;p58"/>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 type="body"/>
          </p:nvPr>
        </p:nvSpPr>
        <p:spPr>
          <a:xfrm>
            <a:off x="914400" y="240696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7" name="Google Shape;77;p58"/>
          <p:cNvSpPr txBox="1"/>
          <p:nvPr>
            <p:ph idx="2"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8" name="Google Shape;78;p58"/>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8"/>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58"/>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1" name="Shape 81"/>
        <p:cNvGrpSpPr/>
        <p:nvPr/>
      </p:nvGrpSpPr>
      <p:grpSpPr>
        <a:xfrm>
          <a:off x="0" y="0"/>
          <a:ext cx="0" cy="0"/>
          <a:chOff x="0" y="0"/>
          <a:chExt cx="0" cy="0"/>
        </a:xfrm>
      </p:grpSpPr>
      <p:sp>
        <p:nvSpPr>
          <p:cNvPr id="82" name="Google Shape;82;p59"/>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59"/>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5" name="Google Shape;85;p59"/>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6" name="Google Shape;86;p59"/>
          <p:cNvSpPr txBox="1"/>
          <p:nvPr>
            <p:ph idx="4"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7" name="Google Shape;87;p59"/>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9"/>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59"/>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6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 type="body"/>
          </p:nvPr>
        </p:nvSpPr>
        <p:spPr>
          <a:xfrm>
            <a:off x="91440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3" name="Google Shape;93;p60"/>
          <p:cNvSpPr txBox="1"/>
          <p:nvPr>
            <p:ph idx="2" type="body"/>
          </p:nvPr>
        </p:nvSpPr>
        <p:spPr>
          <a:xfrm>
            <a:off x="647928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 name="Google Shape;94;p60"/>
          <p:cNvSpPr txBox="1"/>
          <p:nvPr>
            <p:ph idx="3" type="body"/>
          </p:nvPr>
        </p:nvSpPr>
        <p:spPr>
          <a:xfrm>
            <a:off x="1204416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5" name="Google Shape;95;p60"/>
          <p:cNvSpPr txBox="1"/>
          <p:nvPr>
            <p:ph idx="4" type="body"/>
          </p:nvPr>
        </p:nvSpPr>
        <p:spPr>
          <a:xfrm>
            <a:off x="91440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6" name="Google Shape;96;p60"/>
          <p:cNvSpPr txBox="1"/>
          <p:nvPr>
            <p:ph idx="5" type="body"/>
          </p:nvPr>
        </p:nvSpPr>
        <p:spPr>
          <a:xfrm>
            <a:off x="647928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7" name="Google Shape;97;p60"/>
          <p:cNvSpPr txBox="1"/>
          <p:nvPr>
            <p:ph idx="6" type="body"/>
          </p:nvPr>
        </p:nvSpPr>
        <p:spPr>
          <a:xfrm>
            <a:off x="1204416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 name="Google Shape;98;p60"/>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0"/>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60"/>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7" name="Shape 107"/>
        <p:cNvGrpSpPr/>
        <p:nvPr/>
      </p:nvGrpSpPr>
      <p:grpSpPr>
        <a:xfrm>
          <a:off x="0" y="0"/>
          <a:ext cx="0" cy="0"/>
          <a:chOff x="0" y="0"/>
          <a:chExt cx="0" cy="0"/>
        </a:xfrm>
      </p:grpSpPr>
      <p:sp>
        <p:nvSpPr>
          <p:cNvPr id="108" name="Google Shape;108;p43"/>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3"/>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43"/>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1" name="Shape 111"/>
        <p:cNvGrpSpPr/>
        <p:nvPr/>
      </p:nvGrpSpPr>
      <p:grpSpPr>
        <a:xfrm>
          <a:off x="0" y="0"/>
          <a:ext cx="0" cy="0"/>
          <a:chOff x="0" y="0"/>
          <a:chExt cx="0" cy="0"/>
        </a:xfrm>
      </p:grpSpPr>
      <p:sp>
        <p:nvSpPr>
          <p:cNvPr id="112" name="Google Shape;112;p6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1"/>
          <p:cNvSpPr txBox="1"/>
          <p:nvPr>
            <p:ph idx="1" type="subTitle"/>
          </p:nvPr>
        </p:nvSpPr>
        <p:spPr>
          <a:xfrm>
            <a:off x="914400" y="2406960"/>
            <a:ext cx="16458840" cy="59659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61"/>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61"/>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61"/>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7" name="Shape 117"/>
        <p:cNvGrpSpPr/>
        <p:nvPr/>
      </p:nvGrpSpPr>
      <p:grpSpPr>
        <a:xfrm>
          <a:off x="0" y="0"/>
          <a:ext cx="0" cy="0"/>
          <a:chOff x="0" y="0"/>
          <a:chExt cx="0" cy="0"/>
        </a:xfrm>
      </p:grpSpPr>
      <p:sp>
        <p:nvSpPr>
          <p:cNvPr id="118" name="Google Shape;118;p6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62"/>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0" name="Google Shape;120;p62"/>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62"/>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62"/>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3" name="Shape 123"/>
        <p:cNvGrpSpPr/>
        <p:nvPr/>
      </p:nvGrpSpPr>
      <p:grpSpPr>
        <a:xfrm>
          <a:off x="0" y="0"/>
          <a:ext cx="0" cy="0"/>
          <a:chOff x="0" y="0"/>
          <a:chExt cx="0" cy="0"/>
        </a:xfrm>
      </p:grpSpPr>
      <p:sp>
        <p:nvSpPr>
          <p:cNvPr id="124" name="Google Shape;124;p6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63"/>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6" name="Google Shape;126;p63"/>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27" name="Google Shape;127;p63"/>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63"/>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9" name="Google Shape;129;p63"/>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64"/>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64"/>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64"/>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64"/>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5" name="Shape 135"/>
        <p:cNvGrpSpPr/>
        <p:nvPr/>
      </p:nvGrpSpPr>
      <p:grpSpPr>
        <a:xfrm>
          <a:off x="0" y="0"/>
          <a:ext cx="0" cy="0"/>
          <a:chOff x="0" y="0"/>
          <a:chExt cx="0" cy="0"/>
        </a:xfrm>
      </p:grpSpPr>
      <p:sp>
        <p:nvSpPr>
          <p:cNvPr id="136" name="Google Shape;136;p65"/>
          <p:cNvSpPr txBox="1"/>
          <p:nvPr>
            <p:ph idx="1" type="subTitle"/>
          </p:nvPr>
        </p:nvSpPr>
        <p:spPr>
          <a:xfrm>
            <a:off x="914400" y="410400"/>
            <a:ext cx="16458840" cy="7962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65"/>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65"/>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65"/>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0" name="Shape 140"/>
        <p:cNvGrpSpPr/>
        <p:nvPr/>
      </p:nvGrpSpPr>
      <p:grpSpPr>
        <a:xfrm>
          <a:off x="0" y="0"/>
          <a:ext cx="0" cy="0"/>
          <a:chOff x="0" y="0"/>
          <a:chExt cx="0" cy="0"/>
        </a:xfrm>
      </p:grpSpPr>
      <p:sp>
        <p:nvSpPr>
          <p:cNvPr id="141" name="Google Shape;141;p66"/>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66"/>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3" name="Google Shape;143;p66"/>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4" name="Google Shape;144;p66"/>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45" name="Google Shape;145;p66"/>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66"/>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66"/>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1" name="Shape 21"/>
        <p:cNvGrpSpPr/>
        <p:nvPr/>
      </p:nvGrpSpPr>
      <p:grpSpPr>
        <a:xfrm>
          <a:off x="0" y="0"/>
          <a:ext cx="0" cy="0"/>
          <a:chOff x="0" y="0"/>
          <a:chExt cx="0" cy="0"/>
        </a:xfrm>
      </p:grpSpPr>
      <p:sp>
        <p:nvSpPr>
          <p:cNvPr id="22" name="Google Shape;22;p5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0"/>
          <p:cNvSpPr txBox="1"/>
          <p:nvPr>
            <p:ph idx="1" type="subTitle"/>
          </p:nvPr>
        </p:nvSpPr>
        <p:spPr>
          <a:xfrm>
            <a:off x="914400" y="2406960"/>
            <a:ext cx="16458840" cy="59659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0"/>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50"/>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8" name="Shape 148"/>
        <p:cNvGrpSpPr/>
        <p:nvPr/>
      </p:nvGrpSpPr>
      <p:grpSpPr>
        <a:xfrm>
          <a:off x="0" y="0"/>
          <a:ext cx="0" cy="0"/>
          <a:chOff x="0" y="0"/>
          <a:chExt cx="0" cy="0"/>
        </a:xfrm>
      </p:grpSpPr>
      <p:sp>
        <p:nvSpPr>
          <p:cNvPr id="149" name="Google Shape;149;p67"/>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67"/>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1" name="Google Shape;151;p67"/>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2" name="Google Shape;152;p67"/>
          <p:cNvSpPr txBox="1"/>
          <p:nvPr>
            <p:ph idx="3"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3" name="Google Shape;153;p67"/>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67"/>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5" name="Google Shape;155;p67"/>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6" name="Shape 156"/>
        <p:cNvGrpSpPr/>
        <p:nvPr/>
      </p:nvGrpSpPr>
      <p:grpSpPr>
        <a:xfrm>
          <a:off x="0" y="0"/>
          <a:ext cx="0" cy="0"/>
          <a:chOff x="0" y="0"/>
          <a:chExt cx="0" cy="0"/>
        </a:xfrm>
      </p:grpSpPr>
      <p:sp>
        <p:nvSpPr>
          <p:cNvPr id="157" name="Google Shape;157;p68"/>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68"/>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9" name="Google Shape;159;p68"/>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0" name="Google Shape;160;p68"/>
          <p:cNvSpPr txBox="1"/>
          <p:nvPr>
            <p:ph idx="3"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1" name="Google Shape;161;p68"/>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68"/>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68"/>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4" name="Shape 164"/>
        <p:cNvGrpSpPr/>
        <p:nvPr/>
      </p:nvGrpSpPr>
      <p:grpSpPr>
        <a:xfrm>
          <a:off x="0" y="0"/>
          <a:ext cx="0" cy="0"/>
          <a:chOff x="0" y="0"/>
          <a:chExt cx="0" cy="0"/>
        </a:xfrm>
      </p:grpSpPr>
      <p:sp>
        <p:nvSpPr>
          <p:cNvPr id="165" name="Google Shape;165;p69"/>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69"/>
          <p:cNvSpPr txBox="1"/>
          <p:nvPr>
            <p:ph idx="1" type="body"/>
          </p:nvPr>
        </p:nvSpPr>
        <p:spPr>
          <a:xfrm>
            <a:off x="914400" y="240696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7" name="Google Shape;167;p69"/>
          <p:cNvSpPr txBox="1"/>
          <p:nvPr>
            <p:ph idx="2"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68" name="Google Shape;168;p69"/>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69"/>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69"/>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1" name="Shape 171"/>
        <p:cNvGrpSpPr/>
        <p:nvPr/>
      </p:nvGrpSpPr>
      <p:grpSpPr>
        <a:xfrm>
          <a:off x="0" y="0"/>
          <a:ext cx="0" cy="0"/>
          <a:chOff x="0" y="0"/>
          <a:chExt cx="0" cy="0"/>
        </a:xfrm>
      </p:grpSpPr>
      <p:sp>
        <p:nvSpPr>
          <p:cNvPr id="172" name="Google Shape;172;p7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70"/>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4" name="Google Shape;174;p70"/>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5" name="Google Shape;175;p70"/>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6" name="Google Shape;176;p70"/>
          <p:cNvSpPr txBox="1"/>
          <p:nvPr>
            <p:ph idx="4"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77" name="Google Shape;177;p70"/>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70"/>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9" name="Google Shape;179;p70"/>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80" name="Shape 180"/>
        <p:cNvGrpSpPr/>
        <p:nvPr/>
      </p:nvGrpSpPr>
      <p:grpSpPr>
        <a:xfrm>
          <a:off x="0" y="0"/>
          <a:ext cx="0" cy="0"/>
          <a:chOff x="0" y="0"/>
          <a:chExt cx="0" cy="0"/>
        </a:xfrm>
      </p:grpSpPr>
      <p:sp>
        <p:nvSpPr>
          <p:cNvPr id="181" name="Google Shape;181;p7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71"/>
          <p:cNvSpPr txBox="1"/>
          <p:nvPr>
            <p:ph idx="1" type="body"/>
          </p:nvPr>
        </p:nvSpPr>
        <p:spPr>
          <a:xfrm>
            <a:off x="91440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3" name="Google Shape;183;p71"/>
          <p:cNvSpPr txBox="1"/>
          <p:nvPr>
            <p:ph idx="2" type="body"/>
          </p:nvPr>
        </p:nvSpPr>
        <p:spPr>
          <a:xfrm>
            <a:off x="647928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4" name="Google Shape;184;p71"/>
          <p:cNvSpPr txBox="1"/>
          <p:nvPr>
            <p:ph idx="3" type="body"/>
          </p:nvPr>
        </p:nvSpPr>
        <p:spPr>
          <a:xfrm>
            <a:off x="1204416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5" name="Google Shape;185;p71"/>
          <p:cNvSpPr txBox="1"/>
          <p:nvPr>
            <p:ph idx="4" type="body"/>
          </p:nvPr>
        </p:nvSpPr>
        <p:spPr>
          <a:xfrm>
            <a:off x="91440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6" name="Google Shape;186;p71"/>
          <p:cNvSpPr txBox="1"/>
          <p:nvPr>
            <p:ph idx="5" type="body"/>
          </p:nvPr>
        </p:nvSpPr>
        <p:spPr>
          <a:xfrm>
            <a:off x="647928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7" name="Google Shape;187;p71"/>
          <p:cNvSpPr txBox="1"/>
          <p:nvPr>
            <p:ph idx="6" type="body"/>
          </p:nvPr>
        </p:nvSpPr>
        <p:spPr>
          <a:xfrm>
            <a:off x="1204416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8" name="Google Shape;188;p71"/>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71"/>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0" name="Google Shape;190;p71"/>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0" name="Shape 200"/>
        <p:cNvGrpSpPr/>
        <p:nvPr/>
      </p:nvGrpSpPr>
      <p:grpSpPr>
        <a:xfrm>
          <a:off x="0" y="0"/>
          <a:ext cx="0" cy="0"/>
          <a:chOff x="0" y="0"/>
          <a:chExt cx="0" cy="0"/>
        </a:xfrm>
      </p:grpSpPr>
      <p:sp>
        <p:nvSpPr>
          <p:cNvPr id="201" name="Google Shape;201;p45"/>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45"/>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3" name="Google Shape;203;p45"/>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04" name="Shape 204"/>
        <p:cNvGrpSpPr/>
        <p:nvPr/>
      </p:nvGrpSpPr>
      <p:grpSpPr>
        <a:xfrm>
          <a:off x="0" y="0"/>
          <a:ext cx="0" cy="0"/>
          <a:chOff x="0" y="0"/>
          <a:chExt cx="0" cy="0"/>
        </a:xfrm>
      </p:grpSpPr>
      <p:sp>
        <p:nvSpPr>
          <p:cNvPr id="205" name="Google Shape;205;p7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72"/>
          <p:cNvSpPr txBox="1"/>
          <p:nvPr>
            <p:ph idx="1" type="subTitle"/>
          </p:nvPr>
        </p:nvSpPr>
        <p:spPr>
          <a:xfrm>
            <a:off x="914400" y="2406960"/>
            <a:ext cx="16458840" cy="59659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72"/>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72"/>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p72"/>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10" name="Shape 210"/>
        <p:cNvGrpSpPr/>
        <p:nvPr/>
      </p:nvGrpSpPr>
      <p:grpSpPr>
        <a:xfrm>
          <a:off x="0" y="0"/>
          <a:ext cx="0" cy="0"/>
          <a:chOff x="0" y="0"/>
          <a:chExt cx="0" cy="0"/>
        </a:xfrm>
      </p:grpSpPr>
      <p:sp>
        <p:nvSpPr>
          <p:cNvPr id="211" name="Google Shape;211;p7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73"/>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3" name="Google Shape;213;p73"/>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73"/>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73"/>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16" name="Shape 216"/>
        <p:cNvGrpSpPr/>
        <p:nvPr/>
      </p:nvGrpSpPr>
      <p:grpSpPr>
        <a:xfrm>
          <a:off x="0" y="0"/>
          <a:ext cx="0" cy="0"/>
          <a:chOff x="0" y="0"/>
          <a:chExt cx="0" cy="0"/>
        </a:xfrm>
      </p:grpSpPr>
      <p:sp>
        <p:nvSpPr>
          <p:cNvPr id="217" name="Google Shape;217;p74"/>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74"/>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9" name="Google Shape;219;p74"/>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0" name="Google Shape;220;p74"/>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74"/>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2" name="Google Shape;222;p74"/>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3" name="Shape 223"/>
        <p:cNvGrpSpPr/>
        <p:nvPr/>
      </p:nvGrpSpPr>
      <p:grpSpPr>
        <a:xfrm>
          <a:off x="0" y="0"/>
          <a:ext cx="0" cy="0"/>
          <a:chOff x="0" y="0"/>
          <a:chExt cx="0" cy="0"/>
        </a:xfrm>
      </p:grpSpPr>
      <p:sp>
        <p:nvSpPr>
          <p:cNvPr id="224" name="Google Shape;224;p75"/>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75"/>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75"/>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7" name="Google Shape;227;p75"/>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7" name="Shape 27"/>
        <p:cNvGrpSpPr/>
        <p:nvPr/>
      </p:nvGrpSpPr>
      <p:grpSpPr>
        <a:xfrm>
          <a:off x="0" y="0"/>
          <a:ext cx="0" cy="0"/>
          <a:chOff x="0" y="0"/>
          <a:chExt cx="0" cy="0"/>
        </a:xfrm>
      </p:grpSpPr>
      <p:sp>
        <p:nvSpPr>
          <p:cNvPr id="28" name="Google Shape;28;p5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1"/>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1"/>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1"/>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51"/>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28" name="Shape 228"/>
        <p:cNvGrpSpPr/>
        <p:nvPr/>
      </p:nvGrpSpPr>
      <p:grpSpPr>
        <a:xfrm>
          <a:off x="0" y="0"/>
          <a:ext cx="0" cy="0"/>
          <a:chOff x="0" y="0"/>
          <a:chExt cx="0" cy="0"/>
        </a:xfrm>
      </p:grpSpPr>
      <p:sp>
        <p:nvSpPr>
          <p:cNvPr id="229" name="Google Shape;229;p76"/>
          <p:cNvSpPr txBox="1"/>
          <p:nvPr>
            <p:ph idx="1" type="subTitle"/>
          </p:nvPr>
        </p:nvSpPr>
        <p:spPr>
          <a:xfrm>
            <a:off x="914400" y="410400"/>
            <a:ext cx="16458840" cy="7962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6"/>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76"/>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2" name="Google Shape;232;p76"/>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33" name="Shape 233"/>
        <p:cNvGrpSpPr/>
        <p:nvPr/>
      </p:nvGrpSpPr>
      <p:grpSpPr>
        <a:xfrm>
          <a:off x="0" y="0"/>
          <a:ext cx="0" cy="0"/>
          <a:chOff x="0" y="0"/>
          <a:chExt cx="0" cy="0"/>
        </a:xfrm>
      </p:grpSpPr>
      <p:sp>
        <p:nvSpPr>
          <p:cNvPr id="234" name="Google Shape;234;p77"/>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77"/>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6" name="Google Shape;236;p77"/>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7" name="Google Shape;237;p77"/>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38" name="Google Shape;238;p77"/>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77"/>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0" name="Google Shape;240;p77"/>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41" name="Shape 241"/>
        <p:cNvGrpSpPr/>
        <p:nvPr/>
      </p:nvGrpSpPr>
      <p:grpSpPr>
        <a:xfrm>
          <a:off x="0" y="0"/>
          <a:ext cx="0" cy="0"/>
          <a:chOff x="0" y="0"/>
          <a:chExt cx="0" cy="0"/>
        </a:xfrm>
      </p:grpSpPr>
      <p:sp>
        <p:nvSpPr>
          <p:cNvPr id="242" name="Google Shape;242;p78"/>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78"/>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4" name="Google Shape;244;p78"/>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5" name="Google Shape;245;p78"/>
          <p:cNvSpPr txBox="1"/>
          <p:nvPr>
            <p:ph idx="3"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6" name="Google Shape;246;p78"/>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78"/>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8" name="Google Shape;248;p78"/>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49" name="Shape 249"/>
        <p:cNvGrpSpPr/>
        <p:nvPr/>
      </p:nvGrpSpPr>
      <p:grpSpPr>
        <a:xfrm>
          <a:off x="0" y="0"/>
          <a:ext cx="0" cy="0"/>
          <a:chOff x="0" y="0"/>
          <a:chExt cx="0" cy="0"/>
        </a:xfrm>
      </p:grpSpPr>
      <p:sp>
        <p:nvSpPr>
          <p:cNvPr id="250" name="Google Shape;250;p79"/>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79"/>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2" name="Google Shape;252;p79"/>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3" name="Google Shape;253;p79"/>
          <p:cNvSpPr txBox="1"/>
          <p:nvPr>
            <p:ph idx="3"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4" name="Google Shape;254;p79"/>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79"/>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6" name="Google Shape;256;p79"/>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57" name="Shape 257"/>
        <p:cNvGrpSpPr/>
        <p:nvPr/>
      </p:nvGrpSpPr>
      <p:grpSpPr>
        <a:xfrm>
          <a:off x="0" y="0"/>
          <a:ext cx="0" cy="0"/>
          <a:chOff x="0" y="0"/>
          <a:chExt cx="0" cy="0"/>
        </a:xfrm>
      </p:grpSpPr>
      <p:sp>
        <p:nvSpPr>
          <p:cNvPr id="258" name="Google Shape;258;p8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80"/>
          <p:cNvSpPr txBox="1"/>
          <p:nvPr>
            <p:ph idx="1" type="body"/>
          </p:nvPr>
        </p:nvSpPr>
        <p:spPr>
          <a:xfrm>
            <a:off x="914400" y="240696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0" name="Google Shape;260;p80"/>
          <p:cNvSpPr txBox="1"/>
          <p:nvPr>
            <p:ph idx="2"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1" name="Google Shape;261;p80"/>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80"/>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80"/>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64" name="Shape 264"/>
        <p:cNvGrpSpPr/>
        <p:nvPr/>
      </p:nvGrpSpPr>
      <p:grpSpPr>
        <a:xfrm>
          <a:off x="0" y="0"/>
          <a:ext cx="0" cy="0"/>
          <a:chOff x="0" y="0"/>
          <a:chExt cx="0" cy="0"/>
        </a:xfrm>
      </p:grpSpPr>
      <p:sp>
        <p:nvSpPr>
          <p:cNvPr id="265" name="Google Shape;265;p8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81"/>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7" name="Google Shape;267;p81"/>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8" name="Google Shape;268;p81"/>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9" name="Google Shape;269;p81"/>
          <p:cNvSpPr txBox="1"/>
          <p:nvPr>
            <p:ph idx="4"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0" name="Google Shape;270;p81"/>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81"/>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2" name="Google Shape;272;p81"/>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73" name="Shape 273"/>
        <p:cNvGrpSpPr/>
        <p:nvPr/>
      </p:nvGrpSpPr>
      <p:grpSpPr>
        <a:xfrm>
          <a:off x="0" y="0"/>
          <a:ext cx="0" cy="0"/>
          <a:chOff x="0" y="0"/>
          <a:chExt cx="0" cy="0"/>
        </a:xfrm>
      </p:grpSpPr>
      <p:sp>
        <p:nvSpPr>
          <p:cNvPr id="274" name="Google Shape;274;p8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82"/>
          <p:cNvSpPr txBox="1"/>
          <p:nvPr>
            <p:ph idx="1" type="body"/>
          </p:nvPr>
        </p:nvSpPr>
        <p:spPr>
          <a:xfrm>
            <a:off x="91440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6" name="Google Shape;276;p82"/>
          <p:cNvSpPr txBox="1"/>
          <p:nvPr>
            <p:ph idx="2" type="body"/>
          </p:nvPr>
        </p:nvSpPr>
        <p:spPr>
          <a:xfrm>
            <a:off x="647928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7" name="Google Shape;277;p82"/>
          <p:cNvSpPr txBox="1"/>
          <p:nvPr>
            <p:ph idx="3" type="body"/>
          </p:nvPr>
        </p:nvSpPr>
        <p:spPr>
          <a:xfrm>
            <a:off x="1204416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8" name="Google Shape;278;p82"/>
          <p:cNvSpPr txBox="1"/>
          <p:nvPr>
            <p:ph idx="4" type="body"/>
          </p:nvPr>
        </p:nvSpPr>
        <p:spPr>
          <a:xfrm>
            <a:off x="91440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9" name="Google Shape;279;p82"/>
          <p:cNvSpPr txBox="1"/>
          <p:nvPr>
            <p:ph idx="5" type="body"/>
          </p:nvPr>
        </p:nvSpPr>
        <p:spPr>
          <a:xfrm>
            <a:off x="647928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0" name="Google Shape;280;p82"/>
          <p:cNvSpPr txBox="1"/>
          <p:nvPr>
            <p:ph idx="6" type="body"/>
          </p:nvPr>
        </p:nvSpPr>
        <p:spPr>
          <a:xfrm>
            <a:off x="1204416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1" name="Google Shape;281;p82"/>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82"/>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3" name="Google Shape;283;p82"/>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90" name="Shape 290"/>
        <p:cNvGrpSpPr/>
        <p:nvPr/>
      </p:nvGrpSpPr>
      <p:grpSpPr>
        <a:xfrm>
          <a:off x="0" y="0"/>
          <a:ext cx="0" cy="0"/>
          <a:chOff x="0" y="0"/>
          <a:chExt cx="0" cy="0"/>
        </a:xfrm>
      </p:grpSpPr>
      <p:sp>
        <p:nvSpPr>
          <p:cNvPr id="291" name="Google Shape;291;p47"/>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47"/>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3" name="Google Shape;293;p47"/>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94" name="Shape 294"/>
        <p:cNvGrpSpPr/>
        <p:nvPr/>
      </p:nvGrpSpPr>
      <p:grpSpPr>
        <a:xfrm>
          <a:off x="0" y="0"/>
          <a:ext cx="0" cy="0"/>
          <a:chOff x="0" y="0"/>
          <a:chExt cx="0" cy="0"/>
        </a:xfrm>
      </p:grpSpPr>
      <p:sp>
        <p:nvSpPr>
          <p:cNvPr id="295" name="Google Shape;295;p8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83"/>
          <p:cNvSpPr txBox="1"/>
          <p:nvPr>
            <p:ph idx="1" type="subTitle"/>
          </p:nvPr>
        </p:nvSpPr>
        <p:spPr>
          <a:xfrm>
            <a:off x="914400" y="2406960"/>
            <a:ext cx="16458840" cy="59659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83"/>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83"/>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9" name="Google Shape;299;p83"/>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00" name="Shape 300"/>
        <p:cNvGrpSpPr/>
        <p:nvPr/>
      </p:nvGrpSpPr>
      <p:grpSpPr>
        <a:xfrm>
          <a:off x="0" y="0"/>
          <a:ext cx="0" cy="0"/>
          <a:chOff x="0" y="0"/>
          <a:chExt cx="0" cy="0"/>
        </a:xfrm>
      </p:grpSpPr>
      <p:sp>
        <p:nvSpPr>
          <p:cNvPr id="301" name="Google Shape;301;p84"/>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84"/>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3" name="Google Shape;303;p84"/>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84"/>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5" name="Google Shape;305;p84"/>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3" name="Shape 33"/>
        <p:cNvGrpSpPr/>
        <p:nvPr/>
      </p:nvGrpSpPr>
      <p:grpSpPr>
        <a:xfrm>
          <a:off x="0" y="0"/>
          <a:ext cx="0" cy="0"/>
          <a:chOff x="0" y="0"/>
          <a:chExt cx="0" cy="0"/>
        </a:xfrm>
      </p:grpSpPr>
      <p:sp>
        <p:nvSpPr>
          <p:cNvPr id="34" name="Google Shape;34;p5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2"/>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52"/>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52"/>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2"/>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52"/>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06" name="Shape 306"/>
        <p:cNvGrpSpPr/>
        <p:nvPr/>
      </p:nvGrpSpPr>
      <p:grpSpPr>
        <a:xfrm>
          <a:off x="0" y="0"/>
          <a:ext cx="0" cy="0"/>
          <a:chOff x="0" y="0"/>
          <a:chExt cx="0" cy="0"/>
        </a:xfrm>
      </p:grpSpPr>
      <p:sp>
        <p:nvSpPr>
          <p:cNvPr id="307" name="Google Shape;307;p85"/>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85"/>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9" name="Google Shape;309;p85"/>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0" name="Google Shape;310;p85"/>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85"/>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12" name="Google Shape;312;p85"/>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3" name="Shape 313"/>
        <p:cNvGrpSpPr/>
        <p:nvPr/>
      </p:nvGrpSpPr>
      <p:grpSpPr>
        <a:xfrm>
          <a:off x="0" y="0"/>
          <a:ext cx="0" cy="0"/>
          <a:chOff x="0" y="0"/>
          <a:chExt cx="0" cy="0"/>
        </a:xfrm>
      </p:grpSpPr>
      <p:sp>
        <p:nvSpPr>
          <p:cNvPr id="314" name="Google Shape;314;p86"/>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86"/>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86"/>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86"/>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18" name="Shape 318"/>
        <p:cNvGrpSpPr/>
        <p:nvPr/>
      </p:nvGrpSpPr>
      <p:grpSpPr>
        <a:xfrm>
          <a:off x="0" y="0"/>
          <a:ext cx="0" cy="0"/>
          <a:chOff x="0" y="0"/>
          <a:chExt cx="0" cy="0"/>
        </a:xfrm>
      </p:grpSpPr>
      <p:sp>
        <p:nvSpPr>
          <p:cNvPr id="319" name="Google Shape;319;p87"/>
          <p:cNvSpPr txBox="1"/>
          <p:nvPr>
            <p:ph idx="1" type="subTitle"/>
          </p:nvPr>
        </p:nvSpPr>
        <p:spPr>
          <a:xfrm>
            <a:off x="914400" y="410400"/>
            <a:ext cx="16458840" cy="7962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87"/>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87"/>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22" name="Google Shape;322;p87"/>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23" name="Shape 323"/>
        <p:cNvGrpSpPr/>
        <p:nvPr/>
      </p:nvGrpSpPr>
      <p:grpSpPr>
        <a:xfrm>
          <a:off x="0" y="0"/>
          <a:ext cx="0" cy="0"/>
          <a:chOff x="0" y="0"/>
          <a:chExt cx="0" cy="0"/>
        </a:xfrm>
      </p:grpSpPr>
      <p:sp>
        <p:nvSpPr>
          <p:cNvPr id="324" name="Google Shape;324;p88"/>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88"/>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6" name="Google Shape;326;p88"/>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7" name="Google Shape;327;p88"/>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8" name="Google Shape;328;p88"/>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88"/>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30" name="Google Shape;330;p88"/>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31" name="Shape 331"/>
        <p:cNvGrpSpPr/>
        <p:nvPr/>
      </p:nvGrpSpPr>
      <p:grpSpPr>
        <a:xfrm>
          <a:off x="0" y="0"/>
          <a:ext cx="0" cy="0"/>
          <a:chOff x="0" y="0"/>
          <a:chExt cx="0" cy="0"/>
        </a:xfrm>
      </p:grpSpPr>
      <p:sp>
        <p:nvSpPr>
          <p:cNvPr id="332" name="Google Shape;332;p89"/>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89"/>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4" name="Google Shape;334;p89"/>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5" name="Google Shape;335;p89"/>
          <p:cNvSpPr txBox="1"/>
          <p:nvPr>
            <p:ph idx="3"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6" name="Google Shape;336;p89"/>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89"/>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38" name="Google Shape;338;p89"/>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39" name="Shape 339"/>
        <p:cNvGrpSpPr/>
        <p:nvPr/>
      </p:nvGrpSpPr>
      <p:grpSpPr>
        <a:xfrm>
          <a:off x="0" y="0"/>
          <a:ext cx="0" cy="0"/>
          <a:chOff x="0" y="0"/>
          <a:chExt cx="0" cy="0"/>
        </a:xfrm>
      </p:grpSpPr>
      <p:sp>
        <p:nvSpPr>
          <p:cNvPr id="340" name="Google Shape;340;p9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1" name="Google Shape;341;p90"/>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2" name="Google Shape;342;p90"/>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3" name="Google Shape;343;p90"/>
          <p:cNvSpPr txBox="1"/>
          <p:nvPr>
            <p:ph idx="3"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4" name="Google Shape;344;p90"/>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90"/>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46" name="Google Shape;346;p90"/>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47" name="Shape 347"/>
        <p:cNvGrpSpPr/>
        <p:nvPr/>
      </p:nvGrpSpPr>
      <p:grpSpPr>
        <a:xfrm>
          <a:off x="0" y="0"/>
          <a:ext cx="0" cy="0"/>
          <a:chOff x="0" y="0"/>
          <a:chExt cx="0" cy="0"/>
        </a:xfrm>
      </p:grpSpPr>
      <p:sp>
        <p:nvSpPr>
          <p:cNvPr id="348" name="Google Shape;348;p9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91"/>
          <p:cNvSpPr txBox="1"/>
          <p:nvPr>
            <p:ph idx="1" type="body"/>
          </p:nvPr>
        </p:nvSpPr>
        <p:spPr>
          <a:xfrm>
            <a:off x="914400" y="240696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0" name="Google Shape;350;p91"/>
          <p:cNvSpPr txBox="1"/>
          <p:nvPr>
            <p:ph idx="2"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1" name="Google Shape;351;p91"/>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91"/>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3" name="Google Shape;353;p91"/>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54" name="Shape 354"/>
        <p:cNvGrpSpPr/>
        <p:nvPr/>
      </p:nvGrpSpPr>
      <p:grpSpPr>
        <a:xfrm>
          <a:off x="0" y="0"/>
          <a:ext cx="0" cy="0"/>
          <a:chOff x="0" y="0"/>
          <a:chExt cx="0" cy="0"/>
        </a:xfrm>
      </p:grpSpPr>
      <p:sp>
        <p:nvSpPr>
          <p:cNvPr id="355" name="Google Shape;355;p9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92"/>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7" name="Google Shape;357;p92"/>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8" name="Google Shape;358;p92"/>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9" name="Google Shape;359;p92"/>
          <p:cNvSpPr txBox="1"/>
          <p:nvPr>
            <p:ph idx="4"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0" name="Google Shape;360;p92"/>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92"/>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2" name="Google Shape;362;p92"/>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63" name="Shape 363"/>
        <p:cNvGrpSpPr/>
        <p:nvPr/>
      </p:nvGrpSpPr>
      <p:grpSpPr>
        <a:xfrm>
          <a:off x="0" y="0"/>
          <a:ext cx="0" cy="0"/>
          <a:chOff x="0" y="0"/>
          <a:chExt cx="0" cy="0"/>
        </a:xfrm>
      </p:grpSpPr>
      <p:sp>
        <p:nvSpPr>
          <p:cNvPr id="364" name="Google Shape;364;p9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5" name="Google Shape;365;p93"/>
          <p:cNvSpPr txBox="1"/>
          <p:nvPr>
            <p:ph idx="1" type="body"/>
          </p:nvPr>
        </p:nvSpPr>
        <p:spPr>
          <a:xfrm>
            <a:off x="91440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6" name="Google Shape;366;p93"/>
          <p:cNvSpPr txBox="1"/>
          <p:nvPr>
            <p:ph idx="2" type="body"/>
          </p:nvPr>
        </p:nvSpPr>
        <p:spPr>
          <a:xfrm>
            <a:off x="647928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7" name="Google Shape;367;p93"/>
          <p:cNvSpPr txBox="1"/>
          <p:nvPr>
            <p:ph idx="3" type="body"/>
          </p:nvPr>
        </p:nvSpPr>
        <p:spPr>
          <a:xfrm>
            <a:off x="1204416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8" name="Google Shape;368;p93"/>
          <p:cNvSpPr txBox="1"/>
          <p:nvPr>
            <p:ph idx="4" type="body"/>
          </p:nvPr>
        </p:nvSpPr>
        <p:spPr>
          <a:xfrm>
            <a:off x="91440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9" name="Google Shape;369;p93"/>
          <p:cNvSpPr txBox="1"/>
          <p:nvPr>
            <p:ph idx="5" type="body"/>
          </p:nvPr>
        </p:nvSpPr>
        <p:spPr>
          <a:xfrm>
            <a:off x="647928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0" name="Google Shape;370;p93"/>
          <p:cNvSpPr txBox="1"/>
          <p:nvPr>
            <p:ph idx="6" type="body"/>
          </p:nvPr>
        </p:nvSpPr>
        <p:spPr>
          <a:xfrm>
            <a:off x="1204416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1" name="Google Shape;371;p93"/>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93"/>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73" name="Google Shape;373;p93"/>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85" name="Shape 385"/>
        <p:cNvGrpSpPr/>
        <p:nvPr/>
      </p:nvGrpSpPr>
      <p:grpSpPr>
        <a:xfrm>
          <a:off x="0" y="0"/>
          <a:ext cx="0" cy="0"/>
          <a:chOff x="0" y="0"/>
          <a:chExt cx="0" cy="0"/>
        </a:xfrm>
      </p:grpSpPr>
      <p:sp>
        <p:nvSpPr>
          <p:cNvPr id="386" name="Google Shape;386;p49"/>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49"/>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88" name="Google Shape;388;p49"/>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5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3"/>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3"/>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53"/>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389" name="Shape 389"/>
        <p:cNvGrpSpPr/>
        <p:nvPr/>
      </p:nvGrpSpPr>
      <p:grpSpPr>
        <a:xfrm>
          <a:off x="0" y="0"/>
          <a:ext cx="0" cy="0"/>
          <a:chOff x="0" y="0"/>
          <a:chExt cx="0" cy="0"/>
        </a:xfrm>
      </p:grpSpPr>
      <p:sp>
        <p:nvSpPr>
          <p:cNvPr id="390" name="Google Shape;390;p94"/>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1" name="Google Shape;391;p94"/>
          <p:cNvSpPr txBox="1"/>
          <p:nvPr>
            <p:ph idx="1" type="subTitle"/>
          </p:nvPr>
        </p:nvSpPr>
        <p:spPr>
          <a:xfrm>
            <a:off x="914400" y="2406960"/>
            <a:ext cx="16458840" cy="59659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94"/>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94"/>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94" name="Google Shape;394;p94"/>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395" name="Shape 395"/>
        <p:cNvGrpSpPr/>
        <p:nvPr/>
      </p:nvGrpSpPr>
      <p:grpSpPr>
        <a:xfrm>
          <a:off x="0" y="0"/>
          <a:ext cx="0" cy="0"/>
          <a:chOff x="0" y="0"/>
          <a:chExt cx="0" cy="0"/>
        </a:xfrm>
      </p:grpSpPr>
      <p:sp>
        <p:nvSpPr>
          <p:cNvPr id="396" name="Google Shape;396;p95"/>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7" name="Google Shape;397;p95"/>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8" name="Google Shape;398;p95"/>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9" name="Google Shape;399;p95"/>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0" name="Google Shape;400;p95"/>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01" name="Shape 401"/>
        <p:cNvGrpSpPr/>
        <p:nvPr/>
      </p:nvGrpSpPr>
      <p:grpSpPr>
        <a:xfrm>
          <a:off x="0" y="0"/>
          <a:ext cx="0" cy="0"/>
          <a:chOff x="0" y="0"/>
          <a:chExt cx="0" cy="0"/>
        </a:xfrm>
      </p:grpSpPr>
      <p:sp>
        <p:nvSpPr>
          <p:cNvPr id="402" name="Google Shape;402;p96"/>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3" name="Google Shape;403;p96"/>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4" name="Google Shape;404;p96"/>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5" name="Google Shape;405;p96"/>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6" name="Google Shape;406;p96"/>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7" name="Google Shape;407;p96"/>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8" name="Shape 408"/>
        <p:cNvGrpSpPr/>
        <p:nvPr/>
      </p:nvGrpSpPr>
      <p:grpSpPr>
        <a:xfrm>
          <a:off x="0" y="0"/>
          <a:ext cx="0" cy="0"/>
          <a:chOff x="0" y="0"/>
          <a:chExt cx="0" cy="0"/>
        </a:xfrm>
      </p:grpSpPr>
      <p:sp>
        <p:nvSpPr>
          <p:cNvPr id="409" name="Google Shape;409;p97"/>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97"/>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1" name="Google Shape;411;p97"/>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2" name="Google Shape;412;p97"/>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13" name="Shape 413"/>
        <p:cNvGrpSpPr/>
        <p:nvPr/>
      </p:nvGrpSpPr>
      <p:grpSpPr>
        <a:xfrm>
          <a:off x="0" y="0"/>
          <a:ext cx="0" cy="0"/>
          <a:chOff x="0" y="0"/>
          <a:chExt cx="0" cy="0"/>
        </a:xfrm>
      </p:grpSpPr>
      <p:sp>
        <p:nvSpPr>
          <p:cNvPr id="414" name="Google Shape;414;p98"/>
          <p:cNvSpPr txBox="1"/>
          <p:nvPr>
            <p:ph idx="1" type="subTitle"/>
          </p:nvPr>
        </p:nvSpPr>
        <p:spPr>
          <a:xfrm>
            <a:off x="914400" y="410400"/>
            <a:ext cx="16458840" cy="7962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98"/>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98"/>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7" name="Google Shape;417;p98"/>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18" name="Shape 418"/>
        <p:cNvGrpSpPr/>
        <p:nvPr/>
      </p:nvGrpSpPr>
      <p:grpSpPr>
        <a:xfrm>
          <a:off x="0" y="0"/>
          <a:ext cx="0" cy="0"/>
          <a:chOff x="0" y="0"/>
          <a:chExt cx="0" cy="0"/>
        </a:xfrm>
      </p:grpSpPr>
      <p:sp>
        <p:nvSpPr>
          <p:cNvPr id="419" name="Google Shape;419;p99"/>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99"/>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1" name="Google Shape;421;p99"/>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2" name="Google Shape;422;p99"/>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3" name="Google Shape;423;p99"/>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p99"/>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25" name="Google Shape;425;p99"/>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26" name="Shape 426"/>
        <p:cNvGrpSpPr/>
        <p:nvPr/>
      </p:nvGrpSpPr>
      <p:grpSpPr>
        <a:xfrm>
          <a:off x="0" y="0"/>
          <a:ext cx="0" cy="0"/>
          <a:chOff x="0" y="0"/>
          <a:chExt cx="0" cy="0"/>
        </a:xfrm>
      </p:grpSpPr>
      <p:sp>
        <p:nvSpPr>
          <p:cNvPr id="427" name="Google Shape;427;p10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100"/>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9" name="Google Shape;429;p100"/>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0" name="Google Shape;430;p100"/>
          <p:cNvSpPr txBox="1"/>
          <p:nvPr>
            <p:ph idx="3"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1" name="Google Shape;431;p100"/>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100"/>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33" name="Google Shape;433;p100"/>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34" name="Shape 434"/>
        <p:cNvGrpSpPr/>
        <p:nvPr/>
      </p:nvGrpSpPr>
      <p:grpSpPr>
        <a:xfrm>
          <a:off x="0" y="0"/>
          <a:ext cx="0" cy="0"/>
          <a:chOff x="0" y="0"/>
          <a:chExt cx="0" cy="0"/>
        </a:xfrm>
      </p:grpSpPr>
      <p:sp>
        <p:nvSpPr>
          <p:cNvPr id="435" name="Google Shape;435;p10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6" name="Google Shape;436;p101"/>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7" name="Google Shape;437;p101"/>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8" name="Google Shape;438;p101"/>
          <p:cNvSpPr txBox="1"/>
          <p:nvPr>
            <p:ph idx="3"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9" name="Google Shape;439;p101"/>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101"/>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41" name="Google Shape;441;p101"/>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42" name="Shape 442"/>
        <p:cNvGrpSpPr/>
        <p:nvPr/>
      </p:nvGrpSpPr>
      <p:grpSpPr>
        <a:xfrm>
          <a:off x="0" y="0"/>
          <a:ext cx="0" cy="0"/>
          <a:chOff x="0" y="0"/>
          <a:chExt cx="0" cy="0"/>
        </a:xfrm>
      </p:grpSpPr>
      <p:sp>
        <p:nvSpPr>
          <p:cNvPr id="443" name="Google Shape;443;p10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4" name="Google Shape;444;p102"/>
          <p:cNvSpPr txBox="1"/>
          <p:nvPr>
            <p:ph idx="1" type="body"/>
          </p:nvPr>
        </p:nvSpPr>
        <p:spPr>
          <a:xfrm>
            <a:off x="914400" y="240696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5" name="Google Shape;445;p102"/>
          <p:cNvSpPr txBox="1"/>
          <p:nvPr>
            <p:ph idx="2"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6" name="Google Shape;446;p102"/>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7" name="Google Shape;447;p102"/>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48" name="Google Shape;448;p102"/>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49" name="Shape 449"/>
        <p:cNvGrpSpPr/>
        <p:nvPr/>
      </p:nvGrpSpPr>
      <p:grpSpPr>
        <a:xfrm>
          <a:off x="0" y="0"/>
          <a:ext cx="0" cy="0"/>
          <a:chOff x="0" y="0"/>
          <a:chExt cx="0" cy="0"/>
        </a:xfrm>
      </p:grpSpPr>
      <p:sp>
        <p:nvSpPr>
          <p:cNvPr id="450" name="Google Shape;450;p10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103"/>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2" name="Google Shape;452;p103"/>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3" name="Google Shape;453;p103"/>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4" name="Google Shape;454;p103"/>
          <p:cNvSpPr txBox="1"/>
          <p:nvPr>
            <p:ph idx="4"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55" name="Google Shape;455;p103"/>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103"/>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57" name="Google Shape;457;p103"/>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5" name="Shape 45"/>
        <p:cNvGrpSpPr/>
        <p:nvPr/>
      </p:nvGrpSpPr>
      <p:grpSpPr>
        <a:xfrm>
          <a:off x="0" y="0"/>
          <a:ext cx="0" cy="0"/>
          <a:chOff x="0" y="0"/>
          <a:chExt cx="0" cy="0"/>
        </a:xfrm>
      </p:grpSpPr>
      <p:sp>
        <p:nvSpPr>
          <p:cNvPr id="46" name="Google Shape;46;p54"/>
          <p:cNvSpPr txBox="1"/>
          <p:nvPr>
            <p:ph idx="1" type="subTitle"/>
          </p:nvPr>
        </p:nvSpPr>
        <p:spPr>
          <a:xfrm>
            <a:off x="914400" y="410400"/>
            <a:ext cx="16458840" cy="796284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4"/>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4"/>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54"/>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458" name="Shape 458"/>
        <p:cNvGrpSpPr/>
        <p:nvPr/>
      </p:nvGrpSpPr>
      <p:grpSpPr>
        <a:xfrm>
          <a:off x="0" y="0"/>
          <a:ext cx="0" cy="0"/>
          <a:chOff x="0" y="0"/>
          <a:chExt cx="0" cy="0"/>
        </a:xfrm>
      </p:grpSpPr>
      <p:sp>
        <p:nvSpPr>
          <p:cNvPr id="459" name="Google Shape;459;p104"/>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0" name="Google Shape;460;p104"/>
          <p:cNvSpPr txBox="1"/>
          <p:nvPr>
            <p:ph idx="1" type="body"/>
          </p:nvPr>
        </p:nvSpPr>
        <p:spPr>
          <a:xfrm>
            <a:off x="91440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1" name="Google Shape;461;p104"/>
          <p:cNvSpPr txBox="1"/>
          <p:nvPr>
            <p:ph idx="2" type="body"/>
          </p:nvPr>
        </p:nvSpPr>
        <p:spPr>
          <a:xfrm>
            <a:off x="647928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2" name="Google Shape;462;p104"/>
          <p:cNvSpPr txBox="1"/>
          <p:nvPr>
            <p:ph idx="3" type="body"/>
          </p:nvPr>
        </p:nvSpPr>
        <p:spPr>
          <a:xfrm>
            <a:off x="1204416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3" name="Google Shape;463;p104"/>
          <p:cNvSpPr txBox="1"/>
          <p:nvPr>
            <p:ph idx="4" type="body"/>
          </p:nvPr>
        </p:nvSpPr>
        <p:spPr>
          <a:xfrm>
            <a:off x="91440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4" name="Google Shape;464;p104"/>
          <p:cNvSpPr txBox="1"/>
          <p:nvPr>
            <p:ph idx="5" type="body"/>
          </p:nvPr>
        </p:nvSpPr>
        <p:spPr>
          <a:xfrm>
            <a:off x="647928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5" name="Google Shape;465;p104"/>
          <p:cNvSpPr txBox="1"/>
          <p:nvPr>
            <p:ph idx="6" type="body"/>
          </p:nvPr>
        </p:nvSpPr>
        <p:spPr>
          <a:xfrm>
            <a:off x="1204416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66" name="Google Shape;466;p104"/>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7" name="Google Shape;467;p104"/>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68" name="Google Shape;468;p104"/>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0" name="Shape 50"/>
        <p:cNvGrpSpPr/>
        <p:nvPr/>
      </p:nvGrpSpPr>
      <p:grpSpPr>
        <a:xfrm>
          <a:off x="0" y="0"/>
          <a:ext cx="0" cy="0"/>
          <a:chOff x="0" y="0"/>
          <a:chExt cx="0" cy="0"/>
        </a:xfrm>
      </p:grpSpPr>
      <p:sp>
        <p:nvSpPr>
          <p:cNvPr id="51" name="Google Shape;51;p55"/>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5"/>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3" name="Google Shape;53;p55"/>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55"/>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55"/>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5"/>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55"/>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8" name="Shape 58"/>
        <p:cNvGrpSpPr/>
        <p:nvPr/>
      </p:nvGrpSpPr>
      <p:grpSpPr>
        <a:xfrm>
          <a:off x="0" y="0"/>
          <a:ext cx="0" cy="0"/>
          <a:chOff x="0" y="0"/>
          <a:chExt cx="0" cy="0"/>
        </a:xfrm>
      </p:grpSpPr>
      <p:sp>
        <p:nvSpPr>
          <p:cNvPr id="59" name="Google Shape;59;p56"/>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6"/>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56"/>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2" name="Google Shape;62;p56"/>
          <p:cNvSpPr txBox="1"/>
          <p:nvPr>
            <p:ph idx="3"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3" name="Google Shape;63;p56"/>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6"/>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56"/>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6" name="Shape 66"/>
        <p:cNvGrpSpPr/>
        <p:nvPr/>
      </p:nvGrpSpPr>
      <p:grpSpPr>
        <a:xfrm>
          <a:off x="0" y="0"/>
          <a:ext cx="0" cy="0"/>
          <a:chOff x="0" y="0"/>
          <a:chExt cx="0" cy="0"/>
        </a:xfrm>
      </p:grpSpPr>
      <p:sp>
        <p:nvSpPr>
          <p:cNvPr id="67" name="Google Shape;67;p57"/>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7"/>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9" name="Google Shape;69;p57"/>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0" name="Google Shape;70;p57"/>
          <p:cNvSpPr txBox="1"/>
          <p:nvPr>
            <p:ph idx="3"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1" name="Google Shape;71;p57"/>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7"/>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57"/>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16.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5.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1.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9.jpg"/><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6" Type="http://schemas.openxmlformats.org/officeDocument/2006/relationships/theme" Target="../theme/theme6.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0"/>
          <p:cNvSpPr/>
          <p:nvPr/>
        </p:nvSpPr>
        <p:spPr>
          <a:xfrm>
            <a:off x="0" y="0"/>
            <a:ext cx="18287640" cy="9720720"/>
          </a:xfrm>
          <a:custGeom>
            <a:rect b="b" l="l" r="r" t="t"/>
            <a:pathLst>
              <a:path extrusionOk="0" h="9721215" w="18288000">
                <a:moveTo>
                  <a:pt x="0" y="9720639"/>
                </a:moveTo>
                <a:lnTo>
                  <a:pt x="18287998" y="9720639"/>
                </a:lnTo>
                <a:lnTo>
                  <a:pt x="18287998" y="0"/>
                </a:lnTo>
                <a:lnTo>
                  <a:pt x="0" y="0"/>
                </a:lnTo>
                <a:lnTo>
                  <a:pt x="0" y="9720639"/>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40"/>
          <p:cNvSpPr/>
          <p:nvPr/>
        </p:nvSpPr>
        <p:spPr>
          <a:xfrm>
            <a:off x="0" y="9720720"/>
            <a:ext cx="18287640" cy="565920"/>
          </a:xfrm>
          <a:custGeom>
            <a:rect b="b" l="l" r="r" t="t"/>
            <a:pathLst>
              <a:path extrusionOk="0" h="566420" w="18288000">
                <a:moveTo>
                  <a:pt x="18287998" y="566360"/>
                </a:moveTo>
                <a:lnTo>
                  <a:pt x="0" y="566360"/>
                </a:lnTo>
                <a:lnTo>
                  <a:pt x="0" y="0"/>
                </a:lnTo>
                <a:lnTo>
                  <a:pt x="18287998" y="0"/>
                </a:lnTo>
                <a:lnTo>
                  <a:pt x="18287998" y="566360"/>
                </a:lnTo>
                <a:close/>
              </a:path>
            </a:pathLst>
          </a:custGeom>
          <a:solidFill>
            <a:srgbClr val="C1FF7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 name="Google Shape;8;p40"/>
          <p:cNvPicPr preferRelativeResize="0"/>
          <p:nvPr/>
        </p:nvPicPr>
        <p:blipFill rotWithShape="1">
          <a:blip r:embed="rId1">
            <a:alphaModFix/>
          </a:blip>
          <a:srcRect b="0" l="0" r="0" t="0"/>
          <a:stretch/>
        </p:blipFill>
        <p:spPr>
          <a:xfrm>
            <a:off x="13908960" y="7071840"/>
            <a:ext cx="1152000" cy="2190240"/>
          </a:xfrm>
          <a:prstGeom prst="rect">
            <a:avLst/>
          </a:prstGeom>
          <a:noFill/>
          <a:ln>
            <a:noFill/>
          </a:ln>
        </p:spPr>
      </p:pic>
      <p:pic>
        <p:nvPicPr>
          <p:cNvPr id="9" name="Google Shape;9;p40"/>
          <p:cNvPicPr preferRelativeResize="0"/>
          <p:nvPr/>
        </p:nvPicPr>
        <p:blipFill rotWithShape="1">
          <a:blip r:embed="rId2">
            <a:alphaModFix/>
          </a:blip>
          <a:srcRect b="0" l="0" r="0" t="0"/>
          <a:stretch/>
        </p:blipFill>
        <p:spPr>
          <a:xfrm>
            <a:off x="15896520" y="7846560"/>
            <a:ext cx="2114280" cy="1409400"/>
          </a:xfrm>
          <a:prstGeom prst="rect">
            <a:avLst/>
          </a:prstGeom>
          <a:noFill/>
          <a:ln>
            <a:noFill/>
          </a:ln>
        </p:spPr>
      </p:pic>
      <p:sp>
        <p:nvSpPr>
          <p:cNvPr id="10" name="Google Shape;10;p40"/>
          <p:cNvSpPr/>
          <p:nvPr/>
        </p:nvSpPr>
        <p:spPr>
          <a:xfrm>
            <a:off x="17062200" y="8233920"/>
            <a:ext cx="171000" cy="235800"/>
          </a:xfrm>
          <a:custGeom>
            <a:rect b="b" l="l" r="r" t="t"/>
            <a:pathLst>
              <a:path extrusionOk="0" h="236220" w="171450">
                <a:moveTo>
                  <a:pt x="170928" y="235678"/>
                </a:moveTo>
                <a:lnTo>
                  <a:pt x="0" y="235678"/>
                </a:lnTo>
                <a:lnTo>
                  <a:pt x="85464" y="0"/>
                </a:lnTo>
                <a:lnTo>
                  <a:pt x="170928" y="235678"/>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40"/>
          <p:cNvPicPr preferRelativeResize="0"/>
          <p:nvPr/>
        </p:nvPicPr>
        <p:blipFill rotWithShape="1">
          <a:blip r:embed="rId3">
            <a:alphaModFix/>
          </a:blip>
          <a:srcRect b="0" l="0" r="0" t="0"/>
          <a:stretch/>
        </p:blipFill>
        <p:spPr>
          <a:xfrm>
            <a:off x="5176080" y="2404440"/>
            <a:ext cx="7934040" cy="3904920"/>
          </a:xfrm>
          <a:prstGeom prst="rect">
            <a:avLst/>
          </a:prstGeom>
          <a:noFill/>
          <a:ln>
            <a:noFill/>
          </a:ln>
        </p:spPr>
      </p:pic>
      <p:sp>
        <p:nvSpPr>
          <p:cNvPr id="12" name="Google Shape;12;p40"/>
          <p:cNvSpPr txBox="1"/>
          <p:nvPr>
            <p:ph type="title"/>
          </p:nvPr>
        </p:nvSpPr>
        <p:spPr>
          <a:xfrm>
            <a:off x="3787560" y="252360"/>
            <a:ext cx="10712520" cy="42069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40"/>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40"/>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40"/>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6" name="Google Shape;16;p40"/>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42"/>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42"/>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42"/>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05" name="Google Shape;105;p4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42"/>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44"/>
          <p:cNvSpPr/>
          <p:nvPr/>
        </p:nvSpPr>
        <p:spPr>
          <a:xfrm>
            <a:off x="0" y="0"/>
            <a:ext cx="18287640" cy="1028664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4"/>
          <p:cNvSpPr/>
          <p:nvPr/>
        </p:nvSpPr>
        <p:spPr>
          <a:xfrm>
            <a:off x="6190560" y="790560"/>
            <a:ext cx="1510200" cy="75960"/>
          </a:xfrm>
          <a:custGeom>
            <a:rect b="b" l="l" r="r" t="t"/>
            <a:pathLst>
              <a:path extrusionOk="0" h="76200" w="1510665">
                <a:moveTo>
                  <a:pt x="1510216" y="76199"/>
                </a:moveTo>
                <a:lnTo>
                  <a:pt x="0" y="76199"/>
                </a:lnTo>
                <a:lnTo>
                  <a:pt x="0" y="0"/>
                </a:lnTo>
                <a:lnTo>
                  <a:pt x="1510216" y="0"/>
                </a:lnTo>
                <a:lnTo>
                  <a:pt x="1510216" y="76199"/>
                </a:lnTo>
                <a:close/>
              </a:path>
            </a:pathLst>
          </a:custGeom>
          <a:solidFill>
            <a:srgbClr val="24262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4" name="Google Shape;194;p44"/>
          <p:cNvSpPr/>
          <p:nvPr/>
        </p:nvSpPr>
        <p:spPr>
          <a:xfrm>
            <a:off x="7913880" y="790560"/>
            <a:ext cx="6937560" cy="75960"/>
          </a:xfrm>
          <a:custGeom>
            <a:rect b="b" l="l" r="r" t="t"/>
            <a:pathLst>
              <a:path extrusionOk="0" h="76200" w="6938009">
                <a:moveTo>
                  <a:pt x="6937654" y="0"/>
                </a:moveTo>
                <a:lnTo>
                  <a:pt x="5005857" y="0"/>
                </a:lnTo>
                <a:lnTo>
                  <a:pt x="0" y="0"/>
                </a:lnTo>
                <a:lnTo>
                  <a:pt x="0" y="76200"/>
                </a:lnTo>
                <a:lnTo>
                  <a:pt x="5005857" y="76200"/>
                </a:lnTo>
                <a:lnTo>
                  <a:pt x="6937654" y="76200"/>
                </a:lnTo>
                <a:lnTo>
                  <a:pt x="6937654" y="0"/>
                </a:lnTo>
                <a:close/>
              </a:path>
            </a:pathLst>
          </a:custGeom>
          <a:solidFill>
            <a:srgbClr val="24262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95" name="Google Shape;195;p44"/>
          <p:cNvSpPr txBox="1"/>
          <p:nvPr>
            <p:ph type="title"/>
          </p:nvPr>
        </p:nvSpPr>
        <p:spPr>
          <a:xfrm>
            <a:off x="3787560" y="252360"/>
            <a:ext cx="10712520" cy="42069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6" name="Google Shape;196;p44"/>
          <p:cNvSpPr txBox="1"/>
          <p:nvPr>
            <p:ph idx="1" type="body"/>
          </p:nvPr>
        </p:nvSpPr>
        <p:spPr>
          <a:xfrm>
            <a:off x="914400" y="2365920"/>
            <a:ext cx="16458840" cy="596628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7" name="Google Shape;197;p44"/>
          <p:cNvSpPr txBox="1"/>
          <p:nvPr>
            <p:ph idx="11" type="ftr"/>
          </p:nvPr>
        </p:nvSpPr>
        <p:spPr>
          <a:xfrm>
            <a:off x="6217920" y="9567000"/>
            <a:ext cx="5851800" cy="596628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8" name="Google Shape;198;p44"/>
          <p:cNvSpPr txBox="1"/>
          <p:nvPr>
            <p:ph idx="10" type="dt"/>
          </p:nvPr>
        </p:nvSpPr>
        <p:spPr>
          <a:xfrm>
            <a:off x="914400" y="9567000"/>
            <a:ext cx="4205880" cy="596628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9" name="Google Shape;199;p44"/>
          <p:cNvSpPr txBox="1"/>
          <p:nvPr>
            <p:ph idx="12" type="sldNum"/>
          </p:nvPr>
        </p:nvSpPr>
        <p:spPr>
          <a:xfrm>
            <a:off x="13167360" y="9567000"/>
            <a:ext cx="4205880" cy="596628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800"/>
              <a:buFont typeface="Calibri"/>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46"/>
          <p:cNvSpPr txBox="1"/>
          <p:nvPr>
            <p:ph type="title"/>
          </p:nvPr>
        </p:nvSpPr>
        <p:spPr>
          <a:xfrm>
            <a:off x="1257480" y="547560"/>
            <a:ext cx="15773040" cy="198792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6" name="Google Shape;286;p46"/>
          <p:cNvSpPr txBox="1"/>
          <p:nvPr>
            <p:ph idx="1" type="body"/>
          </p:nvPr>
        </p:nvSpPr>
        <p:spPr>
          <a:xfrm>
            <a:off x="1257480" y="2738520"/>
            <a:ext cx="15773040" cy="6526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7" name="Google Shape;287;p46"/>
          <p:cNvSpPr txBox="1"/>
          <p:nvPr>
            <p:ph idx="10" type="dt"/>
          </p:nvPr>
        </p:nvSpPr>
        <p:spPr>
          <a:xfrm>
            <a:off x="1257480" y="9534600"/>
            <a:ext cx="4114440" cy="547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8" name="Google Shape;288;p46"/>
          <p:cNvSpPr txBox="1"/>
          <p:nvPr>
            <p:ph idx="11" type="ftr"/>
          </p:nvPr>
        </p:nvSpPr>
        <p:spPr>
          <a:xfrm>
            <a:off x="6058080" y="9534600"/>
            <a:ext cx="6171840" cy="547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9" name="Google Shape;289;p46"/>
          <p:cNvSpPr txBox="1"/>
          <p:nvPr>
            <p:ph idx="12" type="sldNum"/>
          </p:nvPr>
        </p:nvSpPr>
        <p:spPr>
          <a:xfrm>
            <a:off x="12916080" y="9534600"/>
            <a:ext cx="4114440" cy="547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48"/>
          <p:cNvSpPr/>
          <p:nvPr/>
        </p:nvSpPr>
        <p:spPr>
          <a:xfrm>
            <a:off x="0" y="0"/>
            <a:ext cx="18287640" cy="10286640"/>
          </a:xfrm>
          <a:custGeom>
            <a:rect b="b" l="l" r="r" t="t"/>
            <a:pathLst>
              <a:path extrusionOk="0" h="10287000" w="18288000">
                <a:moveTo>
                  <a:pt x="18287998" y="10286999"/>
                </a:moveTo>
                <a:lnTo>
                  <a:pt x="0" y="10286999"/>
                </a:lnTo>
                <a:lnTo>
                  <a:pt x="0" y="0"/>
                </a:lnTo>
                <a:lnTo>
                  <a:pt x="18287998" y="0"/>
                </a:lnTo>
                <a:lnTo>
                  <a:pt x="18287998" y="10286999"/>
                </a:lnTo>
                <a:close/>
              </a:path>
            </a:pathLst>
          </a:custGeom>
          <a:solidFill>
            <a:srgbClr val="FAFAF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6" name="Google Shape;376;p48"/>
          <p:cNvPicPr preferRelativeResize="0"/>
          <p:nvPr/>
        </p:nvPicPr>
        <p:blipFill rotWithShape="1">
          <a:blip r:embed="rId1">
            <a:alphaModFix/>
          </a:blip>
          <a:srcRect b="0" l="0" r="0" t="0"/>
          <a:stretch/>
        </p:blipFill>
        <p:spPr>
          <a:xfrm>
            <a:off x="2653920" y="5024520"/>
            <a:ext cx="2180880" cy="4114440"/>
          </a:xfrm>
          <a:prstGeom prst="rect">
            <a:avLst/>
          </a:prstGeom>
          <a:noFill/>
          <a:ln>
            <a:noFill/>
          </a:ln>
        </p:spPr>
      </p:pic>
      <p:pic>
        <p:nvPicPr>
          <p:cNvPr id="377" name="Google Shape;377;p48"/>
          <p:cNvPicPr preferRelativeResize="0"/>
          <p:nvPr/>
        </p:nvPicPr>
        <p:blipFill rotWithShape="1">
          <a:blip r:embed="rId2">
            <a:alphaModFix/>
          </a:blip>
          <a:srcRect b="0" l="0" r="0" t="0"/>
          <a:stretch/>
        </p:blipFill>
        <p:spPr>
          <a:xfrm>
            <a:off x="7519320" y="6126840"/>
            <a:ext cx="3247560" cy="2161800"/>
          </a:xfrm>
          <a:prstGeom prst="rect">
            <a:avLst/>
          </a:prstGeom>
          <a:noFill/>
          <a:ln>
            <a:noFill/>
          </a:ln>
        </p:spPr>
      </p:pic>
      <p:sp>
        <p:nvSpPr>
          <p:cNvPr id="378" name="Google Shape;378;p48"/>
          <p:cNvSpPr/>
          <p:nvPr/>
        </p:nvSpPr>
        <p:spPr>
          <a:xfrm>
            <a:off x="9308160" y="6721200"/>
            <a:ext cx="262440" cy="361440"/>
          </a:xfrm>
          <a:custGeom>
            <a:rect b="b" l="l" r="r" t="t"/>
            <a:pathLst>
              <a:path extrusionOk="0" h="361950" w="262890">
                <a:moveTo>
                  <a:pt x="262289" y="361646"/>
                </a:moveTo>
                <a:lnTo>
                  <a:pt x="0" y="361646"/>
                </a:lnTo>
                <a:lnTo>
                  <a:pt x="131144" y="0"/>
                </a:lnTo>
                <a:lnTo>
                  <a:pt x="262289" y="36164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9" name="Google Shape;379;p48"/>
          <p:cNvPicPr preferRelativeResize="0"/>
          <p:nvPr/>
        </p:nvPicPr>
        <p:blipFill rotWithShape="1">
          <a:blip r:embed="rId3">
            <a:alphaModFix/>
          </a:blip>
          <a:srcRect b="0" l="0" r="0" t="0"/>
          <a:stretch/>
        </p:blipFill>
        <p:spPr>
          <a:xfrm>
            <a:off x="12547080" y="5974920"/>
            <a:ext cx="4714560" cy="2314080"/>
          </a:xfrm>
          <a:prstGeom prst="rect">
            <a:avLst/>
          </a:prstGeom>
          <a:noFill/>
          <a:ln>
            <a:noFill/>
          </a:ln>
        </p:spPr>
      </p:pic>
      <p:sp>
        <p:nvSpPr>
          <p:cNvPr id="380" name="Google Shape;380;p48"/>
          <p:cNvSpPr txBox="1"/>
          <p:nvPr>
            <p:ph type="title"/>
          </p:nvPr>
        </p:nvSpPr>
        <p:spPr>
          <a:xfrm>
            <a:off x="898200" y="156600"/>
            <a:ext cx="16491240" cy="171792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1" name="Google Shape;381;p48"/>
          <p:cNvSpPr txBox="1"/>
          <p:nvPr>
            <p:ph idx="11" type="ftr"/>
          </p:nvPr>
        </p:nvSpPr>
        <p:spPr>
          <a:xfrm>
            <a:off x="6058080" y="9534600"/>
            <a:ext cx="6171840" cy="5472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2" name="Google Shape;382;p48"/>
          <p:cNvSpPr txBox="1"/>
          <p:nvPr>
            <p:ph idx="10" type="dt"/>
          </p:nvPr>
        </p:nvSpPr>
        <p:spPr>
          <a:xfrm>
            <a:off x="1257480" y="9534600"/>
            <a:ext cx="4114440" cy="5472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3" name="Google Shape;383;p48"/>
          <p:cNvSpPr txBox="1"/>
          <p:nvPr>
            <p:ph idx="12" type="sldNum"/>
          </p:nvPr>
        </p:nvSpPr>
        <p:spPr>
          <a:xfrm>
            <a:off x="12916080" y="9534600"/>
            <a:ext cx="4114440" cy="5472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2130"/>
              <a:buFont typeface="Calibri"/>
              <a:buNone/>
              <a:defRPr b="0" i="0" sz="213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384" name="Google Shape;384;p48"/>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hyperlink" Target="https://www.gov.br/empresas-e-negocios/pt-br/empreendedor/quero-ser-mei/atividades-permitidas" TargetMode="External"/><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 Id="rId7"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hyperlink" Target="http://gov.br/" TargetMode="External"/><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42.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4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 Id="rId7"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 Id="rId8" Type="http://schemas.openxmlformats.org/officeDocument/2006/relationships/image" Target="../media/image4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51.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jpg"/><Relationship Id="rId6"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2.png"/><Relationship Id="rId4" Type="http://schemas.openxmlformats.org/officeDocument/2006/relationships/image" Target="../media/image48.png"/><Relationship Id="rId5" Type="http://schemas.openxmlformats.org/officeDocument/2006/relationships/image" Target="../media/image13.png"/><Relationship Id="rId6"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44.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47.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11.jpg"/><Relationship Id="rId5" Type="http://schemas.openxmlformats.org/officeDocument/2006/relationships/image" Target="../media/image41.png"/><Relationship Id="rId6" Type="http://schemas.openxmlformats.org/officeDocument/2006/relationships/image" Target="../media/image34.png"/><Relationship Id="rId7" Type="http://schemas.openxmlformats.org/officeDocument/2006/relationships/image" Target="../media/image13.png"/><Relationship Id="rId8" Type="http://schemas.openxmlformats.org/officeDocument/2006/relationships/image" Target="../media/image8.png"/></Relationships>
</file>

<file path=ppt/slides/_rels/slide34.xml.rels><?xml version="1.0" encoding="UTF-8" standalone="yes"?><Relationships xmlns="http://schemas.openxmlformats.org/package/2006/relationships"><Relationship Id="rId10" Type="http://schemas.openxmlformats.org/officeDocument/2006/relationships/image" Target="../media/image11.jpg"/><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image" Target="../media/image49.png"/><Relationship Id="rId9" Type="http://schemas.openxmlformats.org/officeDocument/2006/relationships/image" Target="../media/image8.png"/><Relationship Id="rId5" Type="http://schemas.openxmlformats.org/officeDocument/2006/relationships/image" Target="../media/image41.png"/><Relationship Id="rId6" Type="http://schemas.openxmlformats.org/officeDocument/2006/relationships/image" Target="../media/image34.png"/><Relationship Id="rId7" Type="http://schemas.openxmlformats.org/officeDocument/2006/relationships/image" Target="../media/image17.png"/><Relationship Id="rId8"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 Id="rId3" Type="http://schemas.openxmlformats.org/officeDocument/2006/relationships/image" Target="../media/image32.png"/><Relationship Id="rId4" Type="http://schemas.openxmlformats.org/officeDocument/2006/relationships/image" Target="../media/image46.jpg"/><Relationship Id="rId5" Type="http://schemas.openxmlformats.org/officeDocument/2006/relationships/image" Target="../media/image11.jpg"/><Relationship Id="rId6" Type="http://schemas.openxmlformats.org/officeDocument/2006/relationships/image" Target="../media/image8.png"/><Relationship Id="rId7" Type="http://schemas.openxmlformats.org/officeDocument/2006/relationships/image" Target="../media/image13.png"/></Relationships>
</file>

<file path=ppt/slides/_rels/slide37.xml.rels><?xml version="1.0" encoding="UTF-8" standalone="yes"?><Relationships xmlns="http://schemas.openxmlformats.org/package/2006/relationships"><Relationship Id="rId11" Type="http://schemas.openxmlformats.org/officeDocument/2006/relationships/hyperlink" Target="https://sebrae.com.br/sites/PortalSebrae/artigos/quais-as-consequencias-se-eu-nao-pagar-a-das-mei,f318adf847c47810VgnVCM1000001b00320aRCRD" TargetMode="External"/><Relationship Id="rId10" Type="http://schemas.openxmlformats.org/officeDocument/2006/relationships/hyperlink" Target="https://www.contabilizei.com.br/contabilidade-online/faturamento-mei-2025/" TargetMode="External"/><Relationship Id="rId12" Type="http://schemas.openxmlformats.org/officeDocument/2006/relationships/hyperlink" Target="https://sebrae.com.br/sites/PortalSebrae/ufs/ms/sebraeaz/como-voltar-a-ser-mei-apos-a-exclusao-do-simples-nacional,042cf116f19fc810VgnVCM1000001b00320aRCRDAcesso" TargetMode="External"/><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s://www.gov.br/pt-br" TargetMode="External"/><Relationship Id="rId4" Type="http://schemas.openxmlformats.org/officeDocument/2006/relationships/hyperlink" Target="https://www.gov.br/pt-br/servicos/criar-sua-conta-gov.br" TargetMode="External"/><Relationship Id="rId9" Type="http://schemas.openxmlformats.org/officeDocument/2006/relationships/hyperlink" Target="https://www.gov.br/empresas-e-negocios/pt-br/empreendedor/quero-ser-mei/documentos-necessarios" TargetMode="External"/><Relationship Id="rId5" Type="http://schemas.openxmlformats.org/officeDocument/2006/relationships/hyperlink" Target="https://www.gov.br/pt-br/servicos/criar-sua-conta-gov.br" TargetMode="External"/><Relationship Id="rId6" Type="http://schemas.openxmlformats.org/officeDocument/2006/relationships/hyperlink" Target="https://www.gov.br/empresas-e-negocios/pt-br/empreendedor/quero-ser-mei/o-que-voce-precisa-saber-antes-de-se-tornar-um-mei" TargetMode="External"/><Relationship Id="rId7" Type="http://schemas.openxmlformats.org/officeDocument/2006/relationships/hyperlink" Target="https://www.gov.br/empresas-e-negocios/pt-br/empreendedor/quero-ser-mei/o-que-voce-precisa-saber-antes-de-se-tornar-um-mei" TargetMode="External"/><Relationship Id="rId8" Type="http://schemas.openxmlformats.org/officeDocument/2006/relationships/hyperlink" Target="https://www.gov.br/empresas-e-negocios/pt-br/empreendedor/quero-ser-mei/documentos-necessario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hyperlink" Target="https://sebrae.com.br/sites/PortalSebrae/ufs/ac/artigos/conheca-as-vantagens-e-obrigacoes-de-ser-um-mei,ed71c306d70db710VgnVCM100000d701210aRCRD" TargetMode="External"/><Relationship Id="rId4" Type="http://schemas.openxmlformats.org/officeDocument/2006/relationships/hyperlink" Target="https://www.serasaexperian.com.br/blog-pme/atividades-excluidas-do-mei/" TargetMode="External"/><Relationship Id="rId5" Type="http://schemas.openxmlformats.org/officeDocument/2006/relationships/hyperlink" Target="https://www.contabilizei.com.br/contabilidade-online/faturamento-mei-2025/" TargetMode="External"/><Relationship Id="rId6" Type="http://schemas.openxmlformats.org/officeDocument/2006/relationships/hyperlink" Target="https://seucreditodigital.com.br/mei-2025-limite-faturamento-mudancas/" TargetMode="External"/><Relationship Id="rId7" Type="http://schemas.openxmlformats.org/officeDocument/2006/relationships/hyperlink" Target="https://www.sebrae-sc.com.br/blog/mei-tem-limite-de-compr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9.xml"/><Relationship Id="rId3" Type="http://schemas.openxmlformats.org/officeDocument/2006/relationships/hyperlink" Target="mailto:ace1ufalnoturno@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9.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29.png"/><Relationship Id="rId6" Type="http://schemas.openxmlformats.org/officeDocument/2006/relationships/image" Target="../media/image13.png"/><Relationship Id="rId7" Type="http://schemas.openxmlformats.org/officeDocument/2006/relationships/image" Target="../media/image8.png"/><Relationship Id="rId8"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8.png"/><Relationship Id="rId7"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
          <p:cNvSpPr txBox="1"/>
          <p:nvPr>
            <p:ph idx="4294967295" type="title"/>
          </p:nvPr>
        </p:nvSpPr>
        <p:spPr>
          <a:xfrm>
            <a:off x="0" y="499320"/>
            <a:ext cx="13300200" cy="1730520"/>
          </a:xfrm>
          <a:prstGeom prst="rect">
            <a:avLst/>
          </a:prstGeom>
          <a:noFill/>
          <a:ln>
            <a:noFill/>
          </a:ln>
        </p:spPr>
        <p:txBody>
          <a:bodyPr anchorCtr="0" anchor="t" bIns="0" lIns="0" spcFirstLastPara="1" rIns="0" wrap="square" tIns="12600">
            <a:noAutofit/>
          </a:bodyPr>
          <a:lstStyle/>
          <a:p>
            <a:pPr indent="0" lvl="0" marL="12600" marR="0" rtl="0" algn="l">
              <a:lnSpc>
                <a:spcPct val="100000"/>
              </a:lnSpc>
              <a:spcBef>
                <a:spcPts val="0"/>
              </a:spcBef>
              <a:spcAft>
                <a:spcPts val="0"/>
              </a:spcAft>
              <a:buClr>
                <a:schemeClr val="dk1"/>
              </a:buClr>
              <a:buSzPts val="9200"/>
              <a:buFont typeface="Arial"/>
              <a:buNone/>
            </a:pPr>
            <a:r>
              <a:rPr b="1" i="0" lang="en-US" sz="9200" u="none" cap="none" strike="noStrike">
                <a:solidFill>
                  <a:schemeClr val="dk1"/>
                </a:solidFill>
                <a:latin typeface="Arial"/>
                <a:ea typeface="Arial"/>
                <a:cs typeface="Arial"/>
                <a:sym typeface="Arial"/>
              </a:rPr>
              <a:t>Projeto de Extensão</a:t>
            </a:r>
            <a:endParaRPr b="0" i="0" sz="9200" u="none" cap="none" strike="noStrike">
              <a:solidFill>
                <a:srgbClr val="000000"/>
              </a:solidFill>
              <a:latin typeface="Arial"/>
              <a:ea typeface="Arial"/>
              <a:cs typeface="Arial"/>
              <a:sym typeface="Arial"/>
            </a:endParaRPr>
          </a:p>
        </p:txBody>
      </p:sp>
      <p:sp>
        <p:nvSpPr>
          <p:cNvPr id="474" name="Google Shape;474;p1"/>
          <p:cNvSpPr txBox="1"/>
          <p:nvPr>
            <p:ph idx="4294967295" type="title"/>
          </p:nvPr>
        </p:nvSpPr>
        <p:spPr>
          <a:xfrm>
            <a:off x="237240" y="6599520"/>
            <a:ext cx="14279040" cy="1730520"/>
          </a:xfrm>
          <a:prstGeom prst="rect">
            <a:avLst/>
          </a:prstGeom>
          <a:noFill/>
          <a:ln>
            <a:noFill/>
          </a:ln>
        </p:spPr>
        <p:txBody>
          <a:bodyPr anchorCtr="0" anchor="t" bIns="0" lIns="0" spcFirstLastPara="1" rIns="0" wrap="square" tIns="12600">
            <a:noAutofit/>
          </a:bodyPr>
          <a:lstStyle/>
          <a:p>
            <a:pPr indent="0" lvl="0" marL="12600" marR="0" rtl="0" algn="l">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Arial"/>
                <a:ea typeface="Arial"/>
                <a:cs typeface="Arial"/>
                <a:sym typeface="Arial"/>
              </a:rPr>
              <a:t>Coordenação: Profa. Dra. Elyrouse Cavalcante de Oliveira Bellini - UFAL</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10"/>
          <p:cNvPicPr preferRelativeResize="0"/>
          <p:nvPr/>
        </p:nvPicPr>
        <p:blipFill rotWithShape="1">
          <a:blip r:embed="rId3">
            <a:alphaModFix/>
          </a:blip>
          <a:srcRect b="0" l="0" r="0" t="0"/>
          <a:stretch/>
        </p:blipFill>
        <p:spPr>
          <a:xfrm rot="-5400000">
            <a:off x="2331000" y="2876760"/>
            <a:ext cx="4884480" cy="7878240"/>
          </a:xfrm>
          <a:prstGeom prst="rect">
            <a:avLst/>
          </a:prstGeom>
          <a:noFill/>
          <a:ln>
            <a:noFill/>
          </a:ln>
        </p:spPr>
      </p:pic>
      <p:pic>
        <p:nvPicPr>
          <p:cNvPr id="625" name="Google Shape;625;p10"/>
          <p:cNvPicPr preferRelativeResize="0"/>
          <p:nvPr/>
        </p:nvPicPr>
        <p:blipFill rotWithShape="1">
          <a:blip r:embed="rId4">
            <a:alphaModFix/>
          </a:blip>
          <a:srcRect b="0" l="0" r="0" t="0"/>
          <a:stretch/>
        </p:blipFill>
        <p:spPr>
          <a:xfrm>
            <a:off x="16173360" y="8971200"/>
            <a:ext cx="1419120" cy="946080"/>
          </a:xfrm>
          <a:prstGeom prst="rect">
            <a:avLst/>
          </a:prstGeom>
          <a:noFill/>
          <a:ln>
            <a:noFill/>
          </a:ln>
        </p:spPr>
      </p:pic>
      <p:pic>
        <p:nvPicPr>
          <p:cNvPr id="626" name="Google Shape;626;p10"/>
          <p:cNvPicPr preferRelativeResize="0"/>
          <p:nvPr/>
        </p:nvPicPr>
        <p:blipFill rotWithShape="1">
          <a:blip r:embed="rId5">
            <a:alphaModFix/>
          </a:blip>
          <a:srcRect b="0" l="0" r="0" t="0"/>
          <a:stretch/>
        </p:blipFill>
        <p:spPr>
          <a:xfrm>
            <a:off x="15246360" y="8971200"/>
            <a:ext cx="507240" cy="885960"/>
          </a:xfrm>
          <a:prstGeom prst="rect">
            <a:avLst/>
          </a:prstGeom>
          <a:noFill/>
          <a:ln>
            <a:noFill/>
          </a:ln>
        </p:spPr>
      </p:pic>
      <p:sp>
        <p:nvSpPr>
          <p:cNvPr id="627" name="Google Shape;627;p10"/>
          <p:cNvSpPr/>
          <p:nvPr/>
        </p:nvSpPr>
        <p:spPr>
          <a:xfrm>
            <a:off x="834120" y="502560"/>
            <a:ext cx="8034840" cy="15620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270"/>
              <a:buFont typeface="Arial"/>
              <a:buNone/>
            </a:pPr>
            <a:r>
              <a:rPr b="1" i="0" lang="en-US" sz="4270" u="none" cap="none" strike="noStrike">
                <a:solidFill>
                  <a:srgbClr val="171616"/>
                </a:solidFill>
                <a:latin typeface="Times New Roman"/>
                <a:ea typeface="Times New Roman"/>
                <a:cs typeface="Times New Roman"/>
                <a:sym typeface="Times New Roman"/>
              </a:rPr>
              <a:t>O que você precisa saber antes de se tornar um MEI?</a:t>
            </a:r>
            <a:endParaRPr b="0" i="0" sz="4270" u="none" cap="none" strike="noStrike">
              <a:solidFill>
                <a:srgbClr val="000000"/>
              </a:solidFill>
              <a:latin typeface="Arial"/>
              <a:ea typeface="Arial"/>
              <a:cs typeface="Arial"/>
              <a:sym typeface="Arial"/>
            </a:endParaRPr>
          </a:p>
        </p:txBody>
      </p:sp>
      <p:sp>
        <p:nvSpPr>
          <p:cNvPr id="628" name="Google Shape;628;p10"/>
          <p:cNvSpPr/>
          <p:nvPr/>
        </p:nvSpPr>
        <p:spPr>
          <a:xfrm>
            <a:off x="1461600" y="2275560"/>
            <a:ext cx="6332400" cy="975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90"/>
              <a:buFont typeface="Arial"/>
              <a:buNone/>
            </a:pPr>
            <a:r>
              <a:rPr b="1" i="0" lang="en-US" sz="2290" u="none" cap="none" strike="noStrike">
                <a:solidFill>
                  <a:schemeClr val="dk1"/>
                </a:solidFill>
                <a:latin typeface="Open Sans"/>
                <a:ea typeface="Open Sans"/>
                <a:cs typeface="Open Sans"/>
                <a:sym typeface="Open Sans"/>
              </a:rPr>
              <a:t>Alguns benefícios poderão ser impactados após a sua formalização como MEI.</a:t>
            </a:r>
            <a:endParaRPr b="0" i="0" sz="2290" u="none" cap="none" strike="noStrike">
              <a:solidFill>
                <a:srgbClr val="000000"/>
              </a:solidFill>
              <a:latin typeface="Arial"/>
              <a:ea typeface="Arial"/>
              <a:cs typeface="Arial"/>
              <a:sym typeface="Arial"/>
            </a:endParaRPr>
          </a:p>
        </p:txBody>
      </p:sp>
      <p:pic>
        <p:nvPicPr>
          <p:cNvPr id="629" name="Google Shape;629;p10"/>
          <p:cNvPicPr preferRelativeResize="0"/>
          <p:nvPr/>
        </p:nvPicPr>
        <p:blipFill rotWithShape="1">
          <a:blip r:embed="rId3">
            <a:alphaModFix/>
          </a:blip>
          <a:srcRect b="0" l="0" r="0" t="0"/>
          <a:stretch/>
        </p:blipFill>
        <p:spPr>
          <a:xfrm rot="-5400000">
            <a:off x="10975680" y="1893600"/>
            <a:ext cx="5064480" cy="8168760"/>
          </a:xfrm>
          <a:prstGeom prst="rect">
            <a:avLst/>
          </a:prstGeom>
          <a:noFill/>
          <a:ln>
            <a:noFill/>
          </a:ln>
        </p:spPr>
      </p:pic>
      <p:pic>
        <p:nvPicPr>
          <p:cNvPr id="630" name="Google Shape;630;p10"/>
          <p:cNvPicPr preferRelativeResize="0"/>
          <p:nvPr/>
        </p:nvPicPr>
        <p:blipFill rotWithShape="1">
          <a:blip r:embed="rId3">
            <a:alphaModFix/>
          </a:blip>
          <a:srcRect b="0" l="0" r="0" t="0"/>
          <a:stretch/>
        </p:blipFill>
        <p:spPr>
          <a:xfrm rot="-5400000">
            <a:off x="10975680" y="91800"/>
            <a:ext cx="5064480" cy="8168760"/>
          </a:xfrm>
          <a:prstGeom prst="rect">
            <a:avLst/>
          </a:prstGeom>
          <a:noFill/>
          <a:ln>
            <a:noFill/>
          </a:ln>
        </p:spPr>
      </p:pic>
      <p:sp>
        <p:nvSpPr>
          <p:cNvPr id="631" name="Google Shape;631;p10"/>
          <p:cNvSpPr/>
          <p:nvPr/>
        </p:nvSpPr>
        <p:spPr>
          <a:xfrm>
            <a:off x="9586440" y="2142000"/>
            <a:ext cx="7843320" cy="602676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Bolsa familia</a:t>
            </a:r>
            <a:endParaRPr b="0" i="0" sz="30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 Se a sua renda familiar aumentar consideravelmente após a abertura do CNPJ MEI, você pode perder o auxílio, se o valor ultrapassar o limite de renda permitido pelo programa.</a:t>
            </a:r>
            <a:endParaRPr b="0" i="0" sz="30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Caso isso aconteça, o cancelamento do benefício só acontece após a atualização cadastral no Cadastro Único, procedimento que deve ser realizado a cada dois anos.</a:t>
            </a:r>
            <a:endParaRPr b="0" i="0" sz="30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32" name="Google Shape;632;p10"/>
          <p:cNvSpPr/>
          <p:nvPr/>
        </p:nvSpPr>
        <p:spPr>
          <a:xfrm>
            <a:off x="1153800" y="4723920"/>
            <a:ext cx="7238520" cy="3835080"/>
          </a:xfrm>
          <a:prstGeom prst="rect">
            <a:avLst/>
          </a:prstGeom>
          <a:solidFill>
            <a:srgbClr val="74BD4D"/>
          </a:solid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BPC/LOAS</a:t>
            </a:r>
            <a:endParaRPr b="0" i="0" sz="30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Quando a equipe de serviços sociais analisar a sua situação novamente e constatar que houve um aumento de renda capaz de tornar desnecessário o recebimento do benefício, seu BPC-LOAS pode ser cancelado.</a:t>
            </a:r>
            <a:endParaRPr b="0" i="0" sz="30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33" name="Google Shape;633;p10"/>
          <p:cNvSpPr/>
          <p:nvPr/>
        </p:nvSpPr>
        <p:spPr>
          <a:xfrm>
            <a:off x="1061337" y="9452600"/>
            <a:ext cx="7580400" cy="25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600" u="none" cap="none" strike="noStrike">
              <a:solidFill>
                <a:srgbClr val="000000"/>
              </a:solidFill>
              <a:latin typeface="Arial"/>
              <a:ea typeface="Arial"/>
              <a:cs typeface="Arial"/>
              <a:sym typeface="Arial"/>
            </a:endParaRPr>
          </a:p>
        </p:txBody>
      </p:sp>
      <p:pic>
        <p:nvPicPr>
          <p:cNvPr id="634" name="Google Shape;634;p10"/>
          <p:cNvPicPr preferRelativeResize="0"/>
          <p:nvPr/>
        </p:nvPicPr>
        <p:blipFill rotWithShape="1">
          <a:blip r:embed="rId6">
            <a:alphaModFix/>
          </a:blip>
          <a:srcRect b="0" l="0" r="0" t="0"/>
          <a:stretch/>
        </p:blipFill>
        <p:spPr>
          <a:xfrm>
            <a:off x="12849840" y="8981640"/>
            <a:ext cx="1991160" cy="928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id="639" name="Google Shape;639;p11"/>
          <p:cNvPicPr preferRelativeResize="0"/>
          <p:nvPr/>
        </p:nvPicPr>
        <p:blipFill rotWithShape="1">
          <a:blip r:embed="rId3">
            <a:alphaModFix/>
          </a:blip>
          <a:srcRect b="0" l="0" r="0" t="0"/>
          <a:stretch/>
        </p:blipFill>
        <p:spPr>
          <a:xfrm rot="-5400000">
            <a:off x="3592440" y="342000"/>
            <a:ext cx="6924600" cy="11925000"/>
          </a:xfrm>
          <a:prstGeom prst="rect">
            <a:avLst/>
          </a:prstGeom>
          <a:noFill/>
          <a:ln>
            <a:noFill/>
          </a:ln>
        </p:spPr>
      </p:pic>
      <p:sp>
        <p:nvSpPr>
          <p:cNvPr id="640" name="Google Shape;640;p11"/>
          <p:cNvSpPr/>
          <p:nvPr/>
        </p:nvSpPr>
        <p:spPr>
          <a:xfrm>
            <a:off x="1311840" y="520200"/>
            <a:ext cx="14343480" cy="889987"/>
          </a:xfrm>
          <a:prstGeom prst="rect">
            <a:avLst/>
          </a:prstGeom>
          <a:noFill/>
          <a:ln>
            <a:noFill/>
          </a:ln>
        </p:spPr>
        <p:txBody>
          <a:bodyPr anchorCtr="0" anchor="t" bIns="0" lIns="0" spcFirstLastPara="1" rIns="0" wrap="square" tIns="0">
            <a:spAutoFit/>
          </a:bodyPr>
          <a:lstStyle/>
          <a:p>
            <a:pPr indent="0" lvl="0" marL="0" marR="0" rtl="0" algn="l">
              <a:lnSpc>
                <a:spcPct val="119000"/>
              </a:lnSpc>
              <a:spcBef>
                <a:spcPts val="0"/>
              </a:spcBef>
              <a:spcAft>
                <a:spcPts val="0"/>
              </a:spcAft>
              <a:buClr>
                <a:srgbClr val="000000"/>
              </a:buClr>
              <a:buSzPts val="4860"/>
              <a:buFont typeface="Arial"/>
              <a:buNone/>
            </a:pPr>
            <a:r>
              <a:rPr b="1" i="0" lang="en-US" sz="4860" u="none" cap="none" strike="noStrike">
                <a:solidFill>
                  <a:srgbClr val="171616"/>
                </a:solidFill>
                <a:latin typeface="Times New Roman"/>
                <a:ea typeface="Times New Roman"/>
                <a:cs typeface="Times New Roman"/>
                <a:sym typeface="Times New Roman"/>
              </a:rPr>
              <a:t>O que você precisa saber antes de se tornar um MEI?</a:t>
            </a:r>
            <a:endParaRPr b="0" i="0" sz="4860" u="none" cap="none" strike="noStrike">
              <a:solidFill>
                <a:srgbClr val="000000"/>
              </a:solidFill>
              <a:latin typeface="Arial"/>
              <a:ea typeface="Arial"/>
              <a:cs typeface="Arial"/>
              <a:sym typeface="Arial"/>
            </a:endParaRPr>
          </a:p>
        </p:txBody>
      </p:sp>
      <p:sp>
        <p:nvSpPr>
          <p:cNvPr id="641" name="Google Shape;641;p11"/>
          <p:cNvSpPr/>
          <p:nvPr/>
        </p:nvSpPr>
        <p:spPr>
          <a:xfrm>
            <a:off x="3314000" y="1727280"/>
            <a:ext cx="7207920" cy="110196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2610"/>
              <a:buFont typeface="Arial"/>
              <a:buNone/>
            </a:pPr>
            <a:r>
              <a:rPr b="1" i="0" lang="en-US" sz="2610" u="none" cap="none" strike="noStrike">
                <a:solidFill>
                  <a:schemeClr val="dk1"/>
                </a:solidFill>
                <a:latin typeface="Open Sans"/>
                <a:ea typeface="Open Sans"/>
                <a:cs typeface="Open Sans"/>
                <a:sym typeface="Open Sans"/>
              </a:rPr>
              <a:t>Alguns benefícios poderão ser impactados após a sua formalização como MEI.</a:t>
            </a:r>
            <a:endParaRPr b="0" i="0" sz="2610" u="none" cap="none" strike="noStrike">
              <a:solidFill>
                <a:srgbClr val="000000"/>
              </a:solidFill>
              <a:latin typeface="Arial"/>
              <a:ea typeface="Arial"/>
              <a:cs typeface="Arial"/>
              <a:sym typeface="Arial"/>
            </a:endParaRPr>
          </a:p>
        </p:txBody>
      </p:sp>
      <p:sp>
        <p:nvSpPr>
          <p:cNvPr id="642" name="Google Shape;642;p11"/>
          <p:cNvSpPr/>
          <p:nvPr/>
        </p:nvSpPr>
        <p:spPr>
          <a:xfrm>
            <a:off x="1311840" y="3406320"/>
            <a:ext cx="11458440" cy="5245560"/>
          </a:xfrm>
          <a:prstGeom prst="rect">
            <a:avLst/>
          </a:prstGeom>
          <a:noFill/>
          <a:ln>
            <a:noFill/>
          </a:ln>
        </p:spPr>
        <p:txBody>
          <a:bodyPr anchorCtr="0" anchor="t" bIns="0" lIns="0" spcFirstLastPara="1" rIns="0" wrap="square" tIns="0">
            <a:spAutoFit/>
          </a:bodyPr>
          <a:lstStyle/>
          <a:p>
            <a:pPr indent="0" lvl="0" marL="0" marR="0" rtl="0" algn="just">
              <a:lnSpc>
                <a:spcPct val="119000"/>
              </a:lnSpc>
              <a:spcBef>
                <a:spcPts val="0"/>
              </a:spcBef>
              <a:spcAft>
                <a:spcPts val="0"/>
              </a:spcAft>
              <a:buClr>
                <a:srgbClr val="000000"/>
              </a:buClr>
              <a:buSzPts val="2890"/>
              <a:buFont typeface="Arial"/>
              <a:buNone/>
            </a:pPr>
            <a:r>
              <a:rPr b="1" i="0" lang="en-US" sz="2890" u="none" cap="none" strike="noStrike">
                <a:solidFill>
                  <a:schemeClr val="dk1"/>
                </a:solidFill>
                <a:latin typeface="Times New Roman"/>
                <a:ea typeface="Times New Roman"/>
                <a:cs typeface="Times New Roman"/>
                <a:sym typeface="Times New Roman"/>
              </a:rPr>
              <a:t>PROUNI/FIES</a:t>
            </a:r>
            <a:endParaRPr b="0" i="0" sz="2890" u="none" cap="none" strike="noStrike">
              <a:solidFill>
                <a:srgbClr val="000000"/>
              </a:solidFill>
              <a:latin typeface="Arial"/>
              <a:ea typeface="Arial"/>
              <a:cs typeface="Arial"/>
              <a:sym typeface="Arial"/>
            </a:endParaRPr>
          </a:p>
          <a:p>
            <a:pPr indent="0" lvl="0" marL="0" marR="0" rtl="0" algn="just">
              <a:lnSpc>
                <a:spcPct val="119000"/>
              </a:lnSpc>
              <a:spcBef>
                <a:spcPts val="0"/>
              </a:spcBef>
              <a:spcAft>
                <a:spcPts val="0"/>
              </a:spcAft>
              <a:buClr>
                <a:srgbClr val="000000"/>
              </a:buClr>
              <a:buSzPts val="2890"/>
              <a:buFont typeface="Arial"/>
              <a:buNone/>
            </a:pPr>
            <a:r>
              <a:rPr b="0" i="0" lang="en-US" sz="2890" u="none" cap="none" strike="noStrike">
                <a:solidFill>
                  <a:schemeClr val="dk1"/>
                </a:solidFill>
                <a:latin typeface="Times New Roman"/>
                <a:ea typeface="Times New Roman"/>
                <a:cs typeface="Times New Roman"/>
                <a:sym typeface="Times New Roman"/>
              </a:rPr>
              <a:t>Para quem ainda não é MEI e é contemplado por um desses programas, deve ficar atento à questão da renda, ou seja, verificar se está dentro do limite do valor determinado. Caso ultrapasse, pode haver a suspensão do financiamento ou a antecipação da fase de amortização. Para quem já é MEI, existe também a possibilidade do Fies-Empresa (além do Fies convencional para nível superior), que é um empréstimo estudantil do Governo Federal para atender empresas de pequeno, médio e grande porte interessadas em oferecer uma nova oportunidade para concluir os estudos em nível médio e técnico.</a:t>
            </a:r>
            <a:endParaRPr b="0" i="0" sz="2890" u="none" cap="none" strike="noStrike">
              <a:solidFill>
                <a:srgbClr val="000000"/>
              </a:solidFill>
              <a:latin typeface="Arial"/>
              <a:ea typeface="Arial"/>
              <a:cs typeface="Arial"/>
              <a:sym typeface="Arial"/>
            </a:endParaRPr>
          </a:p>
        </p:txBody>
      </p:sp>
      <p:sp>
        <p:nvSpPr>
          <p:cNvPr id="643" name="Google Shape;643;p11"/>
          <p:cNvSpPr/>
          <p:nvPr/>
        </p:nvSpPr>
        <p:spPr>
          <a:xfrm>
            <a:off x="1440626" y="9877975"/>
            <a:ext cx="7694700" cy="25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600" u="none" cap="none" strike="noStrike">
              <a:solidFill>
                <a:srgbClr val="000000"/>
              </a:solidFill>
              <a:latin typeface="Arial"/>
              <a:ea typeface="Arial"/>
              <a:cs typeface="Arial"/>
              <a:sym typeface="Arial"/>
            </a:endParaRPr>
          </a:p>
        </p:txBody>
      </p:sp>
      <p:pic>
        <p:nvPicPr>
          <p:cNvPr id="644" name="Google Shape;644;p11"/>
          <p:cNvPicPr preferRelativeResize="0"/>
          <p:nvPr/>
        </p:nvPicPr>
        <p:blipFill rotWithShape="1">
          <a:blip r:embed="rId4">
            <a:alphaModFix/>
          </a:blip>
          <a:srcRect b="0" l="0" r="0" t="0"/>
          <a:stretch/>
        </p:blipFill>
        <p:spPr>
          <a:xfrm>
            <a:off x="16370280" y="9060480"/>
            <a:ext cx="1419120" cy="946080"/>
          </a:xfrm>
          <a:prstGeom prst="rect">
            <a:avLst/>
          </a:prstGeom>
          <a:noFill/>
          <a:ln>
            <a:noFill/>
          </a:ln>
        </p:spPr>
      </p:pic>
      <p:pic>
        <p:nvPicPr>
          <p:cNvPr id="645" name="Google Shape;645;p11"/>
          <p:cNvPicPr preferRelativeResize="0"/>
          <p:nvPr/>
        </p:nvPicPr>
        <p:blipFill rotWithShape="1">
          <a:blip r:embed="rId5">
            <a:alphaModFix/>
          </a:blip>
          <a:srcRect b="0" l="0" r="0" t="0"/>
          <a:stretch/>
        </p:blipFill>
        <p:spPr>
          <a:xfrm>
            <a:off x="15443280" y="9060480"/>
            <a:ext cx="507240" cy="885960"/>
          </a:xfrm>
          <a:prstGeom prst="rect">
            <a:avLst/>
          </a:prstGeom>
          <a:noFill/>
          <a:ln>
            <a:noFill/>
          </a:ln>
        </p:spPr>
      </p:pic>
      <p:pic>
        <p:nvPicPr>
          <p:cNvPr id="646" name="Google Shape;646;p11"/>
          <p:cNvPicPr preferRelativeResize="0"/>
          <p:nvPr/>
        </p:nvPicPr>
        <p:blipFill rotWithShape="1">
          <a:blip r:embed="rId6">
            <a:alphaModFix/>
          </a:blip>
          <a:srcRect b="0" l="0" r="0" t="0"/>
          <a:stretch/>
        </p:blipFill>
        <p:spPr>
          <a:xfrm>
            <a:off x="13345560" y="9089280"/>
            <a:ext cx="1991160" cy="928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0" name="Shape 650"/>
        <p:cNvGrpSpPr/>
        <p:nvPr/>
      </p:nvGrpSpPr>
      <p:grpSpPr>
        <a:xfrm>
          <a:off x="0" y="0"/>
          <a:ext cx="0" cy="0"/>
          <a:chOff x="0" y="0"/>
          <a:chExt cx="0" cy="0"/>
        </a:xfrm>
      </p:grpSpPr>
      <p:sp>
        <p:nvSpPr>
          <p:cNvPr id="651" name="Google Shape;651;p12"/>
          <p:cNvSpPr/>
          <p:nvPr/>
        </p:nvSpPr>
        <p:spPr>
          <a:xfrm>
            <a:off x="918000" y="603360"/>
            <a:ext cx="9969480" cy="1179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6450"/>
              <a:buFont typeface="Arial"/>
              <a:buNone/>
            </a:pPr>
            <a:r>
              <a:rPr b="1" i="0" lang="en-US" sz="6450" u="none" cap="none" strike="noStrike">
                <a:solidFill>
                  <a:schemeClr val="dk1"/>
                </a:solidFill>
                <a:latin typeface="Times New Roman"/>
                <a:ea typeface="Times New Roman"/>
                <a:cs typeface="Times New Roman"/>
                <a:sym typeface="Times New Roman"/>
              </a:rPr>
              <a:t>Quem não pode ser MEI?</a:t>
            </a:r>
            <a:endParaRPr b="0" i="0" sz="6450" u="none" cap="none" strike="noStrike">
              <a:solidFill>
                <a:srgbClr val="000000"/>
              </a:solidFill>
              <a:latin typeface="Arial"/>
              <a:ea typeface="Arial"/>
              <a:cs typeface="Arial"/>
              <a:sym typeface="Arial"/>
            </a:endParaRPr>
          </a:p>
        </p:txBody>
      </p:sp>
      <p:pic>
        <p:nvPicPr>
          <p:cNvPr id="652" name="Google Shape;652;p12"/>
          <p:cNvPicPr preferRelativeResize="0"/>
          <p:nvPr/>
        </p:nvPicPr>
        <p:blipFill rotWithShape="1">
          <a:blip r:embed="rId3">
            <a:alphaModFix/>
          </a:blip>
          <a:srcRect b="0" l="0" r="0" t="0"/>
          <a:stretch/>
        </p:blipFill>
        <p:spPr>
          <a:xfrm>
            <a:off x="12323880" y="0"/>
            <a:ext cx="6303600" cy="6303600"/>
          </a:xfrm>
          <a:prstGeom prst="rect">
            <a:avLst/>
          </a:prstGeom>
          <a:noFill/>
          <a:ln>
            <a:noFill/>
          </a:ln>
        </p:spPr>
      </p:pic>
      <p:pic>
        <p:nvPicPr>
          <p:cNvPr id="653" name="Google Shape;653;p12"/>
          <p:cNvPicPr preferRelativeResize="0"/>
          <p:nvPr/>
        </p:nvPicPr>
        <p:blipFill rotWithShape="1">
          <a:blip r:embed="rId3">
            <a:alphaModFix/>
          </a:blip>
          <a:srcRect b="0" l="0" r="0" t="0"/>
          <a:stretch/>
        </p:blipFill>
        <p:spPr>
          <a:xfrm>
            <a:off x="11166480" y="5600160"/>
            <a:ext cx="3552480" cy="3552480"/>
          </a:xfrm>
          <a:prstGeom prst="rect">
            <a:avLst/>
          </a:prstGeom>
          <a:noFill/>
          <a:ln>
            <a:noFill/>
          </a:ln>
        </p:spPr>
      </p:pic>
      <p:sp>
        <p:nvSpPr>
          <p:cNvPr id="654" name="Google Shape;654;p12"/>
          <p:cNvSpPr/>
          <p:nvPr/>
        </p:nvSpPr>
        <p:spPr>
          <a:xfrm>
            <a:off x="1464050" y="9635875"/>
            <a:ext cx="6209700" cy="25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600" u="none" cap="none" strike="noStrike">
              <a:solidFill>
                <a:srgbClr val="000000"/>
              </a:solidFill>
              <a:latin typeface="Arial"/>
              <a:ea typeface="Arial"/>
              <a:cs typeface="Arial"/>
              <a:sym typeface="Arial"/>
            </a:endParaRPr>
          </a:p>
        </p:txBody>
      </p:sp>
      <p:pic>
        <p:nvPicPr>
          <p:cNvPr id="655" name="Google Shape;655;p12"/>
          <p:cNvPicPr preferRelativeResize="0"/>
          <p:nvPr/>
        </p:nvPicPr>
        <p:blipFill rotWithShape="1">
          <a:blip r:embed="rId4">
            <a:alphaModFix/>
          </a:blip>
          <a:srcRect b="0" l="0" r="0" t="0"/>
          <a:stretch/>
        </p:blipFill>
        <p:spPr>
          <a:xfrm>
            <a:off x="16298640" y="8864640"/>
            <a:ext cx="1419120" cy="946080"/>
          </a:xfrm>
          <a:prstGeom prst="rect">
            <a:avLst/>
          </a:prstGeom>
          <a:noFill/>
          <a:ln>
            <a:noFill/>
          </a:ln>
        </p:spPr>
      </p:pic>
      <p:pic>
        <p:nvPicPr>
          <p:cNvPr id="656" name="Google Shape;656;p12"/>
          <p:cNvPicPr preferRelativeResize="0"/>
          <p:nvPr/>
        </p:nvPicPr>
        <p:blipFill rotWithShape="1">
          <a:blip r:embed="rId5">
            <a:alphaModFix/>
          </a:blip>
          <a:srcRect b="0" l="0" r="0" t="0"/>
          <a:stretch/>
        </p:blipFill>
        <p:spPr>
          <a:xfrm>
            <a:off x="15371640" y="8864640"/>
            <a:ext cx="507240" cy="885960"/>
          </a:xfrm>
          <a:prstGeom prst="rect">
            <a:avLst/>
          </a:prstGeom>
          <a:noFill/>
          <a:ln>
            <a:noFill/>
          </a:ln>
        </p:spPr>
      </p:pic>
      <p:pic>
        <p:nvPicPr>
          <p:cNvPr id="657" name="Google Shape;657;p12"/>
          <p:cNvPicPr preferRelativeResize="0"/>
          <p:nvPr/>
        </p:nvPicPr>
        <p:blipFill rotWithShape="1">
          <a:blip r:embed="rId6">
            <a:alphaModFix/>
          </a:blip>
          <a:srcRect b="0" l="0" r="0" t="0"/>
          <a:stretch/>
        </p:blipFill>
        <p:spPr>
          <a:xfrm>
            <a:off x="13108320" y="8960040"/>
            <a:ext cx="1991160" cy="928440"/>
          </a:xfrm>
          <a:prstGeom prst="rect">
            <a:avLst/>
          </a:prstGeom>
          <a:noFill/>
          <a:ln>
            <a:noFill/>
          </a:ln>
        </p:spPr>
      </p:pic>
      <p:grpSp>
        <p:nvGrpSpPr>
          <p:cNvPr id="658" name="Google Shape;658;p12"/>
          <p:cNvGrpSpPr/>
          <p:nvPr/>
        </p:nvGrpSpPr>
        <p:grpSpPr>
          <a:xfrm>
            <a:off x="918000" y="1962695"/>
            <a:ext cx="10761120" cy="7329960"/>
            <a:chOff x="745200" y="2558520"/>
            <a:chExt cx="10761120" cy="7329960"/>
          </a:xfrm>
        </p:grpSpPr>
        <p:sp>
          <p:nvSpPr>
            <p:cNvPr id="659" name="Google Shape;659;p12"/>
            <p:cNvSpPr/>
            <p:nvPr/>
          </p:nvSpPr>
          <p:spPr>
            <a:xfrm>
              <a:off x="745200" y="2558520"/>
              <a:ext cx="10707120" cy="111204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2"/>
            <p:cNvSpPr/>
            <p:nvPr/>
          </p:nvSpPr>
          <p:spPr>
            <a:xfrm>
              <a:off x="799200" y="2612880"/>
              <a:ext cx="10598400" cy="1003320"/>
            </a:xfrm>
            <a:prstGeom prst="rect">
              <a:avLst/>
            </a:prstGeom>
            <a:noFill/>
            <a:ln>
              <a:noFill/>
            </a:ln>
          </p:spPr>
          <p:txBody>
            <a:bodyPr anchorCtr="0" anchor="ctr" bIns="106550" lIns="106550" spcFirstLastPara="1" rIns="106550" wrap="square" tIns="106550">
              <a:noAutofit/>
            </a:bodyPr>
            <a:lstStyle/>
            <a:p>
              <a:pPr indent="-406440" lvl="0" marL="457200" marR="0" rtl="0" algn="l">
                <a:lnSpc>
                  <a:spcPct val="90000"/>
                </a:lnSpc>
                <a:spcBef>
                  <a:spcPts val="0"/>
                </a:spcBef>
                <a:spcAft>
                  <a:spcPts val="0"/>
                </a:spcAft>
                <a:buClr>
                  <a:srgbClr val="000000"/>
                </a:buClr>
                <a:buSzPts val="2800"/>
                <a:buFont typeface="Times New Roman"/>
                <a:buChar char="●"/>
              </a:pPr>
              <a:r>
                <a:rPr b="1" i="0" lang="en-US" sz="2800" u="none" cap="none" strike="noStrike">
                  <a:solidFill>
                    <a:schemeClr val="dk1"/>
                  </a:solidFill>
                  <a:latin typeface="Times New Roman"/>
                  <a:ea typeface="Times New Roman"/>
                  <a:cs typeface="Times New Roman"/>
                  <a:sym typeface="Times New Roman"/>
                </a:rPr>
                <a:t>Ter idade inferior a 18 anos;</a:t>
              </a:r>
              <a:endParaRPr b="0" i="0" sz="2800" u="none" cap="none" strike="noStrike">
                <a:solidFill>
                  <a:srgbClr val="000000"/>
                </a:solidFill>
                <a:latin typeface="Arial"/>
                <a:ea typeface="Arial"/>
                <a:cs typeface="Arial"/>
                <a:sym typeface="Arial"/>
              </a:endParaRPr>
            </a:p>
          </p:txBody>
        </p:sp>
        <p:sp>
          <p:nvSpPr>
            <p:cNvPr id="661" name="Google Shape;661;p12"/>
            <p:cNvSpPr/>
            <p:nvPr/>
          </p:nvSpPr>
          <p:spPr>
            <a:xfrm>
              <a:off x="745200" y="3751200"/>
              <a:ext cx="10707120" cy="111204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2"/>
            <p:cNvSpPr/>
            <p:nvPr/>
          </p:nvSpPr>
          <p:spPr>
            <a:xfrm>
              <a:off x="799200" y="3805560"/>
              <a:ext cx="10598400" cy="1003320"/>
            </a:xfrm>
            <a:prstGeom prst="rect">
              <a:avLst/>
            </a:prstGeom>
            <a:noFill/>
            <a:ln>
              <a:noFill/>
            </a:ln>
          </p:spPr>
          <p:txBody>
            <a:bodyPr anchorCtr="0" anchor="ctr" bIns="106550" lIns="106550" spcFirstLastPara="1" rIns="106550" wrap="square" tIns="106550">
              <a:noAutofit/>
            </a:bodyPr>
            <a:lstStyle/>
            <a:p>
              <a:pPr indent="-406440" lvl="0" marL="457200" marR="0" rtl="0" algn="l">
                <a:lnSpc>
                  <a:spcPct val="90000"/>
                </a:lnSpc>
                <a:spcBef>
                  <a:spcPts val="0"/>
                </a:spcBef>
                <a:spcAft>
                  <a:spcPts val="0"/>
                </a:spcAft>
                <a:buClr>
                  <a:srgbClr val="000000"/>
                </a:buClr>
                <a:buSzPts val="2800"/>
                <a:buFont typeface="Times New Roman"/>
                <a:buChar char="●"/>
              </a:pPr>
              <a:r>
                <a:rPr b="1" i="0" lang="en-US" sz="2800" u="none" cap="none" strike="noStrike">
                  <a:solidFill>
                    <a:schemeClr val="dk1"/>
                  </a:solidFill>
                  <a:latin typeface="Times New Roman"/>
                  <a:ea typeface="Times New Roman"/>
                  <a:cs typeface="Times New Roman"/>
                  <a:sym typeface="Times New Roman"/>
                </a:rPr>
                <a:t>Estrangeiro com visto provisório;</a:t>
              </a:r>
              <a:endParaRPr b="0" i="0" sz="2800" u="none" cap="none" strike="noStrike">
                <a:solidFill>
                  <a:srgbClr val="000000"/>
                </a:solidFill>
                <a:latin typeface="Arial"/>
                <a:ea typeface="Arial"/>
                <a:cs typeface="Arial"/>
                <a:sym typeface="Arial"/>
              </a:endParaRPr>
            </a:p>
          </p:txBody>
        </p:sp>
        <p:sp>
          <p:nvSpPr>
            <p:cNvPr id="663" name="Google Shape;663;p12"/>
            <p:cNvSpPr/>
            <p:nvPr/>
          </p:nvSpPr>
          <p:spPr>
            <a:xfrm>
              <a:off x="745200" y="4944240"/>
              <a:ext cx="10707120" cy="111204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2"/>
            <p:cNvSpPr/>
            <p:nvPr/>
          </p:nvSpPr>
          <p:spPr>
            <a:xfrm>
              <a:off x="799200" y="4998600"/>
              <a:ext cx="10598400" cy="1003320"/>
            </a:xfrm>
            <a:prstGeom prst="rect">
              <a:avLst/>
            </a:prstGeom>
            <a:noFill/>
            <a:ln>
              <a:noFill/>
            </a:ln>
          </p:spPr>
          <p:txBody>
            <a:bodyPr anchorCtr="0" anchor="ctr" bIns="106550" lIns="106550" spcFirstLastPara="1" rIns="106550" wrap="square" tIns="106550">
              <a:noAutofit/>
            </a:bodyPr>
            <a:lstStyle/>
            <a:p>
              <a:pPr indent="-406440" lvl="0" marL="457200" marR="0" rtl="0" algn="just">
                <a:lnSpc>
                  <a:spcPct val="90000"/>
                </a:lnSpc>
                <a:spcBef>
                  <a:spcPts val="0"/>
                </a:spcBef>
                <a:spcAft>
                  <a:spcPts val="0"/>
                </a:spcAft>
                <a:buClr>
                  <a:srgbClr val="000000"/>
                </a:buClr>
                <a:buSzPts val="2800"/>
                <a:buFont typeface="Arial"/>
                <a:buChar char="●"/>
              </a:pPr>
              <a:r>
                <a:rPr b="1" i="0" lang="en-US" sz="2800" u="none" cap="none" strike="noStrike">
                  <a:solidFill>
                    <a:schemeClr val="dk1"/>
                  </a:solidFill>
                  <a:latin typeface="Times New Roman"/>
                  <a:ea typeface="Times New Roman"/>
                  <a:cs typeface="Times New Roman"/>
                  <a:sym typeface="Times New Roman"/>
                </a:rPr>
                <a:t>Titular, sócio ou administrador de outra empresa;</a:t>
              </a:r>
              <a:r>
                <a:rPr b="1" i="0" lang="en-US" sz="2800" u="none" cap="none" strike="noStrike">
                  <a:solidFill>
                    <a:schemeClr val="lt1"/>
                  </a:solidFill>
                  <a:latin typeface="Calibri"/>
                  <a:ea typeface="Calibri"/>
                  <a:cs typeface="Calibri"/>
                  <a:sym typeface="Calibri"/>
                </a:rPr>
                <a:t>atividade intelectual ou não possui CNAEs correspondentes ao </a:t>
              </a:r>
              <a:endParaRPr b="0" i="0" sz="2800" u="none" cap="none" strike="noStrike">
                <a:solidFill>
                  <a:srgbClr val="000000"/>
                </a:solidFill>
                <a:latin typeface="Arial"/>
                <a:ea typeface="Arial"/>
                <a:cs typeface="Arial"/>
                <a:sym typeface="Arial"/>
              </a:endParaRPr>
            </a:p>
          </p:txBody>
        </p:sp>
        <p:sp>
          <p:nvSpPr>
            <p:cNvPr id="665" name="Google Shape;665;p12"/>
            <p:cNvSpPr/>
            <p:nvPr/>
          </p:nvSpPr>
          <p:spPr>
            <a:xfrm>
              <a:off x="745200" y="6137280"/>
              <a:ext cx="10707120" cy="111204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2"/>
            <p:cNvSpPr/>
            <p:nvPr/>
          </p:nvSpPr>
          <p:spPr>
            <a:xfrm>
              <a:off x="799200" y="6191640"/>
              <a:ext cx="10598400" cy="1003320"/>
            </a:xfrm>
            <a:prstGeom prst="rect">
              <a:avLst/>
            </a:prstGeom>
            <a:noFill/>
            <a:ln>
              <a:noFill/>
            </a:ln>
          </p:spPr>
          <p:txBody>
            <a:bodyPr anchorCtr="0" anchor="ctr" bIns="106550" lIns="106550" spcFirstLastPara="1" rIns="106550" wrap="square" tIns="106550">
              <a:noAutofit/>
            </a:bodyPr>
            <a:lstStyle/>
            <a:p>
              <a:pPr indent="-406440" lvl="0" marL="457200" marR="0" rtl="0" algn="l">
                <a:lnSpc>
                  <a:spcPct val="90000"/>
                </a:lnSpc>
                <a:spcBef>
                  <a:spcPts val="0"/>
                </a:spcBef>
                <a:spcAft>
                  <a:spcPts val="0"/>
                </a:spcAft>
                <a:buClr>
                  <a:srgbClr val="000000"/>
                </a:buClr>
                <a:buSzPts val="2800"/>
                <a:buFont typeface="Times New Roman"/>
                <a:buChar char="●"/>
              </a:pPr>
              <a:r>
                <a:rPr b="1" i="0" lang="en-US" sz="2800" u="none" cap="none" strike="noStrike">
                  <a:solidFill>
                    <a:schemeClr val="dk1"/>
                  </a:solidFill>
                  <a:latin typeface="Times New Roman"/>
                  <a:ea typeface="Times New Roman"/>
                  <a:cs typeface="Times New Roman"/>
                  <a:sym typeface="Times New Roman"/>
                </a:rPr>
                <a:t>Possui renda bruta acima do limite do MEI (atualmente, R$ 81 mil);</a:t>
              </a:r>
              <a:endParaRPr b="0" i="0" sz="2800" u="none" cap="none" strike="noStrike">
                <a:solidFill>
                  <a:srgbClr val="000000"/>
                </a:solidFill>
                <a:latin typeface="Arial"/>
                <a:ea typeface="Arial"/>
                <a:cs typeface="Arial"/>
                <a:sym typeface="Arial"/>
              </a:endParaRPr>
            </a:p>
          </p:txBody>
        </p:sp>
        <p:sp>
          <p:nvSpPr>
            <p:cNvPr id="667" name="Google Shape;667;p12"/>
            <p:cNvSpPr/>
            <p:nvPr/>
          </p:nvSpPr>
          <p:spPr>
            <a:xfrm>
              <a:off x="745200" y="7330320"/>
              <a:ext cx="10707120" cy="111204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2"/>
            <p:cNvSpPr/>
            <p:nvPr/>
          </p:nvSpPr>
          <p:spPr>
            <a:xfrm>
              <a:off x="799200" y="7384320"/>
              <a:ext cx="10598400" cy="1003320"/>
            </a:xfrm>
            <a:prstGeom prst="rect">
              <a:avLst/>
            </a:prstGeom>
            <a:noFill/>
            <a:ln>
              <a:noFill/>
            </a:ln>
          </p:spPr>
          <p:txBody>
            <a:bodyPr anchorCtr="0" anchor="ctr" bIns="106550" lIns="106550" spcFirstLastPara="1" rIns="106550" wrap="square" tIns="106550">
              <a:noAutofit/>
            </a:bodyPr>
            <a:lstStyle/>
            <a:p>
              <a:pPr indent="-406440" lvl="0" marL="457200" marR="0" rtl="0" algn="l">
                <a:lnSpc>
                  <a:spcPct val="90000"/>
                </a:lnSpc>
                <a:spcBef>
                  <a:spcPts val="0"/>
                </a:spcBef>
                <a:spcAft>
                  <a:spcPts val="0"/>
                </a:spcAft>
                <a:buClr>
                  <a:srgbClr val="000000"/>
                </a:buClr>
                <a:buSzPts val="2800"/>
                <a:buFont typeface="Times New Roman"/>
                <a:buChar char="●"/>
              </a:pPr>
              <a:r>
                <a:rPr b="1" i="0" lang="en-US" sz="2800" u="none" cap="none" strike="noStrike">
                  <a:solidFill>
                    <a:schemeClr val="lt1"/>
                  </a:solidFill>
                  <a:latin typeface="Times New Roman"/>
                  <a:ea typeface="Times New Roman"/>
                  <a:cs typeface="Times New Roman"/>
                  <a:sym typeface="Times New Roman"/>
                </a:rPr>
                <a:t> </a:t>
              </a:r>
              <a:r>
                <a:rPr b="1" i="0" lang="en-US" sz="2800" u="none" cap="none" strike="noStrike">
                  <a:solidFill>
                    <a:schemeClr val="dk1"/>
                  </a:solidFill>
                  <a:latin typeface="Times New Roman"/>
                  <a:ea typeface="Times New Roman"/>
                  <a:cs typeface="Times New Roman"/>
                  <a:sym typeface="Times New Roman"/>
                </a:rPr>
                <a:t>Tem interesse ou necessidade de mais de um funcionário.</a:t>
              </a:r>
              <a:endParaRPr b="0" i="0" sz="2800" u="none" cap="none" strike="noStrike">
                <a:solidFill>
                  <a:srgbClr val="000000"/>
                </a:solidFill>
                <a:latin typeface="Arial"/>
                <a:ea typeface="Arial"/>
                <a:cs typeface="Arial"/>
                <a:sym typeface="Arial"/>
              </a:endParaRPr>
            </a:p>
          </p:txBody>
        </p:sp>
        <p:sp>
          <p:nvSpPr>
            <p:cNvPr id="669" name="Google Shape;669;p12"/>
            <p:cNvSpPr/>
            <p:nvPr/>
          </p:nvSpPr>
          <p:spPr>
            <a:xfrm>
              <a:off x="745200" y="8523000"/>
              <a:ext cx="10707120" cy="1112040"/>
            </a:xfrm>
            <a:prstGeom prst="roundRect">
              <a:avLst>
                <a:gd fmla="val 16667"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2"/>
            <p:cNvSpPr/>
            <p:nvPr/>
          </p:nvSpPr>
          <p:spPr>
            <a:xfrm>
              <a:off x="799200" y="8577360"/>
              <a:ext cx="10707120" cy="1311120"/>
            </a:xfrm>
            <a:prstGeom prst="rect">
              <a:avLst/>
            </a:prstGeom>
            <a:noFill/>
            <a:ln>
              <a:noFill/>
            </a:ln>
          </p:spPr>
          <p:txBody>
            <a:bodyPr anchorCtr="0" anchor="ctr" bIns="106550" lIns="106550" spcFirstLastPara="1" rIns="106550" wrap="square" tIns="106550">
              <a:noAutofit/>
            </a:bodyPr>
            <a:lstStyle/>
            <a:p>
              <a:pPr indent="-406440" lvl="0" marL="457200" marR="0" rtl="0" algn="l">
                <a:lnSpc>
                  <a:spcPct val="90000"/>
                </a:lnSpc>
                <a:spcBef>
                  <a:spcPts val="0"/>
                </a:spcBef>
                <a:spcAft>
                  <a:spcPts val="0"/>
                </a:spcAft>
                <a:buClr>
                  <a:srgbClr val="000000"/>
                </a:buClr>
                <a:buSzPts val="2800"/>
                <a:buFont typeface="Times New Roman"/>
                <a:buChar char="●"/>
              </a:pPr>
              <a:r>
                <a:rPr b="1" i="0" lang="en-US" sz="2800" u="none" cap="none" strike="noStrike">
                  <a:solidFill>
                    <a:schemeClr val="dk1"/>
                  </a:solidFill>
                  <a:latin typeface="Times New Roman"/>
                  <a:ea typeface="Times New Roman"/>
                  <a:cs typeface="Times New Roman"/>
                  <a:sym typeface="Times New Roman"/>
                </a:rPr>
                <a:t>É servidor público federal em atividade</a:t>
              </a:r>
              <a:r>
                <a:rPr b="1" i="0" lang="en-US" sz="2800" u="none" cap="none" strike="noStrike">
                  <a:solidFill>
                    <a:schemeClr val="dk1"/>
                  </a:solidFill>
                  <a:highlight>
                    <a:srgbClr val="FFFFFF"/>
                  </a:highlight>
                  <a:latin typeface="Times New Roman"/>
                  <a:ea typeface="Times New Roman"/>
                  <a:cs typeface="Times New Roman"/>
                  <a:sym typeface="Times New Roman"/>
                </a:rPr>
                <a:t> (estadual e municipal tem que verificar a lei de cada ente). Não pode sócio-administrador. Ter quotas pode.</a:t>
              </a:r>
              <a:endParaRPr b="0" i="0" sz="28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sp>
        <p:nvSpPr>
          <p:cNvPr id="675" name="Google Shape;675;g343f3d0fcef_0_3"/>
          <p:cNvSpPr/>
          <p:nvPr/>
        </p:nvSpPr>
        <p:spPr>
          <a:xfrm>
            <a:off x="-701039" y="403532"/>
            <a:ext cx="10069500" cy="1065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000000"/>
                </a:solidFill>
                <a:latin typeface="Times New Roman"/>
                <a:ea typeface="Times New Roman"/>
                <a:cs typeface="Times New Roman"/>
                <a:sym typeface="Times New Roman"/>
              </a:rPr>
              <a:t>Atividades excluídas do MEI</a:t>
            </a:r>
            <a:endParaRPr b="0" i="0" sz="5000" u="none" cap="none" strike="noStrike">
              <a:solidFill>
                <a:srgbClr val="000000"/>
              </a:solidFill>
              <a:latin typeface="Arial"/>
              <a:ea typeface="Arial"/>
              <a:cs typeface="Arial"/>
              <a:sym typeface="Arial"/>
            </a:endParaRPr>
          </a:p>
        </p:txBody>
      </p:sp>
      <p:sp>
        <p:nvSpPr>
          <p:cNvPr id="676" name="Google Shape;676;g343f3d0fcef_0_3"/>
          <p:cNvSpPr/>
          <p:nvPr/>
        </p:nvSpPr>
        <p:spPr>
          <a:xfrm>
            <a:off x="396000" y="9790200"/>
            <a:ext cx="11982900" cy="255300"/>
          </a:xfrm>
          <a:prstGeom prst="rect">
            <a:avLst/>
          </a:prstGeom>
          <a:noFill/>
          <a:ln>
            <a:noFill/>
          </a:ln>
        </p:spPr>
        <p:txBody>
          <a:bodyPr anchorCtr="0" anchor="t" bIns="0" lIns="0" spcFirstLastPara="1" rIns="0" wrap="square" tIns="0">
            <a:noAutofit/>
          </a:bodyPr>
          <a:lstStyle/>
          <a:p>
            <a:pPr indent="0" lvl="0" marL="0" marR="0" rtl="0" algn="just">
              <a:lnSpc>
                <a:spcPct val="93000"/>
              </a:lnSpc>
              <a:spcBef>
                <a:spcPts val="0"/>
              </a:spcBef>
              <a:spcAft>
                <a:spcPts val="0"/>
              </a:spcAft>
              <a:buClr>
                <a:srgbClr val="000000"/>
              </a:buClr>
              <a:buSzPts val="1800"/>
              <a:buFont typeface="Arial"/>
              <a:buNone/>
            </a:pPr>
            <a:r>
              <a:rPr b="0" i="0" lang="en-US" sz="2300" u="none" cap="none" strike="noStrike">
                <a:solidFill>
                  <a:schemeClr val="dk1"/>
                </a:solidFill>
                <a:latin typeface="Times New Roman"/>
                <a:ea typeface="Times New Roman"/>
                <a:cs typeface="Times New Roman"/>
                <a:sym typeface="Times New Roman"/>
              </a:rPr>
              <a:t>(Serasa, 2025)</a:t>
            </a:r>
            <a:r>
              <a:rPr b="1" i="0" lang="en-US" sz="1800" u="none" cap="none" strike="noStrike">
                <a:solidFill>
                  <a:srgbClr val="171616"/>
                </a:solidFill>
                <a:latin typeface="Open Sans"/>
                <a:ea typeface="Open Sans"/>
                <a:cs typeface="Open Sans"/>
                <a:sym typeface="Open Sans"/>
              </a:rPr>
              <a:t> </a:t>
            </a:r>
            <a:endParaRPr b="0" i="0" sz="1800" u="none" cap="none" strike="noStrike">
              <a:solidFill>
                <a:srgbClr val="000000"/>
              </a:solidFill>
              <a:latin typeface="Arial"/>
              <a:ea typeface="Arial"/>
              <a:cs typeface="Arial"/>
              <a:sym typeface="Arial"/>
            </a:endParaRPr>
          </a:p>
        </p:txBody>
      </p:sp>
      <p:pic>
        <p:nvPicPr>
          <p:cNvPr id="677" name="Google Shape;677;g343f3d0fcef_0_3"/>
          <p:cNvPicPr preferRelativeResize="0"/>
          <p:nvPr/>
        </p:nvPicPr>
        <p:blipFill rotWithShape="1">
          <a:blip r:embed="rId3">
            <a:alphaModFix/>
          </a:blip>
          <a:srcRect b="0" l="0" r="0" t="0"/>
          <a:stretch/>
        </p:blipFill>
        <p:spPr>
          <a:xfrm rot="-5400000">
            <a:off x="9571111" y="736950"/>
            <a:ext cx="8156400" cy="8054099"/>
          </a:xfrm>
          <a:prstGeom prst="rect">
            <a:avLst/>
          </a:prstGeom>
          <a:noFill/>
          <a:ln>
            <a:noFill/>
          </a:ln>
        </p:spPr>
      </p:pic>
      <p:sp>
        <p:nvSpPr>
          <p:cNvPr id="678" name="Google Shape;678;g343f3d0fcef_0_3"/>
          <p:cNvSpPr/>
          <p:nvPr/>
        </p:nvSpPr>
        <p:spPr>
          <a:xfrm>
            <a:off x="10129862" y="1256159"/>
            <a:ext cx="7038898" cy="6705600"/>
          </a:xfrm>
          <a:prstGeom prst="rect">
            <a:avLst/>
          </a:pr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No contexto das leis que regem as modalidades de negócio no Brasil, as atividades intelectuais são aquelas que possuem natureza científica, literária ou artística.</a:t>
            </a:r>
            <a:endParaRPr b="0"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Por exemplo, médicos e psicólogos pertencem a uma categoria da ciência, e, por esse motivo, não podem atuar como MEI.</a:t>
            </a:r>
            <a:endParaRPr b="0"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O mesmo vale para profissões envolvidas com literatura, como jornalismo e publicidade.</a:t>
            </a:r>
            <a:endParaRPr b="0" i="0" sz="2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Além disso é preciso verificar quais as atividades que podem ser MEI. Para isso existe uma lista disponível no site GOV.BR. </a:t>
            </a:r>
            <a:endParaRPr b="0" i="0" sz="2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Link abaixo:</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chemeClr val="hlink"/>
                </a:solidFill>
                <a:latin typeface="Arial"/>
                <a:ea typeface="Arial"/>
                <a:cs typeface="Arial"/>
                <a:sym typeface="Arial"/>
                <a:hlinkClick r:id="rId4"/>
              </a:rPr>
              <a:t>https://www.gov.br/empresas-e-negocios/pt-br/empreendedor/quero-ser-mei/atividades-permitidas</a:t>
            </a:r>
            <a:endParaRPr b="0" i="0" sz="2400" u="none" cap="none" strike="noStrike">
              <a:solidFill>
                <a:srgbClr val="000000"/>
              </a:solidFill>
              <a:latin typeface="Arial"/>
              <a:ea typeface="Arial"/>
              <a:cs typeface="Arial"/>
              <a:sym typeface="Arial"/>
            </a:endParaRPr>
          </a:p>
          <a:p>
            <a:pPr indent="0" lvl="0" marL="0" marR="0" rtl="0" algn="l">
              <a:lnSpc>
                <a:spcPct val="18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679" name="Google Shape;679;g343f3d0fcef_0_3"/>
          <p:cNvPicPr preferRelativeResize="0"/>
          <p:nvPr/>
        </p:nvPicPr>
        <p:blipFill rotWithShape="1">
          <a:blip r:embed="rId5">
            <a:alphaModFix/>
          </a:blip>
          <a:srcRect b="0" l="0" r="0" t="0"/>
          <a:stretch/>
        </p:blipFill>
        <p:spPr>
          <a:xfrm>
            <a:off x="16257240" y="9047160"/>
            <a:ext cx="1419120" cy="946080"/>
          </a:xfrm>
          <a:prstGeom prst="rect">
            <a:avLst/>
          </a:prstGeom>
          <a:noFill/>
          <a:ln>
            <a:noFill/>
          </a:ln>
        </p:spPr>
      </p:pic>
      <p:pic>
        <p:nvPicPr>
          <p:cNvPr id="680" name="Google Shape;680;g343f3d0fcef_0_3"/>
          <p:cNvPicPr preferRelativeResize="0"/>
          <p:nvPr/>
        </p:nvPicPr>
        <p:blipFill rotWithShape="1">
          <a:blip r:embed="rId6">
            <a:alphaModFix/>
          </a:blip>
          <a:srcRect b="0" l="0" r="0" t="0"/>
          <a:stretch/>
        </p:blipFill>
        <p:spPr>
          <a:xfrm>
            <a:off x="15330600" y="9047160"/>
            <a:ext cx="507240" cy="885960"/>
          </a:xfrm>
          <a:prstGeom prst="rect">
            <a:avLst/>
          </a:prstGeom>
          <a:noFill/>
          <a:ln>
            <a:noFill/>
          </a:ln>
        </p:spPr>
      </p:pic>
      <p:pic>
        <p:nvPicPr>
          <p:cNvPr id="681" name="Google Shape;681;g343f3d0fcef_0_3"/>
          <p:cNvPicPr preferRelativeResize="0"/>
          <p:nvPr/>
        </p:nvPicPr>
        <p:blipFill rotWithShape="1">
          <a:blip r:embed="rId7">
            <a:alphaModFix/>
          </a:blip>
          <a:srcRect b="0" l="0" r="0" t="0"/>
          <a:stretch/>
        </p:blipFill>
        <p:spPr>
          <a:xfrm>
            <a:off x="13108320" y="8960040"/>
            <a:ext cx="1991160" cy="928440"/>
          </a:xfrm>
          <a:prstGeom prst="rect">
            <a:avLst/>
          </a:prstGeom>
          <a:noFill/>
          <a:ln>
            <a:noFill/>
          </a:ln>
        </p:spPr>
      </p:pic>
      <p:graphicFrame>
        <p:nvGraphicFramePr>
          <p:cNvPr id="682" name="Google Shape;682;g343f3d0fcef_0_3"/>
          <p:cNvGraphicFramePr/>
          <p:nvPr/>
        </p:nvGraphicFramePr>
        <p:xfrm>
          <a:off x="191400" y="1628281"/>
          <a:ext cx="3000000" cy="3000000"/>
        </p:xfrm>
        <a:graphic>
          <a:graphicData uri="http://schemas.openxmlformats.org/drawingml/2006/table">
            <a:tbl>
              <a:tblPr>
                <a:noFill/>
                <a:tableStyleId>{F3BA4DF6-C791-4D1D-9957-5CCC1AFCA377}</a:tableStyleId>
              </a:tblPr>
              <a:tblGrid>
                <a:gridCol w="8952600"/>
              </a:tblGrid>
              <a:tr h="1203650">
                <a:tc>
                  <a:txBody>
                    <a:bodyPr/>
                    <a:lstStyle/>
                    <a:p>
                      <a:pPr indent="-393700" lvl="0" marL="457200" marR="0" rtl="0" algn="just">
                        <a:lnSpc>
                          <a:spcPct val="100000"/>
                        </a:lnSpc>
                        <a:spcBef>
                          <a:spcPts val="0"/>
                        </a:spcBef>
                        <a:spcAft>
                          <a:spcPts val="0"/>
                        </a:spcAft>
                        <a:buClr>
                          <a:srgbClr val="585858"/>
                        </a:buClr>
                        <a:buSzPts val="2600"/>
                        <a:buFont typeface="Calibri"/>
                        <a:buChar char="●"/>
                      </a:pPr>
                      <a:r>
                        <a:rPr b="1" lang="en-US" sz="2600" u="none" cap="none" strike="noStrike">
                          <a:solidFill>
                            <a:srgbClr val="585858"/>
                          </a:solidFill>
                          <a:highlight>
                            <a:srgbClr val="FFFFFF"/>
                          </a:highlight>
                          <a:latin typeface="Calibri"/>
                          <a:ea typeface="Calibri"/>
                          <a:cs typeface="Calibri"/>
                          <a:sym typeface="Calibri"/>
                        </a:rPr>
                        <a:t>Profissões de áreas consideradas intelectuais, científicas e artísticas;</a:t>
                      </a:r>
                      <a:endParaRPr b="1" sz="2600" u="none" cap="none" strike="noStrike">
                        <a:latin typeface="Calibri"/>
                        <a:ea typeface="Calibri"/>
                        <a:cs typeface="Calibri"/>
                        <a:sym typeface="Calibri"/>
                      </a:endParaRPr>
                    </a:p>
                  </a:txBody>
                  <a:tcPr marT="91425" marB="91425" marR="91425" marL="91425"/>
                </a:tc>
              </a:tr>
              <a:tr h="1157475">
                <a:tc>
                  <a:txBody>
                    <a:bodyPr/>
                    <a:lstStyle/>
                    <a:p>
                      <a:pPr indent="-393700" lvl="0" marL="457200" marR="0" rtl="0" algn="just">
                        <a:lnSpc>
                          <a:spcPct val="115000"/>
                        </a:lnSpc>
                        <a:spcBef>
                          <a:spcPts val="0"/>
                        </a:spcBef>
                        <a:spcAft>
                          <a:spcPts val="0"/>
                        </a:spcAft>
                        <a:buClr>
                          <a:srgbClr val="585858"/>
                        </a:buClr>
                        <a:buSzPts val="2600"/>
                        <a:buFont typeface="Arial"/>
                        <a:buChar char="●"/>
                      </a:pPr>
                      <a:r>
                        <a:rPr b="1" lang="en-US" sz="2600" u="none" cap="none" strike="noStrike">
                          <a:solidFill>
                            <a:srgbClr val="585858"/>
                          </a:solidFill>
                          <a:highlight>
                            <a:srgbClr val="FFFFFF"/>
                          </a:highlight>
                          <a:latin typeface="Calibri"/>
                          <a:ea typeface="Calibri"/>
                          <a:cs typeface="Calibri"/>
                          <a:sym typeface="Calibri"/>
                        </a:rPr>
                        <a:t>Profissionais da saúde e bem-estar, como médicos, dentistas, fisioterapeutas, fonoaudiólogos, nutricionistas, psicólogos e veterinários;</a:t>
                      </a:r>
                      <a:endParaRPr b="1" sz="2600" u="none" cap="none" strike="noStrike">
                        <a:latin typeface="Calibri"/>
                        <a:ea typeface="Calibri"/>
                        <a:cs typeface="Calibri"/>
                        <a:sym typeface="Calibri"/>
                      </a:endParaRPr>
                    </a:p>
                  </a:txBody>
                  <a:tcPr marT="91425" marB="91425" marR="91425" marL="91425"/>
                </a:tc>
              </a:tr>
              <a:tr h="1157475">
                <a:tc>
                  <a:txBody>
                    <a:bodyPr/>
                    <a:lstStyle/>
                    <a:p>
                      <a:pPr indent="-393700" lvl="0" marL="457200" marR="0" rtl="0" algn="just">
                        <a:lnSpc>
                          <a:spcPct val="115000"/>
                        </a:lnSpc>
                        <a:spcBef>
                          <a:spcPts val="0"/>
                        </a:spcBef>
                        <a:spcAft>
                          <a:spcPts val="0"/>
                        </a:spcAft>
                        <a:buClr>
                          <a:srgbClr val="585858"/>
                        </a:buClr>
                        <a:buSzPts val="2600"/>
                        <a:buFont typeface="Calibri"/>
                        <a:buChar char="●"/>
                      </a:pPr>
                      <a:r>
                        <a:rPr b="1" lang="en-US" sz="2600" u="none" cap="none" strike="noStrike">
                          <a:solidFill>
                            <a:srgbClr val="585858"/>
                          </a:solidFill>
                          <a:highlight>
                            <a:srgbClr val="FFFFFF"/>
                          </a:highlight>
                          <a:latin typeface="Calibri"/>
                          <a:ea typeface="Calibri"/>
                          <a:cs typeface="Calibri"/>
                          <a:sym typeface="Calibri"/>
                        </a:rPr>
                        <a:t>Profissionais de engenharia e arquitetura, como arquitetos, engenheiros, urbanistas e designers;</a:t>
                      </a:r>
                      <a:endParaRPr b="1" sz="2600" u="none" cap="none" strike="noStrike">
                        <a:latin typeface="Calibri"/>
                        <a:ea typeface="Calibri"/>
                        <a:cs typeface="Calibri"/>
                        <a:sym typeface="Calibri"/>
                      </a:endParaRPr>
                    </a:p>
                  </a:txBody>
                  <a:tcPr marT="91425" marB="91425" marR="91425" marL="91425"/>
                </a:tc>
              </a:tr>
              <a:tr h="1157475">
                <a:tc>
                  <a:txBody>
                    <a:bodyPr/>
                    <a:lstStyle/>
                    <a:p>
                      <a:pPr indent="-393700" lvl="0" marL="457200" marR="0" rtl="0" algn="just">
                        <a:lnSpc>
                          <a:spcPct val="115000"/>
                        </a:lnSpc>
                        <a:spcBef>
                          <a:spcPts val="0"/>
                        </a:spcBef>
                        <a:spcAft>
                          <a:spcPts val="0"/>
                        </a:spcAft>
                        <a:buClr>
                          <a:srgbClr val="585858"/>
                        </a:buClr>
                        <a:buSzPts val="2600"/>
                        <a:buFont typeface="Calibri"/>
                        <a:buChar char="●"/>
                      </a:pPr>
                      <a:r>
                        <a:rPr b="1" lang="en-US" sz="2600" u="none" cap="none" strike="noStrike">
                          <a:solidFill>
                            <a:srgbClr val="585858"/>
                          </a:solidFill>
                          <a:highlight>
                            <a:srgbClr val="FFFFFF"/>
                          </a:highlight>
                          <a:latin typeface="Calibri"/>
                          <a:ea typeface="Calibri"/>
                          <a:cs typeface="Calibri"/>
                          <a:sym typeface="Calibri"/>
                        </a:rPr>
                        <a:t>Consultores e especialistas, como consultores financeiros, contadores, programadores, profissionais de tecnologia da informação, tradutores e intérpretes;</a:t>
                      </a:r>
                      <a:endParaRPr b="1" sz="2600" u="none" cap="none" strike="noStrike">
                        <a:latin typeface="Calibri"/>
                        <a:ea typeface="Calibri"/>
                        <a:cs typeface="Calibri"/>
                        <a:sym typeface="Calibri"/>
                      </a:endParaRPr>
                    </a:p>
                  </a:txBody>
                  <a:tcPr marT="91425" marB="91425" marR="91425" marL="91425"/>
                </a:tc>
              </a:tr>
              <a:tr h="1157475">
                <a:tc>
                  <a:txBody>
                    <a:bodyPr/>
                    <a:lstStyle/>
                    <a:p>
                      <a:pPr indent="-393700" lvl="0" marL="457200" marR="0" rtl="0" algn="just">
                        <a:lnSpc>
                          <a:spcPct val="115000"/>
                        </a:lnSpc>
                        <a:spcBef>
                          <a:spcPts val="0"/>
                        </a:spcBef>
                        <a:spcAft>
                          <a:spcPts val="0"/>
                        </a:spcAft>
                        <a:buClr>
                          <a:srgbClr val="585858"/>
                        </a:buClr>
                        <a:buSzPts val="2600"/>
                        <a:buFont typeface="Calibri"/>
                        <a:buChar char="●"/>
                      </a:pPr>
                      <a:r>
                        <a:rPr b="1" lang="en-US" sz="2600" u="none" cap="none" strike="noStrike">
                          <a:solidFill>
                            <a:srgbClr val="585858"/>
                          </a:solidFill>
                          <a:highlight>
                            <a:srgbClr val="FFFFFF"/>
                          </a:highlight>
                          <a:latin typeface="Calibri"/>
                          <a:ea typeface="Calibri"/>
                          <a:cs typeface="Calibri"/>
                          <a:sym typeface="Calibri"/>
                        </a:rPr>
                        <a:t>Profissões regulamentadas, como advogados, jornalistas, economistas e publicitários;</a:t>
                      </a:r>
                      <a:endParaRPr b="1" sz="2600" u="none" cap="none" strike="noStrike">
                        <a:latin typeface="Calibri"/>
                        <a:ea typeface="Calibri"/>
                        <a:cs typeface="Calibri"/>
                        <a:sym typeface="Calibri"/>
                      </a:endParaRPr>
                    </a:p>
                  </a:txBody>
                  <a:tcPr marT="91425" marB="91425" marR="91425" marL="91425"/>
                </a:tc>
              </a:tr>
              <a:tr h="1157475">
                <a:tc>
                  <a:txBody>
                    <a:bodyPr/>
                    <a:lstStyle/>
                    <a:p>
                      <a:pPr indent="-393700" lvl="0" marL="457200" marR="0" rtl="0" algn="just">
                        <a:lnSpc>
                          <a:spcPct val="115000"/>
                        </a:lnSpc>
                        <a:spcBef>
                          <a:spcPts val="0"/>
                        </a:spcBef>
                        <a:spcAft>
                          <a:spcPts val="0"/>
                        </a:spcAft>
                        <a:buClr>
                          <a:srgbClr val="585858"/>
                        </a:buClr>
                        <a:buSzPts val="2600"/>
                        <a:buFont typeface="Calibri"/>
                        <a:buChar char="●"/>
                      </a:pPr>
                      <a:r>
                        <a:rPr b="1" lang="en-US" sz="2600" u="none" cap="none" strike="noStrike">
                          <a:solidFill>
                            <a:srgbClr val="585858"/>
                          </a:solidFill>
                          <a:highlight>
                            <a:srgbClr val="FFFFFF"/>
                          </a:highlight>
                          <a:latin typeface="Calibri"/>
                          <a:ea typeface="Calibri"/>
                          <a:cs typeface="Calibri"/>
                          <a:sym typeface="Calibri"/>
                        </a:rPr>
                        <a:t>Outros profissionais técnicos e autônomos, como pedreiros, jardineiros, costureiros e personal trainers.</a:t>
                      </a:r>
                      <a:endParaRPr b="1" sz="2600" u="none" cap="none" strike="noStrike">
                        <a:solidFill>
                          <a:srgbClr val="585858"/>
                        </a:solidFill>
                        <a:highlight>
                          <a:srgbClr val="FFFFFF"/>
                        </a:highlight>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6" name="Shape 686"/>
        <p:cNvGrpSpPr/>
        <p:nvPr/>
      </p:nvGrpSpPr>
      <p:grpSpPr>
        <a:xfrm>
          <a:off x="0" y="0"/>
          <a:ext cx="0" cy="0"/>
          <a:chOff x="0" y="0"/>
          <a:chExt cx="0" cy="0"/>
        </a:xfrm>
      </p:grpSpPr>
      <p:sp>
        <p:nvSpPr>
          <p:cNvPr id="687" name="Google Shape;687;p14"/>
          <p:cNvSpPr/>
          <p:nvPr/>
        </p:nvSpPr>
        <p:spPr>
          <a:xfrm>
            <a:off x="2251440" y="1400400"/>
            <a:ext cx="2531520" cy="660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100"/>
              <a:buFont typeface="Arial"/>
              <a:buNone/>
            </a:pPr>
            <a:r>
              <a:rPr b="1" i="0" lang="en-US" sz="3100" u="none" cap="none" strike="noStrike">
                <a:solidFill>
                  <a:schemeClr val="dk1"/>
                </a:solidFill>
                <a:latin typeface="Poppins"/>
                <a:ea typeface="Poppins"/>
                <a:cs typeface="Poppins"/>
                <a:sym typeface="Poppins"/>
              </a:rPr>
              <a:t>Federal</a:t>
            </a:r>
            <a:endParaRPr b="0" i="0" sz="3100" u="none" cap="none" strike="noStrike">
              <a:solidFill>
                <a:srgbClr val="000000"/>
              </a:solidFill>
              <a:latin typeface="Arial"/>
              <a:ea typeface="Arial"/>
              <a:cs typeface="Arial"/>
              <a:sym typeface="Arial"/>
            </a:endParaRPr>
          </a:p>
        </p:txBody>
      </p:sp>
      <p:pic>
        <p:nvPicPr>
          <p:cNvPr id="688" name="Google Shape;688;p14"/>
          <p:cNvPicPr preferRelativeResize="0"/>
          <p:nvPr/>
        </p:nvPicPr>
        <p:blipFill rotWithShape="1">
          <a:blip r:embed="rId3">
            <a:alphaModFix/>
          </a:blip>
          <a:srcRect b="0" l="0" r="0" t="0"/>
          <a:stretch/>
        </p:blipFill>
        <p:spPr>
          <a:xfrm rot="-5400000">
            <a:off x="7805520" y="-520200"/>
            <a:ext cx="7563240" cy="12198960"/>
          </a:xfrm>
          <a:prstGeom prst="rect">
            <a:avLst/>
          </a:prstGeom>
          <a:noFill/>
          <a:ln>
            <a:noFill/>
          </a:ln>
        </p:spPr>
      </p:pic>
      <p:sp>
        <p:nvSpPr>
          <p:cNvPr id="689" name="Google Shape;689;p14"/>
          <p:cNvSpPr/>
          <p:nvPr/>
        </p:nvSpPr>
        <p:spPr>
          <a:xfrm>
            <a:off x="5653080" y="2139480"/>
            <a:ext cx="11958840" cy="635868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Conforme a Lei 8.112/090, é determinado em seu artigo 117 — X como:</a:t>
            </a:r>
            <a:endParaRPr b="0" i="0" sz="29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Participar de gerência ou administração de sociedade privada, personificada ou não personificada, exercer o comércio, exceto na qualidade de acionista, cotista ou comanditário.</a:t>
            </a:r>
            <a:endParaRPr b="0" i="0" sz="29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Entendemos que não é proibido atividades empresariais, mas a atuação como administrador de um negócio ou gerência.</a:t>
            </a:r>
            <a:endParaRPr b="0" i="0" sz="29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Sendo assim, o funcionário público federal pode participar de uma empresa através de colaboração de capital, o que a torna acionista, cotista ou comanditário (alheio à administração).</a:t>
            </a:r>
            <a:endParaRPr b="0" i="0" sz="29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Lembrando que o funcionário federal não pode participar da administração da empresa, mas, pode participar dos conselhos fiscais e administrativos do seu negócio.</a:t>
            </a:r>
            <a:endParaRPr b="0" i="0" sz="2900" u="none" cap="none" strike="noStrike">
              <a:solidFill>
                <a:srgbClr val="000000"/>
              </a:solidFill>
              <a:latin typeface="Arial"/>
              <a:ea typeface="Arial"/>
              <a:cs typeface="Arial"/>
              <a:sym typeface="Arial"/>
            </a:endParaRPr>
          </a:p>
        </p:txBody>
      </p:sp>
      <p:sp>
        <p:nvSpPr>
          <p:cNvPr id="690" name="Google Shape;690;p14"/>
          <p:cNvSpPr/>
          <p:nvPr/>
        </p:nvSpPr>
        <p:spPr>
          <a:xfrm>
            <a:off x="-1066680" y="537660"/>
            <a:ext cx="10069560" cy="1127520"/>
          </a:xfrm>
          <a:prstGeom prst="rect">
            <a:avLst/>
          </a:prstGeom>
          <a:noFill/>
          <a:ln>
            <a:noFill/>
          </a:ln>
        </p:spPr>
        <p:txBody>
          <a:bodyPr anchorCtr="0" anchor="t" bIns="0" lIns="0" spcFirstLastPara="1" rIns="0" wrap="square" tIns="0">
            <a:spAutoFit/>
          </a:bodyPr>
          <a:lstStyle/>
          <a:p>
            <a:pPr indent="0" lvl="0" marL="0" marR="0" rtl="0" algn="ctr">
              <a:lnSpc>
                <a:spcPct val="141000"/>
              </a:lnSpc>
              <a:spcBef>
                <a:spcPts val="0"/>
              </a:spcBef>
              <a:spcAft>
                <a:spcPts val="0"/>
              </a:spcAft>
              <a:buClr>
                <a:srgbClr val="000000"/>
              </a:buClr>
              <a:buSzPts val="5250"/>
              <a:buFont typeface="Arial"/>
              <a:buNone/>
            </a:pPr>
            <a:r>
              <a:rPr b="1" i="0" lang="en-US" sz="5250" u="none" cap="none" strike="noStrike">
                <a:solidFill>
                  <a:schemeClr val="dk1"/>
                </a:solidFill>
                <a:latin typeface="Times New Roman"/>
                <a:ea typeface="Times New Roman"/>
                <a:cs typeface="Times New Roman"/>
                <a:sym typeface="Times New Roman"/>
              </a:rPr>
              <a:t>Servidores</a:t>
            </a:r>
            <a:r>
              <a:rPr b="1" i="0" lang="en-US" sz="5250" u="none" cap="none" strike="noStrike">
                <a:solidFill>
                  <a:srgbClr val="FFFFFF"/>
                </a:solidFill>
                <a:latin typeface="Times New Roman"/>
                <a:ea typeface="Times New Roman"/>
                <a:cs typeface="Times New Roman"/>
                <a:sym typeface="Times New Roman"/>
              </a:rPr>
              <a:t> </a:t>
            </a:r>
            <a:r>
              <a:rPr b="1" i="0" lang="en-US" sz="5250" u="none" cap="none" strike="noStrike">
                <a:solidFill>
                  <a:schemeClr val="dk1"/>
                </a:solidFill>
                <a:latin typeface="Times New Roman"/>
                <a:ea typeface="Times New Roman"/>
                <a:cs typeface="Times New Roman"/>
                <a:sym typeface="Times New Roman"/>
              </a:rPr>
              <a:t>Públicos</a:t>
            </a:r>
            <a:endParaRPr b="0" i="0" sz="5250" u="none" cap="none" strike="noStrike">
              <a:solidFill>
                <a:srgbClr val="000000"/>
              </a:solidFill>
              <a:latin typeface="Arial"/>
              <a:ea typeface="Arial"/>
              <a:cs typeface="Arial"/>
              <a:sym typeface="Arial"/>
            </a:endParaRPr>
          </a:p>
        </p:txBody>
      </p:sp>
      <p:sp>
        <p:nvSpPr>
          <p:cNvPr id="691" name="Google Shape;691;p14"/>
          <p:cNvSpPr/>
          <p:nvPr/>
        </p:nvSpPr>
        <p:spPr>
          <a:xfrm>
            <a:off x="5917799" y="9601200"/>
            <a:ext cx="9174300" cy="306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800" u="none" cap="none" strike="noStrike">
              <a:solidFill>
                <a:srgbClr val="000000"/>
              </a:solidFill>
              <a:latin typeface="Arial"/>
              <a:ea typeface="Arial"/>
              <a:cs typeface="Arial"/>
              <a:sym typeface="Arial"/>
            </a:endParaRPr>
          </a:p>
        </p:txBody>
      </p:sp>
      <p:pic>
        <p:nvPicPr>
          <p:cNvPr id="692" name="Google Shape;692;p14"/>
          <p:cNvPicPr preferRelativeResize="0"/>
          <p:nvPr/>
        </p:nvPicPr>
        <p:blipFill rotWithShape="1">
          <a:blip r:embed="rId4">
            <a:alphaModFix/>
          </a:blip>
          <a:srcRect b="0" l="0" r="0" t="0"/>
          <a:stretch/>
        </p:blipFill>
        <p:spPr>
          <a:xfrm>
            <a:off x="1278720" y="9021240"/>
            <a:ext cx="1419120" cy="946080"/>
          </a:xfrm>
          <a:prstGeom prst="rect">
            <a:avLst/>
          </a:prstGeom>
          <a:noFill/>
          <a:ln>
            <a:noFill/>
          </a:ln>
        </p:spPr>
      </p:pic>
      <p:pic>
        <p:nvPicPr>
          <p:cNvPr id="693" name="Google Shape;693;p14"/>
          <p:cNvPicPr preferRelativeResize="0"/>
          <p:nvPr/>
        </p:nvPicPr>
        <p:blipFill rotWithShape="1">
          <a:blip r:embed="rId5">
            <a:alphaModFix/>
          </a:blip>
          <a:srcRect b="0" l="0" r="0" t="0"/>
          <a:stretch/>
        </p:blipFill>
        <p:spPr>
          <a:xfrm>
            <a:off x="351720" y="9021240"/>
            <a:ext cx="507240" cy="885960"/>
          </a:xfrm>
          <a:prstGeom prst="rect">
            <a:avLst/>
          </a:prstGeom>
          <a:noFill/>
          <a:ln>
            <a:noFill/>
          </a:ln>
        </p:spPr>
      </p:pic>
      <p:pic>
        <p:nvPicPr>
          <p:cNvPr id="694" name="Google Shape;694;p14"/>
          <p:cNvPicPr preferRelativeResize="0"/>
          <p:nvPr/>
        </p:nvPicPr>
        <p:blipFill rotWithShape="1">
          <a:blip r:embed="rId6">
            <a:alphaModFix/>
          </a:blip>
          <a:srcRect b="0" l="0" r="0" t="0"/>
          <a:stretch/>
        </p:blipFill>
        <p:spPr>
          <a:xfrm>
            <a:off x="2972520" y="9024840"/>
            <a:ext cx="1991160" cy="928440"/>
          </a:xfrm>
          <a:prstGeom prst="rect">
            <a:avLst/>
          </a:prstGeom>
          <a:noFill/>
          <a:ln>
            <a:noFill/>
          </a:ln>
        </p:spPr>
      </p:pic>
      <p:grpSp>
        <p:nvGrpSpPr>
          <p:cNvPr id="695" name="Google Shape;695;p14"/>
          <p:cNvGrpSpPr/>
          <p:nvPr/>
        </p:nvGrpSpPr>
        <p:grpSpPr>
          <a:xfrm>
            <a:off x="344880" y="1969560"/>
            <a:ext cx="3990960" cy="6928560"/>
            <a:chOff x="344880" y="1969560"/>
            <a:chExt cx="3990960" cy="6928560"/>
          </a:xfrm>
        </p:grpSpPr>
        <p:pic>
          <p:nvPicPr>
            <p:cNvPr id="696" name="Google Shape;696;p14"/>
            <p:cNvPicPr preferRelativeResize="0"/>
            <p:nvPr/>
          </p:nvPicPr>
          <p:blipFill rotWithShape="1">
            <a:blip r:embed="rId7">
              <a:alphaModFix/>
            </a:blip>
            <a:srcRect b="0" l="0" r="0" t="0"/>
            <a:stretch/>
          </p:blipFill>
          <p:spPr>
            <a:xfrm>
              <a:off x="344880" y="1969560"/>
              <a:ext cx="3990960" cy="6928560"/>
            </a:xfrm>
            <a:prstGeom prst="rect">
              <a:avLst/>
            </a:prstGeom>
            <a:noFill/>
            <a:ln>
              <a:noFill/>
            </a:ln>
          </p:spPr>
        </p:pic>
        <p:sp>
          <p:nvSpPr>
            <p:cNvPr id="697" name="Google Shape;697;p14"/>
            <p:cNvSpPr/>
            <p:nvPr/>
          </p:nvSpPr>
          <p:spPr>
            <a:xfrm>
              <a:off x="565920" y="3460320"/>
              <a:ext cx="168480" cy="1667160"/>
            </a:xfrm>
            <a:custGeom>
              <a:rect b="b" l="l" r="r" t="t"/>
              <a:pathLst>
                <a:path extrusionOk="0" h="2025650" w="231775">
                  <a:moveTo>
                    <a:pt x="135154" y="231479"/>
                  </a:moveTo>
                  <a:lnTo>
                    <a:pt x="96539" y="231479"/>
                  </a:lnTo>
                  <a:lnTo>
                    <a:pt x="96539" y="0"/>
                  </a:lnTo>
                  <a:lnTo>
                    <a:pt x="135154" y="0"/>
                  </a:lnTo>
                  <a:lnTo>
                    <a:pt x="135154" y="231479"/>
                  </a:lnTo>
                  <a:close/>
                </a:path>
                <a:path extrusionOk="0" h="2025650" w="231775">
                  <a:moveTo>
                    <a:pt x="115847" y="2025448"/>
                  </a:moveTo>
                  <a:lnTo>
                    <a:pt x="71137" y="2016406"/>
                  </a:lnTo>
                  <a:lnTo>
                    <a:pt x="34271" y="1991691"/>
                  </a:lnTo>
                  <a:lnTo>
                    <a:pt x="9231" y="1954919"/>
                  </a:lnTo>
                  <a:lnTo>
                    <a:pt x="0" y="1909708"/>
                  </a:lnTo>
                  <a:lnTo>
                    <a:pt x="38615" y="1909708"/>
                  </a:lnTo>
                  <a:lnTo>
                    <a:pt x="44709" y="1939668"/>
                  </a:lnTo>
                  <a:lnTo>
                    <a:pt x="61302" y="1964202"/>
                  </a:lnTo>
                  <a:lnTo>
                    <a:pt x="85859" y="1980780"/>
                  </a:lnTo>
                  <a:lnTo>
                    <a:pt x="115847" y="1986868"/>
                  </a:lnTo>
                  <a:lnTo>
                    <a:pt x="201149" y="1986868"/>
                  </a:lnTo>
                  <a:lnTo>
                    <a:pt x="197905" y="1991691"/>
                  </a:lnTo>
                  <a:lnTo>
                    <a:pt x="161099" y="2016406"/>
                  </a:lnTo>
                  <a:lnTo>
                    <a:pt x="115847" y="2025448"/>
                  </a:lnTo>
                  <a:close/>
                </a:path>
                <a:path extrusionOk="0" h="2025650" w="231775">
                  <a:moveTo>
                    <a:pt x="201149" y="1986868"/>
                  </a:moveTo>
                  <a:lnTo>
                    <a:pt x="115847" y="1986868"/>
                  </a:lnTo>
                  <a:lnTo>
                    <a:pt x="145834" y="1980780"/>
                  </a:lnTo>
                  <a:lnTo>
                    <a:pt x="170391" y="1964202"/>
                  </a:lnTo>
                  <a:lnTo>
                    <a:pt x="186984" y="1939668"/>
                  </a:lnTo>
                  <a:lnTo>
                    <a:pt x="193078" y="1909708"/>
                  </a:lnTo>
                  <a:lnTo>
                    <a:pt x="231694" y="1909708"/>
                  </a:lnTo>
                  <a:lnTo>
                    <a:pt x="222643" y="1954919"/>
                  </a:lnTo>
                  <a:lnTo>
                    <a:pt x="201149" y="1986868"/>
                  </a:lnTo>
                  <a:close/>
                </a:path>
              </a:pathLst>
            </a:custGeom>
            <a:solidFill>
              <a:srgbClr val="2ED4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1" name="Shape 701"/>
        <p:cNvGrpSpPr/>
        <p:nvPr/>
      </p:nvGrpSpPr>
      <p:grpSpPr>
        <a:xfrm>
          <a:off x="0" y="0"/>
          <a:ext cx="0" cy="0"/>
          <a:chOff x="0" y="0"/>
          <a:chExt cx="0" cy="0"/>
        </a:xfrm>
      </p:grpSpPr>
      <p:sp>
        <p:nvSpPr>
          <p:cNvPr id="702" name="Google Shape;702;p15"/>
          <p:cNvSpPr/>
          <p:nvPr/>
        </p:nvSpPr>
        <p:spPr>
          <a:xfrm>
            <a:off x="822600" y="904500"/>
            <a:ext cx="10069560" cy="1191960"/>
          </a:xfrm>
          <a:prstGeom prst="rect">
            <a:avLst/>
          </a:prstGeom>
          <a:noFill/>
          <a:ln>
            <a:noFill/>
          </a:ln>
        </p:spPr>
        <p:txBody>
          <a:bodyPr anchorCtr="0" anchor="t" bIns="0" lIns="0" spcFirstLastPara="1" rIns="0" wrap="square" tIns="0">
            <a:spAutoFit/>
          </a:bodyPr>
          <a:lstStyle/>
          <a:p>
            <a:pPr indent="0" lvl="0" marL="0" marR="0" rtl="0" algn="ctr">
              <a:lnSpc>
                <a:spcPct val="141000"/>
              </a:lnSpc>
              <a:spcBef>
                <a:spcPts val="0"/>
              </a:spcBef>
              <a:spcAft>
                <a:spcPts val="0"/>
              </a:spcAft>
              <a:buClr>
                <a:srgbClr val="000000"/>
              </a:buClr>
              <a:buSzPts val="5550"/>
              <a:buFont typeface="Arial"/>
              <a:buNone/>
            </a:pPr>
            <a:r>
              <a:rPr b="1" i="0" lang="en-US" sz="5550" u="none" cap="none" strike="noStrike">
                <a:solidFill>
                  <a:schemeClr val="dk1"/>
                </a:solidFill>
                <a:latin typeface="Times New Roman"/>
                <a:ea typeface="Times New Roman"/>
                <a:cs typeface="Times New Roman"/>
                <a:sym typeface="Times New Roman"/>
              </a:rPr>
              <a:t>Servidores</a:t>
            </a:r>
            <a:r>
              <a:rPr b="1" i="0" lang="en-US" sz="5550" u="none" cap="none" strike="noStrike">
                <a:solidFill>
                  <a:srgbClr val="FFFFFF"/>
                </a:solidFill>
                <a:latin typeface="Times New Roman"/>
                <a:ea typeface="Times New Roman"/>
                <a:cs typeface="Times New Roman"/>
                <a:sym typeface="Times New Roman"/>
              </a:rPr>
              <a:t> </a:t>
            </a:r>
            <a:r>
              <a:rPr b="1" i="0" lang="en-US" sz="5550" u="none" cap="none" strike="noStrike">
                <a:solidFill>
                  <a:schemeClr val="dk1"/>
                </a:solidFill>
                <a:latin typeface="Times New Roman"/>
                <a:ea typeface="Times New Roman"/>
                <a:cs typeface="Times New Roman"/>
                <a:sym typeface="Times New Roman"/>
              </a:rPr>
              <a:t>Públicos</a:t>
            </a:r>
            <a:endParaRPr b="0" i="0" sz="5550" u="none" cap="none" strike="noStrike">
              <a:solidFill>
                <a:srgbClr val="000000"/>
              </a:solidFill>
              <a:latin typeface="Arial"/>
              <a:ea typeface="Arial"/>
              <a:cs typeface="Arial"/>
              <a:sym typeface="Arial"/>
            </a:endParaRPr>
          </a:p>
        </p:txBody>
      </p:sp>
      <p:sp>
        <p:nvSpPr>
          <p:cNvPr id="703" name="Google Shape;703;p15"/>
          <p:cNvSpPr/>
          <p:nvPr/>
        </p:nvSpPr>
        <p:spPr>
          <a:xfrm>
            <a:off x="1315800" y="1766160"/>
            <a:ext cx="9083160" cy="660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100"/>
              <a:buFont typeface="Arial"/>
              <a:buNone/>
            </a:pPr>
            <a:r>
              <a:rPr b="1" i="0" lang="en-US" sz="3100" u="none" cap="none" strike="noStrike">
                <a:solidFill>
                  <a:srgbClr val="171616"/>
                </a:solidFill>
                <a:latin typeface="Poppins"/>
                <a:ea typeface="Poppins"/>
                <a:cs typeface="Poppins"/>
                <a:sym typeface="Poppins"/>
              </a:rPr>
              <a:t>Estadual </a:t>
            </a:r>
            <a:endParaRPr b="0" i="0" sz="3100" u="none" cap="none" strike="noStrike">
              <a:solidFill>
                <a:srgbClr val="000000"/>
              </a:solidFill>
              <a:latin typeface="Arial"/>
              <a:ea typeface="Arial"/>
              <a:cs typeface="Arial"/>
              <a:sym typeface="Arial"/>
            </a:endParaRPr>
          </a:p>
        </p:txBody>
      </p:sp>
      <p:pic>
        <p:nvPicPr>
          <p:cNvPr id="704" name="Google Shape;704;p15"/>
          <p:cNvPicPr preferRelativeResize="0"/>
          <p:nvPr/>
        </p:nvPicPr>
        <p:blipFill rotWithShape="1">
          <a:blip r:embed="rId3">
            <a:alphaModFix/>
          </a:blip>
          <a:srcRect b="0" l="0" r="0" t="0"/>
          <a:stretch/>
        </p:blipFill>
        <p:spPr>
          <a:xfrm rot="-5400000">
            <a:off x="6119280" y="1575720"/>
            <a:ext cx="6048360" cy="9755280"/>
          </a:xfrm>
          <a:prstGeom prst="rect">
            <a:avLst/>
          </a:prstGeom>
          <a:noFill/>
          <a:ln>
            <a:noFill/>
          </a:ln>
        </p:spPr>
      </p:pic>
      <p:sp>
        <p:nvSpPr>
          <p:cNvPr id="705" name="Google Shape;705;p15"/>
          <p:cNvSpPr/>
          <p:nvPr/>
        </p:nvSpPr>
        <p:spPr>
          <a:xfrm>
            <a:off x="4572000" y="4629960"/>
            <a:ext cx="8606880" cy="328716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highlight>
                  <a:srgbClr val="74BD4D"/>
                </a:highlight>
                <a:latin typeface="Times New Roman"/>
                <a:ea typeface="Times New Roman"/>
                <a:cs typeface="Times New Roman"/>
                <a:sym typeface="Times New Roman"/>
              </a:rPr>
              <a:t>O funcionário público estadual, de acordo com a LEI Nº 5.247, DE 26 DE JULHO DE 1991, não pode:</a:t>
            </a:r>
            <a:endParaRPr b="0" i="0" sz="30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highlight>
                  <a:srgbClr val="74BD4D"/>
                </a:highlight>
                <a:latin typeface="Times New Roman"/>
                <a:ea typeface="Times New Roman"/>
                <a:cs typeface="Times New Roman"/>
                <a:sym typeface="Times New Roman"/>
              </a:rPr>
              <a:t>IX – participar de gerência ou administração de empresa privada, de sociedade civil, ou exercer o comércio, exceto na qualidade de acionista quotista ou comanditário.   </a:t>
            </a:r>
            <a:endParaRPr b="0" i="0" sz="3000" u="none" cap="none" strike="noStrike">
              <a:solidFill>
                <a:srgbClr val="000000"/>
              </a:solidFill>
              <a:latin typeface="Arial"/>
              <a:ea typeface="Arial"/>
              <a:cs typeface="Arial"/>
              <a:sym typeface="Arial"/>
            </a:endParaRPr>
          </a:p>
        </p:txBody>
      </p:sp>
      <p:pic>
        <p:nvPicPr>
          <p:cNvPr id="706" name="Google Shape;706;p15"/>
          <p:cNvPicPr preferRelativeResize="0"/>
          <p:nvPr/>
        </p:nvPicPr>
        <p:blipFill rotWithShape="1">
          <a:blip r:embed="rId4">
            <a:alphaModFix/>
          </a:blip>
          <a:srcRect b="0" l="0" r="0" t="0"/>
          <a:stretch/>
        </p:blipFill>
        <p:spPr>
          <a:xfrm>
            <a:off x="248760" y="7071840"/>
            <a:ext cx="2720880" cy="2720880"/>
          </a:xfrm>
          <a:prstGeom prst="rect">
            <a:avLst/>
          </a:prstGeom>
          <a:noFill/>
          <a:ln>
            <a:noFill/>
          </a:ln>
        </p:spPr>
      </p:pic>
      <p:sp>
        <p:nvSpPr>
          <p:cNvPr id="707" name="Google Shape;707;p15"/>
          <p:cNvSpPr/>
          <p:nvPr/>
        </p:nvSpPr>
        <p:spPr>
          <a:xfrm>
            <a:off x="4457700" y="9793075"/>
            <a:ext cx="5107800" cy="216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600" u="none" cap="none" strike="noStrike">
              <a:solidFill>
                <a:srgbClr val="000000"/>
              </a:solidFill>
              <a:latin typeface="Arial"/>
              <a:ea typeface="Arial"/>
              <a:cs typeface="Arial"/>
              <a:sym typeface="Arial"/>
            </a:endParaRPr>
          </a:p>
        </p:txBody>
      </p:sp>
      <p:pic>
        <p:nvPicPr>
          <p:cNvPr id="708" name="Google Shape;708;p15"/>
          <p:cNvPicPr preferRelativeResize="0"/>
          <p:nvPr/>
        </p:nvPicPr>
        <p:blipFill rotWithShape="1">
          <a:blip r:embed="rId5">
            <a:alphaModFix/>
          </a:blip>
          <a:srcRect b="0" l="0" r="0" t="0"/>
          <a:stretch/>
        </p:blipFill>
        <p:spPr>
          <a:xfrm>
            <a:off x="16397280" y="9019800"/>
            <a:ext cx="1419120" cy="946080"/>
          </a:xfrm>
          <a:prstGeom prst="rect">
            <a:avLst/>
          </a:prstGeom>
          <a:noFill/>
          <a:ln>
            <a:noFill/>
          </a:ln>
        </p:spPr>
      </p:pic>
      <p:pic>
        <p:nvPicPr>
          <p:cNvPr id="709" name="Google Shape;709;p15"/>
          <p:cNvPicPr preferRelativeResize="0"/>
          <p:nvPr/>
        </p:nvPicPr>
        <p:blipFill rotWithShape="1">
          <a:blip r:embed="rId6">
            <a:alphaModFix/>
          </a:blip>
          <a:srcRect b="0" l="0" r="0" t="0"/>
          <a:stretch/>
        </p:blipFill>
        <p:spPr>
          <a:xfrm>
            <a:off x="15470280" y="9019800"/>
            <a:ext cx="507240" cy="885960"/>
          </a:xfrm>
          <a:prstGeom prst="rect">
            <a:avLst/>
          </a:prstGeom>
          <a:noFill/>
          <a:ln>
            <a:noFill/>
          </a:ln>
        </p:spPr>
      </p:pic>
      <p:pic>
        <p:nvPicPr>
          <p:cNvPr id="710" name="Google Shape;710;p15"/>
          <p:cNvPicPr preferRelativeResize="0"/>
          <p:nvPr/>
        </p:nvPicPr>
        <p:blipFill rotWithShape="1">
          <a:blip r:embed="rId7">
            <a:alphaModFix/>
          </a:blip>
          <a:srcRect b="0" l="0" r="0" t="0"/>
          <a:stretch/>
        </p:blipFill>
        <p:spPr>
          <a:xfrm>
            <a:off x="16127640" y="7967880"/>
            <a:ext cx="1991160" cy="9284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16"/>
          <p:cNvPicPr preferRelativeResize="0"/>
          <p:nvPr/>
        </p:nvPicPr>
        <p:blipFill rotWithShape="1">
          <a:blip r:embed="rId3">
            <a:alphaModFix/>
          </a:blip>
          <a:srcRect b="0" l="0" r="0" t="0"/>
          <a:stretch/>
        </p:blipFill>
        <p:spPr>
          <a:xfrm>
            <a:off x="12623760" y="1310040"/>
            <a:ext cx="951480" cy="951480"/>
          </a:xfrm>
          <a:prstGeom prst="rect">
            <a:avLst/>
          </a:prstGeom>
          <a:noFill/>
          <a:ln>
            <a:noFill/>
          </a:ln>
        </p:spPr>
      </p:pic>
      <p:pic>
        <p:nvPicPr>
          <p:cNvPr id="716" name="Google Shape;716;p16"/>
          <p:cNvPicPr preferRelativeResize="0"/>
          <p:nvPr/>
        </p:nvPicPr>
        <p:blipFill rotWithShape="1">
          <a:blip r:embed="rId3">
            <a:alphaModFix/>
          </a:blip>
          <a:srcRect b="0" l="0" r="0" t="0"/>
          <a:stretch/>
        </p:blipFill>
        <p:spPr>
          <a:xfrm>
            <a:off x="14856840" y="110880"/>
            <a:ext cx="2529000" cy="2529000"/>
          </a:xfrm>
          <a:prstGeom prst="rect">
            <a:avLst/>
          </a:prstGeom>
          <a:noFill/>
          <a:ln>
            <a:noFill/>
          </a:ln>
        </p:spPr>
      </p:pic>
      <p:sp>
        <p:nvSpPr>
          <p:cNvPr id="717" name="Google Shape;717;p16"/>
          <p:cNvSpPr/>
          <p:nvPr/>
        </p:nvSpPr>
        <p:spPr>
          <a:xfrm>
            <a:off x="1151280" y="545400"/>
            <a:ext cx="6353280" cy="1188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6500"/>
              <a:buFont typeface="Arial"/>
              <a:buNone/>
            </a:pPr>
            <a:r>
              <a:rPr b="1" i="0" lang="en-US" sz="6500" u="none" cap="none" strike="noStrike">
                <a:solidFill>
                  <a:srgbClr val="171616"/>
                </a:solidFill>
                <a:latin typeface="Times New Roman"/>
                <a:ea typeface="Times New Roman"/>
                <a:cs typeface="Times New Roman"/>
                <a:sym typeface="Times New Roman"/>
              </a:rPr>
              <a:t> Limites do MEI</a:t>
            </a:r>
            <a:endParaRPr b="0" i="0" sz="6500" u="none" cap="none" strike="noStrike">
              <a:solidFill>
                <a:srgbClr val="000000"/>
              </a:solidFill>
              <a:latin typeface="Arial"/>
              <a:ea typeface="Arial"/>
              <a:cs typeface="Arial"/>
              <a:sym typeface="Arial"/>
            </a:endParaRPr>
          </a:p>
        </p:txBody>
      </p:sp>
      <p:sp>
        <p:nvSpPr>
          <p:cNvPr id="718" name="Google Shape;718;p16"/>
          <p:cNvSpPr/>
          <p:nvPr/>
        </p:nvSpPr>
        <p:spPr>
          <a:xfrm>
            <a:off x="1333501" y="9139025"/>
            <a:ext cx="11450400" cy="510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(Contabilizei, 2025)</a:t>
            </a:r>
            <a:endParaRPr b="0" i="0" sz="1800" u="none" cap="none" strike="noStrike">
              <a:solidFill>
                <a:srgbClr val="000000"/>
              </a:solidFill>
              <a:latin typeface="Arial"/>
              <a:ea typeface="Arial"/>
              <a:cs typeface="Arial"/>
              <a:sym typeface="Arial"/>
            </a:endParaRPr>
          </a:p>
        </p:txBody>
      </p:sp>
      <p:pic>
        <p:nvPicPr>
          <p:cNvPr id="719" name="Google Shape;719;p16"/>
          <p:cNvPicPr preferRelativeResize="0"/>
          <p:nvPr/>
        </p:nvPicPr>
        <p:blipFill rotWithShape="1">
          <a:blip r:embed="rId4">
            <a:alphaModFix/>
          </a:blip>
          <a:srcRect b="0" l="0" r="0" t="0"/>
          <a:stretch/>
        </p:blipFill>
        <p:spPr>
          <a:xfrm>
            <a:off x="16536960" y="9060480"/>
            <a:ext cx="1419120" cy="946080"/>
          </a:xfrm>
          <a:prstGeom prst="rect">
            <a:avLst/>
          </a:prstGeom>
          <a:noFill/>
          <a:ln>
            <a:noFill/>
          </a:ln>
        </p:spPr>
      </p:pic>
      <p:pic>
        <p:nvPicPr>
          <p:cNvPr id="720" name="Google Shape;720;p16"/>
          <p:cNvPicPr preferRelativeResize="0"/>
          <p:nvPr/>
        </p:nvPicPr>
        <p:blipFill rotWithShape="1">
          <a:blip r:embed="rId5">
            <a:alphaModFix/>
          </a:blip>
          <a:srcRect b="0" l="0" r="0" t="0"/>
          <a:stretch/>
        </p:blipFill>
        <p:spPr>
          <a:xfrm>
            <a:off x="15729120" y="8950680"/>
            <a:ext cx="507240" cy="885960"/>
          </a:xfrm>
          <a:prstGeom prst="rect">
            <a:avLst/>
          </a:prstGeom>
          <a:noFill/>
          <a:ln>
            <a:noFill/>
          </a:ln>
        </p:spPr>
      </p:pic>
      <p:pic>
        <p:nvPicPr>
          <p:cNvPr id="721" name="Google Shape;721;p16"/>
          <p:cNvPicPr preferRelativeResize="0"/>
          <p:nvPr/>
        </p:nvPicPr>
        <p:blipFill rotWithShape="1">
          <a:blip r:embed="rId6">
            <a:alphaModFix/>
          </a:blip>
          <a:srcRect b="0" l="0" r="0" t="0"/>
          <a:stretch/>
        </p:blipFill>
        <p:spPr>
          <a:xfrm>
            <a:off x="13584600" y="8929800"/>
            <a:ext cx="1991160" cy="928440"/>
          </a:xfrm>
          <a:prstGeom prst="rect">
            <a:avLst/>
          </a:prstGeom>
          <a:noFill/>
          <a:ln>
            <a:noFill/>
          </a:ln>
        </p:spPr>
      </p:pic>
      <p:pic>
        <p:nvPicPr>
          <p:cNvPr id="722" name="Google Shape;722;p16"/>
          <p:cNvPicPr preferRelativeResize="0"/>
          <p:nvPr/>
        </p:nvPicPr>
        <p:blipFill rotWithShape="1">
          <a:blip r:embed="rId3">
            <a:alphaModFix/>
          </a:blip>
          <a:srcRect b="0" l="0" r="0" t="0"/>
          <a:stretch/>
        </p:blipFill>
        <p:spPr>
          <a:xfrm>
            <a:off x="16434360" y="3289320"/>
            <a:ext cx="951480" cy="951480"/>
          </a:xfrm>
          <a:prstGeom prst="rect">
            <a:avLst/>
          </a:prstGeom>
          <a:noFill/>
          <a:ln>
            <a:noFill/>
          </a:ln>
        </p:spPr>
      </p:pic>
      <p:sp>
        <p:nvSpPr>
          <p:cNvPr id="723" name="Google Shape;723;p16"/>
          <p:cNvSpPr/>
          <p:nvPr/>
        </p:nvSpPr>
        <p:spPr>
          <a:xfrm>
            <a:off x="-122760" y="1610167"/>
            <a:ext cx="17801160" cy="7238905"/>
          </a:xfrm>
          <a:prstGeom prst="rect">
            <a:avLst/>
          </a:prstGeom>
          <a:noFill/>
          <a:ln>
            <a:noFill/>
          </a:ln>
        </p:spPr>
        <p:txBody>
          <a:bodyPr anchorCtr="0" anchor="t" bIns="0" lIns="0" spcFirstLastPara="1" rIns="0" wrap="square" tIns="0">
            <a:spAutoFit/>
          </a:bodyPr>
          <a:lstStyle/>
          <a:p>
            <a:pPr indent="-329039" lvl="1" marL="734039" marR="0" rtl="0" algn="just">
              <a:lnSpc>
                <a:spcPct val="140000"/>
              </a:lnSpc>
              <a:spcBef>
                <a:spcPts val="0"/>
              </a:spcBef>
              <a:spcAft>
                <a:spcPts val="0"/>
              </a:spcAft>
              <a:buClr>
                <a:schemeClr val="dk1"/>
              </a:buClr>
              <a:buSzPts val="2800"/>
              <a:buFont typeface="Times New Roman"/>
              <a:buChar char="•"/>
            </a:pPr>
            <a:r>
              <a:rPr b="1" i="0" lang="en-US" sz="2800" u="none" cap="none" strike="noStrike">
                <a:solidFill>
                  <a:schemeClr val="dk1"/>
                </a:solidFill>
                <a:highlight>
                  <a:srgbClr val="FFFFFF"/>
                </a:highlight>
                <a:latin typeface="Times New Roman"/>
                <a:ea typeface="Times New Roman"/>
                <a:cs typeface="Times New Roman"/>
                <a:sym typeface="Times New Roman"/>
              </a:rPr>
              <a:t>Em 2025, o limite de faturamento anual do MEI é de R$ 81.000,00, o que corresponde a uma média de R$ 6.750,00 por mês (esse valor mensal é apenas uma referência, o que realmente conta é o total anual).</a:t>
            </a:r>
            <a:endParaRPr b="0" i="0" sz="1400" u="none" cap="none" strike="noStrike">
              <a:solidFill>
                <a:schemeClr val="dk1"/>
              </a:solidFill>
              <a:latin typeface="Arial"/>
              <a:ea typeface="Arial"/>
              <a:cs typeface="Arial"/>
              <a:sym typeface="Arial"/>
            </a:endParaRPr>
          </a:p>
          <a:p>
            <a:pPr indent="-329039" lvl="1" marL="734039" marR="0" rtl="0" algn="just">
              <a:lnSpc>
                <a:spcPct val="140000"/>
              </a:lnSpc>
              <a:spcBef>
                <a:spcPts val="0"/>
              </a:spcBef>
              <a:spcAft>
                <a:spcPts val="0"/>
              </a:spcAft>
              <a:buClr>
                <a:schemeClr val="dk1"/>
              </a:buClr>
              <a:buSzPts val="2800"/>
              <a:buFont typeface="Times New Roman"/>
              <a:buChar char="•"/>
            </a:pPr>
            <a:r>
              <a:rPr b="1" i="0" lang="en-US" sz="2800" u="none" cap="none" strike="noStrike">
                <a:solidFill>
                  <a:schemeClr val="dk1"/>
                </a:solidFill>
                <a:highlight>
                  <a:srgbClr val="FFFFFF"/>
                </a:highlight>
                <a:latin typeface="Times New Roman"/>
                <a:ea typeface="Times New Roman"/>
                <a:cs typeface="Times New Roman"/>
                <a:sym typeface="Times New Roman"/>
              </a:rPr>
              <a:t>Caso o faturamento ultrapasse o limite em até 20% (ou seja, até R$ 97.200,00), o empreendedor pode permanecer como MEI até o fim do ano-calendário. No entanto, a partir de janeiro do ano seguinte, deverá se desenquadrar e migrar para Microempresa (ME), pagando os tributos retroativos sobre o valor excedente.</a:t>
            </a:r>
            <a:endParaRPr b="0" i="0" sz="1400" u="none" cap="none" strike="noStrike">
              <a:solidFill>
                <a:schemeClr val="dk1"/>
              </a:solidFill>
              <a:latin typeface="Arial"/>
              <a:ea typeface="Arial"/>
              <a:cs typeface="Arial"/>
              <a:sym typeface="Arial"/>
            </a:endParaRPr>
          </a:p>
          <a:p>
            <a:pPr indent="-329039" lvl="1" marL="734039" marR="0" rtl="0" algn="just">
              <a:lnSpc>
                <a:spcPct val="140000"/>
              </a:lnSpc>
              <a:spcBef>
                <a:spcPts val="0"/>
              </a:spcBef>
              <a:spcAft>
                <a:spcPts val="0"/>
              </a:spcAft>
              <a:buClr>
                <a:schemeClr val="dk1"/>
              </a:buClr>
              <a:buSzPts val="2800"/>
              <a:buFont typeface="Times New Roman"/>
              <a:buChar char="•"/>
            </a:pPr>
            <a:r>
              <a:rPr b="1" i="0" lang="en-US" sz="2800" u="none" cap="none" strike="noStrike">
                <a:solidFill>
                  <a:schemeClr val="dk1"/>
                </a:solidFill>
                <a:highlight>
                  <a:srgbClr val="FFFFFF"/>
                </a:highlight>
                <a:latin typeface="Times New Roman"/>
                <a:ea typeface="Times New Roman"/>
                <a:cs typeface="Times New Roman"/>
                <a:sym typeface="Times New Roman"/>
              </a:rPr>
              <a:t>Se o faturamento ultrapassar mais de 20% (acima de R$ 97.200,00), o desenquadramento é imediato, e o CNPJ passa a recolher tributos como Microempresa, com aplicação de impostos retroativos, multas e juros.</a:t>
            </a:r>
            <a:endParaRPr b="0" i="0" sz="1400" u="none" cap="none" strike="noStrike">
              <a:solidFill>
                <a:schemeClr val="dk1"/>
              </a:solidFill>
              <a:latin typeface="Arial"/>
              <a:ea typeface="Arial"/>
              <a:cs typeface="Arial"/>
              <a:sym typeface="Arial"/>
            </a:endParaRPr>
          </a:p>
          <a:p>
            <a:pPr indent="-329039" lvl="1" marL="734039" marR="0" rtl="0" algn="just">
              <a:lnSpc>
                <a:spcPct val="140000"/>
              </a:lnSpc>
              <a:spcBef>
                <a:spcPts val="0"/>
              </a:spcBef>
              <a:spcAft>
                <a:spcPts val="0"/>
              </a:spcAft>
              <a:buClr>
                <a:schemeClr val="dk1"/>
              </a:buClr>
              <a:buSzPts val="2800"/>
              <a:buFont typeface="Times New Roman"/>
              <a:buChar char="•"/>
            </a:pPr>
            <a:r>
              <a:rPr b="1" i="0" lang="en-US" sz="2800" u="none" cap="none" strike="noStrike">
                <a:solidFill>
                  <a:schemeClr val="dk1"/>
                </a:solidFill>
                <a:highlight>
                  <a:srgbClr val="FFFFFF"/>
                </a:highlight>
                <a:latin typeface="Times New Roman"/>
                <a:ea typeface="Times New Roman"/>
                <a:cs typeface="Times New Roman"/>
                <a:sym typeface="Times New Roman"/>
              </a:rPr>
              <a:t>O limite de compras de mercadorias/insumos é de até 80% da receita bruta anual. Assim, considerando o limite de R$ 81.000,00, o MEI pode comprar até R$ 64.800,00 por ano (aproximadamente R$ 5.400,00 por mês).</a:t>
            </a:r>
            <a:endParaRPr b="0" i="0" sz="1400" u="none" cap="none" strike="noStrike">
              <a:solidFill>
                <a:schemeClr val="dk1"/>
              </a:solidFill>
              <a:latin typeface="Arial"/>
              <a:ea typeface="Arial"/>
              <a:cs typeface="Arial"/>
              <a:sym typeface="Arial"/>
            </a:endParaRPr>
          </a:p>
          <a:p>
            <a:pPr indent="-329039" lvl="1" marL="734039" marR="0" rtl="0" algn="just">
              <a:lnSpc>
                <a:spcPct val="140000"/>
              </a:lnSpc>
              <a:spcBef>
                <a:spcPts val="0"/>
              </a:spcBef>
              <a:spcAft>
                <a:spcPts val="0"/>
              </a:spcAft>
              <a:buClr>
                <a:schemeClr val="dk1"/>
              </a:buClr>
              <a:buSzPts val="2800"/>
              <a:buFont typeface="Times New Roman"/>
              <a:buChar char="•"/>
            </a:pPr>
            <a:r>
              <a:rPr b="1" i="0" lang="en-US" sz="2800" u="none" cap="none" strike="noStrike">
                <a:solidFill>
                  <a:schemeClr val="dk1"/>
                </a:solidFill>
                <a:highlight>
                  <a:srgbClr val="FFFFFF"/>
                </a:highlight>
                <a:latin typeface="Times New Roman"/>
                <a:ea typeface="Times New Roman"/>
                <a:cs typeface="Times New Roman"/>
                <a:sym typeface="Times New Roman"/>
              </a:rPr>
              <a:t>Cada empreendedor pode ter apenas um CNPJ MEI ativo em seu nome.</a:t>
            </a:r>
            <a:endParaRPr b="0" i="0" sz="1400" u="none" cap="none" strike="noStrike">
              <a:solidFill>
                <a:schemeClr val="dk1"/>
              </a:solidFill>
              <a:latin typeface="Arial"/>
              <a:ea typeface="Arial"/>
              <a:cs typeface="Arial"/>
              <a:sym typeface="Arial"/>
            </a:endParaRPr>
          </a:p>
          <a:p>
            <a:pPr indent="-329039" lvl="1" marL="734039" marR="0" rtl="0" algn="just">
              <a:lnSpc>
                <a:spcPct val="140000"/>
              </a:lnSpc>
              <a:spcBef>
                <a:spcPts val="0"/>
              </a:spcBef>
              <a:spcAft>
                <a:spcPts val="0"/>
              </a:spcAft>
              <a:buClr>
                <a:schemeClr val="dk1"/>
              </a:buClr>
              <a:buSzPts val="2800"/>
              <a:buFont typeface="Times New Roman"/>
              <a:buChar char="•"/>
            </a:pPr>
            <a:r>
              <a:rPr b="1" i="0" lang="en-US" sz="2800" u="none" cap="none" strike="noStrike">
                <a:solidFill>
                  <a:schemeClr val="dk1"/>
                </a:solidFill>
                <a:highlight>
                  <a:srgbClr val="FFFFFF"/>
                </a:highlight>
                <a:latin typeface="Times New Roman"/>
                <a:ea typeface="Times New Roman"/>
                <a:cs typeface="Times New Roman"/>
                <a:sym typeface="Times New Roman"/>
              </a:rPr>
              <a:t>Existem projetos de lei em tramitação que sugerem aumentar o limite de faturamento do MEI (para valores como R$ 120 mil ou R$ 130 mil por ano), mas até o momento nenhuma dessas mudanças foi aprovada.</a:t>
            </a:r>
            <a:endParaRPr b="1" i="0" sz="2800" u="none" cap="none" strike="noStrike">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7" name="Shape 727"/>
        <p:cNvGrpSpPr/>
        <p:nvPr/>
      </p:nvGrpSpPr>
      <p:grpSpPr>
        <a:xfrm>
          <a:off x="0" y="0"/>
          <a:ext cx="0" cy="0"/>
          <a:chOff x="0" y="0"/>
          <a:chExt cx="0" cy="0"/>
        </a:xfrm>
      </p:grpSpPr>
      <p:pic>
        <p:nvPicPr>
          <p:cNvPr id="728" name="Google Shape;728;p17"/>
          <p:cNvPicPr preferRelativeResize="0"/>
          <p:nvPr/>
        </p:nvPicPr>
        <p:blipFill rotWithShape="1">
          <a:blip r:embed="rId3">
            <a:alphaModFix/>
          </a:blip>
          <a:srcRect b="0" l="0" r="0" t="0"/>
          <a:stretch/>
        </p:blipFill>
        <p:spPr>
          <a:xfrm>
            <a:off x="451800" y="1945080"/>
            <a:ext cx="7313040" cy="7313040"/>
          </a:xfrm>
          <a:prstGeom prst="rect">
            <a:avLst/>
          </a:prstGeom>
          <a:noFill/>
          <a:ln>
            <a:noFill/>
          </a:ln>
        </p:spPr>
      </p:pic>
      <p:sp>
        <p:nvSpPr>
          <p:cNvPr id="729" name="Google Shape;729;p17"/>
          <p:cNvSpPr/>
          <p:nvPr/>
        </p:nvSpPr>
        <p:spPr>
          <a:xfrm>
            <a:off x="7386840" y="981000"/>
            <a:ext cx="9872280" cy="31132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520"/>
              <a:buFont typeface="Arial"/>
              <a:buNone/>
            </a:pPr>
            <a:r>
              <a:rPr b="1" i="0" lang="en-US" sz="5520" u="none" cap="none" strike="noStrike">
                <a:solidFill>
                  <a:srgbClr val="000000"/>
                </a:solidFill>
                <a:latin typeface="Times New Roman"/>
                <a:ea typeface="Times New Roman"/>
                <a:cs typeface="Times New Roman"/>
                <a:sym typeface="Times New Roman"/>
              </a:rPr>
              <a:t>Documentos necessários para se formalizar</a:t>
            </a:r>
            <a:endParaRPr b="0" i="0" sz="552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5520"/>
              <a:buFont typeface="Arial"/>
              <a:buNone/>
            </a:pPr>
            <a:r>
              <a:t/>
            </a:r>
            <a:endParaRPr b="0" i="0" sz="5520" u="none" cap="none" strike="noStrike">
              <a:solidFill>
                <a:srgbClr val="000000"/>
              </a:solidFill>
              <a:latin typeface="Arial"/>
              <a:ea typeface="Arial"/>
              <a:cs typeface="Arial"/>
              <a:sym typeface="Arial"/>
            </a:endParaRPr>
          </a:p>
        </p:txBody>
      </p:sp>
      <p:sp>
        <p:nvSpPr>
          <p:cNvPr id="730" name="Google Shape;730;p17"/>
          <p:cNvSpPr/>
          <p:nvPr/>
        </p:nvSpPr>
        <p:spPr>
          <a:xfrm>
            <a:off x="7926120" y="3257280"/>
            <a:ext cx="9493920" cy="3889800"/>
          </a:xfrm>
          <a:prstGeom prst="rect">
            <a:avLst/>
          </a:prstGeom>
          <a:noFill/>
          <a:ln>
            <a:noFill/>
          </a:ln>
        </p:spPr>
        <p:txBody>
          <a:bodyPr anchorCtr="0" anchor="t" bIns="0" lIns="0" spcFirstLastPara="1" rIns="0" wrap="square" tIns="0">
            <a:spAutoFit/>
          </a:bodyPr>
          <a:lstStyle/>
          <a:p>
            <a:pPr indent="-330479" lvl="1" marL="660960" marR="0" rtl="0" algn="l">
              <a:lnSpc>
                <a:spcPct val="139000"/>
              </a:lnSpc>
              <a:spcBef>
                <a:spcPts val="0"/>
              </a:spcBef>
              <a:spcAft>
                <a:spcPts val="0"/>
              </a:spcAft>
              <a:buClr>
                <a:srgbClr val="000000"/>
              </a:buClr>
              <a:buSzPts val="3060"/>
              <a:buFont typeface="Arial"/>
              <a:buChar char="•"/>
            </a:pPr>
            <a:r>
              <a:rPr b="1" i="0" lang="en-US" sz="3060" u="none" cap="none" strike="noStrike">
                <a:solidFill>
                  <a:srgbClr val="000000"/>
                </a:solidFill>
                <a:latin typeface="Times New Roman"/>
                <a:ea typeface="Times New Roman"/>
                <a:cs typeface="Times New Roman"/>
                <a:sym typeface="Times New Roman"/>
              </a:rPr>
              <a:t>Dados pessoais:</a:t>
            </a:r>
            <a:r>
              <a:rPr b="0" i="0" lang="en-US" sz="3060" u="none" cap="none" strike="noStrike">
                <a:solidFill>
                  <a:srgbClr val="000000"/>
                </a:solidFill>
                <a:latin typeface="Times New Roman"/>
                <a:ea typeface="Times New Roman"/>
                <a:cs typeface="Times New Roman"/>
                <a:sym typeface="Times New Roman"/>
              </a:rPr>
              <a:t> RG, dados de contato e endereço residencial.</a:t>
            </a:r>
            <a:endParaRPr b="0" i="0" sz="3060"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060"/>
              <a:buFont typeface="Arial"/>
              <a:buNone/>
            </a:pPr>
            <a:r>
              <a:t/>
            </a:r>
            <a:endParaRPr b="0" i="0" sz="3060" u="none" cap="none" strike="noStrike">
              <a:solidFill>
                <a:srgbClr val="000000"/>
              </a:solidFill>
              <a:latin typeface="Arial"/>
              <a:ea typeface="Arial"/>
              <a:cs typeface="Arial"/>
              <a:sym typeface="Arial"/>
            </a:endParaRPr>
          </a:p>
          <a:p>
            <a:pPr indent="-330479" lvl="1" marL="660960" marR="0" rtl="0" algn="l">
              <a:lnSpc>
                <a:spcPct val="139000"/>
              </a:lnSpc>
              <a:spcBef>
                <a:spcPts val="0"/>
              </a:spcBef>
              <a:spcAft>
                <a:spcPts val="0"/>
              </a:spcAft>
              <a:buClr>
                <a:srgbClr val="000000"/>
              </a:buClr>
              <a:buSzPts val="3060"/>
              <a:buFont typeface="Arial"/>
              <a:buChar char="•"/>
            </a:pPr>
            <a:r>
              <a:rPr b="1" i="0" lang="en-US" sz="3060" u="none" cap="none" strike="noStrike">
                <a:solidFill>
                  <a:srgbClr val="000000"/>
                </a:solidFill>
                <a:latin typeface="Times New Roman"/>
                <a:ea typeface="Times New Roman"/>
                <a:cs typeface="Times New Roman"/>
                <a:sym typeface="Times New Roman"/>
              </a:rPr>
              <a:t>Dados do seu negócio:</a:t>
            </a:r>
            <a:r>
              <a:rPr b="0" i="0" lang="en-US" sz="3060" u="none" cap="none" strike="noStrike">
                <a:solidFill>
                  <a:srgbClr val="000000"/>
                </a:solidFill>
                <a:latin typeface="Times New Roman"/>
                <a:ea typeface="Times New Roman"/>
                <a:cs typeface="Times New Roman"/>
                <a:sym typeface="Times New Roman"/>
              </a:rPr>
              <a:t> tipo de ocupação, forma de atuação e local onde o negócio é realizado.</a:t>
            </a:r>
            <a:endParaRPr b="0" i="0" sz="3060"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060"/>
              <a:buFont typeface="Arial"/>
              <a:buNone/>
            </a:pPr>
            <a:r>
              <a:t/>
            </a:r>
            <a:endParaRPr b="0" i="0" sz="3060" u="none" cap="none" strike="noStrike">
              <a:solidFill>
                <a:srgbClr val="000000"/>
              </a:solidFill>
              <a:latin typeface="Arial"/>
              <a:ea typeface="Arial"/>
              <a:cs typeface="Arial"/>
              <a:sym typeface="Arial"/>
            </a:endParaRPr>
          </a:p>
        </p:txBody>
      </p:sp>
      <p:sp>
        <p:nvSpPr>
          <p:cNvPr id="731" name="Google Shape;731;p17"/>
          <p:cNvSpPr/>
          <p:nvPr/>
        </p:nvSpPr>
        <p:spPr>
          <a:xfrm>
            <a:off x="867960" y="2914298"/>
            <a:ext cx="6095520" cy="5429179"/>
          </a:xfrm>
          <a:prstGeom prst="rect">
            <a:avLst/>
          </a:prstGeom>
          <a:noFill/>
          <a:ln>
            <a:noFill/>
          </a:ln>
        </p:spPr>
        <p:txBody>
          <a:bodyPr anchorCtr="0" anchor="t" bIns="0" lIns="0" spcFirstLastPara="1" rIns="0" wrap="square" tIns="0">
            <a:spAutoFit/>
          </a:bodyPr>
          <a:lstStyle/>
          <a:p>
            <a:pPr indent="-322560" lvl="1" marL="702360" marR="0" rtl="0" algn="ctr">
              <a:lnSpc>
                <a:spcPct val="140000"/>
              </a:lnSpc>
              <a:spcBef>
                <a:spcPts val="0"/>
              </a:spcBef>
              <a:spcAft>
                <a:spcPts val="0"/>
              </a:spcAft>
              <a:buClr>
                <a:srgbClr val="000000"/>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Senha de acesso ao Portal de Serviços do Governo Federal - Plataforma gov.br;</a:t>
            </a:r>
            <a:endParaRPr b="0" i="0" sz="2800" u="none" cap="none" strike="noStrike">
              <a:solidFill>
                <a:srgbClr val="000000"/>
              </a:solidFill>
              <a:latin typeface="Arial"/>
              <a:ea typeface="Arial"/>
              <a:cs typeface="Arial"/>
              <a:sym typeface="Arial"/>
            </a:endParaRPr>
          </a:p>
          <a:p>
            <a:pPr indent="-322560" lvl="1" marL="702360" marR="0" rtl="0" algn="ctr">
              <a:lnSpc>
                <a:spcPct val="140000"/>
              </a:lnSpc>
              <a:spcBef>
                <a:spcPts val="0"/>
              </a:spcBef>
              <a:spcAft>
                <a:spcPts val="0"/>
              </a:spcAft>
              <a:buClr>
                <a:srgbClr val="000000"/>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Se você já possui o cadastro a conta gov.br deve ter o nível Prata ou Ouro</a:t>
            </a:r>
            <a:r>
              <a:rPr b="0" i="0" lang="en-US" sz="2800" u="none" cap="none" strike="noStrike">
                <a:solidFill>
                  <a:schemeClr val="dk1"/>
                </a:solidFill>
                <a:highlight>
                  <a:srgbClr val="74BD4D"/>
                </a:highlight>
                <a:latin typeface="Times New Roman"/>
                <a:ea typeface="Times New Roman"/>
                <a:cs typeface="Times New Roman"/>
                <a:sym typeface="Times New Roman"/>
              </a:rPr>
              <a:t> (pode conseguir por reconhecimento facial se tiver CNH, bibliometria eleitoral ou aplicativo de alguns bancos credenciados).</a:t>
            </a:r>
            <a:endParaRPr b="0" i="0" sz="2800" u="none" cap="none" strike="noStrike">
              <a:solidFill>
                <a:srgbClr val="000000"/>
              </a:solidFill>
              <a:latin typeface="Arial"/>
              <a:ea typeface="Arial"/>
              <a:cs typeface="Arial"/>
              <a:sym typeface="Arial"/>
            </a:endParaRPr>
          </a:p>
        </p:txBody>
      </p:sp>
      <p:sp>
        <p:nvSpPr>
          <p:cNvPr id="732" name="Google Shape;732;p17"/>
          <p:cNvSpPr/>
          <p:nvPr/>
        </p:nvSpPr>
        <p:spPr>
          <a:xfrm>
            <a:off x="3130325" y="9539875"/>
            <a:ext cx="10527600" cy="25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8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1800"/>
              <a:buFont typeface="Arial"/>
              <a:buNone/>
            </a:pPr>
            <a:r>
              <a:t/>
            </a:r>
            <a:endParaRPr b="1" i="0" sz="1800" u="none" cap="none" strike="noStrike">
              <a:solidFill>
                <a:srgbClr val="000000"/>
              </a:solidFill>
              <a:latin typeface="Open Sans"/>
              <a:ea typeface="Open Sans"/>
              <a:cs typeface="Open Sans"/>
              <a:sym typeface="Open Sans"/>
            </a:endParaRPr>
          </a:p>
        </p:txBody>
      </p:sp>
      <p:pic>
        <p:nvPicPr>
          <p:cNvPr id="733" name="Google Shape;733;p17"/>
          <p:cNvPicPr preferRelativeResize="0"/>
          <p:nvPr/>
        </p:nvPicPr>
        <p:blipFill rotWithShape="1">
          <a:blip r:embed="rId4">
            <a:alphaModFix/>
          </a:blip>
          <a:srcRect b="0" l="0" r="0" t="0"/>
          <a:stretch/>
        </p:blipFill>
        <p:spPr>
          <a:xfrm>
            <a:off x="16481160" y="9060480"/>
            <a:ext cx="1419120" cy="946080"/>
          </a:xfrm>
          <a:prstGeom prst="rect">
            <a:avLst/>
          </a:prstGeom>
          <a:noFill/>
          <a:ln>
            <a:noFill/>
          </a:ln>
        </p:spPr>
      </p:pic>
      <p:pic>
        <p:nvPicPr>
          <p:cNvPr id="734" name="Google Shape;734;p17"/>
          <p:cNvPicPr preferRelativeResize="0"/>
          <p:nvPr/>
        </p:nvPicPr>
        <p:blipFill rotWithShape="1">
          <a:blip r:embed="rId5">
            <a:alphaModFix/>
          </a:blip>
          <a:srcRect b="0" l="0" r="0" t="0"/>
          <a:stretch/>
        </p:blipFill>
        <p:spPr>
          <a:xfrm>
            <a:off x="15554520" y="9060480"/>
            <a:ext cx="507240" cy="885960"/>
          </a:xfrm>
          <a:prstGeom prst="rect">
            <a:avLst/>
          </a:prstGeom>
          <a:noFill/>
          <a:ln>
            <a:noFill/>
          </a:ln>
        </p:spPr>
      </p:pic>
      <p:pic>
        <p:nvPicPr>
          <p:cNvPr id="735" name="Google Shape;735;p17"/>
          <p:cNvPicPr preferRelativeResize="0"/>
          <p:nvPr/>
        </p:nvPicPr>
        <p:blipFill rotWithShape="1">
          <a:blip r:embed="rId6">
            <a:alphaModFix/>
          </a:blip>
          <a:srcRect b="0" l="0" r="0" t="0"/>
          <a:stretch/>
        </p:blipFill>
        <p:spPr>
          <a:xfrm>
            <a:off x="13167720" y="9078120"/>
            <a:ext cx="1991160" cy="9284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9" name="Shape 739"/>
        <p:cNvGrpSpPr/>
        <p:nvPr/>
      </p:nvGrpSpPr>
      <p:grpSpPr>
        <a:xfrm>
          <a:off x="0" y="0"/>
          <a:ext cx="0" cy="0"/>
          <a:chOff x="0" y="0"/>
          <a:chExt cx="0" cy="0"/>
        </a:xfrm>
      </p:grpSpPr>
      <p:sp>
        <p:nvSpPr>
          <p:cNvPr id="740" name="Google Shape;740;p18"/>
          <p:cNvSpPr/>
          <p:nvPr/>
        </p:nvSpPr>
        <p:spPr>
          <a:xfrm>
            <a:off x="2659680" y="581400"/>
            <a:ext cx="12967920" cy="361872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6600"/>
              <a:buFont typeface="Arial"/>
              <a:buNone/>
            </a:pPr>
            <a:r>
              <a:rPr b="1" i="0" lang="en-US" sz="6600" u="none" cap="none" strike="noStrike">
                <a:solidFill>
                  <a:srgbClr val="000000"/>
                </a:solidFill>
                <a:latin typeface="Times New Roman"/>
                <a:ea typeface="Times New Roman"/>
                <a:cs typeface="Times New Roman"/>
                <a:sym typeface="Times New Roman"/>
              </a:rPr>
              <a:t>Documentos necessários para se formalizar</a:t>
            </a:r>
            <a:endParaRPr b="0" i="0" sz="66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6600"/>
              <a:buFont typeface="Arial"/>
              <a:buNone/>
            </a:pPr>
            <a:r>
              <a:t/>
            </a:r>
            <a:endParaRPr b="0" i="0" sz="6600" u="none" cap="none" strike="noStrike">
              <a:solidFill>
                <a:srgbClr val="000000"/>
              </a:solidFill>
              <a:latin typeface="Arial"/>
              <a:ea typeface="Arial"/>
              <a:cs typeface="Arial"/>
              <a:sym typeface="Arial"/>
            </a:endParaRPr>
          </a:p>
        </p:txBody>
      </p:sp>
      <p:pic>
        <p:nvPicPr>
          <p:cNvPr id="741" name="Google Shape;741;p18"/>
          <p:cNvPicPr preferRelativeResize="0"/>
          <p:nvPr/>
        </p:nvPicPr>
        <p:blipFill rotWithShape="1">
          <a:blip r:embed="rId3">
            <a:alphaModFix/>
          </a:blip>
          <a:srcRect b="0" l="0" r="0" t="0"/>
          <a:stretch/>
        </p:blipFill>
        <p:spPr>
          <a:xfrm>
            <a:off x="15100560" y="6312240"/>
            <a:ext cx="837720" cy="837720"/>
          </a:xfrm>
          <a:prstGeom prst="rect">
            <a:avLst/>
          </a:prstGeom>
          <a:noFill/>
          <a:ln>
            <a:noFill/>
          </a:ln>
        </p:spPr>
      </p:pic>
      <p:sp>
        <p:nvSpPr>
          <p:cNvPr id="742" name="Google Shape;742;p18"/>
          <p:cNvSpPr/>
          <p:nvPr/>
        </p:nvSpPr>
        <p:spPr>
          <a:xfrm>
            <a:off x="1028880" y="3791160"/>
            <a:ext cx="16839720" cy="6489000"/>
          </a:xfrm>
          <a:prstGeom prst="rect">
            <a:avLst/>
          </a:prstGeom>
          <a:noFill/>
          <a:ln>
            <a:noFill/>
          </a:ln>
        </p:spPr>
        <p:txBody>
          <a:bodyPr anchorCtr="0" anchor="t" bIns="0" lIns="0" spcFirstLastPara="1" rIns="0" wrap="square" tIns="0">
            <a:spAutoFit/>
          </a:bodyPr>
          <a:lstStyle/>
          <a:p>
            <a:pPr indent="0" lvl="0" marL="0" marR="0" rtl="0" algn="l">
              <a:lnSpc>
                <a:spcPct val="253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52080" lvl="1" marL="704160" marR="0" rtl="0" algn="l">
              <a:lnSpc>
                <a:spcPct val="139000"/>
              </a:lnSpc>
              <a:spcBef>
                <a:spcPts val="0"/>
              </a:spcBef>
              <a:spcAft>
                <a:spcPts val="0"/>
              </a:spcAft>
              <a:buClr>
                <a:srgbClr val="000000"/>
              </a:buClr>
              <a:buSzPts val="3259"/>
              <a:buFont typeface="Times New Roman"/>
              <a:buChar char="•"/>
            </a:pPr>
            <a:r>
              <a:rPr b="0" i="0" lang="en-US" sz="3259" u="none" cap="none" strike="noStrike">
                <a:solidFill>
                  <a:srgbClr val="000000"/>
                </a:solidFill>
                <a:latin typeface="Times New Roman"/>
                <a:ea typeface="Times New Roman"/>
                <a:cs typeface="Times New Roman"/>
                <a:sym typeface="Times New Roman"/>
              </a:rPr>
              <a:t>País de nacionalidade, conforme cadastro CPF.</a:t>
            </a:r>
            <a:endParaRPr b="0" i="0" sz="3259" u="none" cap="none" strike="noStrike">
              <a:solidFill>
                <a:srgbClr val="000000"/>
              </a:solidFill>
              <a:latin typeface="Arial"/>
              <a:ea typeface="Arial"/>
              <a:cs typeface="Arial"/>
              <a:sym typeface="Arial"/>
            </a:endParaRPr>
          </a:p>
          <a:p>
            <a:pPr indent="-352080" lvl="1" marL="704160" marR="0" rtl="0" algn="l">
              <a:lnSpc>
                <a:spcPct val="139000"/>
              </a:lnSpc>
              <a:spcBef>
                <a:spcPts val="0"/>
              </a:spcBef>
              <a:spcAft>
                <a:spcPts val="0"/>
              </a:spcAft>
              <a:buClr>
                <a:srgbClr val="000000"/>
              </a:buClr>
              <a:buSzPts val="3259"/>
              <a:buFont typeface="Times New Roman"/>
              <a:buChar char="•"/>
            </a:pPr>
            <a:r>
              <a:rPr b="0" i="0" lang="en-US" sz="3259" u="none" cap="none" strike="noStrike">
                <a:solidFill>
                  <a:srgbClr val="000000"/>
                </a:solidFill>
                <a:latin typeface="Times New Roman"/>
                <a:ea typeface="Times New Roman"/>
                <a:cs typeface="Times New Roman"/>
                <a:sym typeface="Times New Roman"/>
              </a:rPr>
              <a:t>Dados de identificação civil do estrangeiro, conforme cadastro Polícia Federal (PF). </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rPr b="0" i="0" lang="en-US" sz="3259" u="none" cap="none" strike="noStrike">
                <a:solidFill>
                  <a:srgbClr val="000000"/>
                </a:solidFill>
                <a:latin typeface="Times New Roman"/>
                <a:ea typeface="Times New Roman"/>
                <a:cs typeface="Times New Roman"/>
                <a:sym typeface="Times New Roman"/>
              </a:rPr>
              <a:t>São aceitos os seguintes documentos emitidos pela PF:</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rPr b="0" i="0" lang="en-US" sz="3259" u="none" cap="none" strike="noStrike">
                <a:solidFill>
                  <a:srgbClr val="000000"/>
                </a:solidFill>
                <a:latin typeface="Times New Roman"/>
                <a:ea typeface="Times New Roman"/>
                <a:cs typeface="Times New Roman"/>
                <a:sym typeface="Times New Roman"/>
              </a:rPr>
              <a:t>- Carteira Nacional de Registro Migratório;</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rPr b="0" i="0" lang="en-US" sz="3259" u="none" cap="none" strike="noStrike">
                <a:solidFill>
                  <a:srgbClr val="000000"/>
                </a:solidFill>
                <a:latin typeface="Times New Roman"/>
                <a:ea typeface="Times New Roman"/>
                <a:cs typeface="Times New Roman"/>
                <a:sym typeface="Times New Roman"/>
              </a:rPr>
              <a:t>- Documento Provisório de Registro Nacional Migratório;</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rPr b="0" i="0" lang="en-US" sz="3259" u="none" cap="none" strike="noStrike">
                <a:solidFill>
                  <a:srgbClr val="000000"/>
                </a:solidFill>
                <a:latin typeface="Times New Roman"/>
                <a:ea typeface="Times New Roman"/>
                <a:cs typeface="Times New Roman"/>
                <a:sym typeface="Times New Roman"/>
              </a:rPr>
              <a:t>- Protocolo de Solicitação de Refúgio.</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t/>
            </a:r>
            <a:endParaRPr b="0" i="0" sz="3259"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259"/>
              <a:buFont typeface="Arial"/>
              <a:buNone/>
            </a:pPr>
            <a:r>
              <a:t/>
            </a:r>
            <a:endParaRPr b="0" i="0" sz="3259" u="none" cap="none" strike="noStrike">
              <a:solidFill>
                <a:srgbClr val="000000"/>
              </a:solidFill>
              <a:latin typeface="Arial"/>
              <a:ea typeface="Arial"/>
              <a:cs typeface="Arial"/>
              <a:sym typeface="Arial"/>
            </a:endParaRPr>
          </a:p>
        </p:txBody>
      </p:sp>
      <p:sp>
        <p:nvSpPr>
          <p:cNvPr id="743" name="Google Shape;743;p18"/>
          <p:cNvSpPr/>
          <p:nvPr/>
        </p:nvSpPr>
        <p:spPr>
          <a:xfrm>
            <a:off x="3778200" y="2830680"/>
            <a:ext cx="10731240" cy="12783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Para estrangeiro (a) com com nível de segurança bronze da conta </a:t>
            </a:r>
            <a:r>
              <a:rPr b="1" i="0" lang="en-US" sz="3000" u="sng" cap="none" strike="noStrike">
                <a:solidFill>
                  <a:schemeClr val="hlink"/>
                </a:solidFill>
                <a:latin typeface="Times New Roman"/>
                <a:ea typeface="Times New Roman"/>
                <a:cs typeface="Times New Roman"/>
                <a:sym typeface="Times New Roman"/>
                <a:hlinkClick r:id="rId4"/>
              </a:rPr>
              <a:t>gov.br</a:t>
            </a:r>
            <a:endParaRPr b="0" i="0" sz="3000" u="none" cap="none" strike="noStrike">
              <a:solidFill>
                <a:srgbClr val="000000"/>
              </a:solidFill>
              <a:latin typeface="Arial"/>
              <a:ea typeface="Arial"/>
              <a:cs typeface="Arial"/>
              <a:sym typeface="Arial"/>
            </a:endParaRPr>
          </a:p>
        </p:txBody>
      </p:sp>
      <p:pic>
        <p:nvPicPr>
          <p:cNvPr id="744" name="Google Shape;744;p18"/>
          <p:cNvPicPr preferRelativeResize="0"/>
          <p:nvPr/>
        </p:nvPicPr>
        <p:blipFill rotWithShape="1">
          <a:blip r:embed="rId3">
            <a:alphaModFix/>
          </a:blip>
          <a:srcRect b="0" l="0" r="0" t="0"/>
          <a:stretch/>
        </p:blipFill>
        <p:spPr>
          <a:xfrm>
            <a:off x="15734160" y="2615040"/>
            <a:ext cx="2378160" cy="2378160"/>
          </a:xfrm>
          <a:prstGeom prst="rect">
            <a:avLst/>
          </a:prstGeom>
          <a:noFill/>
          <a:ln>
            <a:noFill/>
          </a:ln>
        </p:spPr>
      </p:pic>
      <p:sp>
        <p:nvSpPr>
          <p:cNvPr id="745" name="Google Shape;745;p18"/>
          <p:cNvSpPr/>
          <p:nvPr/>
        </p:nvSpPr>
        <p:spPr>
          <a:xfrm>
            <a:off x="1139325" y="9909000"/>
            <a:ext cx="12547800" cy="25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800" u="none" cap="none" strike="noStrike">
              <a:solidFill>
                <a:srgbClr val="000000"/>
              </a:solidFill>
              <a:latin typeface="Arial"/>
              <a:ea typeface="Arial"/>
              <a:cs typeface="Arial"/>
              <a:sym typeface="Arial"/>
            </a:endParaRPr>
          </a:p>
        </p:txBody>
      </p:sp>
      <p:pic>
        <p:nvPicPr>
          <p:cNvPr id="746" name="Google Shape;746;p18"/>
          <p:cNvPicPr preferRelativeResize="0"/>
          <p:nvPr/>
        </p:nvPicPr>
        <p:blipFill rotWithShape="1">
          <a:blip r:embed="rId5">
            <a:alphaModFix/>
          </a:blip>
          <a:srcRect b="0" l="0" r="0" t="0"/>
          <a:stretch/>
        </p:blipFill>
        <p:spPr>
          <a:xfrm>
            <a:off x="16408440" y="8975520"/>
            <a:ext cx="1419120" cy="946080"/>
          </a:xfrm>
          <a:prstGeom prst="rect">
            <a:avLst/>
          </a:prstGeom>
          <a:noFill/>
          <a:ln>
            <a:noFill/>
          </a:ln>
        </p:spPr>
      </p:pic>
      <p:pic>
        <p:nvPicPr>
          <p:cNvPr id="747" name="Google Shape;747;p18"/>
          <p:cNvPicPr preferRelativeResize="0"/>
          <p:nvPr/>
        </p:nvPicPr>
        <p:blipFill rotWithShape="1">
          <a:blip r:embed="rId6">
            <a:alphaModFix/>
          </a:blip>
          <a:srcRect b="0" l="0" r="0" t="0"/>
          <a:stretch/>
        </p:blipFill>
        <p:spPr>
          <a:xfrm>
            <a:off x="15481440" y="8975520"/>
            <a:ext cx="507240" cy="885960"/>
          </a:xfrm>
          <a:prstGeom prst="rect">
            <a:avLst/>
          </a:prstGeom>
          <a:noFill/>
          <a:ln>
            <a:noFill/>
          </a:ln>
        </p:spPr>
      </p:pic>
      <p:pic>
        <p:nvPicPr>
          <p:cNvPr id="748" name="Google Shape;748;p18"/>
          <p:cNvPicPr preferRelativeResize="0"/>
          <p:nvPr/>
        </p:nvPicPr>
        <p:blipFill rotWithShape="1">
          <a:blip r:embed="rId7">
            <a:alphaModFix/>
          </a:blip>
          <a:srcRect b="0" l="0" r="0" t="0"/>
          <a:stretch/>
        </p:blipFill>
        <p:spPr>
          <a:xfrm>
            <a:off x="13108320" y="8960040"/>
            <a:ext cx="1991160" cy="9284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2" name="Shape 752"/>
        <p:cNvGrpSpPr/>
        <p:nvPr/>
      </p:nvGrpSpPr>
      <p:grpSpPr>
        <a:xfrm>
          <a:off x="0" y="0"/>
          <a:ext cx="0" cy="0"/>
          <a:chOff x="0" y="0"/>
          <a:chExt cx="0" cy="0"/>
        </a:xfrm>
      </p:grpSpPr>
      <p:pic>
        <p:nvPicPr>
          <p:cNvPr id="753" name="Google Shape;753;p19"/>
          <p:cNvPicPr preferRelativeResize="0"/>
          <p:nvPr/>
        </p:nvPicPr>
        <p:blipFill rotWithShape="1">
          <a:blip r:embed="rId3">
            <a:alphaModFix/>
          </a:blip>
          <a:srcRect b="0" l="0" r="0" t="0"/>
          <a:stretch/>
        </p:blipFill>
        <p:spPr>
          <a:xfrm>
            <a:off x="1028880" y="2440080"/>
            <a:ext cx="5388840" cy="664560"/>
          </a:xfrm>
          <a:prstGeom prst="rect">
            <a:avLst/>
          </a:prstGeom>
          <a:noFill/>
          <a:ln>
            <a:noFill/>
          </a:ln>
        </p:spPr>
      </p:pic>
      <p:pic>
        <p:nvPicPr>
          <p:cNvPr id="754" name="Google Shape;754;p19"/>
          <p:cNvPicPr preferRelativeResize="0"/>
          <p:nvPr/>
        </p:nvPicPr>
        <p:blipFill rotWithShape="1">
          <a:blip r:embed="rId4">
            <a:alphaModFix/>
          </a:blip>
          <a:srcRect b="2631" l="1033" r="1033" t="0"/>
          <a:stretch/>
        </p:blipFill>
        <p:spPr>
          <a:xfrm>
            <a:off x="365760" y="3709440"/>
            <a:ext cx="17556120" cy="3202200"/>
          </a:xfrm>
          <a:prstGeom prst="rect">
            <a:avLst/>
          </a:prstGeom>
          <a:noFill/>
          <a:ln cap="rnd" cmpd="sng" w="190500">
            <a:solidFill>
              <a:srgbClr val="FFFFFF"/>
            </a:solidFill>
            <a:prstDash val="solid"/>
            <a:round/>
            <a:headEnd len="sm" w="sm" type="none"/>
            <a:tailEnd len="sm" w="sm" type="none"/>
          </a:ln>
          <a:effectLst>
            <a:outerShdw blurRad="50040" rotWithShape="0" algn="tl">
              <a:srgbClr val="000000">
                <a:alpha val="40000"/>
              </a:srgbClr>
            </a:outerShdw>
          </a:effectLst>
        </p:spPr>
      </p:pic>
      <p:sp>
        <p:nvSpPr>
          <p:cNvPr id="755" name="Google Shape;755;p19"/>
          <p:cNvSpPr/>
          <p:nvPr/>
        </p:nvSpPr>
        <p:spPr>
          <a:xfrm>
            <a:off x="2193300" y="2415330"/>
            <a:ext cx="3060000" cy="1231200"/>
          </a:xfrm>
          <a:prstGeom prst="rect">
            <a:avLst/>
          </a:prstGeom>
          <a:noFill/>
          <a:ln>
            <a:noFill/>
          </a:ln>
        </p:spPr>
        <p:txBody>
          <a:bodyPr anchorCtr="0" anchor="t" bIns="0" lIns="0" spcFirstLastPara="1" rIns="0" wrap="square" tIns="0">
            <a:spAutoFit/>
          </a:bodyPr>
          <a:lstStyle/>
          <a:p>
            <a:pPr indent="0" lvl="0" marL="0" marR="0" rtl="0" algn="ctr">
              <a:lnSpc>
                <a:spcPct val="142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BRONZE</a:t>
            </a:r>
            <a:endParaRPr b="0" i="0" sz="3200" u="none" cap="none" strike="noStrike">
              <a:solidFill>
                <a:srgbClr val="000000"/>
              </a:solidFill>
              <a:latin typeface="Arial"/>
              <a:ea typeface="Arial"/>
              <a:cs typeface="Arial"/>
              <a:sym typeface="Arial"/>
            </a:endParaRPr>
          </a:p>
          <a:p>
            <a:pPr indent="0" lvl="0" marL="0" marR="0" rtl="0" algn="ctr">
              <a:lnSpc>
                <a:spcPct val="109000"/>
              </a:lnSpc>
              <a:spcBef>
                <a:spcPts val="0"/>
              </a:spcBef>
              <a:spcAft>
                <a:spcPts val="0"/>
              </a:spcAft>
              <a:buClr>
                <a:srgbClr val="000000"/>
              </a:buClr>
              <a:buSzPts val="3250"/>
              <a:buFont typeface="Arial"/>
              <a:buNone/>
            </a:pPr>
            <a:r>
              <a:t/>
            </a:r>
            <a:endParaRPr b="0" i="0" sz="3250" u="none" cap="none" strike="noStrike">
              <a:solidFill>
                <a:srgbClr val="000000"/>
              </a:solidFill>
              <a:latin typeface="Arial"/>
              <a:ea typeface="Arial"/>
              <a:cs typeface="Arial"/>
              <a:sym typeface="Arial"/>
            </a:endParaRPr>
          </a:p>
        </p:txBody>
      </p:sp>
      <p:sp>
        <p:nvSpPr>
          <p:cNvPr id="756" name="Google Shape;756;p19"/>
          <p:cNvSpPr/>
          <p:nvPr/>
        </p:nvSpPr>
        <p:spPr>
          <a:xfrm>
            <a:off x="2633760" y="876240"/>
            <a:ext cx="12847320" cy="1065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chemeClr val="dk1"/>
                </a:solidFill>
                <a:latin typeface="Times New Roman"/>
                <a:ea typeface="Times New Roman"/>
                <a:cs typeface="Times New Roman"/>
                <a:sym typeface="Times New Roman"/>
              </a:rPr>
              <a:t>Como aumentar o nível da conta GOV?</a:t>
            </a:r>
            <a:r>
              <a:rPr b="1" i="0" lang="en-US" sz="5000" u="none" cap="none" strike="noStrike">
                <a:solidFill>
                  <a:srgbClr val="FFFFFF"/>
                </a:solidFill>
                <a:latin typeface="Poppins"/>
                <a:ea typeface="Poppins"/>
                <a:cs typeface="Poppins"/>
                <a:sym typeface="Poppins"/>
              </a:rPr>
              <a:t> </a:t>
            </a:r>
            <a:endParaRPr b="0" i="0" sz="5000" u="none" cap="none" strike="noStrike">
              <a:solidFill>
                <a:srgbClr val="000000"/>
              </a:solidFill>
              <a:latin typeface="Arial"/>
              <a:ea typeface="Arial"/>
              <a:cs typeface="Arial"/>
              <a:sym typeface="Arial"/>
            </a:endParaRPr>
          </a:p>
        </p:txBody>
      </p:sp>
      <p:sp>
        <p:nvSpPr>
          <p:cNvPr id="757" name="Google Shape;757;p19"/>
          <p:cNvSpPr/>
          <p:nvPr/>
        </p:nvSpPr>
        <p:spPr>
          <a:xfrm>
            <a:off x="365760" y="9807295"/>
            <a:ext cx="11022000" cy="510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800" u="none" cap="none" strike="noStrike">
              <a:solidFill>
                <a:schemeClr val="dk1"/>
              </a:solidFill>
              <a:latin typeface="Arial"/>
              <a:ea typeface="Arial"/>
              <a:cs typeface="Arial"/>
              <a:sym typeface="Arial"/>
            </a:endParaRPr>
          </a:p>
          <a:p>
            <a:pPr indent="0" lvl="0" marL="0" marR="0" rtl="0" algn="ctr">
              <a:lnSpc>
                <a:spcPct val="93000"/>
              </a:lnSpc>
              <a:spcBef>
                <a:spcPts val="0"/>
              </a:spcBef>
              <a:spcAft>
                <a:spcPts val="0"/>
              </a:spcAft>
              <a:buClr>
                <a:srgbClr val="000000"/>
              </a:buClr>
              <a:buSzPts val="1800"/>
              <a:buFont typeface="Arial"/>
              <a:buNone/>
            </a:pPr>
            <a:r>
              <a:t/>
            </a:r>
            <a:endParaRPr b="1" i="0" sz="1800" u="none" cap="none" strike="noStrike">
              <a:solidFill>
                <a:srgbClr val="000000"/>
              </a:solidFill>
              <a:latin typeface="Open Sans"/>
              <a:ea typeface="Open Sans"/>
              <a:cs typeface="Open Sans"/>
              <a:sym typeface="Open Sans"/>
            </a:endParaRPr>
          </a:p>
        </p:txBody>
      </p:sp>
      <p:pic>
        <p:nvPicPr>
          <p:cNvPr id="758" name="Google Shape;758;p19"/>
          <p:cNvPicPr preferRelativeResize="0"/>
          <p:nvPr/>
        </p:nvPicPr>
        <p:blipFill rotWithShape="1">
          <a:blip r:embed="rId5">
            <a:alphaModFix/>
          </a:blip>
          <a:srcRect b="0" l="0" r="0" t="0"/>
          <a:stretch/>
        </p:blipFill>
        <p:spPr>
          <a:xfrm>
            <a:off x="255240" y="7200730"/>
            <a:ext cx="2720880" cy="2720880"/>
          </a:xfrm>
          <a:prstGeom prst="rect">
            <a:avLst/>
          </a:prstGeom>
          <a:noFill/>
          <a:ln>
            <a:noFill/>
          </a:ln>
        </p:spPr>
      </p:pic>
      <p:pic>
        <p:nvPicPr>
          <p:cNvPr id="759" name="Google Shape;759;p19"/>
          <p:cNvPicPr preferRelativeResize="0"/>
          <p:nvPr/>
        </p:nvPicPr>
        <p:blipFill rotWithShape="1">
          <a:blip r:embed="rId6">
            <a:alphaModFix/>
          </a:blip>
          <a:srcRect b="0" l="0" r="0" t="0"/>
          <a:stretch/>
        </p:blipFill>
        <p:spPr>
          <a:xfrm>
            <a:off x="16408440" y="8975520"/>
            <a:ext cx="1419120" cy="946080"/>
          </a:xfrm>
          <a:prstGeom prst="rect">
            <a:avLst/>
          </a:prstGeom>
          <a:noFill/>
          <a:ln>
            <a:noFill/>
          </a:ln>
        </p:spPr>
      </p:pic>
      <p:pic>
        <p:nvPicPr>
          <p:cNvPr id="760" name="Google Shape;760;p19"/>
          <p:cNvPicPr preferRelativeResize="0"/>
          <p:nvPr/>
        </p:nvPicPr>
        <p:blipFill rotWithShape="1">
          <a:blip r:embed="rId7">
            <a:alphaModFix/>
          </a:blip>
          <a:srcRect b="0" l="0" r="0" t="0"/>
          <a:stretch/>
        </p:blipFill>
        <p:spPr>
          <a:xfrm>
            <a:off x="15481440" y="8975520"/>
            <a:ext cx="507240" cy="885960"/>
          </a:xfrm>
          <a:prstGeom prst="rect">
            <a:avLst/>
          </a:prstGeom>
          <a:noFill/>
          <a:ln>
            <a:noFill/>
          </a:ln>
        </p:spPr>
      </p:pic>
      <p:pic>
        <p:nvPicPr>
          <p:cNvPr id="761" name="Google Shape;761;p19"/>
          <p:cNvPicPr preferRelativeResize="0"/>
          <p:nvPr/>
        </p:nvPicPr>
        <p:blipFill rotWithShape="1">
          <a:blip r:embed="rId8">
            <a:alphaModFix/>
          </a:blip>
          <a:srcRect b="0" l="0" r="0" t="0"/>
          <a:stretch/>
        </p:blipFill>
        <p:spPr>
          <a:xfrm>
            <a:off x="13108320" y="8960040"/>
            <a:ext cx="1991160" cy="928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8" name="Shape 478"/>
        <p:cNvGrpSpPr/>
        <p:nvPr/>
      </p:nvGrpSpPr>
      <p:grpSpPr>
        <a:xfrm>
          <a:off x="0" y="0"/>
          <a:ext cx="0" cy="0"/>
          <a:chOff x="0" y="0"/>
          <a:chExt cx="0" cy="0"/>
        </a:xfrm>
      </p:grpSpPr>
      <p:pic>
        <p:nvPicPr>
          <p:cNvPr id="479" name="Google Shape;479;p2"/>
          <p:cNvPicPr preferRelativeResize="0"/>
          <p:nvPr/>
        </p:nvPicPr>
        <p:blipFill rotWithShape="1">
          <a:blip r:embed="rId3">
            <a:alphaModFix/>
          </a:blip>
          <a:srcRect b="0" l="0" r="0" t="0"/>
          <a:stretch/>
        </p:blipFill>
        <p:spPr>
          <a:xfrm>
            <a:off x="16458120" y="9090360"/>
            <a:ext cx="1419120" cy="946080"/>
          </a:xfrm>
          <a:prstGeom prst="rect">
            <a:avLst/>
          </a:prstGeom>
          <a:noFill/>
          <a:ln>
            <a:noFill/>
          </a:ln>
        </p:spPr>
      </p:pic>
      <p:pic>
        <p:nvPicPr>
          <p:cNvPr id="480" name="Google Shape;480;p2"/>
          <p:cNvPicPr preferRelativeResize="0"/>
          <p:nvPr/>
        </p:nvPicPr>
        <p:blipFill rotWithShape="1">
          <a:blip r:embed="rId4">
            <a:alphaModFix/>
          </a:blip>
          <a:srcRect b="0" l="0" r="0" t="0"/>
          <a:stretch/>
        </p:blipFill>
        <p:spPr>
          <a:xfrm>
            <a:off x="15531120" y="9090360"/>
            <a:ext cx="507240" cy="885960"/>
          </a:xfrm>
          <a:prstGeom prst="rect">
            <a:avLst/>
          </a:prstGeom>
          <a:noFill/>
          <a:ln>
            <a:noFill/>
          </a:ln>
        </p:spPr>
      </p:pic>
      <p:pic>
        <p:nvPicPr>
          <p:cNvPr descr="Uma imagem contendo relógio, objeto, desenho, placar&#10;&#10;Descrição gerada automaticamente" id="481" name="Google Shape;481;p2"/>
          <p:cNvPicPr preferRelativeResize="0"/>
          <p:nvPr/>
        </p:nvPicPr>
        <p:blipFill rotWithShape="1">
          <a:blip r:embed="rId5">
            <a:alphaModFix/>
          </a:blip>
          <a:srcRect b="0" l="0" r="0" t="0"/>
          <a:stretch/>
        </p:blipFill>
        <p:spPr>
          <a:xfrm>
            <a:off x="12818880" y="9083160"/>
            <a:ext cx="2440800" cy="1221480"/>
          </a:xfrm>
          <a:prstGeom prst="rect">
            <a:avLst/>
          </a:prstGeom>
          <a:noFill/>
          <a:ln>
            <a:noFill/>
          </a:ln>
        </p:spPr>
      </p:pic>
      <p:sp>
        <p:nvSpPr>
          <p:cNvPr id="482" name="Google Shape;482;p2"/>
          <p:cNvSpPr/>
          <p:nvPr/>
        </p:nvSpPr>
        <p:spPr>
          <a:xfrm>
            <a:off x="838080" y="329040"/>
            <a:ext cx="10915770" cy="120463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Times New Roman"/>
                <a:ea typeface="Times New Roman"/>
                <a:cs typeface="Times New Roman"/>
                <a:sym typeface="Times New Roman"/>
              </a:rPr>
              <a:t>GRADUANDOS:</a:t>
            </a:r>
            <a:endParaRPr b="0" i="0" sz="48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Abinael Hansmuller Silva Ferreira</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latin typeface="Times New Roman"/>
                <a:ea typeface="Times New Roman"/>
                <a:cs typeface="Times New Roman"/>
                <a:sym typeface="Times New Roman"/>
              </a:rPr>
              <a:t>Ana Letícia Bernardino De Lima</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Carlos Alberto Silveira Farias </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Claudiney Vitorino da Silva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2800"/>
              <a:buFont typeface="Arial"/>
              <a:buNone/>
            </a:pPr>
            <a:r>
              <a:rPr b="0" i="0" lang="en-US" sz="2800" u="none" cap="none" strike="noStrike">
                <a:solidFill>
                  <a:srgbClr val="0070C0"/>
                </a:solidFill>
                <a:highlight>
                  <a:srgbClr val="FFFFFF"/>
                </a:highlight>
                <a:latin typeface="Times New Roman"/>
                <a:ea typeface="Times New Roman"/>
                <a:cs typeface="Times New Roman"/>
                <a:sym typeface="Times New Roman"/>
              </a:rPr>
              <a:t>Emilly Vitória </a:t>
            </a:r>
            <a:r>
              <a:rPr b="0" i="0" lang="en-US" sz="2800" u="none" cap="none" strike="noStrike">
                <a:solidFill>
                  <a:srgbClr val="2E75B5"/>
                </a:solidFill>
                <a:highlight>
                  <a:srgbClr val="FFFFFF"/>
                </a:highlight>
                <a:latin typeface="Times New Roman"/>
                <a:ea typeface="Times New Roman"/>
                <a:cs typeface="Times New Roman"/>
                <a:sym typeface="Times New Roman"/>
              </a:rPr>
              <a:t>Rodrigues</a:t>
            </a:r>
            <a:r>
              <a:rPr b="0" i="0" lang="en-US" sz="2800" u="none" cap="none" strike="noStrike">
                <a:solidFill>
                  <a:srgbClr val="0070C0"/>
                </a:solidFill>
                <a:highlight>
                  <a:srgbClr val="FFFFFF"/>
                </a:highlight>
                <a:latin typeface="Times New Roman"/>
                <a:ea typeface="Times New Roman"/>
                <a:cs typeface="Times New Roman"/>
                <a:sym typeface="Times New Roman"/>
              </a:rPr>
              <a:t> de Melo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Erica Milena da Silva Santos</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Jurandir Rafael da Silva Neto</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0" i="0" lang="en-US" sz="2800" u="none" cap="none" strike="noStrike">
                <a:solidFill>
                  <a:schemeClr val="dk1"/>
                </a:solidFill>
                <a:latin typeface="Times New Roman"/>
                <a:ea typeface="Times New Roman"/>
                <a:cs typeface="Times New Roman"/>
                <a:sym typeface="Times New Roman"/>
              </a:rPr>
              <a:t>Jua</a:t>
            </a:r>
            <a:r>
              <a:rPr lang="en-US" sz="2800">
                <a:solidFill>
                  <a:schemeClr val="dk1"/>
                </a:solidFill>
                <a:latin typeface="Times New Roman"/>
                <a:ea typeface="Times New Roman"/>
                <a:cs typeface="Times New Roman"/>
                <a:sym typeface="Times New Roman"/>
              </a:rPr>
              <a:t>n Pablo Levino Silva</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50000"/>
              </a:lnSpc>
              <a:spcBef>
                <a:spcPts val="0"/>
              </a:spcBef>
              <a:spcAft>
                <a:spcPts val="0"/>
              </a:spcAft>
              <a:buClr>
                <a:srgbClr val="000000"/>
              </a:buClr>
              <a:buSzPts val="2800"/>
              <a:buFont typeface="Arial"/>
              <a:buNone/>
            </a:pPr>
            <a:r>
              <a:t/>
            </a:r>
            <a:endParaRPr b="0" i="0" sz="2800" u="none" cap="none" strike="noStrike">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000000"/>
              </a:solidFill>
              <a:latin typeface="Arial"/>
              <a:ea typeface="Arial"/>
              <a:cs typeface="Arial"/>
              <a:sym typeface="Arial"/>
            </a:endParaRPr>
          </a:p>
        </p:txBody>
      </p:sp>
      <p:sp>
        <p:nvSpPr>
          <p:cNvPr id="483" name="Google Shape;483;p2"/>
          <p:cNvSpPr/>
          <p:nvPr/>
        </p:nvSpPr>
        <p:spPr>
          <a:xfrm>
            <a:off x="6555521" y="1052135"/>
            <a:ext cx="5176958" cy="139111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highlight>
                  <a:schemeClr val="lt1"/>
                </a:highlight>
                <a:latin typeface="Times New Roman"/>
                <a:ea typeface="Times New Roman"/>
                <a:cs typeface="Times New Roman"/>
                <a:sym typeface="Times New Roman"/>
              </a:rPr>
              <a:t>Lucas Julio de Araujo Meira</a:t>
            </a:r>
            <a:endParaRPr>
              <a:solidFill>
                <a:schemeClr val="dk1"/>
              </a:solidFill>
            </a:endParaRPr>
          </a:p>
          <a:p>
            <a:pPr indent="0" lvl="0" marL="0" rtl="0" algn="l">
              <a:lnSpc>
                <a:spcPct val="115000"/>
              </a:lnSpc>
              <a:spcBef>
                <a:spcPts val="1200"/>
              </a:spcBef>
              <a:spcAft>
                <a:spcPts val="0"/>
              </a:spcAft>
              <a:buClr>
                <a:schemeClr val="dk1"/>
              </a:buClr>
              <a:buSzPts val="2800"/>
              <a:buFont typeface="Arial"/>
              <a:buNone/>
            </a:pPr>
            <a:r>
              <a:rPr lang="en-US" sz="2800">
                <a:solidFill>
                  <a:srgbClr val="0070C0"/>
                </a:solidFill>
                <a:latin typeface="Times New Roman"/>
                <a:ea typeface="Times New Roman"/>
                <a:cs typeface="Times New Roman"/>
                <a:sym typeface="Times New Roman"/>
              </a:rPr>
              <a:t>Milena da Silva Rocha Galdino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Nathália Adriely Oliveira Paes</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latin typeface="Times New Roman"/>
                <a:ea typeface="Times New Roman"/>
                <a:cs typeface="Times New Roman"/>
                <a:sym typeface="Times New Roman"/>
              </a:rPr>
              <a:t>Pedro Vinícius de Lira Santos</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US" sz="2800">
                <a:solidFill>
                  <a:schemeClr val="dk1"/>
                </a:solidFill>
                <a:highlight>
                  <a:schemeClr val="lt1"/>
                </a:highlight>
                <a:latin typeface="Times New Roman"/>
                <a:ea typeface="Times New Roman"/>
                <a:cs typeface="Times New Roman"/>
                <a:sym typeface="Times New Roman"/>
              </a:rPr>
              <a:t>Raquel da Silva Lopes</a:t>
            </a:r>
            <a:endParaRPr sz="2800">
              <a:solidFill>
                <a:schemeClr val="dk1"/>
              </a:solidFill>
              <a:highlight>
                <a:srgbClr val="FFFFFF"/>
              </a:highlight>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28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Shelda da Silva Rocha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2800"/>
              <a:buFont typeface="Arial"/>
              <a:buNone/>
            </a:pPr>
            <a:r>
              <a:rPr b="0" i="0" lang="en-US" sz="2800" u="none" cap="none" strike="noStrike">
                <a:solidFill>
                  <a:schemeClr val="dk1"/>
                </a:solidFill>
                <a:highlight>
                  <a:srgbClr val="FFFFFF"/>
                </a:highlight>
                <a:latin typeface="Times New Roman"/>
                <a:ea typeface="Times New Roman"/>
                <a:cs typeface="Times New Roman"/>
                <a:sym typeface="Times New Roman"/>
              </a:rPr>
              <a:t>Thyago Oliveira Silva Claudino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5" name="Shape 765"/>
        <p:cNvGrpSpPr/>
        <p:nvPr/>
      </p:nvGrpSpPr>
      <p:grpSpPr>
        <a:xfrm>
          <a:off x="0" y="0"/>
          <a:ext cx="0" cy="0"/>
          <a:chOff x="0" y="0"/>
          <a:chExt cx="0" cy="0"/>
        </a:xfrm>
      </p:grpSpPr>
      <p:pic>
        <p:nvPicPr>
          <p:cNvPr id="766" name="Google Shape;766;p20"/>
          <p:cNvPicPr preferRelativeResize="0"/>
          <p:nvPr/>
        </p:nvPicPr>
        <p:blipFill rotWithShape="1">
          <a:blip r:embed="rId3">
            <a:alphaModFix/>
          </a:blip>
          <a:srcRect b="0" l="0" r="0" t="0"/>
          <a:stretch/>
        </p:blipFill>
        <p:spPr>
          <a:xfrm>
            <a:off x="1222920" y="2569680"/>
            <a:ext cx="4375440" cy="556560"/>
          </a:xfrm>
          <a:prstGeom prst="rect">
            <a:avLst/>
          </a:prstGeom>
          <a:noFill/>
          <a:ln>
            <a:noFill/>
          </a:ln>
        </p:spPr>
      </p:pic>
      <p:pic>
        <p:nvPicPr>
          <p:cNvPr id="767" name="Google Shape;767;p20"/>
          <p:cNvPicPr preferRelativeResize="0"/>
          <p:nvPr/>
        </p:nvPicPr>
        <p:blipFill rotWithShape="1">
          <a:blip r:embed="rId4">
            <a:alphaModFix/>
          </a:blip>
          <a:srcRect b="5334" l="0" r="1344" t="3018"/>
          <a:stretch/>
        </p:blipFill>
        <p:spPr>
          <a:xfrm>
            <a:off x="1005480" y="3288240"/>
            <a:ext cx="17299800" cy="5473440"/>
          </a:xfrm>
          <a:prstGeom prst="rect">
            <a:avLst/>
          </a:prstGeom>
          <a:noFill/>
          <a:ln>
            <a:noFill/>
          </a:ln>
        </p:spPr>
      </p:pic>
      <p:sp>
        <p:nvSpPr>
          <p:cNvPr id="768" name="Google Shape;768;p20"/>
          <p:cNvSpPr/>
          <p:nvPr/>
        </p:nvSpPr>
        <p:spPr>
          <a:xfrm>
            <a:off x="1762440" y="2480880"/>
            <a:ext cx="3060000" cy="1919520"/>
          </a:xfrm>
          <a:prstGeom prst="rect">
            <a:avLst/>
          </a:prstGeom>
          <a:noFill/>
          <a:ln>
            <a:noFill/>
          </a:ln>
        </p:spPr>
        <p:txBody>
          <a:bodyPr anchorCtr="0" anchor="t" bIns="0" lIns="0" spcFirstLastPara="1" rIns="0" wrap="square" tIns="0">
            <a:spAutoFit/>
          </a:bodyPr>
          <a:lstStyle/>
          <a:p>
            <a:pPr indent="0" lvl="0" marL="0" marR="0" rtl="0" algn="ctr">
              <a:lnSpc>
                <a:spcPct val="142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PRATA</a:t>
            </a:r>
            <a:endParaRPr b="0" i="0" sz="3200" u="none" cap="none" strike="noStrike">
              <a:solidFill>
                <a:srgbClr val="000000"/>
              </a:solidFill>
              <a:latin typeface="Arial"/>
              <a:ea typeface="Arial"/>
              <a:cs typeface="Arial"/>
              <a:sym typeface="Arial"/>
            </a:endParaRPr>
          </a:p>
          <a:p>
            <a:pPr indent="0" lvl="0" marL="0" marR="0" rtl="0" algn="ctr">
              <a:lnSpc>
                <a:spcPct val="139000"/>
              </a:lnSpc>
              <a:spcBef>
                <a:spcPts val="0"/>
              </a:spcBef>
              <a:spcAft>
                <a:spcPts val="0"/>
              </a:spcAft>
              <a:buClr>
                <a:srgbClr val="000000"/>
              </a:buClr>
              <a:buSzPts val="3250"/>
              <a:buFont typeface="Arial"/>
              <a:buNone/>
            </a:pPr>
            <a:r>
              <a:t/>
            </a:r>
            <a:endParaRPr b="0" i="0" sz="3250" u="none" cap="none" strike="noStrike">
              <a:solidFill>
                <a:srgbClr val="000000"/>
              </a:solidFill>
              <a:latin typeface="Arial"/>
              <a:ea typeface="Arial"/>
              <a:cs typeface="Arial"/>
              <a:sym typeface="Arial"/>
            </a:endParaRPr>
          </a:p>
          <a:p>
            <a:pPr indent="0" lvl="0" marL="0" marR="0" rtl="0" algn="ctr">
              <a:lnSpc>
                <a:spcPct val="109000"/>
              </a:lnSpc>
              <a:spcBef>
                <a:spcPts val="0"/>
              </a:spcBef>
              <a:spcAft>
                <a:spcPts val="0"/>
              </a:spcAft>
              <a:buClr>
                <a:srgbClr val="000000"/>
              </a:buClr>
              <a:buSzPts val="3250"/>
              <a:buFont typeface="Arial"/>
              <a:buNone/>
            </a:pPr>
            <a:r>
              <a:t/>
            </a:r>
            <a:endParaRPr b="0" i="0" sz="3250" u="none" cap="none" strike="noStrike">
              <a:solidFill>
                <a:srgbClr val="000000"/>
              </a:solidFill>
              <a:latin typeface="Arial"/>
              <a:ea typeface="Arial"/>
              <a:cs typeface="Arial"/>
              <a:sym typeface="Arial"/>
            </a:endParaRPr>
          </a:p>
        </p:txBody>
      </p:sp>
      <p:sp>
        <p:nvSpPr>
          <p:cNvPr id="769" name="Google Shape;769;p20"/>
          <p:cNvSpPr/>
          <p:nvPr/>
        </p:nvSpPr>
        <p:spPr>
          <a:xfrm>
            <a:off x="569160" y="9774720"/>
            <a:ext cx="11184120" cy="25524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800" u="none" cap="none" strike="noStrike">
              <a:solidFill>
                <a:srgbClr val="000000"/>
              </a:solidFill>
              <a:latin typeface="Arial"/>
              <a:ea typeface="Arial"/>
              <a:cs typeface="Arial"/>
              <a:sym typeface="Arial"/>
            </a:endParaRPr>
          </a:p>
        </p:txBody>
      </p:sp>
      <p:pic>
        <p:nvPicPr>
          <p:cNvPr id="770" name="Google Shape;770;p20"/>
          <p:cNvPicPr preferRelativeResize="0"/>
          <p:nvPr/>
        </p:nvPicPr>
        <p:blipFill rotWithShape="1">
          <a:blip r:embed="rId5">
            <a:alphaModFix/>
          </a:blip>
          <a:srcRect b="0" l="0" r="0" t="0"/>
          <a:stretch/>
        </p:blipFill>
        <p:spPr>
          <a:xfrm>
            <a:off x="15579355" y="242110"/>
            <a:ext cx="2720880" cy="2720880"/>
          </a:xfrm>
          <a:prstGeom prst="rect">
            <a:avLst/>
          </a:prstGeom>
          <a:noFill/>
          <a:ln>
            <a:noFill/>
          </a:ln>
        </p:spPr>
      </p:pic>
      <p:sp>
        <p:nvSpPr>
          <p:cNvPr id="771" name="Google Shape;771;p20"/>
          <p:cNvSpPr/>
          <p:nvPr/>
        </p:nvSpPr>
        <p:spPr>
          <a:xfrm>
            <a:off x="2633760" y="876240"/>
            <a:ext cx="12847320" cy="1065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chemeClr val="dk1"/>
                </a:solidFill>
                <a:latin typeface="Times New Roman"/>
                <a:ea typeface="Times New Roman"/>
                <a:cs typeface="Times New Roman"/>
                <a:sym typeface="Times New Roman"/>
              </a:rPr>
              <a:t>Como aumentar o nível da conta GOV?</a:t>
            </a:r>
            <a:r>
              <a:rPr b="1" i="0" lang="en-US" sz="5000" u="none" cap="none" strike="noStrike">
                <a:solidFill>
                  <a:srgbClr val="FFFFFF"/>
                </a:solidFill>
                <a:latin typeface="Poppins"/>
                <a:ea typeface="Poppins"/>
                <a:cs typeface="Poppins"/>
                <a:sym typeface="Poppins"/>
              </a:rPr>
              <a:t> </a:t>
            </a:r>
            <a:endParaRPr b="0" i="0" sz="5000" u="none" cap="none" strike="noStrike">
              <a:solidFill>
                <a:srgbClr val="000000"/>
              </a:solidFill>
              <a:latin typeface="Arial"/>
              <a:ea typeface="Arial"/>
              <a:cs typeface="Arial"/>
              <a:sym typeface="Arial"/>
            </a:endParaRPr>
          </a:p>
        </p:txBody>
      </p:sp>
      <p:pic>
        <p:nvPicPr>
          <p:cNvPr id="772" name="Google Shape;772;p20"/>
          <p:cNvPicPr preferRelativeResize="0"/>
          <p:nvPr/>
        </p:nvPicPr>
        <p:blipFill rotWithShape="1">
          <a:blip r:embed="rId6">
            <a:alphaModFix/>
          </a:blip>
          <a:srcRect b="0" l="0" r="0" t="0"/>
          <a:stretch/>
        </p:blipFill>
        <p:spPr>
          <a:xfrm>
            <a:off x="16668360" y="8836920"/>
            <a:ext cx="1419120" cy="946080"/>
          </a:xfrm>
          <a:prstGeom prst="rect">
            <a:avLst/>
          </a:prstGeom>
          <a:noFill/>
          <a:ln>
            <a:noFill/>
          </a:ln>
        </p:spPr>
      </p:pic>
      <p:pic>
        <p:nvPicPr>
          <p:cNvPr id="773" name="Google Shape;773;p20"/>
          <p:cNvPicPr preferRelativeResize="0"/>
          <p:nvPr/>
        </p:nvPicPr>
        <p:blipFill rotWithShape="1">
          <a:blip r:embed="rId7">
            <a:alphaModFix/>
          </a:blip>
          <a:srcRect b="0" l="0" r="0" t="0"/>
          <a:stretch/>
        </p:blipFill>
        <p:spPr>
          <a:xfrm>
            <a:off x="15780600" y="8867160"/>
            <a:ext cx="507240" cy="885960"/>
          </a:xfrm>
          <a:prstGeom prst="rect">
            <a:avLst/>
          </a:prstGeom>
          <a:noFill/>
          <a:ln>
            <a:noFill/>
          </a:ln>
        </p:spPr>
      </p:pic>
      <p:pic>
        <p:nvPicPr>
          <p:cNvPr id="774" name="Google Shape;774;p20"/>
          <p:cNvPicPr preferRelativeResize="0"/>
          <p:nvPr/>
        </p:nvPicPr>
        <p:blipFill rotWithShape="1">
          <a:blip r:embed="rId8">
            <a:alphaModFix/>
          </a:blip>
          <a:srcRect b="0" l="0" r="0" t="0"/>
          <a:stretch/>
        </p:blipFill>
        <p:spPr>
          <a:xfrm>
            <a:off x="13588200" y="8845920"/>
            <a:ext cx="1991160" cy="9284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8" name="Shape 778"/>
        <p:cNvGrpSpPr/>
        <p:nvPr/>
      </p:nvGrpSpPr>
      <p:grpSpPr>
        <a:xfrm>
          <a:off x="0" y="0"/>
          <a:ext cx="0" cy="0"/>
          <a:chOff x="0" y="0"/>
          <a:chExt cx="0" cy="0"/>
        </a:xfrm>
      </p:grpSpPr>
      <p:pic>
        <p:nvPicPr>
          <p:cNvPr id="779" name="Google Shape;779;p21"/>
          <p:cNvPicPr preferRelativeResize="0"/>
          <p:nvPr/>
        </p:nvPicPr>
        <p:blipFill rotWithShape="1">
          <a:blip r:embed="rId3">
            <a:alphaModFix/>
          </a:blip>
          <a:srcRect b="0" l="0" r="0" t="0"/>
          <a:stretch/>
        </p:blipFill>
        <p:spPr>
          <a:xfrm>
            <a:off x="1028880" y="2569680"/>
            <a:ext cx="4375440" cy="556560"/>
          </a:xfrm>
          <a:prstGeom prst="rect">
            <a:avLst/>
          </a:prstGeom>
          <a:noFill/>
          <a:ln>
            <a:noFill/>
          </a:ln>
        </p:spPr>
      </p:pic>
      <p:pic>
        <p:nvPicPr>
          <p:cNvPr id="780" name="Google Shape;780;p21"/>
          <p:cNvPicPr preferRelativeResize="0"/>
          <p:nvPr/>
        </p:nvPicPr>
        <p:blipFill rotWithShape="1">
          <a:blip r:embed="rId4">
            <a:alphaModFix/>
          </a:blip>
          <a:srcRect b="0" l="0" r="0" t="0"/>
          <a:stretch/>
        </p:blipFill>
        <p:spPr>
          <a:xfrm>
            <a:off x="2979360" y="3531600"/>
            <a:ext cx="12835800" cy="4903920"/>
          </a:xfrm>
          <a:prstGeom prst="rect">
            <a:avLst/>
          </a:prstGeom>
          <a:noFill/>
          <a:ln>
            <a:noFill/>
          </a:ln>
        </p:spPr>
      </p:pic>
      <p:sp>
        <p:nvSpPr>
          <p:cNvPr id="781" name="Google Shape;781;p21"/>
          <p:cNvSpPr/>
          <p:nvPr/>
        </p:nvSpPr>
        <p:spPr>
          <a:xfrm>
            <a:off x="1686600" y="2480580"/>
            <a:ext cx="3060000" cy="1919520"/>
          </a:xfrm>
          <a:prstGeom prst="rect">
            <a:avLst/>
          </a:prstGeom>
          <a:noFill/>
          <a:ln>
            <a:noFill/>
          </a:ln>
        </p:spPr>
        <p:txBody>
          <a:bodyPr anchorCtr="0" anchor="t" bIns="0" lIns="0" spcFirstLastPara="1" rIns="0" wrap="square" tIns="0">
            <a:spAutoFit/>
          </a:bodyPr>
          <a:lstStyle/>
          <a:p>
            <a:pPr indent="0" lvl="0" marL="0" marR="0" rtl="0" algn="ctr">
              <a:lnSpc>
                <a:spcPct val="142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OURO</a:t>
            </a:r>
            <a:endParaRPr b="0" i="0" sz="3200" u="none" cap="none" strike="noStrike">
              <a:solidFill>
                <a:srgbClr val="000000"/>
              </a:solidFill>
              <a:latin typeface="Arial"/>
              <a:ea typeface="Arial"/>
              <a:cs typeface="Arial"/>
              <a:sym typeface="Arial"/>
            </a:endParaRPr>
          </a:p>
          <a:p>
            <a:pPr indent="0" lvl="0" marL="0" marR="0" rtl="0" algn="ctr">
              <a:lnSpc>
                <a:spcPct val="139000"/>
              </a:lnSpc>
              <a:spcBef>
                <a:spcPts val="0"/>
              </a:spcBef>
              <a:spcAft>
                <a:spcPts val="0"/>
              </a:spcAft>
              <a:buClr>
                <a:srgbClr val="000000"/>
              </a:buClr>
              <a:buSzPts val="3250"/>
              <a:buFont typeface="Arial"/>
              <a:buNone/>
            </a:pPr>
            <a:r>
              <a:t/>
            </a:r>
            <a:endParaRPr b="0" i="0" sz="3250" u="none" cap="none" strike="noStrike">
              <a:solidFill>
                <a:srgbClr val="000000"/>
              </a:solidFill>
              <a:latin typeface="Arial"/>
              <a:ea typeface="Arial"/>
              <a:cs typeface="Arial"/>
              <a:sym typeface="Arial"/>
            </a:endParaRPr>
          </a:p>
          <a:p>
            <a:pPr indent="0" lvl="0" marL="0" marR="0" rtl="0" algn="ctr">
              <a:lnSpc>
                <a:spcPct val="109000"/>
              </a:lnSpc>
              <a:spcBef>
                <a:spcPts val="0"/>
              </a:spcBef>
              <a:spcAft>
                <a:spcPts val="0"/>
              </a:spcAft>
              <a:buClr>
                <a:srgbClr val="000000"/>
              </a:buClr>
              <a:buSzPts val="3250"/>
              <a:buFont typeface="Arial"/>
              <a:buNone/>
            </a:pPr>
            <a:r>
              <a:t/>
            </a:r>
            <a:endParaRPr b="0" i="0" sz="3250" u="none" cap="none" strike="noStrike">
              <a:solidFill>
                <a:srgbClr val="000000"/>
              </a:solidFill>
              <a:latin typeface="Arial"/>
              <a:ea typeface="Arial"/>
              <a:cs typeface="Arial"/>
              <a:sym typeface="Arial"/>
            </a:endParaRPr>
          </a:p>
        </p:txBody>
      </p:sp>
      <p:sp>
        <p:nvSpPr>
          <p:cNvPr id="782" name="Google Shape;782;p21"/>
          <p:cNvSpPr/>
          <p:nvPr/>
        </p:nvSpPr>
        <p:spPr>
          <a:xfrm>
            <a:off x="3495375" y="9708475"/>
            <a:ext cx="7938300" cy="38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200" u="none" cap="none" strike="noStrike">
              <a:solidFill>
                <a:srgbClr val="000000"/>
              </a:solidFill>
              <a:latin typeface="Arial"/>
              <a:ea typeface="Arial"/>
              <a:cs typeface="Arial"/>
              <a:sym typeface="Arial"/>
            </a:endParaRPr>
          </a:p>
        </p:txBody>
      </p:sp>
      <p:pic>
        <p:nvPicPr>
          <p:cNvPr id="783" name="Google Shape;783;p21"/>
          <p:cNvPicPr preferRelativeResize="0"/>
          <p:nvPr/>
        </p:nvPicPr>
        <p:blipFill rotWithShape="1">
          <a:blip r:embed="rId5">
            <a:alphaModFix/>
          </a:blip>
          <a:srcRect b="0" l="0" r="0" t="0"/>
          <a:stretch/>
        </p:blipFill>
        <p:spPr>
          <a:xfrm>
            <a:off x="0" y="6557040"/>
            <a:ext cx="2720880" cy="2720880"/>
          </a:xfrm>
          <a:prstGeom prst="rect">
            <a:avLst/>
          </a:prstGeom>
          <a:noFill/>
          <a:ln>
            <a:noFill/>
          </a:ln>
        </p:spPr>
      </p:pic>
      <p:sp>
        <p:nvSpPr>
          <p:cNvPr id="784" name="Google Shape;784;p21"/>
          <p:cNvSpPr/>
          <p:nvPr/>
        </p:nvSpPr>
        <p:spPr>
          <a:xfrm>
            <a:off x="2720160" y="1072080"/>
            <a:ext cx="12847320" cy="10713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30"/>
              <a:buFont typeface="Arial"/>
              <a:buNone/>
            </a:pPr>
            <a:r>
              <a:rPr b="1" i="0" lang="en-US" sz="5030" u="none" cap="none" strike="noStrike">
                <a:solidFill>
                  <a:srgbClr val="000000"/>
                </a:solidFill>
                <a:latin typeface="Times New Roman"/>
                <a:ea typeface="Times New Roman"/>
                <a:cs typeface="Times New Roman"/>
                <a:sym typeface="Times New Roman"/>
              </a:rPr>
              <a:t>Como aumentar o nível da conta GOV?</a:t>
            </a:r>
            <a:r>
              <a:rPr b="1" i="0" lang="en-US" sz="5030" u="none" cap="none" strike="noStrike">
                <a:solidFill>
                  <a:srgbClr val="000000"/>
                </a:solidFill>
                <a:latin typeface="Poppins"/>
                <a:ea typeface="Poppins"/>
                <a:cs typeface="Poppins"/>
                <a:sym typeface="Poppins"/>
              </a:rPr>
              <a:t> </a:t>
            </a:r>
            <a:endParaRPr b="0" i="0" sz="5030" u="none" cap="none" strike="noStrike">
              <a:solidFill>
                <a:srgbClr val="000000"/>
              </a:solidFill>
              <a:latin typeface="Arial"/>
              <a:ea typeface="Arial"/>
              <a:cs typeface="Arial"/>
              <a:sym typeface="Arial"/>
            </a:endParaRPr>
          </a:p>
        </p:txBody>
      </p:sp>
      <p:pic>
        <p:nvPicPr>
          <p:cNvPr id="785" name="Google Shape;785;p21"/>
          <p:cNvPicPr preferRelativeResize="0"/>
          <p:nvPr/>
        </p:nvPicPr>
        <p:blipFill rotWithShape="1">
          <a:blip r:embed="rId6">
            <a:alphaModFix/>
          </a:blip>
          <a:srcRect b="0" l="0" r="0" t="0"/>
          <a:stretch/>
        </p:blipFill>
        <p:spPr>
          <a:xfrm>
            <a:off x="16707600" y="9069480"/>
            <a:ext cx="1419120" cy="946080"/>
          </a:xfrm>
          <a:prstGeom prst="rect">
            <a:avLst/>
          </a:prstGeom>
          <a:noFill/>
          <a:ln>
            <a:noFill/>
          </a:ln>
        </p:spPr>
      </p:pic>
      <p:pic>
        <p:nvPicPr>
          <p:cNvPr id="786" name="Google Shape;786;p21"/>
          <p:cNvPicPr preferRelativeResize="0"/>
          <p:nvPr/>
        </p:nvPicPr>
        <p:blipFill rotWithShape="1">
          <a:blip r:embed="rId7">
            <a:alphaModFix/>
          </a:blip>
          <a:srcRect b="0" l="0" r="0" t="0"/>
          <a:stretch/>
        </p:blipFill>
        <p:spPr>
          <a:xfrm>
            <a:off x="16019640" y="9099360"/>
            <a:ext cx="507240" cy="885960"/>
          </a:xfrm>
          <a:prstGeom prst="rect">
            <a:avLst/>
          </a:prstGeom>
          <a:noFill/>
          <a:ln>
            <a:noFill/>
          </a:ln>
        </p:spPr>
      </p:pic>
      <p:pic>
        <p:nvPicPr>
          <p:cNvPr id="787" name="Google Shape;787;p21"/>
          <p:cNvPicPr preferRelativeResize="0"/>
          <p:nvPr/>
        </p:nvPicPr>
        <p:blipFill rotWithShape="1">
          <a:blip r:embed="rId8">
            <a:alphaModFix/>
          </a:blip>
          <a:srcRect b="0" l="0" r="0" t="0"/>
          <a:stretch/>
        </p:blipFill>
        <p:spPr>
          <a:xfrm>
            <a:off x="13894560" y="9078120"/>
            <a:ext cx="1991160" cy="92844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22"/>
          <p:cNvSpPr/>
          <p:nvPr/>
        </p:nvSpPr>
        <p:spPr>
          <a:xfrm>
            <a:off x="55411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Web Designer</a:t>
            </a:r>
            <a:endParaRPr b="0" i="0" sz="1800" u="none" cap="none" strike="noStrike">
              <a:solidFill>
                <a:srgbClr val="000000"/>
              </a:solidFill>
              <a:latin typeface="Arial"/>
              <a:ea typeface="Arial"/>
              <a:cs typeface="Arial"/>
              <a:sym typeface="Arial"/>
            </a:endParaRPr>
          </a:p>
        </p:txBody>
      </p:sp>
      <p:sp>
        <p:nvSpPr>
          <p:cNvPr id="793" name="Google Shape;793;p22"/>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sp>
        <p:nvSpPr>
          <p:cNvPr id="794" name="Google Shape;794;p22"/>
          <p:cNvSpPr/>
          <p:nvPr/>
        </p:nvSpPr>
        <p:spPr>
          <a:xfrm>
            <a:off x="3440160" y="9716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pic>
        <p:nvPicPr>
          <p:cNvPr id="795" name="Google Shape;795;p22"/>
          <p:cNvPicPr preferRelativeResize="0"/>
          <p:nvPr/>
        </p:nvPicPr>
        <p:blipFill rotWithShape="1">
          <a:blip r:embed="rId3">
            <a:alphaModFix/>
          </a:blip>
          <a:srcRect b="0" l="0" r="0" t="0"/>
          <a:stretch/>
        </p:blipFill>
        <p:spPr>
          <a:xfrm>
            <a:off x="570240" y="2351160"/>
            <a:ext cx="17147160" cy="6389280"/>
          </a:xfrm>
          <a:prstGeom prst="rect">
            <a:avLst/>
          </a:prstGeom>
          <a:noFill/>
          <a:ln>
            <a:noFill/>
          </a:ln>
        </p:spPr>
      </p:pic>
      <p:pic>
        <p:nvPicPr>
          <p:cNvPr id="796" name="Google Shape;796;p22"/>
          <p:cNvPicPr preferRelativeResize="0"/>
          <p:nvPr/>
        </p:nvPicPr>
        <p:blipFill rotWithShape="1">
          <a:blip r:embed="rId4">
            <a:alphaModFix/>
          </a:blip>
          <a:srcRect b="0" l="0" r="0" t="0"/>
          <a:stretch/>
        </p:blipFill>
        <p:spPr>
          <a:xfrm>
            <a:off x="6021360" y="7893000"/>
            <a:ext cx="6244560" cy="1964160"/>
          </a:xfrm>
          <a:prstGeom prst="rect">
            <a:avLst/>
          </a:prstGeom>
          <a:noFill/>
          <a:ln>
            <a:noFill/>
          </a:ln>
        </p:spPr>
      </p:pic>
      <p:sp>
        <p:nvSpPr>
          <p:cNvPr id="797" name="Google Shape;797;p22"/>
          <p:cNvSpPr/>
          <p:nvPr/>
        </p:nvSpPr>
        <p:spPr>
          <a:xfrm>
            <a:off x="3660480" y="19447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798" name="Google Shape;798;p22"/>
          <p:cNvSpPr/>
          <p:nvPr/>
        </p:nvSpPr>
        <p:spPr>
          <a:xfrm>
            <a:off x="5209200" y="8200440"/>
            <a:ext cx="7869600" cy="12193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60"/>
              <a:buFont typeface="Arial"/>
              <a:buNone/>
            </a:pPr>
            <a:r>
              <a:rPr b="1" i="0" lang="en-US" sz="2860" u="none" cap="none" strike="noStrike">
                <a:solidFill>
                  <a:schemeClr val="dk1"/>
                </a:solidFill>
                <a:latin typeface="Poppins"/>
                <a:ea typeface="Poppins"/>
                <a:cs typeface="Poppins"/>
                <a:sym typeface="Poppins"/>
              </a:rPr>
              <a:t>Passo 1:</a:t>
            </a:r>
            <a:endParaRPr b="0" i="0" sz="286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60"/>
              <a:buFont typeface="Arial"/>
              <a:buNone/>
            </a:pPr>
            <a:r>
              <a:rPr b="1" i="0" lang="en-US" sz="2860" u="none" cap="none" strike="noStrike">
                <a:solidFill>
                  <a:schemeClr val="dk1"/>
                </a:solidFill>
                <a:latin typeface="Poppins"/>
                <a:ea typeface="Poppins"/>
                <a:cs typeface="Poppins"/>
                <a:sym typeface="Poppins"/>
              </a:rPr>
              <a:t>Buscar por "gov.br/mei"</a:t>
            </a:r>
            <a:endParaRPr b="0" i="0" sz="2860" u="none" cap="none" strike="noStrike">
              <a:solidFill>
                <a:srgbClr val="000000"/>
              </a:solidFill>
              <a:latin typeface="Arial"/>
              <a:ea typeface="Arial"/>
              <a:cs typeface="Arial"/>
              <a:sym typeface="Arial"/>
            </a:endParaRPr>
          </a:p>
        </p:txBody>
      </p:sp>
      <p:pic>
        <p:nvPicPr>
          <p:cNvPr id="799" name="Google Shape;799;p22"/>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800" name="Google Shape;800;p22"/>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pic>
        <p:nvPicPr>
          <p:cNvPr id="801" name="Google Shape;801;p22"/>
          <p:cNvPicPr preferRelativeResize="0"/>
          <p:nvPr/>
        </p:nvPicPr>
        <p:blipFill rotWithShape="1">
          <a:blip r:embed="rId7">
            <a:alphaModFix/>
          </a:blip>
          <a:srcRect b="0" l="0" r="0" t="0"/>
          <a:stretch/>
        </p:blipFill>
        <p:spPr>
          <a:xfrm>
            <a:off x="13088880" y="8999280"/>
            <a:ext cx="1991160" cy="928440"/>
          </a:xfrm>
          <a:prstGeom prst="rect">
            <a:avLst/>
          </a:prstGeom>
          <a:noFill/>
          <a:ln>
            <a:noFill/>
          </a:ln>
        </p:spPr>
      </p:pic>
      <p:sp>
        <p:nvSpPr>
          <p:cNvPr id="802" name="Google Shape;802;p22"/>
          <p:cNvSpPr txBox="1"/>
          <p:nvPr/>
        </p:nvSpPr>
        <p:spPr>
          <a:xfrm>
            <a:off x="2787425" y="9623325"/>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23"/>
          <p:cNvSpPr/>
          <p:nvPr/>
        </p:nvSpPr>
        <p:spPr>
          <a:xfrm>
            <a:off x="55411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Web Designer</a:t>
            </a:r>
            <a:endParaRPr b="0" i="0" sz="1800" u="none" cap="none" strike="noStrike">
              <a:solidFill>
                <a:srgbClr val="000000"/>
              </a:solidFill>
              <a:latin typeface="Arial"/>
              <a:ea typeface="Arial"/>
              <a:cs typeface="Arial"/>
              <a:sym typeface="Arial"/>
            </a:endParaRPr>
          </a:p>
        </p:txBody>
      </p:sp>
      <p:sp>
        <p:nvSpPr>
          <p:cNvPr id="808" name="Google Shape;808;p23"/>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809" name="Google Shape;809;p23"/>
          <p:cNvPicPr preferRelativeResize="0"/>
          <p:nvPr/>
        </p:nvPicPr>
        <p:blipFill rotWithShape="1">
          <a:blip r:embed="rId3">
            <a:alphaModFix/>
          </a:blip>
          <a:srcRect b="0" l="0" r="0" t="0"/>
          <a:stretch/>
        </p:blipFill>
        <p:spPr>
          <a:xfrm>
            <a:off x="646920" y="3043800"/>
            <a:ext cx="16993800" cy="5112720"/>
          </a:xfrm>
          <a:prstGeom prst="rect">
            <a:avLst/>
          </a:prstGeom>
          <a:noFill/>
          <a:ln>
            <a:noFill/>
          </a:ln>
        </p:spPr>
      </p:pic>
      <p:pic>
        <p:nvPicPr>
          <p:cNvPr id="810" name="Google Shape;810;p23"/>
          <p:cNvPicPr preferRelativeResize="0"/>
          <p:nvPr/>
        </p:nvPicPr>
        <p:blipFill rotWithShape="1">
          <a:blip r:embed="rId4">
            <a:alphaModFix/>
          </a:blip>
          <a:srcRect b="0" l="0" r="0" t="0"/>
          <a:stretch/>
        </p:blipFill>
        <p:spPr>
          <a:xfrm>
            <a:off x="6021360" y="7893000"/>
            <a:ext cx="6244560" cy="1964160"/>
          </a:xfrm>
          <a:prstGeom prst="rect">
            <a:avLst/>
          </a:prstGeom>
          <a:noFill/>
          <a:ln>
            <a:noFill/>
          </a:ln>
        </p:spPr>
      </p:pic>
      <p:pic>
        <p:nvPicPr>
          <p:cNvPr id="811" name="Google Shape;811;p23"/>
          <p:cNvPicPr preferRelativeResize="0"/>
          <p:nvPr/>
        </p:nvPicPr>
        <p:blipFill rotWithShape="1">
          <a:blip r:embed="rId5">
            <a:alphaModFix/>
          </a:blip>
          <a:srcRect b="0" l="0" r="0" t="0"/>
          <a:stretch/>
        </p:blipFill>
        <p:spPr>
          <a:xfrm>
            <a:off x="5541120" y="6455160"/>
            <a:ext cx="727560" cy="727560"/>
          </a:xfrm>
          <a:prstGeom prst="rect">
            <a:avLst/>
          </a:prstGeom>
          <a:noFill/>
          <a:ln>
            <a:noFill/>
          </a:ln>
        </p:spPr>
      </p:pic>
      <p:sp>
        <p:nvSpPr>
          <p:cNvPr id="812" name="Google Shape;812;p23"/>
          <p:cNvSpPr/>
          <p:nvPr/>
        </p:nvSpPr>
        <p:spPr>
          <a:xfrm>
            <a:off x="3440160" y="9716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813" name="Google Shape;813;p23"/>
          <p:cNvSpPr/>
          <p:nvPr/>
        </p:nvSpPr>
        <p:spPr>
          <a:xfrm>
            <a:off x="3660480" y="19447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814" name="Google Shape;814;p23"/>
          <p:cNvSpPr/>
          <p:nvPr/>
        </p:nvSpPr>
        <p:spPr>
          <a:xfrm>
            <a:off x="5209200" y="7928520"/>
            <a:ext cx="7869600" cy="18291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60"/>
              <a:buFont typeface="Arial"/>
              <a:buNone/>
            </a:pPr>
            <a:r>
              <a:rPr b="1" i="0" lang="en-US" sz="2860" u="none" cap="none" strike="noStrike">
                <a:solidFill>
                  <a:schemeClr val="dk1"/>
                </a:solidFill>
                <a:latin typeface="Poppins"/>
                <a:ea typeface="Poppins"/>
                <a:cs typeface="Poppins"/>
                <a:sym typeface="Poppins"/>
              </a:rPr>
              <a:t>Passo 2:</a:t>
            </a:r>
            <a:endParaRPr b="0" i="0" sz="286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60"/>
              <a:buFont typeface="Arial"/>
              <a:buNone/>
            </a:pPr>
            <a:r>
              <a:rPr b="1" i="0" lang="en-US" sz="2860" u="none" cap="none" strike="noStrike">
                <a:solidFill>
                  <a:schemeClr val="dk1"/>
                </a:solidFill>
                <a:latin typeface="Poppins"/>
                <a:ea typeface="Poppins"/>
                <a:cs typeface="Poppins"/>
                <a:sym typeface="Poppins"/>
              </a:rPr>
              <a:t>Acessar o site "Portal do </a:t>
            </a:r>
            <a:endParaRPr b="0" i="0" sz="286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60"/>
              <a:buFont typeface="Arial"/>
              <a:buNone/>
            </a:pPr>
            <a:r>
              <a:rPr b="1" i="0" lang="en-US" sz="2860" u="none" cap="none" strike="noStrike">
                <a:solidFill>
                  <a:schemeClr val="dk1"/>
                </a:solidFill>
                <a:latin typeface="Poppins"/>
                <a:ea typeface="Poppins"/>
                <a:cs typeface="Poppins"/>
                <a:sym typeface="Poppins"/>
              </a:rPr>
              <a:t>Empreendedor"</a:t>
            </a:r>
            <a:endParaRPr b="0" i="0" sz="2860" u="none" cap="none" strike="noStrike">
              <a:solidFill>
                <a:srgbClr val="000000"/>
              </a:solidFill>
              <a:latin typeface="Arial"/>
              <a:ea typeface="Arial"/>
              <a:cs typeface="Arial"/>
              <a:sym typeface="Arial"/>
            </a:endParaRPr>
          </a:p>
        </p:txBody>
      </p:sp>
      <p:pic>
        <p:nvPicPr>
          <p:cNvPr id="815" name="Google Shape;815;p23"/>
          <p:cNvPicPr preferRelativeResize="0"/>
          <p:nvPr/>
        </p:nvPicPr>
        <p:blipFill rotWithShape="1">
          <a:blip r:embed="rId6">
            <a:alphaModFix/>
          </a:blip>
          <a:srcRect b="0" l="0" r="0" t="0"/>
          <a:stretch/>
        </p:blipFill>
        <p:spPr>
          <a:xfrm>
            <a:off x="16173360" y="8971200"/>
            <a:ext cx="1419120" cy="946080"/>
          </a:xfrm>
          <a:prstGeom prst="rect">
            <a:avLst/>
          </a:prstGeom>
          <a:noFill/>
          <a:ln>
            <a:noFill/>
          </a:ln>
        </p:spPr>
      </p:pic>
      <p:pic>
        <p:nvPicPr>
          <p:cNvPr id="816" name="Google Shape;816;p23"/>
          <p:cNvPicPr preferRelativeResize="0"/>
          <p:nvPr/>
        </p:nvPicPr>
        <p:blipFill rotWithShape="1">
          <a:blip r:embed="rId7">
            <a:alphaModFix/>
          </a:blip>
          <a:srcRect b="0" l="0" r="0" t="0"/>
          <a:stretch/>
        </p:blipFill>
        <p:spPr>
          <a:xfrm>
            <a:off x="15246360" y="8971200"/>
            <a:ext cx="507240" cy="885960"/>
          </a:xfrm>
          <a:prstGeom prst="rect">
            <a:avLst/>
          </a:prstGeom>
          <a:noFill/>
          <a:ln>
            <a:noFill/>
          </a:ln>
        </p:spPr>
      </p:pic>
      <p:pic>
        <p:nvPicPr>
          <p:cNvPr id="817" name="Google Shape;817;p23"/>
          <p:cNvPicPr preferRelativeResize="0"/>
          <p:nvPr/>
        </p:nvPicPr>
        <p:blipFill rotWithShape="1">
          <a:blip r:embed="rId8">
            <a:alphaModFix/>
          </a:blip>
          <a:srcRect b="0" l="0" r="0" t="0"/>
          <a:stretch/>
        </p:blipFill>
        <p:spPr>
          <a:xfrm>
            <a:off x="12931200" y="8999280"/>
            <a:ext cx="1991160" cy="928440"/>
          </a:xfrm>
          <a:prstGeom prst="rect">
            <a:avLst/>
          </a:prstGeom>
          <a:noFill/>
          <a:ln>
            <a:noFill/>
          </a:ln>
        </p:spPr>
      </p:pic>
      <p:sp>
        <p:nvSpPr>
          <p:cNvPr id="818" name="Google Shape;818;p23"/>
          <p:cNvSpPr txBox="1"/>
          <p:nvPr/>
        </p:nvSpPr>
        <p:spPr>
          <a:xfrm>
            <a:off x="3119275" y="9651575"/>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pic>
        <p:nvPicPr>
          <p:cNvPr id="823" name="Google Shape;823;p24"/>
          <p:cNvPicPr preferRelativeResize="0"/>
          <p:nvPr/>
        </p:nvPicPr>
        <p:blipFill rotWithShape="1">
          <a:blip r:embed="rId3">
            <a:alphaModFix/>
          </a:blip>
          <a:srcRect b="0" l="0" r="0" t="0"/>
          <a:stretch/>
        </p:blipFill>
        <p:spPr>
          <a:xfrm>
            <a:off x="1510560" y="2257560"/>
            <a:ext cx="15748200" cy="6617160"/>
          </a:xfrm>
          <a:prstGeom prst="rect">
            <a:avLst/>
          </a:prstGeom>
          <a:noFill/>
          <a:ln>
            <a:noFill/>
          </a:ln>
        </p:spPr>
      </p:pic>
      <p:sp>
        <p:nvSpPr>
          <p:cNvPr id="824" name="Google Shape;824;p24"/>
          <p:cNvSpPr/>
          <p:nvPr/>
        </p:nvSpPr>
        <p:spPr>
          <a:xfrm>
            <a:off x="55411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Web Designer</a:t>
            </a:r>
            <a:endParaRPr b="0" i="0" sz="1800" u="none" cap="none" strike="noStrike">
              <a:solidFill>
                <a:srgbClr val="000000"/>
              </a:solidFill>
              <a:latin typeface="Arial"/>
              <a:ea typeface="Arial"/>
              <a:cs typeface="Arial"/>
              <a:sym typeface="Arial"/>
            </a:endParaRPr>
          </a:p>
        </p:txBody>
      </p:sp>
      <p:sp>
        <p:nvSpPr>
          <p:cNvPr id="825" name="Google Shape;825;p24"/>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826" name="Google Shape;826;p24"/>
          <p:cNvPicPr preferRelativeResize="0"/>
          <p:nvPr/>
        </p:nvPicPr>
        <p:blipFill rotWithShape="1">
          <a:blip r:embed="rId4">
            <a:alphaModFix/>
          </a:blip>
          <a:srcRect b="0" l="0" r="0" t="0"/>
          <a:stretch/>
        </p:blipFill>
        <p:spPr>
          <a:xfrm>
            <a:off x="6276600" y="8323200"/>
            <a:ext cx="5734080" cy="1803241"/>
          </a:xfrm>
          <a:prstGeom prst="rect">
            <a:avLst/>
          </a:prstGeom>
          <a:noFill/>
          <a:ln>
            <a:noFill/>
          </a:ln>
        </p:spPr>
      </p:pic>
      <p:pic>
        <p:nvPicPr>
          <p:cNvPr id="827" name="Google Shape;827;p24"/>
          <p:cNvPicPr preferRelativeResize="0"/>
          <p:nvPr/>
        </p:nvPicPr>
        <p:blipFill rotWithShape="1">
          <a:blip r:embed="rId5">
            <a:alphaModFix/>
          </a:blip>
          <a:srcRect b="0" l="0" r="0" t="0"/>
          <a:stretch/>
        </p:blipFill>
        <p:spPr>
          <a:xfrm>
            <a:off x="4015080" y="7470720"/>
            <a:ext cx="844200" cy="844200"/>
          </a:xfrm>
          <a:prstGeom prst="rect">
            <a:avLst/>
          </a:prstGeom>
          <a:noFill/>
          <a:ln>
            <a:noFill/>
          </a:ln>
        </p:spPr>
      </p:pic>
      <p:sp>
        <p:nvSpPr>
          <p:cNvPr id="828" name="Google Shape;828;p24"/>
          <p:cNvSpPr/>
          <p:nvPr/>
        </p:nvSpPr>
        <p:spPr>
          <a:xfrm>
            <a:off x="3440160" y="971640"/>
            <a:ext cx="1117140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829" name="Google Shape;829;p24"/>
          <p:cNvSpPr/>
          <p:nvPr/>
        </p:nvSpPr>
        <p:spPr>
          <a:xfrm>
            <a:off x="3660480" y="1944720"/>
            <a:ext cx="1073130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830" name="Google Shape;830;p24"/>
          <p:cNvSpPr/>
          <p:nvPr/>
        </p:nvSpPr>
        <p:spPr>
          <a:xfrm>
            <a:off x="5541120" y="8708400"/>
            <a:ext cx="7225800" cy="111120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2620"/>
              <a:buFont typeface="Arial"/>
              <a:buNone/>
            </a:pPr>
            <a:r>
              <a:rPr b="1" i="0" lang="en-US" sz="2620" u="none" cap="none" strike="noStrike">
                <a:solidFill>
                  <a:schemeClr val="dk1"/>
                </a:solidFill>
                <a:latin typeface="Poppins"/>
                <a:ea typeface="Poppins"/>
                <a:cs typeface="Poppins"/>
                <a:sym typeface="Poppins"/>
              </a:rPr>
              <a:t>Passo 3:</a:t>
            </a:r>
            <a:endParaRPr b="0" i="0" sz="2620" u="none" cap="none" strike="noStrike">
              <a:solidFill>
                <a:srgbClr val="000000"/>
              </a:solidFill>
              <a:latin typeface="Arial"/>
              <a:ea typeface="Arial"/>
              <a:cs typeface="Arial"/>
              <a:sym typeface="Arial"/>
            </a:endParaRPr>
          </a:p>
          <a:p>
            <a:pPr indent="0" lvl="0" marL="0" marR="0" rtl="0" algn="ctr">
              <a:lnSpc>
                <a:spcPct val="139000"/>
              </a:lnSpc>
              <a:spcBef>
                <a:spcPts val="0"/>
              </a:spcBef>
              <a:spcAft>
                <a:spcPts val="0"/>
              </a:spcAft>
              <a:buClr>
                <a:srgbClr val="000000"/>
              </a:buClr>
              <a:buSzPts val="2620"/>
              <a:buFont typeface="Arial"/>
              <a:buNone/>
            </a:pPr>
            <a:r>
              <a:rPr b="1" i="0" lang="en-US" sz="2620" u="none" cap="none" strike="noStrike">
                <a:solidFill>
                  <a:schemeClr val="dk1"/>
                </a:solidFill>
                <a:latin typeface="Poppins"/>
                <a:ea typeface="Poppins"/>
                <a:cs typeface="Poppins"/>
                <a:sym typeface="Poppins"/>
              </a:rPr>
              <a:t>Clique em "Quero ser  MEI"</a:t>
            </a:r>
            <a:endParaRPr b="0" i="0" sz="2620" u="none" cap="none" strike="noStrike">
              <a:solidFill>
                <a:srgbClr val="000000"/>
              </a:solidFill>
              <a:latin typeface="Arial"/>
              <a:ea typeface="Arial"/>
              <a:cs typeface="Arial"/>
              <a:sym typeface="Arial"/>
            </a:endParaRPr>
          </a:p>
        </p:txBody>
      </p:sp>
      <p:pic>
        <p:nvPicPr>
          <p:cNvPr id="831" name="Google Shape;831;p24"/>
          <p:cNvPicPr preferRelativeResize="0"/>
          <p:nvPr/>
        </p:nvPicPr>
        <p:blipFill rotWithShape="1">
          <a:blip r:embed="rId6">
            <a:alphaModFix/>
          </a:blip>
          <a:srcRect b="0" l="0" r="0" t="0"/>
          <a:stretch/>
        </p:blipFill>
        <p:spPr>
          <a:xfrm>
            <a:off x="16173360" y="8971200"/>
            <a:ext cx="1419120" cy="946080"/>
          </a:xfrm>
          <a:prstGeom prst="rect">
            <a:avLst/>
          </a:prstGeom>
          <a:noFill/>
          <a:ln>
            <a:noFill/>
          </a:ln>
        </p:spPr>
      </p:pic>
      <p:pic>
        <p:nvPicPr>
          <p:cNvPr id="832" name="Google Shape;832;p24"/>
          <p:cNvPicPr preferRelativeResize="0"/>
          <p:nvPr/>
        </p:nvPicPr>
        <p:blipFill rotWithShape="1">
          <a:blip r:embed="rId7">
            <a:alphaModFix/>
          </a:blip>
          <a:srcRect b="0" l="0" r="0" t="0"/>
          <a:stretch/>
        </p:blipFill>
        <p:spPr>
          <a:xfrm>
            <a:off x="15246360" y="8971200"/>
            <a:ext cx="507240" cy="885960"/>
          </a:xfrm>
          <a:prstGeom prst="rect">
            <a:avLst/>
          </a:prstGeom>
          <a:noFill/>
          <a:ln>
            <a:noFill/>
          </a:ln>
        </p:spPr>
      </p:pic>
      <p:pic>
        <p:nvPicPr>
          <p:cNvPr id="833" name="Google Shape;833;p24"/>
          <p:cNvPicPr preferRelativeResize="0"/>
          <p:nvPr/>
        </p:nvPicPr>
        <p:blipFill rotWithShape="1">
          <a:blip r:embed="rId8">
            <a:alphaModFix/>
          </a:blip>
          <a:srcRect b="0" l="0" r="0" t="0"/>
          <a:stretch/>
        </p:blipFill>
        <p:spPr>
          <a:xfrm>
            <a:off x="12990240" y="8999280"/>
            <a:ext cx="1991160" cy="928440"/>
          </a:xfrm>
          <a:prstGeom prst="rect">
            <a:avLst/>
          </a:prstGeom>
          <a:noFill/>
          <a:ln>
            <a:noFill/>
          </a:ln>
        </p:spPr>
      </p:pic>
      <p:sp>
        <p:nvSpPr>
          <p:cNvPr id="834" name="Google Shape;834;p24"/>
          <p:cNvSpPr txBox="1"/>
          <p:nvPr/>
        </p:nvSpPr>
        <p:spPr>
          <a:xfrm>
            <a:off x="3185650" y="9587650"/>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25"/>
          <p:cNvSpPr/>
          <p:nvPr/>
        </p:nvSpPr>
        <p:spPr>
          <a:xfrm>
            <a:off x="55411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Web Designer</a:t>
            </a:r>
            <a:endParaRPr b="0" i="0" sz="1800" u="none" cap="none" strike="noStrike">
              <a:solidFill>
                <a:srgbClr val="000000"/>
              </a:solidFill>
              <a:latin typeface="Arial"/>
              <a:ea typeface="Arial"/>
              <a:cs typeface="Arial"/>
              <a:sym typeface="Arial"/>
            </a:endParaRPr>
          </a:p>
        </p:txBody>
      </p:sp>
      <p:sp>
        <p:nvSpPr>
          <p:cNvPr id="840" name="Google Shape;840;p25"/>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841" name="Google Shape;841;p25"/>
          <p:cNvPicPr preferRelativeResize="0"/>
          <p:nvPr/>
        </p:nvPicPr>
        <p:blipFill rotWithShape="1">
          <a:blip r:embed="rId3">
            <a:alphaModFix/>
          </a:blip>
          <a:srcRect b="0" l="0" r="0" t="0"/>
          <a:stretch/>
        </p:blipFill>
        <p:spPr>
          <a:xfrm>
            <a:off x="6212880" y="8008560"/>
            <a:ext cx="5861880" cy="1843560"/>
          </a:xfrm>
          <a:prstGeom prst="rect">
            <a:avLst/>
          </a:prstGeom>
          <a:noFill/>
          <a:ln>
            <a:noFill/>
          </a:ln>
        </p:spPr>
      </p:pic>
      <p:sp>
        <p:nvSpPr>
          <p:cNvPr id="842" name="Google Shape;842;p25"/>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843" name="Google Shape;843;p25"/>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844" name="Google Shape;844;p25"/>
          <p:cNvSpPr/>
          <p:nvPr/>
        </p:nvSpPr>
        <p:spPr>
          <a:xfrm>
            <a:off x="6800400" y="8361000"/>
            <a:ext cx="4687200" cy="17168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680"/>
              <a:buFont typeface="Arial"/>
              <a:buNone/>
            </a:pPr>
            <a:r>
              <a:rPr b="1" i="0" lang="en-US" sz="2680" u="none" cap="none" strike="noStrike">
                <a:solidFill>
                  <a:schemeClr val="dk1"/>
                </a:solidFill>
                <a:latin typeface="Poppins"/>
                <a:ea typeface="Poppins"/>
                <a:cs typeface="Poppins"/>
                <a:sym typeface="Poppins"/>
              </a:rPr>
              <a:t>Passo 4:</a:t>
            </a:r>
            <a:endParaRPr b="0" i="0" sz="268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680"/>
              <a:buFont typeface="Arial"/>
              <a:buNone/>
            </a:pPr>
            <a:r>
              <a:rPr b="1" i="0" lang="en-US" sz="2680" u="none" cap="none" strike="noStrike">
                <a:solidFill>
                  <a:schemeClr val="dk1"/>
                </a:solidFill>
                <a:latin typeface="Poppins"/>
                <a:ea typeface="Poppins"/>
                <a:cs typeface="Poppins"/>
                <a:sym typeface="Poppins"/>
              </a:rPr>
              <a:t>Clique em "Formalize-se"</a:t>
            </a:r>
            <a:endParaRPr b="0" i="0" sz="2680" u="none" cap="none" strike="noStrike">
              <a:solidFill>
                <a:srgbClr val="000000"/>
              </a:solidFill>
              <a:latin typeface="Arial"/>
              <a:ea typeface="Arial"/>
              <a:cs typeface="Arial"/>
              <a:sym typeface="Arial"/>
            </a:endParaRPr>
          </a:p>
        </p:txBody>
      </p:sp>
      <p:pic>
        <p:nvPicPr>
          <p:cNvPr id="845" name="Google Shape;845;p25"/>
          <p:cNvPicPr preferRelativeResize="0"/>
          <p:nvPr/>
        </p:nvPicPr>
        <p:blipFill rotWithShape="1">
          <a:blip r:embed="rId4">
            <a:alphaModFix/>
          </a:blip>
          <a:srcRect b="0" l="0" r="0" t="0"/>
          <a:stretch/>
        </p:blipFill>
        <p:spPr>
          <a:xfrm>
            <a:off x="16173360" y="8971200"/>
            <a:ext cx="1419120" cy="946080"/>
          </a:xfrm>
          <a:prstGeom prst="rect">
            <a:avLst/>
          </a:prstGeom>
          <a:noFill/>
          <a:ln>
            <a:noFill/>
          </a:ln>
        </p:spPr>
      </p:pic>
      <p:pic>
        <p:nvPicPr>
          <p:cNvPr id="846" name="Google Shape;846;p25"/>
          <p:cNvPicPr preferRelativeResize="0"/>
          <p:nvPr/>
        </p:nvPicPr>
        <p:blipFill rotWithShape="1">
          <a:blip r:embed="rId5">
            <a:alphaModFix/>
          </a:blip>
          <a:srcRect b="0" l="0" r="0" t="0"/>
          <a:stretch/>
        </p:blipFill>
        <p:spPr>
          <a:xfrm>
            <a:off x="15246360" y="8971200"/>
            <a:ext cx="507240" cy="885960"/>
          </a:xfrm>
          <a:prstGeom prst="rect">
            <a:avLst/>
          </a:prstGeom>
          <a:noFill/>
          <a:ln>
            <a:noFill/>
          </a:ln>
        </p:spPr>
      </p:pic>
      <p:pic>
        <p:nvPicPr>
          <p:cNvPr id="847" name="Google Shape;847;p25"/>
          <p:cNvPicPr preferRelativeResize="0"/>
          <p:nvPr/>
        </p:nvPicPr>
        <p:blipFill rotWithShape="1">
          <a:blip r:embed="rId6">
            <a:alphaModFix/>
          </a:blip>
          <a:srcRect b="0" l="0" r="0" t="0"/>
          <a:stretch/>
        </p:blipFill>
        <p:spPr>
          <a:xfrm>
            <a:off x="13108320" y="8960040"/>
            <a:ext cx="1991160" cy="928440"/>
          </a:xfrm>
          <a:prstGeom prst="rect">
            <a:avLst/>
          </a:prstGeom>
          <a:noFill/>
          <a:ln>
            <a:noFill/>
          </a:ln>
        </p:spPr>
      </p:pic>
      <p:pic>
        <p:nvPicPr>
          <p:cNvPr id="848" name="Google Shape;848;p25"/>
          <p:cNvPicPr preferRelativeResize="0"/>
          <p:nvPr/>
        </p:nvPicPr>
        <p:blipFill rotWithShape="1">
          <a:blip r:embed="rId7">
            <a:alphaModFix/>
          </a:blip>
          <a:srcRect b="0" l="0" r="0" t="0"/>
          <a:stretch/>
        </p:blipFill>
        <p:spPr>
          <a:xfrm>
            <a:off x="3240000" y="2340000"/>
            <a:ext cx="13500000" cy="6021000"/>
          </a:xfrm>
          <a:prstGeom prst="rect">
            <a:avLst/>
          </a:prstGeom>
          <a:noFill/>
          <a:ln>
            <a:noFill/>
          </a:ln>
        </p:spPr>
      </p:pic>
      <p:grpSp>
        <p:nvGrpSpPr>
          <p:cNvPr id="849" name="Google Shape;849;p25"/>
          <p:cNvGrpSpPr/>
          <p:nvPr/>
        </p:nvGrpSpPr>
        <p:grpSpPr>
          <a:xfrm>
            <a:off x="4180320" y="5400000"/>
            <a:ext cx="1579680" cy="1800000"/>
            <a:chOff x="4180320" y="5400000"/>
            <a:chExt cx="1579680" cy="1800000"/>
          </a:xfrm>
        </p:grpSpPr>
        <p:sp>
          <p:nvSpPr>
            <p:cNvPr id="850" name="Google Shape;850;p25"/>
            <p:cNvSpPr/>
            <p:nvPr/>
          </p:nvSpPr>
          <p:spPr>
            <a:xfrm>
              <a:off x="4180320" y="5400000"/>
              <a:ext cx="1579680" cy="1800000"/>
            </a:xfrm>
            <a:custGeom>
              <a:rect b="b" l="l" r="r" t="t"/>
              <a:pathLst>
                <a:path extrusionOk="0" h="24612" w="21600">
                  <a:moveTo>
                    <a:pt x="0" y="0"/>
                  </a:moveTo>
                  <a:lnTo>
                    <a:pt x="0" y="0"/>
                  </a:lnTo>
                  <a:cubicBezTo>
                    <a:pt x="-1" y="0"/>
                    <a:pt x="-1" y="0"/>
                    <a:pt x="-1" y="1"/>
                  </a:cubicBezTo>
                  <a:lnTo>
                    <a:pt x="0" y="24612"/>
                  </a:lnTo>
                  <a:cubicBezTo>
                    <a:pt x="0" y="24613"/>
                    <a:pt x="0" y="24613"/>
                    <a:pt x="1" y="24613"/>
                  </a:cubicBezTo>
                  <a:lnTo>
                    <a:pt x="21600" y="24612"/>
                  </a:lnTo>
                  <a:cubicBezTo>
                    <a:pt x="21599" y="24612"/>
                    <a:pt x="21599" y="24612"/>
                    <a:pt x="21599" y="24613"/>
                  </a:cubicBezTo>
                  <a:lnTo>
                    <a:pt x="21600" y="0"/>
                  </a:lnTo>
                  <a:lnTo>
                    <a:pt x="21600" y="0"/>
                  </a:lnTo>
                  <a:cubicBezTo>
                    <a:pt x="21600" y="1"/>
                    <a:pt x="21600" y="1"/>
                    <a:pt x="21601" y="1"/>
                  </a:cubicBezTo>
                  <a:close/>
                </a:path>
              </a:pathLst>
            </a:custGeom>
            <a:noFill/>
            <a:ln>
              <a:noFill/>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1" name="Google Shape;851;p25"/>
            <p:cNvSpPr/>
            <p:nvPr/>
          </p:nvSpPr>
          <p:spPr>
            <a:xfrm>
              <a:off x="4772880" y="6075000"/>
              <a:ext cx="394920" cy="675000"/>
            </a:xfrm>
            <a:custGeom>
              <a:rect b="b" l="l" r="r" t="t"/>
              <a:pathLst>
                <a:path extrusionOk="0" h="1875" w="1097">
                  <a:moveTo>
                    <a:pt x="272" y="1875"/>
                  </a:moveTo>
                  <a:lnTo>
                    <a:pt x="0" y="0"/>
                  </a:lnTo>
                  <a:lnTo>
                    <a:pt x="1097" y="1250"/>
                  </a:lnTo>
                  <a:lnTo>
                    <a:pt x="548" y="1250"/>
                  </a:lnTo>
                  <a:lnTo>
                    <a:pt x="272" y="1875"/>
                  </a:lnTo>
                  <a:close/>
                </a:path>
              </a:pathLst>
            </a:custGeom>
            <a:noFill/>
            <a:ln cap="flat" cmpd="sng" w="10075">
              <a:solidFill>
                <a:srgbClr val="000000"/>
              </a:solidFill>
              <a:prstDash val="solid"/>
              <a:round/>
              <a:headEnd len="sm" w="sm" type="none"/>
              <a:tailEnd len="sm" w="sm" type="none"/>
            </a:ln>
          </p:spPr>
          <p:txBody>
            <a:bodyPr anchorCtr="0" anchor="ctr" bIns="50025" lIns="95025" spcFirstLastPara="1" rIns="95025" wrap="square" tIns="500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2" name="Google Shape;852;p25"/>
            <p:cNvSpPr/>
            <p:nvPr/>
          </p:nvSpPr>
          <p:spPr>
            <a:xfrm>
              <a:off x="4673160" y="5850000"/>
              <a:ext cx="98280" cy="111240"/>
            </a:xfrm>
            <a:prstGeom prst="ellipse">
              <a:avLst/>
            </a:prstGeom>
            <a:noFill/>
            <a:ln cap="flat" cmpd="sng" w="10075">
              <a:solidFill>
                <a:srgbClr val="000000"/>
              </a:solidFill>
              <a:prstDash val="solid"/>
              <a:round/>
              <a:headEnd len="sm" w="sm" type="none"/>
              <a:tailEnd len="sm" w="sm" type="none"/>
            </a:ln>
          </p:spPr>
          <p:txBody>
            <a:bodyPr anchorCtr="0" anchor="ctr" bIns="28800" lIns="95025" spcFirstLastPara="1" rIns="95025" wrap="square" tIns="28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853" name="Google Shape;853;p25"/>
          <p:cNvSpPr/>
          <p:nvPr/>
        </p:nvSpPr>
        <p:spPr>
          <a:xfrm>
            <a:off x="540000" y="5220000"/>
            <a:ext cx="2160000" cy="2160000"/>
          </a:xfrm>
          <a:prstGeom prst="ellipse">
            <a:avLst/>
          </a:prstGeom>
          <a:solidFill>
            <a:srgbClr val="77BC65"/>
          </a:solidFill>
          <a:ln cap="flat" cmpd="sng" w="9525">
            <a:solidFill>
              <a:srgbClr val="203864"/>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4" name="Google Shape;854;p25"/>
          <p:cNvSpPr txBox="1"/>
          <p:nvPr/>
        </p:nvSpPr>
        <p:spPr>
          <a:xfrm>
            <a:off x="3440150" y="9673100"/>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26"/>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860" name="Google Shape;860;p26"/>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861" name="Google Shape;861;p26"/>
          <p:cNvPicPr preferRelativeResize="0"/>
          <p:nvPr/>
        </p:nvPicPr>
        <p:blipFill rotWithShape="1">
          <a:blip r:embed="rId3">
            <a:alphaModFix/>
          </a:blip>
          <a:srcRect b="0" l="0" r="0" t="0"/>
          <a:stretch/>
        </p:blipFill>
        <p:spPr>
          <a:xfrm>
            <a:off x="6282000" y="7765920"/>
            <a:ext cx="6198120" cy="1949400"/>
          </a:xfrm>
          <a:prstGeom prst="rect">
            <a:avLst/>
          </a:prstGeom>
          <a:noFill/>
          <a:ln>
            <a:noFill/>
          </a:ln>
        </p:spPr>
      </p:pic>
      <p:pic>
        <p:nvPicPr>
          <p:cNvPr id="862" name="Google Shape;862;p26"/>
          <p:cNvPicPr preferRelativeResize="0"/>
          <p:nvPr/>
        </p:nvPicPr>
        <p:blipFill rotWithShape="1">
          <a:blip r:embed="rId4">
            <a:alphaModFix/>
          </a:blip>
          <a:srcRect b="0" l="0" r="0" t="0"/>
          <a:stretch/>
        </p:blipFill>
        <p:spPr>
          <a:xfrm>
            <a:off x="678960" y="2351880"/>
            <a:ext cx="16929720" cy="5428080"/>
          </a:xfrm>
          <a:prstGeom prst="rect">
            <a:avLst/>
          </a:prstGeom>
          <a:noFill/>
          <a:ln>
            <a:noFill/>
          </a:ln>
        </p:spPr>
      </p:pic>
      <p:pic>
        <p:nvPicPr>
          <p:cNvPr id="863" name="Google Shape;863;p26"/>
          <p:cNvPicPr preferRelativeResize="0"/>
          <p:nvPr/>
        </p:nvPicPr>
        <p:blipFill rotWithShape="1">
          <a:blip r:embed="rId5">
            <a:alphaModFix/>
          </a:blip>
          <a:srcRect b="0" l="0" r="0" t="0"/>
          <a:stretch/>
        </p:blipFill>
        <p:spPr>
          <a:xfrm>
            <a:off x="7932960" y="6615720"/>
            <a:ext cx="727560" cy="727560"/>
          </a:xfrm>
          <a:prstGeom prst="rect">
            <a:avLst/>
          </a:prstGeom>
          <a:noFill/>
          <a:ln>
            <a:noFill/>
          </a:ln>
        </p:spPr>
      </p:pic>
      <p:sp>
        <p:nvSpPr>
          <p:cNvPr id="864" name="Google Shape;864;p26"/>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865" name="Google Shape;865;p26"/>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866" name="Google Shape;866;p26"/>
          <p:cNvSpPr/>
          <p:nvPr/>
        </p:nvSpPr>
        <p:spPr>
          <a:xfrm>
            <a:off x="6577920" y="7942320"/>
            <a:ext cx="5606640" cy="1816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Passo 5:</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Clique em "Entrar com o gov.br"</a:t>
            </a:r>
            <a:endParaRPr b="0" i="0" sz="2840" u="none" cap="none" strike="noStrike">
              <a:solidFill>
                <a:srgbClr val="000000"/>
              </a:solidFill>
              <a:latin typeface="Arial"/>
              <a:ea typeface="Arial"/>
              <a:cs typeface="Arial"/>
              <a:sym typeface="Arial"/>
            </a:endParaRPr>
          </a:p>
        </p:txBody>
      </p:sp>
      <p:pic>
        <p:nvPicPr>
          <p:cNvPr id="867" name="Google Shape;867;p26"/>
          <p:cNvPicPr preferRelativeResize="0"/>
          <p:nvPr/>
        </p:nvPicPr>
        <p:blipFill rotWithShape="1">
          <a:blip r:embed="rId6">
            <a:alphaModFix/>
          </a:blip>
          <a:srcRect b="0" l="0" r="0" t="0"/>
          <a:stretch/>
        </p:blipFill>
        <p:spPr>
          <a:xfrm>
            <a:off x="16173360" y="8971200"/>
            <a:ext cx="1419120" cy="946080"/>
          </a:xfrm>
          <a:prstGeom prst="rect">
            <a:avLst/>
          </a:prstGeom>
          <a:noFill/>
          <a:ln>
            <a:noFill/>
          </a:ln>
        </p:spPr>
      </p:pic>
      <p:pic>
        <p:nvPicPr>
          <p:cNvPr id="868" name="Google Shape;868;p26"/>
          <p:cNvPicPr preferRelativeResize="0"/>
          <p:nvPr/>
        </p:nvPicPr>
        <p:blipFill rotWithShape="1">
          <a:blip r:embed="rId7">
            <a:alphaModFix/>
          </a:blip>
          <a:srcRect b="0" l="0" r="0" t="0"/>
          <a:stretch/>
        </p:blipFill>
        <p:spPr>
          <a:xfrm>
            <a:off x="15246360" y="8971200"/>
            <a:ext cx="507240" cy="885960"/>
          </a:xfrm>
          <a:prstGeom prst="rect">
            <a:avLst/>
          </a:prstGeom>
          <a:noFill/>
          <a:ln>
            <a:noFill/>
          </a:ln>
        </p:spPr>
      </p:pic>
      <p:pic>
        <p:nvPicPr>
          <p:cNvPr id="869" name="Google Shape;869;p26"/>
          <p:cNvPicPr preferRelativeResize="0"/>
          <p:nvPr/>
        </p:nvPicPr>
        <p:blipFill rotWithShape="1">
          <a:blip r:embed="rId8">
            <a:alphaModFix/>
          </a:blip>
          <a:srcRect b="0" l="0" r="0" t="0"/>
          <a:stretch/>
        </p:blipFill>
        <p:spPr>
          <a:xfrm>
            <a:off x="13108320" y="8960040"/>
            <a:ext cx="1991160" cy="928440"/>
          </a:xfrm>
          <a:prstGeom prst="rect">
            <a:avLst/>
          </a:prstGeom>
          <a:noFill/>
          <a:ln>
            <a:noFill/>
          </a:ln>
        </p:spPr>
      </p:pic>
      <p:sp>
        <p:nvSpPr>
          <p:cNvPr id="870" name="Google Shape;870;p26"/>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27"/>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876" name="Google Shape;876;p27"/>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877" name="Google Shape;877;p27"/>
          <p:cNvPicPr preferRelativeResize="0"/>
          <p:nvPr/>
        </p:nvPicPr>
        <p:blipFill rotWithShape="1">
          <a:blip r:embed="rId3">
            <a:alphaModFix/>
          </a:blip>
          <a:srcRect b="0" l="0" r="0" t="0"/>
          <a:stretch/>
        </p:blipFill>
        <p:spPr>
          <a:xfrm>
            <a:off x="6282000" y="7765920"/>
            <a:ext cx="6198120" cy="1949400"/>
          </a:xfrm>
          <a:prstGeom prst="rect">
            <a:avLst/>
          </a:prstGeom>
          <a:noFill/>
          <a:ln>
            <a:noFill/>
          </a:ln>
        </p:spPr>
      </p:pic>
      <p:pic>
        <p:nvPicPr>
          <p:cNvPr id="878" name="Google Shape;878;p27"/>
          <p:cNvPicPr preferRelativeResize="0"/>
          <p:nvPr/>
        </p:nvPicPr>
        <p:blipFill rotWithShape="1">
          <a:blip r:embed="rId4">
            <a:alphaModFix/>
          </a:blip>
          <a:srcRect b="0" l="0" r="0" t="0"/>
          <a:stretch/>
        </p:blipFill>
        <p:spPr>
          <a:xfrm>
            <a:off x="7932960" y="6615720"/>
            <a:ext cx="727560" cy="727560"/>
          </a:xfrm>
          <a:prstGeom prst="rect">
            <a:avLst/>
          </a:prstGeom>
          <a:noFill/>
          <a:ln>
            <a:noFill/>
          </a:ln>
        </p:spPr>
      </p:pic>
      <p:pic>
        <p:nvPicPr>
          <p:cNvPr id="879" name="Google Shape;879;p27"/>
          <p:cNvPicPr preferRelativeResize="0"/>
          <p:nvPr/>
        </p:nvPicPr>
        <p:blipFill rotWithShape="1">
          <a:blip r:embed="rId5">
            <a:alphaModFix/>
          </a:blip>
          <a:srcRect b="0" l="0" r="0" t="0"/>
          <a:stretch/>
        </p:blipFill>
        <p:spPr>
          <a:xfrm>
            <a:off x="1134360" y="2199240"/>
            <a:ext cx="16019280" cy="5633280"/>
          </a:xfrm>
          <a:prstGeom prst="rect">
            <a:avLst/>
          </a:prstGeom>
          <a:noFill/>
          <a:ln>
            <a:noFill/>
          </a:ln>
        </p:spPr>
      </p:pic>
      <p:grpSp>
        <p:nvGrpSpPr>
          <p:cNvPr id="880" name="Google Shape;880;p27"/>
          <p:cNvGrpSpPr/>
          <p:nvPr/>
        </p:nvGrpSpPr>
        <p:grpSpPr>
          <a:xfrm>
            <a:off x="5871240" y="4145040"/>
            <a:ext cx="3085920" cy="3194280"/>
            <a:chOff x="5871240" y="4145040"/>
            <a:chExt cx="3085920" cy="3194280"/>
          </a:xfrm>
        </p:grpSpPr>
        <p:sp>
          <p:nvSpPr>
            <p:cNvPr id="881" name="Google Shape;881;p27"/>
            <p:cNvSpPr/>
            <p:nvPr/>
          </p:nvSpPr>
          <p:spPr>
            <a:xfrm>
              <a:off x="5871240" y="4253400"/>
              <a:ext cx="3085920" cy="307440"/>
            </a:xfrm>
            <a:custGeom>
              <a:rect b="b" l="l" r="r" t="t"/>
              <a:pathLst>
                <a:path extrusionOk="0" h="81094" w="812800">
                  <a:moveTo>
                    <a:pt x="0" y="0"/>
                  </a:moveTo>
                  <a:lnTo>
                    <a:pt x="812800" y="0"/>
                  </a:lnTo>
                  <a:lnTo>
                    <a:pt x="812800" y="81094"/>
                  </a:lnTo>
                  <a:lnTo>
                    <a:pt x="0" y="81094"/>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2" name="Google Shape;882;p27"/>
            <p:cNvSpPr/>
            <p:nvPr/>
          </p:nvSpPr>
          <p:spPr>
            <a:xfrm>
              <a:off x="5871240" y="414504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3" name="Google Shape;883;p27"/>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884" name="Google Shape;884;p27"/>
          <p:cNvSpPr/>
          <p:nvPr/>
        </p:nvSpPr>
        <p:spPr>
          <a:xfrm>
            <a:off x="4015800" y="150840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885" name="Google Shape;885;p27"/>
          <p:cNvSpPr/>
          <p:nvPr/>
        </p:nvSpPr>
        <p:spPr>
          <a:xfrm>
            <a:off x="6577920" y="7828020"/>
            <a:ext cx="5606640" cy="30272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Passo 6:</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Preencha com os dados que faltam</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40"/>
              <a:buFont typeface="Arial"/>
              <a:buNone/>
            </a:pPr>
            <a:r>
              <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40"/>
              <a:buFont typeface="Arial"/>
              <a:buNone/>
            </a:pPr>
            <a:r>
              <a:t/>
            </a:r>
            <a:endParaRPr b="0" i="0" sz="2840" u="none" cap="none" strike="noStrike">
              <a:solidFill>
                <a:srgbClr val="000000"/>
              </a:solidFill>
              <a:latin typeface="Arial"/>
              <a:ea typeface="Arial"/>
              <a:cs typeface="Arial"/>
              <a:sym typeface="Arial"/>
            </a:endParaRPr>
          </a:p>
        </p:txBody>
      </p:sp>
      <p:grpSp>
        <p:nvGrpSpPr>
          <p:cNvPr id="886" name="Google Shape;886;p27"/>
          <p:cNvGrpSpPr/>
          <p:nvPr/>
        </p:nvGrpSpPr>
        <p:grpSpPr>
          <a:xfrm>
            <a:off x="2344320" y="4145040"/>
            <a:ext cx="3085920" cy="3194280"/>
            <a:chOff x="2344320" y="4145040"/>
            <a:chExt cx="3085920" cy="3194280"/>
          </a:xfrm>
        </p:grpSpPr>
        <p:sp>
          <p:nvSpPr>
            <p:cNvPr id="887" name="Google Shape;887;p27"/>
            <p:cNvSpPr/>
            <p:nvPr/>
          </p:nvSpPr>
          <p:spPr>
            <a:xfrm>
              <a:off x="2344320" y="4253400"/>
              <a:ext cx="3085920" cy="307440"/>
            </a:xfrm>
            <a:custGeom>
              <a:rect b="b" l="l" r="r" t="t"/>
              <a:pathLst>
                <a:path extrusionOk="0" h="81094" w="812800">
                  <a:moveTo>
                    <a:pt x="0" y="0"/>
                  </a:moveTo>
                  <a:lnTo>
                    <a:pt x="812800" y="0"/>
                  </a:lnTo>
                  <a:lnTo>
                    <a:pt x="812800" y="81094"/>
                  </a:lnTo>
                  <a:lnTo>
                    <a:pt x="0" y="81094"/>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88" name="Google Shape;888;p27"/>
            <p:cNvSpPr/>
            <p:nvPr/>
          </p:nvSpPr>
          <p:spPr>
            <a:xfrm>
              <a:off x="2344320" y="414504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9" name="Google Shape;889;p27"/>
          <p:cNvGrpSpPr/>
          <p:nvPr/>
        </p:nvGrpSpPr>
        <p:grpSpPr>
          <a:xfrm>
            <a:off x="2344320" y="7081200"/>
            <a:ext cx="3085920" cy="3194280"/>
            <a:chOff x="2344320" y="7081200"/>
            <a:chExt cx="3085920" cy="3194280"/>
          </a:xfrm>
        </p:grpSpPr>
        <p:sp>
          <p:nvSpPr>
            <p:cNvPr id="890" name="Google Shape;890;p27"/>
            <p:cNvSpPr/>
            <p:nvPr/>
          </p:nvSpPr>
          <p:spPr>
            <a:xfrm>
              <a:off x="2344320" y="7189560"/>
              <a:ext cx="3085920" cy="307440"/>
            </a:xfrm>
            <a:custGeom>
              <a:rect b="b" l="l" r="r" t="t"/>
              <a:pathLst>
                <a:path extrusionOk="0" h="81094" w="812800">
                  <a:moveTo>
                    <a:pt x="0" y="0"/>
                  </a:moveTo>
                  <a:lnTo>
                    <a:pt x="812800" y="0"/>
                  </a:lnTo>
                  <a:lnTo>
                    <a:pt x="812800" y="81094"/>
                  </a:lnTo>
                  <a:lnTo>
                    <a:pt x="0" y="81094"/>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1" name="Google Shape;891;p27"/>
            <p:cNvSpPr/>
            <p:nvPr/>
          </p:nvSpPr>
          <p:spPr>
            <a:xfrm>
              <a:off x="2344320" y="708120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2" name="Google Shape;892;p27"/>
          <p:cNvGrpSpPr/>
          <p:nvPr/>
        </p:nvGrpSpPr>
        <p:grpSpPr>
          <a:xfrm>
            <a:off x="2344320" y="10017360"/>
            <a:ext cx="3085920" cy="3194280"/>
            <a:chOff x="2344320" y="10017360"/>
            <a:chExt cx="3085920" cy="3194280"/>
          </a:xfrm>
        </p:grpSpPr>
        <p:sp>
          <p:nvSpPr>
            <p:cNvPr id="893" name="Google Shape;893;p27"/>
            <p:cNvSpPr/>
            <p:nvPr/>
          </p:nvSpPr>
          <p:spPr>
            <a:xfrm>
              <a:off x="2344320" y="10125720"/>
              <a:ext cx="3085920" cy="307440"/>
            </a:xfrm>
            <a:custGeom>
              <a:rect b="b" l="l" r="r" t="t"/>
              <a:pathLst>
                <a:path extrusionOk="0" h="81094" w="812800">
                  <a:moveTo>
                    <a:pt x="0" y="0"/>
                  </a:moveTo>
                  <a:lnTo>
                    <a:pt x="812800" y="0"/>
                  </a:lnTo>
                  <a:lnTo>
                    <a:pt x="812800" y="81094"/>
                  </a:lnTo>
                  <a:lnTo>
                    <a:pt x="0" y="81094"/>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4" name="Google Shape;894;p27"/>
            <p:cNvSpPr/>
            <p:nvPr/>
          </p:nvSpPr>
          <p:spPr>
            <a:xfrm>
              <a:off x="2344320" y="1001736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5" name="Google Shape;895;p27"/>
          <p:cNvGrpSpPr/>
          <p:nvPr/>
        </p:nvGrpSpPr>
        <p:grpSpPr>
          <a:xfrm>
            <a:off x="11702160" y="6107400"/>
            <a:ext cx="3085920" cy="3194280"/>
            <a:chOff x="11702160" y="6107400"/>
            <a:chExt cx="3085920" cy="3194280"/>
          </a:xfrm>
        </p:grpSpPr>
        <p:sp>
          <p:nvSpPr>
            <p:cNvPr id="896" name="Google Shape;896;p27"/>
            <p:cNvSpPr/>
            <p:nvPr/>
          </p:nvSpPr>
          <p:spPr>
            <a:xfrm>
              <a:off x="11702160" y="6215760"/>
              <a:ext cx="3085920" cy="307440"/>
            </a:xfrm>
            <a:custGeom>
              <a:rect b="b" l="l" r="r" t="t"/>
              <a:pathLst>
                <a:path extrusionOk="0" h="81094" w="812800">
                  <a:moveTo>
                    <a:pt x="0" y="0"/>
                  </a:moveTo>
                  <a:lnTo>
                    <a:pt x="812800" y="0"/>
                  </a:lnTo>
                  <a:lnTo>
                    <a:pt x="812800" y="81094"/>
                  </a:lnTo>
                  <a:lnTo>
                    <a:pt x="0" y="81094"/>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97" name="Google Shape;897;p27"/>
            <p:cNvSpPr/>
            <p:nvPr/>
          </p:nvSpPr>
          <p:spPr>
            <a:xfrm>
              <a:off x="11702160" y="610740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8" name="Google Shape;898;p27"/>
          <p:cNvGrpSpPr/>
          <p:nvPr/>
        </p:nvGrpSpPr>
        <p:grpSpPr>
          <a:xfrm>
            <a:off x="2344320" y="6107400"/>
            <a:ext cx="3085920" cy="3194280"/>
            <a:chOff x="2344320" y="6107400"/>
            <a:chExt cx="3085920" cy="3194280"/>
          </a:xfrm>
        </p:grpSpPr>
        <p:sp>
          <p:nvSpPr>
            <p:cNvPr id="899" name="Google Shape;899;p27"/>
            <p:cNvSpPr/>
            <p:nvPr/>
          </p:nvSpPr>
          <p:spPr>
            <a:xfrm>
              <a:off x="2344320" y="6215760"/>
              <a:ext cx="3085920" cy="307440"/>
            </a:xfrm>
            <a:custGeom>
              <a:rect b="b" l="l" r="r" t="t"/>
              <a:pathLst>
                <a:path extrusionOk="0" h="81094" w="812800">
                  <a:moveTo>
                    <a:pt x="0" y="0"/>
                  </a:moveTo>
                  <a:lnTo>
                    <a:pt x="812800" y="0"/>
                  </a:lnTo>
                  <a:lnTo>
                    <a:pt x="812800" y="81094"/>
                  </a:lnTo>
                  <a:lnTo>
                    <a:pt x="0" y="81094"/>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0" name="Google Shape;900;p27"/>
            <p:cNvSpPr/>
            <p:nvPr/>
          </p:nvSpPr>
          <p:spPr>
            <a:xfrm>
              <a:off x="2344320" y="610740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1" name="Google Shape;901;p27"/>
          <p:cNvGrpSpPr/>
          <p:nvPr/>
        </p:nvGrpSpPr>
        <p:grpSpPr>
          <a:xfrm>
            <a:off x="2344320" y="5109480"/>
            <a:ext cx="3796200" cy="3194280"/>
            <a:chOff x="2344320" y="5109480"/>
            <a:chExt cx="3796200" cy="3194280"/>
          </a:xfrm>
        </p:grpSpPr>
        <p:sp>
          <p:nvSpPr>
            <p:cNvPr id="902" name="Google Shape;902;p27"/>
            <p:cNvSpPr/>
            <p:nvPr/>
          </p:nvSpPr>
          <p:spPr>
            <a:xfrm>
              <a:off x="2344320" y="5218200"/>
              <a:ext cx="3796200" cy="340560"/>
            </a:xfrm>
            <a:custGeom>
              <a:rect b="b" l="l" r="r" t="t"/>
              <a:pathLst>
                <a:path extrusionOk="0" h="89826" w="999934">
                  <a:moveTo>
                    <a:pt x="0" y="0"/>
                  </a:moveTo>
                  <a:lnTo>
                    <a:pt x="999934" y="0"/>
                  </a:lnTo>
                  <a:lnTo>
                    <a:pt x="999934" y="89826"/>
                  </a:lnTo>
                  <a:lnTo>
                    <a:pt x="0" y="89826"/>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3" name="Google Shape;903;p27"/>
            <p:cNvSpPr/>
            <p:nvPr/>
          </p:nvSpPr>
          <p:spPr>
            <a:xfrm>
              <a:off x="2344320" y="510948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4" name="Google Shape;904;p27"/>
          <p:cNvGrpSpPr/>
          <p:nvPr/>
        </p:nvGrpSpPr>
        <p:grpSpPr>
          <a:xfrm>
            <a:off x="6140880" y="7143480"/>
            <a:ext cx="3796200" cy="3194280"/>
            <a:chOff x="6140880" y="7143480"/>
            <a:chExt cx="3796200" cy="3194280"/>
          </a:xfrm>
        </p:grpSpPr>
        <p:sp>
          <p:nvSpPr>
            <p:cNvPr id="905" name="Google Shape;905;p27"/>
            <p:cNvSpPr/>
            <p:nvPr/>
          </p:nvSpPr>
          <p:spPr>
            <a:xfrm>
              <a:off x="6140880" y="7251840"/>
              <a:ext cx="3796200" cy="340560"/>
            </a:xfrm>
            <a:custGeom>
              <a:rect b="b" l="l" r="r" t="t"/>
              <a:pathLst>
                <a:path extrusionOk="0" h="89826" w="999934">
                  <a:moveTo>
                    <a:pt x="0" y="0"/>
                  </a:moveTo>
                  <a:lnTo>
                    <a:pt x="999934" y="0"/>
                  </a:lnTo>
                  <a:lnTo>
                    <a:pt x="999934" y="89826"/>
                  </a:lnTo>
                  <a:lnTo>
                    <a:pt x="0" y="89826"/>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6" name="Google Shape;906;p27"/>
            <p:cNvSpPr/>
            <p:nvPr/>
          </p:nvSpPr>
          <p:spPr>
            <a:xfrm>
              <a:off x="6140880" y="714348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07" name="Google Shape;907;p27"/>
          <p:cNvPicPr preferRelativeResize="0"/>
          <p:nvPr/>
        </p:nvPicPr>
        <p:blipFill rotWithShape="1">
          <a:blip r:embed="rId3">
            <a:alphaModFix/>
          </a:blip>
          <a:srcRect b="0" l="0" r="0" t="0"/>
          <a:stretch/>
        </p:blipFill>
        <p:spPr>
          <a:xfrm>
            <a:off x="11292480" y="2251440"/>
            <a:ext cx="6198122" cy="1949400"/>
          </a:xfrm>
          <a:prstGeom prst="rect">
            <a:avLst/>
          </a:prstGeom>
          <a:noFill/>
          <a:ln>
            <a:noFill/>
          </a:ln>
        </p:spPr>
      </p:pic>
      <p:sp>
        <p:nvSpPr>
          <p:cNvPr id="908" name="Google Shape;908;p27"/>
          <p:cNvSpPr/>
          <p:nvPr/>
        </p:nvSpPr>
        <p:spPr>
          <a:xfrm>
            <a:off x="12121560" y="2366280"/>
            <a:ext cx="4540200" cy="2337900"/>
          </a:xfrm>
          <a:prstGeom prst="rect">
            <a:avLst/>
          </a:prstGeom>
          <a:noFill/>
          <a:ln>
            <a:noFill/>
          </a:ln>
        </p:spPr>
        <p:txBody>
          <a:bodyPr anchorCtr="0" anchor="t" bIns="0" lIns="0" spcFirstLastPara="1" rIns="0" wrap="square" tIns="0">
            <a:spAutoFit/>
          </a:bodyPr>
          <a:lstStyle/>
          <a:p>
            <a:pPr indent="0" lvl="0" marL="0" marR="0" rtl="0" algn="ctr">
              <a:lnSpc>
                <a:spcPct val="143000"/>
              </a:lnSpc>
              <a:spcBef>
                <a:spcPts val="0"/>
              </a:spcBef>
              <a:spcAft>
                <a:spcPts val="0"/>
              </a:spcAft>
              <a:buClr>
                <a:srgbClr val="000000"/>
              </a:buClr>
              <a:buSzPts val="2150"/>
              <a:buFont typeface="Arial"/>
              <a:buNone/>
            </a:pPr>
            <a:r>
              <a:rPr b="1" i="0" lang="en-US" sz="2150" u="none" cap="none" strike="noStrike">
                <a:solidFill>
                  <a:schemeClr val="dk1"/>
                </a:solidFill>
                <a:latin typeface="Poppins"/>
                <a:ea typeface="Poppins"/>
                <a:cs typeface="Poppins"/>
                <a:sym typeface="Poppins"/>
              </a:rPr>
              <a:t>ATENÇÃO!</a:t>
            </a:r>
            <a:endParaRPr b="0" i="0" sz="2150" u="none" cap="none" strike="noStrike">
              <a:solidFill>
                <a:srgbClr val="000000"/>
              </a:solidFill>
              <a:latin typeface="Arial"/>
              <a:ea typeface="Arial"/>
              <a:cs typeface="Arial"/>
              <a:sym typeface="Arial"/>
            </a:endParaRPr>
          </a:p>
          <a:p>
            <a:pPr indent="0" lvl="0" marL="0" marR="0" rtl="0" algn="ctr">
              <a:lnSpc>
                <a:spcPct val="143000"/>
              </a:lnSpc>
              <a:spcBef>
                <a:spcPts val="0"/>
              </a:spcBef>
              <a:spcAft>
                <a:spcPts val="0"/>
              </a:spcAft>
              <a:buClr>
                <a:srgbClr val="000000"/>
              </a:buClr>
              <a:buSzPts val="2150"/>
              <a:buFont typeface="Arial"/>
              <a:buNone/>
            </a:pPr>
            <a:r>
              <a:rPr b="1" i="0" lang="en-US" sz="2150" u="none" cap="none" strike="noStrike">
                <a:solidFill>
                  <a:schemeClr val="dk1"/>
                </a:solidFill>
                <a:highlight>
                  <a:srgbClr val="74BD4D"/>
                </a:highlight>
                <a:latin typeface="Poppins"/>
                <a:ea typeface="Poppins"/>
                <a:cs typeface="Poppins"/>
                <a:sym typeface="Poppins"/>
              </a:rPr>
              <a:t>Alguns dados serão preenchidos automaticamente. Confira se estão corretos.</a:t>
            </a:r>
            <a:endParaRPr b="0" i="0" sz="2150" u="none" cap="none" strike="noStrike">
              <a:solidFill>
                <a:srgbClr val="000000"/>
              </a:solidFill>
              <a:latin typeface="Arial"/>
              <a:ea typeface="Arial"/>
              <a:cs typeface="Arial"/>
              <a:sym typeface="Arial"/>
            </a:endParaRPr>
          </a:p>
        </p:txBody>
      </p:sp>
      <p:pic>
        <p:nvPicPr>
          <p:cNvPr id="909" name="Google Shape;909;p27"/>
          <p:cNvPicPr preferRelativeResize="0"/>
          <p:nvPr/>
        </p:nvPicPr>
        <p:blipFill rotWithShape="1">
          <a:blip r:embed="rId6">
            <a:alphaModFix/>
          </a:blip>
          <a:srcRect b="0" l="0" r="0" t="0"/>
          <a:stretch/>
        </p:blipFill>
        <p:spPr>
          <a:xfrm>
            <a:off x="16173360" y="8971200"/>
            <a:ext cx="1419120" cy="946080"/>
          </a:xfrm>
          <a:prstGeom prst="rect">
            <a:avLst/>
          </a:prstGeom>
          <a:noFill/>
          <a:ln>
            <a:noFill/>
          </a:ln>
        </p:spPr>
      </p:pic>
      <p:pic>
        <p:nvPicPr>
          <p:cNvPr id="910" name="Google Shape;910;p27"/>
          <p:cNvPicPr preferRelativeResize="0"/>
          <p:nvPr/>
        </p:nvPicPr>
        <p:blipFill rotWithShape="1">
          <a:blip r:embed="rId7">
            <a:alphaModFix/>
          </a:blip>
          <a:srcRect b="0" l="0" r="0" t="0"/>
          <a:stretch/>
        </p:blipFill>
        <p:spPr>
          <a:xfrm>
            <a:off x="15246360" y="8971200"/>
            <a:ext cx="507240" cy="885960"/>
          </a:xfrm>
          <a:prstGeom prst="rect">
            <a:avLst/>
          </a:prstGeom>
          <a:noFill/>
          <a:ln>
            <a:noFill/>
          </a:ln>
        </p:spPr>
      </p:pic>
      <p:pic>
        <p:nvPicPr>
          <p:cNvPr id="911" name="Google Shape;911;p27"/>
          <p:cNvPicPr preferRelativeResize="0"/>
          <p:nvPr/>
        </p:nvPicPr>
        <p:blipFill rotWithShape="1">
          <a:blip r:embed="rId8">
            <a:alphaModFix/>
          </a:blip>
          <a:srcRect b="0" l="0" r="0" t="0"/>
          <a:stretch/>
        </p:blipFill>
        <p:spPr>
          <a:xfrm>
            <a:off x="13108320" y="8960040"/>
            <a:ext cx="1991160" cy="928440"/>
          </a:xfrm>
          <a:prstGeom prst="rect">
            <a:avLst/>
          </a:prstGeom>
          <a:noFill/>
          <a:ln>
            <a:noFill/>
          </a:ln>
        </p:spPr>
      </p:pic>
      <p:sp>
        <p:nvSpPr>
          <p:cNvPr id="912" name="Google Shape;912;p27"/>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28"/>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918" name="Google Shape;918;p28"/>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919" name="Google Shape;919;p28"/>
          <p:cNvPicPr preferRelativeResize="0"/>
          <p:nvPr/>
        </p:nvPicPr>
        <p:blipFill rotWithShape="1">
          <a:blip r:embed="rId3">
            <a:alphaModFix/>
          </a:blip>
          <a:srcRect b="0" l="0" r="0" t="0"/>
          <a:stretch/>
        </p:blipFill>
        <p:spPr>
          <a:xfrm>
            <a:off x="6282000" y="7765920"/>
            <a:ext cx="6198120" cy="1949400"/>
          </a:xfrm>
          <a:prstGeom prst="rect">
            <a:avLst/>
          </a:prstGeom>
          <a:noFill/>
          <a:ln>
            <a:noFill/>
          </a:ln>
        </p:spPr>
      </p:pic>
      <p:pic>
        <p:nvPicPr>
          <p:cNvPr id="920" name="Google Shape;920;p28"/>
          <p:cNvPicPr preferRelativeResize="0"/>
          <p:nvPr/>
        </p:nvPicPr>
        <p:blipFill rotWithShape="1">
          <a:blip r:embed="rId4">
            <a:alphaModFix/>
          </a:blip>
          <a:srcRect b="0" l="0" r="0" t="0"/>
          <a:stretch/>
        </p:blipFill>
        <p:spPr>
          <a:xfrm>
            <a:off x="7932960" y="6615720"/>
            <a:ext cx="727560" cy="727560"/>
          </a:xfrm>
          <a:prstGeom prst="rect">
            <a:avLst/>
          </a:prstGeom>
          <a:noFill/>
          <a:ln>
            <a:noFill/>
          </a:ln>
        </p:spPr>
      </p:pic>
      <p:sp>
        <p:nvSpPr>
          <p:cNvPr id="921" name="Google Shape;921;p28"/>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922" name="Google Shape;922;p28"/>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923" name="Google Shape;923;p28"/>
          <p:cNvSpPr/>
          <p:nvPr/>
        </p:nvSpPr>
        <p:spPr>
          <a:xfrm>
            <a:off x="6396300" y="7751827"/>
            <a:ext cx="5902500" cy="2344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40"/>
              <a:buFont typeface="Arial"/>
              <a:buNone/>
            </a:pPr>
            <a:r>
              <a:t/>
            </a:r>
            <a:endParaRPr b="1" i="0" sz="284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Passo 7:</a:t>
            </a:r>
            <a:endParaRPr b="0" i="0" sz="284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Preencha com seus dados de identificação</a:t>
            </a:r>
            <a:endParaRPr b="0" i="0" sz="2840" u="none" cap="none" strike="noStrike">
              <a:solidFill>
                <a:srgbClr val="000000"/>
              </a:solidFill>
              <a:latin typeface="Arial"/>
              <a:ea typeface="Arial"/>
              <a:cs typeface="Arial"/>
              <a:sym typeface="Arial"/>
            </a:endParaRPr>
          </a:p>
        </p:txBody>
      </p:sp>
      <p:grpSp>
        <p:nvGrpSpPr>
          <p:cNvPr id="924" name="Google Shape;924;p28"/>
          <p:cNvGrpSpPr/>
          <p:nvPr/>
        </p:nvGrpSpPr>
        <p:grpSpPr>
          <a:xfrm>
            <a:off x="3990960" y="4457520"/>
            <a:ext cx="3085920" cy="3194280"/>
            <a:chOff x="3990960" y="4457520"/>
            <a:chExt cx="3085920" cy="3194280"/>
          </a:xfrm>
        </p:grpSpPr>
        <p:sp>
          <p:nvSpPr>
            <p:cNvPr id="925" name="Google Shape;925;p28"/>
            <p:cNvSpPr/>
            <p:nvPr/>
          </p:nvSpPr>
          <p:spPr>
            <a:xfrm>
              <a:off x="3990960" y="4566240"/>
              <a:ext cx="2586600" cy="360720"/>
            </a:xfrm>
            <a:custGeom>
              <a:rect b="b" l="l" r="r" t="t"/>
              <a:pathLst>
                <a:path extrusionOk="0" h="95062" w="681322">
                  <a:moveTo>
                    <a:pt x="0" y="0"/>
                  </a:moveTo>
                  <a:lnTo>
                    <a:pt x="681322" y="0"/>
                  </a:lnTo>
                  <a:lnTo>
                    <a:pt x="681322" y="95062"/>
                  </a:lnTo>
                  <a:lnTo>
                    <a:pt x="0" y="95062"/>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6" name="Google Shape;926;p28"/>
            <p:cNvSpPr/>
            <p:nvPr/>
          </p:nvSpPr>
          <p:spPr>
            <a:xfrm>
              <a:off x="3990960" y="4457520"/>
              <a:ext cx="308592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7" name="Google Shape;927;p28"/>
          <p:cNvGrpSpPr/>
          <p:nvPr/>
        </p:nvGrpSpPr>
        <p:grpSpPr>
          <a:xfrm>
            <a:off x="2489760" y="4457520"/>
            <a:ext cx="3085560" cy="3194280"/>
            <a:chOff x="2489760" y="4457520"/>
            <a:chExt cx="3085560" cy="3194280"/>
          </a:xfrm>
        </p:grpSpPr>
        <p:sp>
          <p:nvSpPr>
            <p:cNvPr id="928" name="Google Shape;928;p28"/>
            <p:cNvSpPr/>
            <p:nvPr/>
          </p:nvSpPr>
          <p:spPr>
            <a:xfrm>
              <a:off x="2489760" y="4566240"/>
              <a:ext cx="950040" cy="360720"/>
            </a:xfrm>
            <a:custGeom>
              <a:rect b="b" l="l" r="r" t="t"/>
              <a:pathLst>
                <a:path extrusionOk="0" h="95062" w="250357">
                  <a:moveTo>
                    <a:pt x="0" y="0"/>
                  </a:moveTo>
                  <a:lnTo>
                    <a:pt x="250357" y="0"/>
                  </a:lnTo>
                  <a:lnTo>
                    <a:pt x="250357" y="95062"/>
                  </a:lnTo>
                  <a:lnTo>
                    <a:pt x="0" y="95062"/>
                  </a:lnTo>
                  <a:close/>
                </a:path>
              </a:pathLst>
            </a:custGeom>
            <a:solidFill>
              <a:srgbClr val="E9ECEF"/>
            </a:solid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9" name="Google Shape;929;p28"/>
            <p:cNvSpPr/>
            <p:nvPr/>
          </p:nvSpPr>
          <p:spPr>
            <a:xfrm>
              <a:off x="2489760" y="4457520"/>
              <a:ext cx="3085560" cy="3194280"/>
            </a:xfrm>
            <a:prstGeom prst="rect">
              <a:avLst/>
            </a:prstGeom>
            <a:noFill/>
            <a:ln>
              <a:noFill/>
            </a:ln>
          </p:spPr>
          <p:txBody>
            <a:bodyPr anchorCtr="0" anchor="ctr" bIns="50750" lIns="50750" spcFirstLastPara="1" rIns="50750" wrap="square" tIns="50750">
              <a:noAutofit/>
            </a:bodyPr>
            <a:lstStyle/>
            <a:p>
              <a:pPr indent="0" lvl="0" marL="0" marR="0" rtl="0" algn="ctr">
                <a:lnSpc>
                  <a:spcPct val="13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30" name="Google Shape;930;p28"/>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931" name="Google Shape;931;p28"/>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pic>
        <p:nvPicPr>
          <p:cNvPr id="932" name="Google Shape;932;p28"/>
          <p:cNvPicPr preferRelativeResize="0"/>
          <p:nvPr/>
        </p:nvPicPr>
        <p:blipFill rotWithShape="1">
          <a:blip r:embed="rId7">
            <a:alphaModFix/>
          </a:blip>
          <a:srcRect b="0" l="0" r="0" t="0"/>
          <a:stretch/>
        </p:blipFill>
        <p:spPr>
          <a:xfrm>
            <a:off x="13108320" y="8960040"/>
            <a:ext cx="1991160" cy="928440"/>
          </a:xfrm>
          <a:prstGeom prst="rect">
            <a:avLst/>
          </a:prstGeom>
          <a:noFill/>
          <a:ln>
            <a:noFill/>
          </a:ln>
        </p:spPr>
      </p:pic>
      <p:pic>
        <p:nvPicPr>
          <p:cNvPr id="933" name="Google Shape;933;p28"/>
          <p:cNvPicPr preferRelativeResize="0"/>
          <p:nvPr/>
        </p:nvPicPr>
        <p:blipFill rotWithShape="1">
          <a:blip r:embed="rId8">
            <a:alphaModFix/>
          </a:blip>
          <a:srcRect b="0" l="0" r="0" t="0"/>
          <a:stretch/>
        </p:blipFill>
        <p:spPr>
          <a:xfrm>
            <a:off x="1800000" y="2340000"/>
            <a:ext cx="15300000" cy="5760000"/>
          </a:xfrm>
          <a:prstGeom prst="rect">
            <a:avLst/>
          </a:prstGeom>
          <a:noFill/>
          <a:ln>
            <a:noFill/>
          </a:ln>
        </p:spPr>
      </p:pic>
      <p:sp>
        <p:nvSpPr>
          <p:cNvPr id="934" name="Google Shape;934;p28"/>
          <p:cNvSpPr/>
          <p:nvPr/>
        </p:nvSpPr>
        <p:spPr>
          <a:xfrm>
            <a:off x="1123475" y="2837525"/>
            <a:ext cx="2160000" cy="1620000"/>
          </a:xfrm>
          <a:prstGeom prst="ellipse">
            <a:avLst/>
          </a:prstGeom>
          <a:solidFill>
            <a:srgbClr val="77BC65"/>
          </a:solidFill>
          <a:ln cap="flat" cmpd="sng" w="9525">
            <a:solidFill>
              <a:srgbClr val="203864"/>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35" name="Google Shape;935;p28"/>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29"/>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941" name="Google Shape;941;p29"/>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942" name="Google Shape;942;p29"/>
          <p:cNvPicPr preferRelativeResize="0"/>
          <p:nvPr/>
        </p:nvPicPr>
        <p:blipFill rotWithShape="1">
          <a:blip r:embed="rId3">
            <a:alphaModFix/>
          </a:blip>
          <a:srcRect b="0" l="0" r="0" t="0"/>
          <a:stretch/>
        </p:blipFill>
        <p:spPr>
          <a:xfrm>
            <a:off x="6282000" y="7765920"/>
            <a:ext cx="6198120" cy="1949400"/>
          </a:xfrm>
          <a:prstGeom prst="rect">
            <a:avLst/>
          </a:prstGeom>
          <a:noFill/>
          <a:ln>
            <a:noFill/>
          </a:ln>
        </p:spPr>
      </p:pic>
      <p:pic>
        <p:nvPicPr>
          <p:cNvPr id="943" name="Google Shape;943;p29"/>
          <p:cNvPicPr preferRelativeResize="0"/>
          <p:nvPr/>
        </p:nvPicPr>
        <p:blipFill rotWithShape="1">
          <a:blip r:embed="rId4">
            <a:alphaModFix/>
          </a:blip>
          <a:srcRect b="0" l="0" r="0" t="0"/>
          <a:stretch/>
        </p:blipFill>
        <p:spPr>
          <a:xfrm>
            <a:off x="3066840" y="2199240"/>
            <a:ext cx="12153600" cy="5488920"/>
          </a:xfrm>
          <a:prstGeom prst="rect">
            <a:avLst/>
          </a:prstGeom>
          <a:noFill/>
          <a:ln>
            <a:noFill/>
          </a:ln>
        </p:spPr>
      </p:pic>
      <p:sp>
        <p:nvSpPr>
          <p:cNvPr id="944" name="Google Shape;944;p29"/>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945" name="Google Shape;945;p29"/>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946" name="Google Shape;946;p29"/>
          <p:cNvSpPr/>
          <p:nvPr/>
        </p:nvSpPr>
        <p:spPr>
          <a:xfrm>
            <a:off x="6577920" y="7761000"/>
            <a:ext cx="5606640" cy="19400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chemeClr val="dk1"/>
                </a:solidFill>
                <a:latin typeface="Poppins"/>
                <a:ea typeface="Poppins"/>
                <a:cs typeface="Poppins"/>
                <a:sym typeface="Poppins"/>
              </a:rPr>
              <a:t>Passo 7:</a:t>
            </a:r>
            <a:endParaRPr b="0" i="0" sz="25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200"/>
              <a:buFont typeface="Arial"/>
              <a:buNone/>
            </a:pPr>
            <a:r>
              <a:rPr b="1" i="0" lang="en-US" sz="2200" u="none" cap="none" strike="noStrike">
                <a:solidFill>
                  <a:schemeClr val="dk1"/>
                </a:solidFill>
                <a:latin typeface="Poppins"/>
                <a:ea typeface="Poppins"/>
                <a:cs typeface="Poppins"/>
                <a:sym typeface="Poppins"/>
              </a:rPr>
              <a:t>Preencha com as informações da ocupação principal  e secundária que será exercida</a:t>
            </a:r>
            <a:endParaRPr b="0" i="0" sz="2200" u="none" cap="none" strike="noStrike">
              <a:solidFill>
                <a:srgbClr val="000000"/>
              </a:solidFill>
              <a:latin typeface="Arial"/>
              <a:ea typeface="Arial"/>
              <a:cs typeface="Arial"/>
              <a:sym typeface="Arial"/>
            </a:endParaRPr>
          </a:p>
        </p:txBody>
      </p:sp>
      <p:pic>
        <p:nvPicPr>
          <p:cNvPr id="947" name="Google Shape;947;p29"/>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948" name="Google Shape;948;p29"/>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pic>
        <p:nvPicPr>
          <p:cNvPr id="949" name="Google Shape;949;p29"/>
          <p:cNvPicPr preferRelativeResize="0"/>
          <p:nvPr/>
        </p:nvPicPr>
        <p:blipFill rotWithShape="1">
          <a:blip r:embed="rId7">
            <a:alphaModFix/>
          </a:blip>
          <a:srcRect b="0" l="0" r="0" t="0"/>
          <a:stretch/>
        </p:blipFill>
        <p:spPr>
          <a:xfrm>
            <a:off x="13108320" y="8960040"/>
            <a:ext cx="1991160" cy="928440"/>
          </a:xfrm>
          <a:prstGeom prst="rect">
            <a:avLst/>
          </a:prstGeom>
          <a:noFill/>
          <a:ln>
            <a:noFill/>
          </a:ln>
        </p:spPr>
      </p:pic>
      <p:sp>
        <p:nvSpPr>
          <p:cNvPr id="950" name="Google Shape;950;p29"/>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7" name="Shape 487"/>
        <p:cNvGrpSpPr/>
        <p:nvPr/>
      </p:nvGrpSpPr>
      <p:grpSpPr>
        <a:xfrm>
          <a:off x="0" y="0"/>
          <a:ext cx="0" cy="0"/>
          <a:chOff x="0" y="0"/>
          <a:chExt cx="0" cy="0"/>
        </a:xfrm>
      </p:grpSpPr>
      <p:sp>
        <p:nvSpPr>
          <p:cNvPr id="488" name="Google Shape;488;p3"/>
          <p:cNvSpPr/>
          <p:nvPr/>
        </p:nvSpPr>
        <p:spPr>
          <a:xfrm>
            <a:off x="7768525" y="1315072"/>
            <a:ext cx="10990800" cy="2565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250"/>
              <a:buFont typeface="Arial"/>
              <a:buNone/>
            </a:pPr>
            <a:r>
              <a:rPr b="1" i="0" lang="en-US" sz="7250" u="none" cap="none" strike="noStrike">
                <a:solidFill>
                  <a:srgbClr val="000000"/>
                </a:solidFill>
                <a:latin typeface="Times New Roman"/>
                <a:ea typeface="Times New Roman"/>
                <a:cs typeface="Times New Roman"/>
                <a:sym typeface="Times New Roman"/>
              </a:rPr>
              <a:t>Como Abrir o Seu</a:t>
            </a:r>
            <a:endParaRPr b="0" i="0" sz="7250" u="none" cap="none" strike="noStrike">
              <a:solidFill>
                <a:srgbClr val="000000"/>
              </a:solidFill>
              <a:latin typeface="Arial"/>
              <a:ea typeface="Arial"/>
              <a:cs typeface="Arial"/>
              <a:sym typeface="Arial"/>
            </a:endParaRPr>
          </a:p>
        </p:txBody>
      </p:sp>
      <p:sp>
        <p:nvSpPr>
          <p:cNvPr id="489" name="Google Shape;489;p3"/>
          <p:cNvSpPr/>
          <p:nvPr/>
        </p:nvSpPr>
        <p:spPr>
          <a:xfrm>
            <a:off x="8358840" y="2431800"/>
            <a:ext cx="8507160" cy="2183040"/>
          </a:xfrm>
          <a:prstGeom prst="rect">
            <a:avLst/>
          </a:prstGeom>
          <a:noFill/>
          <a:ln>
            <a:noFill/>
          </a:ln>
        </p:spPr>
        <p:txBody>
          <a:bodyPr anchorCtr="0" anchor="t" bIns="0" lIns="0" spcFirstLastPara="1" rIns="0" wrap="square" tIns="0">
            <a:spAutoFit/>
          </a:bodyPr>
          <a:lstStyle/>
          <a:p>
            <a:pPr indent="0" lvl="0" marL="0" marR="0" rtl="0" algn="l">
              <a:lnSpc>
                <a:spcPct val="139000"/>
              </a:lnSpc>
              <a:spcBef>
                <a:spcPts val="0"/>
              </a:spcBef>
              <a:spcAft>
                <a:spcPts val="0"/>
              </a:spcAft>
              <a:buClr>
                <a:srgbClr val="000000"/>
              </a:buClr>
              <a:buSzPts val="10310"/>
              <a:buFont typeface="Arial"/>
              <a:buNone/>
            </a:pPr>
            <a:r>
              <a:rPr b="1" i="0" lang="en-US" sz="10310" u="none" cap="none" strike="noStrike">
                <a:solidFill>
                  <a:srgbClr val="000000"/>
                </a:solidFill>
                <a:latin typeface="Times New Roman"/>
                <a:ea typeface="Times New Roman"/>
                <a:cs typeface="Times New Roman"/>
                <a:sym typeface="Times New Roman"/>
              </a:rPr>
              <a:t>MEI?</a:t>
            </a:r>
            <a:endParaRPr b="0" i="0" sz="10310" u="none" cap="none" strike="noStrike">
              <a:solidFill>
                <a:srgbClr val="000000"/>
              </a:solidFill>
              <a:latin typeface="Arial"/>
              <a:ea typeface="Arial"/>
              <a:cs typeface="Arial"/>
              <a:sym typeface="Arial"/>
            </a:endParaRPr>
          </a:p>
        </p:txBody>
      </p:sp>
      <p:pic>
        <p:nvPicPr>
          <p:cNvPr id="490" name="Google Shape;490;p3"/>
          <p:cNvPicPr preferRelativeResize="0"/>
          <p:nvPr/>
        </p:nvPicPr>
        <p:blipFill rotWithShape="1">
          <a:blip r:embed="rId3">
            <a:alphaModFix/>
          </a:blip>
          <a:srcRect b="0" l="0" r="0" t="0"/>
          <a:stretch/>
        </p:blipFill>
        <p:spPr>
          <a:xfrm>
            <a:off x="16458120" y="9090360"/>
            <a:ext cx="1419120" cy="946080"/>
          </a:xfrm>
          <a:prstGeom prst="rect">
            <a:avLst/>
          </a:prstGeom>
          <a:noFill/>
          <a:ln>
            <a:noFill/>
          </a:ln>
        </p:spPr>
      </p:pic>
      <p:pic>
        <p:nvPicPr>
          <p:cNvPr id="491" name="Google Shape;491;p3"/>
          <p:cNvPicPr preferRelativeResize="0"/>
          <p:nvPr/>
        </p:nvPicPr>
        <p:blipFill rotWithShape="1">
          <a:blip r:embed="rId4">
            <a:alphaModFix/>
          </a:blip>
          <a:srcRect b="0" l="0" r="0" t="0"/>
          <a:stretch/>
        </p:blipFill>
        <p:spPr>
          <a:xfrm>
            <a:off x="15531120" y="9090360"/>
            <a:ext cx="507240" cy="885960"/>
          </a:xfrm>
          <a:prstGeom prst="rect">
            <a:avLst/>
          </a:prstGeom>
          <a:noFill/>
          <a:ln>
            <a:noFill/>
          </a:ln>
        </p:spPr>
      </p:pic>
      <p:pic>
        <p:nvPicPr>
          <p:cNvPr descr="Uma imagem contendo relógio, objeto, desenho, placar&#10;&#10;Descrição gerada automaticamente" id="492" name="Google Shape;492;p3"/>
          <p:cNvPicPr preferRelativeResize="0"/>
          <p:nvPr/>
        </p:nvPicPr>
        <p:blipFill rotWithShape="1">
          <a:blip r:embed="rId5">
            <a:alphaModFix/>
          </a:blip>
          <a:srcRect b="0" l="0" r="0" t="0"/>
          <a:stretch/>
        </p:blipFill>
        <p:spPr>
          <a:xfrm>
            <a:off x="12818880" y="9083160"/>
            <a:ext cx="2440800" cy="1221480"/>
          </a:xfrm>
          <a:prstGeom prst="rect">
            <a:avLst/>
          </a:prstGeom>
          <a:noFill/>
          <a:ln>
            <a:noFill/>
          </a:ln>
        </p:spPr>
      </p:pic>
      <p:pic>
        <p:nvPicPr>
          <p:cNvPr id="493" name="Google Shape;493;p3"/>
          <p:cNvPicPr preferRelativeResize="0"/>
          <p:nvPr/>
        </p:nvPicPr>
        <p:blipFill rotWithShape="1">
          <a:blip r:embed="rId6">
            <a:alphaModFix/>
          </a:blip>
          <a:srcRect b="0" l="0" r="0" t="0"/>
          <a:stretch/>
        </p:blipFill>
        <p:spPr>
          <a:xfrm>
            <a:off x="1000800" y="1549800"/>
            <a:ext cx="7358040" cy="85672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30"/>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956" name="Google Shape;956;p30"/>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957" name="Google Shape;957;p30"/>
          <p:cNvPicPr preferRelativeResize="0"/>
          <p:nvPr/>
        </p:nvPicPr>
        <p:blipFill rotWithShape="1">
          <a:blip r:embed="rId3">
            <a:alphaModFix/>
          </a:blip>
          <a:srcRect b="0" l="0" r="0" t="0"/>
          <a:stretch/>
        </p:blipFill>
        <p:spPr>
          <a:xfrm>
            <a:off x="6282000" y="7765920"/>
            <a:ext cx="6198122" cy="1949400"/>
          </a:xfrm>
          <a:prstGeom prst="rect">
            <a:avLst/>
          </a:prstGeom>
          <a:noFill/>
          <a:ln>
            <a:noFill/>
          </a:ln>
        </p:spPr>
      </p:pic>
      <p:pic>
        <p:nvPicPr>
          <p:cNvPr id="958" name="Google Shape;958;p30"/>
          <p:cNvPicPr preferRelativeResize="0"/>
          <p:nvPr/>
        </p:nvPicPr>
        <p:blipFill rotWithShape="1">
          <a:blip r:embed="rId4">
            <a:alphaModFix/>
          </a:blip>
          <a:srcRect b="0" l="0" r="0" t="0"/>
          <a:stretch/>
        </p:blipFill>
        <p:spPr>
          <a:xfrm>
            <a:off x="2819520" y="2158920"/>
            <a:ext cx="12648960" cy="5606640"/>
          </a:xfrm>
          <a:prstGeom prst="rect">
            <a:avLst/>
          </a:prstGeom>
          <a:noFill/>
          <a:ln>
            <a:noFill/>
          </a:ln>
        </p:spPr>
      </p:pic>
      <p:sp>
        <p:nvSpPr>
          <p:cNvPr id="959" name="Google Shape;959;p30"/>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960" name="Google Shape;960;p30"/>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961" name="Google Shape;961;p30"/>
          <p:cNvSpPr/>
          <p:nvPr/>
        </p:nvSpPr>
        <p:spPr>
          <a:xfrm>
            <a:off x="6577920" y="7807320"/>
            <a:ext cx="5606700" cy="2493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chemeClr val="dk1"/>
                </a:solidFill>
                <a:latin typeface="Poppins"/>
                <a:ea typeface="Poppins"/>
                <a:cs typeface="Poppins"/>
                <a:sym typeface="Poppins"/>
              </a:rPr>
              <a:t>Passo 7:</a:t>
            </a:r>
            <a:endParaRPr b="0" i="0" sz="25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200"/>
              <a:buFont typeface="Arial"/>
              <a:buNone/>
            </a:pPr>
            <a:r>
              <a:rPr b="1" i="0" lang="en-US" sz="2200" u="none" cap="none" strike="noStrike">
                <a:solidFill>
                  <a:schemeClr val="dk1"/>
                </a:solidFill>
                <a:latin typeface="Poppins"/>
                <a:ea typeface="Poppins"/>
                <a:cs typeface="Poppins"/>
                <a:sym typeface="Poppins"/>
              </a:rPr>
              <a:t>Preencha com as informações da ocupação principal  e secundária que será exercida</a:t>
            </a:r>
            <a:endParaRPr b="0" i="0" sz="2200" u="none" cap="none" strike="noStrike">
              <a:solidFill>
                <a:srgbClr val="000000"/>
              </a:solidFill>
              <a:latin typeface="Arial"/>
              <a:ea typeface="Arial"/>
              <a:cs typeface="Arial"/>
              <a:sym typeface="Arial"/>
            </a:endParaRPr>
          </a:p>
          <a:p>
            <a:pPr indent="0" lvl="0" marL="0" marR="0" rtl="0" algn="ctr">
              <a:lnSpc>
                <a:spcPct val="165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962" name="Google Shape;962;p30"/>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963" name="Google Shape;963;p30"/>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sp>
        <p:nvSpPr>
          <p:cNvPr id="964" name="Google Shape;964;p30"/>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31"/>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970" name="Google Shape;970;p31"/>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971" name="Google Shape;971;p31"/>
          <p:cNvPicPr preferRelativeResize="0"/>
          <p:nvPr/>
        </p:nvPicPr>
        <p:blipFill rotWithShape="1">
          <a:blip r:embed="rId3">
            <a:alphaModFix/>
          </a:blip>
          <a:srcRect b="0" l="0" r="0" t="0"/>
          <a:stretch/>
        </p:blipFill>
        <p:spPr>
          <a:xfrm>
            <a:off x="6282000" y="7765920"/>
            <a:ext cx="6198122" cy="1949400"/>
          </a:xfrm>
          <a:prstGeom prst="rect">
            <a:avLst/>
          </a:prstGeom>
          <a:noFill/>
          <a:ln>
            <a:noFill/>
          </a:ln>
        </p:spPr>
      </p:pic>
      <p:pic>
        <p:nvPicPr>
          <p:cNvPr id="972" name="Google Shape;972;p31"/>
          <p:cNvPicPr preferRelativeResize="0"/>
          <p:nvPr/>
        </p:nvPicPr>
        <p:blipFill rotWithShape="1">
          <a:blip r:embed="rId4">
            <a:alphaModFix/>
          </a:blip>
          <a:srcRect b="0" l="0" r="0" t="0"/>
          <a:stretch/>
        </p:blipFill>
        <p:spPr>
          <a:xfrm>
            <a:off x="2818440" y="2030040"/>
            <a:ext cx="12650760" cy="5735520"/>
          </a:xfrm>
          <a:prstGeom prst="rect">
            <a:avLst/>
          </a:prstGeom>
          <a:noFill/>
          <a:ln>
            <a:noFill/>
          </a:ln>
        </p:spPr>
      </p:pic>
      <p:sp>
        <p:nvSpPr>
          <p:cNvPr id="973" name="Google Shape;973;p31"/>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974" name="Google Shape;974;p31"/>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975" name="Google Shape;975;p31"/>
          <p:cNvSpPr/>
          <p:nvPr/>
        </p:nvSpPr>
        <p:spPr>
          <a:xfrm>
            <a:off x="6577920" y="7866120"/>
            <a:ext cx="5606700" cy="1688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Passo 8:</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540"/>
              <a:buFont typeface="Arial"/>
              <a:buNone/>
            </a:pPr>
            <a:r>
              <a:rPr b="1" i="0" lang="en-US" sz="2540" u="none" cap="none" strike="noStrike">
                <a:solidFill>
                  <a:schemeClr val="dk1"/>
                </a:solidFill>
                <a:latin typeface="Poppins"/>
                <a:ea typeface="Poppins"/>
                <a:cs typeface="Poppins"/>
                <a:sym typeface="Poppins"/>
              </a:rPr>
              <a:t>Preencha com as informações do endereço do seu negócio</a:t>
            </a:r>
            <a:endParaRPr b="0" i="0" sz="2540" u="none" cap="none" strike="noStrike">
              <a:solidFill>
                <a:srgbClr val="000000"/>
              </a:solidFill>
              <a:latin typeface="Arial"/>
              <a:ea typeface="Arial"/>
              <a:cs typeface="Arial"/>
              <a:sym typeface="Arial"/>
            </a:endParaRPr>
          </a:p>
        </p:txBody>
      </p:sp>
      <p:pic>
        <p:nvPicPr>
          <p:cNvPr id="976" name="Google Shape;976;p31"/>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977" name="Google Shape;977;p31"/>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pic>
        <p:nvPicPr>
          <p:cNvPr id="978" name="Google Shape;978;p31"/>
          <p:cNvPicPr preferRelativeResize="0"/>
          <p:nvPr/>
        </p:nvPicPr>
        <p:blipFill rotWithShape="1">
          <a:blip r:embed="rId7">
            <a:alphaModFix/>
          </a:blip>
          <a:srcRect b="0" l="0" r="0" t="0"/>
          <a:stretch/>
        </p:blipFill>
        <p:spPr>
          <a:xfrm>
            <a:off x="13108320" y="8960040"/>
            <a:ext cx="1991160" cy="928440"/>
          </a:xfrm>
          <a:prstGeom prst="rect">
            <a:avLst/>
          </a:prstGeom>
          <a:noFill/>
          <a:ln>
            <a:noFill/>
          </a:ln>
        </p:spPr>
      </p:pic>
      <p:sp>
        <p:nvSpPr>
          <p:cNvPr id="979" name="Google Shape;979;p31"/>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32"/>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985" name="Google Shape;985;p32"/>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986" name="Google Shape;986;p32"/>
          <p:cNvPicPr preferRelativeResize="0"/>
          <p:nvPr/>
        </p:nvPicPr>
        <p:blipFill rotWithShape="1">
          <a:blip r:embed="rId3">
            <a:alphaModFix/>
          </a:blip>
          <a:srcRect b="0" l="0" r="0" t="0"/>
          <a:stretch/>
        </p:blipFill>
        <p:spPr>
          <a:xfrm>
            <a:off x="6282000" y="7765920"/>
            <a:ext cx="6198120" cy="1949400"/>
          </a:xfrm>
          <a:prstGeom prst="rect">
            <a:avLst/>
          </a:prstGeom>
          <a:noFill/>
          <a:ln>
            <a:noFill/>
          </a:ln>
        </p:spPr>
      </p:pic>
      <p:pic>
        <p:nvPicPr>
          <p:cNvPr id="987" name="Google Shape;987;p32"/>
          <p:cNvPicPr preferRelativeResize="0"/>
          <p:nvPr/>
        </p:nvPicPr>
        <p:blipFill rotWithShape="1">
          <a:blip r:embed="rId4">
            <a:alphaModFix/>
          </a:blip>
          <a:srcRect b="0" l="0" r="0" t="0"/>
          <a:stretch/>
        </p:blipFill>
        <p:spPr>
          <a:xfrm>
            <a:off x="2835000" y="2133360"/>
            <a:ext cx="12618000" cy="5632200"/>
          </a:xfrm>
          <a:prstGeom prst="rect">
            <a:avLst/>
          </a:prstGeom>
          <a:noFill/>
          <a:ln>
            <a:noFill/>
          </a:ln>
        </p:spPr>
      </p:pic>
      <p:sp>
        <p:nvSpPr>
          <p:cNvPr id="988" name="Google Shape;988;p32"/>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989" name="Google Shape;989;p32"/>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990" name="Google Shape;990;p32"/>
          <p:cNvSpPr/>
          <p:nvPr/>
        </p:nvSpPr>
        <p:spPr>
          <a:xfrm>
            <a:off x="6577920" y="7828020"/>
            <a:ext cx="5606640" cy="179241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Passo 9:</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740"/>
              <a:buFont typeface="Arial"/>
              <a:buNone/>
            </a:pPr>
            <a:r>
              <a:rPr b="1" i="0" lang="en-US" sz="2740" u="none" cap="none" strike="noStrike">
                <a:solidFill>
                  <a:schemeClr val="dk1"/>
                </a:solidFill>
                <a:latin typeface="Poppins"/>
                <a:ea typeface="Poppins"/>
                <a:cs typeface="Poppins"/>
                <a:sym typeface="Poppins"/>
              </a:rPr>
              <a:t>Preencha com as informações do seu endereço pessoal</a:t>
            </a:r>
            <a:endParaRPr b="0" i="0" sz="2740" u="none" cap="none" strike="noStrike">
              <a:solidFill>
                <a:schemeClr val="dk1"/>
              </a:solidFill>
              <a:latin typeface="Arial"/>
              <a:ea typeface="Arial"/>
              <a:cs typeface="Arial"/>
              <a:sym typeface="Arial"/>
            </a:endParaRPr>
          </a:p>
        </p:txBody>
      </p:sp>
      <p:pic>
        <p:nvPicPr>
          <p:cNvPr id="991" name="Google Shape;991;p32"/>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992" name="Google Shape;992;p32"/>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pic>
        <p:nvPicPr>
          <p:cNvPr id="993" name="Google Shape;993;p32"/>
          <p:cNvPicPr preferRelativeResize="0"/>
          <p:nvPr/>
        </p:nvPicPr>
        <p:blipFill rotWithShape="1">
          <a:blip r:embed="rId7">
            <a:alphaModFix/>
          </a:blip>
          <a:srcRect b="0" l="0" r="0" t="0"/>
          <a:stretch/>
        </p:blipFill>
        <p:spPr>
          <a:xfrm>
            <a:off x="13108320" y="8960040"/>
            <a:ext cx="1991160" cy="928440"/>
          </a:xfrm>
          <a:prstGeom prst="rect">
            <a:avLst/>
          </a:prstGeom>
          <a:noFill/>
          <a:ln>
            <a:noFill/>
          </a:ln>
        </p:spPr>
      </p:pic>
      <p:sp>
        <p:nvSpPr>
          <p:cNvPr id="994" name="Google Shape;994;p32"/>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33"/>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1000" name="Google Shape;1000;p33"/>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1001" name="Google Shape;1001;p33"/>
          <p:cNvPicPr preferRelativeResize="0"/>
          <p:nvPr/>
        </p:nvPicPr>
        <p:blipFill rotWithShape="1">
          <a:blip r:embed="rId3">
            <a:alphaModFix/>
          </a:blip>
          <a:srcRect b="0" l="0" r="0" t="0"/>
          <a:stretch/>
        </p:blipFill>
        <p:spPr>
          <a:xfrm>
            <a:off x="6282000" y="7765920"/>
            <a:ext cx="6198120" cy="1949400"/>
          </a:xfrm>
          <a:prstGeom prst="rect">
            <a:avLst/>
          </a:prstGeom>
          <a:noFill/>
          <a:ln>
            <a:noFill/>
          </a:ln>
        </p:spPr>
      </p:pic>
      <p:pic>
        <p:nvPicPr>
          <p:cNvPr id="1002" name="Google Shape;1002;p33"/>
          <p:cNvPicPr preferRelativeResize="0"/>
          <p:nvPr/>
        </p:nvPicPr>
        <p:blipFill rotWithShape="1">
          <a:blip r:embed="rId4">
            <a:alphaModFix/>
          </a:blip>
          <a:srcRect b="0" l="0" r="0" t="0"/>
          <a:stretch/>
        </p:blipFill>
        <p:spPr>
          <a:xfrm>
            <a:off x="1055160" y="2711520"/>
            <a:ext cx="16176960" cy="4542120"/>
          </a:xfrm>
          <a:prstGeom prst="rect">
            <a:avLst/>
          </a:prstGeom>
          <a:noFill/>
          <a:ln>
            <a:noFill/>
          </a:ln>
        </p:spPr>
      </p:pic>
      <p:pic>
        <p:nvPicPr>
          <p:cNvPr id="1003" name="Google Shape;1003;p33"/>
          <p:cNvPicPr preferRelativeResize="0"/>
          <p:nvPr/>
        </p:nvPicPr>
        <p:blipFill rotWithShape="1">
          <a:blip r:embed="rId5">
            <a:alphaModFix/>
          </a:blip>
          <a:srcRect b="0" l="0" r="0" t="0"/>
          <a:stretch/>
        </p:blipFill>
        <p:spPr>
          <a:xfrm>
            <a:off x="2284200" y="3933720"/>
            <a:ext cx="250920" cy="261000"/>
          </a:xfrm>
          <a:prstGeom prst="rect">
            <a:avLst/>
          </a:prstGeom>
          <a:noFill/>
          <a:ln>
            <a:noFill/>
          </a:ln>
        </p:spPr>
      </p:pic>
      <p:sp>
        <p:nvSpPr>
          <p:cNvPr id="1004" name="Google Shape;1004;p33"/>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1005" name="Google Shape;1005;p33"/>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a:t>
            </a:r>
            <a:r>
              <a:rPr b="1" i="0" lang="en-US" sz="3900" u="none" cap="none" strike="noStrike">
                <a:solidFill>
                  <a:srgbClr val="F66E1A"/>
                </a:solidFill>
                <a:latin typeface="Poppins"/>
                <a:ea typeface="Poppins"/>
                <a:cs typeface="Poppins"/>
                <a:sym typeface="Poppins"/>
              </a:rPr>
              <a:t> </a:t>
            </a:r>
            <a:endParaRPr b="0" i="0" sz="3900" u="none" cap="none" strike="noStrike">
              <a:solidFill>
                <a:srgbClr val="000000"/>
              </a:solidFill>
              <a:latin typeface="Arial"/>
              <a:ea typeface="Arial"/>
              <a:cs typeface="Arial"/>
              <a:sym typeface="Arial"/>
            </a:endParaRPr>
          </a:p>
        </p:txBody>
      </p:sp>
      <p:sp>
        <p:nvSpPr>
          <p:cNvPr id="1006" name="Google Shape;1006;p33"/>
          <p:cNvSpPr/>
          <p:nvPr/>
        </p:nvSpPr>
        <p:spPr>
          <a:xfrm>
            <a:off x="6577920" y="7828020"/>
            <a:ext cx="5606640" cy="24217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Passo 10:</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40"/>
              <a:buFont typeface="Arial"/>
              <a:buNone/>
            </a:pPr>
            <a:r>
              <a:rPr b="1" i="0" lang="en-US" sz="2840" u="none" cap="none" strike="noStrike">
                <a:solidFill>
                  <a:schemeClr val="dk1"/>
                </a:solidFill>
                <a:latin typeface="Poppins"/>
                <a:ea typeface="Poppins"/>
                <a:cs typeface="Poppins"/>
                <a:sym typeface="Poppins"/>
              </a:rPr>
              <a:t>Assinale as declarações exigidas</a:t>
            </a:r>
            <a:endParaRPr b="0" i="0" sz="284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840"/>
              <a:buFont typeface="Arial"/>
              <a:buNone/>
            </a:pPr>
            <a:r>
              <a:t/>
            </a:r>
            <a:endParaRPr b="0" i="0" sz="2840" u="none" cap="none" strike="noStrike">
              <a:solidFill>
                <a:srgbClr val="000000"/>
              </a:solidFill>
              <a:latin typeface="Arial"/>
              <a:ea typeface="Arial"/>
              <a:cs typeface="Arial"/>
              <a:sym typeface="Arial"/>
            </a:endParaRPr>
          </a:p>
        </p:txBody>
      </p:sp>
      <p:pic>
        <p:nvPicPr>
          <p:cNvPr id="1007" name="Google Shape;1007;p33"/>
          <p:cNvPicPr preferRelativeResize="0"/>
          <p:nvPr/>
        </p:nvPicPr>
        <p:blipFill rotWithShape="1">
          <a:blip r:embed="rId5">
            <a:alphaModFix/>
          </a:blip>
          <a:srcRect b="0" l="0" r="0" t="0"/>
          <a:stretch/>
        </p:blipFill>
        <p:spPr>
          <a:xfrm>
            <a:off x="2284200" y="5012640"/>
            <a:ext cx="250920" cy="261000"/>
          </a:xfrm>
          <a:prstGeom prst="rect">
            <a:avLst/>
          </a:prstGeom>
          <a:noFill/>
          <a:ln>
            <a:noFill/>
          </a:ln>
        </p:spPr>
      </p:pic>
      <p:pic>
        <p:nvPicPr>
          <p:cNvPr id="1008" name="Google Shape;1008;p33"/>
          <p:cNvPicPr preferRelativeResize="0"/>
          <p:nvPr/>
        </p:nvPicPr>
        <p:blipFill rotWithShape="1">
          <a:blip r:embed="rId5">
            <a:alphaModFix/>
          </a:blip>
          <a:srcRect b="0" l="0" r="0" t="0"/>
          <a:stretch/>
        </p:blipFill>
        <p:spPr>
          <a:xfrm>
            <a:off x="2284200" y="6397200"/>
            <a:ext cx="250920" cy="261000"/>
          </a:xfrm>
          <a:prstGeom prst="rect">
            <a:avLst/>
          </a:prstGeom>
          <a:noFill/>
          <a:ln>
            <a:noFill/>
          </a:ln>
        </p:spPr>
      </p:pic>
      <p:pic>
        <p:nvPicPr>
          <p:cNvPr id="1009" name="Google Shape;1009;p33"/>
          <p:cNvPicPr preferRelativeResize="0"/>
          <p:nvPr/>
        </p:nvPicPr>
        <p:blipFill rotWithShape="1">
          <a:blip r:embed="rId6">
            <a:alphaModFix/>
          </a:blip>
          <a:srcRect b="0" l="0" r="0" t="0"/>
          <a:stretch/>
        </p:blipFill>
        <p:spPr>
          <a:xfrm>
            <a:off x="2284200" y="6528240"/>
            <a:ext cx="588600" cy="588600"/>
          </a:xfrm>
          <a:prstGeom prst="rect">
            <a:avLst/>
          </a:prstGeom>
          <a:noFill/>
          <a:ln>
            <a:noFill/>
          </a:ln>
        </p:spPr>
      </p:pic>
      <p:pic>
        <p:nvPicPr>
          <p:cNvPr id="1010" name="Google Shape;1010;p33"/>
          <p:cNvPicPr preferRelativeResize="0"/>
          <p:nvPr/>
        </p:nvPicPr>
        <p:blipFill rotWithShape="1">
          <a:blip r:embed="rId3">
            <a:alphaModFix/>
          </a:blip>
          <a:srcRect b="0" l="0" r="0" t="0"/>
          <a:stretch/>
        </p:blipFill>
        <p:spPr>
          <a:xfrm>
            <a:off x="12031560" y="1899720"/>
            <a:ext cx="5160239" cy="1622880"/>
          </a:xfrm>
          <a:prstGeom prst="rect">
            <a:avLst/>
          </a:prstGeom>
          <a:noFill/>
          <a:ln>
            <a:noFill/>
          </a:ln>
        </p:spPr>
      </p:pic>
      <p:sp>
        <p:nvSpPr>
          <p:cNvPr id="1011" name="Google Shape;1011;p33"/>
          <p:cNvSpPr/>
          <p:nvPr/>
        </p:nvSpPr>
        <p:spPr>
          <a:xfrm>
            <a:off x="11383200" y="1936440"/>
            <a:ext cx="6457200" cy="1592400"/>
          </a:xfrm>
          <a:prstGeom prst="rect">
            <a:avLst/>
          </a:prstGeom>
          <a:noFill/>
          <a:ln>
            <a:noFill/>
          </a:ln>
        </p:spPr>
        <p:txBody>
          <a:bodyPr anchorCtr="0" anchor="t" bIns="0" lIns="0" spcFirstLastPara="1" rIns="0" wrap="square" tIns="0">
            <a:spAutoFit/>
          </a:bodyPr>
          <a:lstStyle/>
          <a:p>
            <a:pPr indent="0" lvl="0" marL="0" marR="0" rtl="0" algn="ctr">
              <a:lnSpc>
                <a:spcPct val="141000"/>
              </a:lnSpc>
              <a:spcBef>
                <a:spcPts val="0"/>
              </a:spcBef>
              <a:spcAft>
                <a:spcPts val="0"/>
              </a:spcAft>
              <a:buClr>
                <a:srgbClr val="000000"/>
              </a:buClr>
              <a:buSzPts val="2850"/>
              <a:buFont typeface="Arial"/>
              <a:buNone/>
            </a:pPr>
            <a:r>
              <a:rPr b="1" i="0" lang="en-US" sz="2850" u="none" cap="none" strike="noStrike">
                <a:solidFill>
                  <a:schemeClr val="dk1"/>
                </a:solidFill>
                <a:latin typeface="Poppins"/>
                <a:ea typeface="Poppins"/>
                <a:cs typeface="Poppins"/>
                <a:sym typeface="Poppins"/>
              </a:rPr>
              <a:t>ATENÇÃO!</a:t>
            </a:r>
            <a:endParaRPr b="0" i="0" sz="285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300"/>
              <a:buFont typeface="Arial"/>
              <a:buNone/>
            </a:pPr>
            <a:r>
              <a:rPr b="1" i="0" lang="en-US" sz="2300" u="none" cap="none" strike="noStrike">
                <a:solidFill>
                  <a:schemeClr val="dk1"/>
                </a:solidFill>
                <a:highlight>
                  <a:srgbClr val="74BD4D"/>
                </a:highlight>
                <a:latin typeface="Poppins"/>
                <a:ea typeface="Poppins"/>
                <a:cs typeface="Poppins"/>
                <a:sym typeface="Poppins"/>
              </a:rPr>
              <a:t>Le</a:t>
            </a:r>
            <a:r>
              <a:rPr b="1" i="0" lang="en-US" sz="2300" u="none" cap="none" strike="noStrike">
                <a:solidFill>
                  <a:schemeClr val="dk1"/>
                </a:solidFill>
                <a:latin typeface="Poppins"/>
                <a:ea typeface="Poppins"/>
                <a:cs typeface="Poppins"/>
                <a:sym typeface="Poppins"/>
              </a:rPr>
              <a:t>ia com atenção os termos de responsabilidade.</a:t>
            </a:r>
            <a:endParaRPr b="0" i="0" sz="2300" u="none" cap="none" strike="noStrike">
              <a:solidFill>
                <a:srgbClr val="000000"/>
              </a:solidFill>
              <a:latin typeface="Arial"/>
              <a:ea typeface="Arial"/>
              <a:cs typeface="Arial"/>
              <a:sym typeface="Arial"/>
            </a:endParaRPr>
          </a:p>
        </p:txBody>
      </p:sp>
      <p:pic>
        <p:nvPicPr>
          <p:cNvPr id="1012" name="Google Shape;1012;p33"/>
          <p:cNvPicPr preferRelativeResize="0"/>
          <p:nvPr/>
        </p:nvPicPr>
        <p:blipFill rotWithShape="1">
          <a:blip r:embed="rId7">
            <a:alphaModFix/>
          </a:blip>
          <a:srcRect b="0" l="0" r="0" t="0"/>
          <a:stretch/>
        </p:blipFill>
        <p:spPr>
          <a:xfrm>
            <a:off x="16173360" y="8971200"/>
            <a:ext cx="1419120" cy="946080"/>
          </a:xfrm>
          <a:prstGeom prst="rect">
            <a:avLst/>
          </a:prstGeom>
          <a:noFill/>
          <a:ln>
            <a:noFill/>
          </a:ln>
        </p:spPr>
      </p:pic>
      <p:pic>
        <p:nvPicPr>
          <p:cNvPr id="1013" name="Google Shape;1013;p33"/>
          <p:cNvPicPr preferRelativeResize="0"/>
          <p:nvPr/>
        </p:nvPicPr>
        <p:blipFill rotWithShape="1">
          <a:blip r:embed="rId8">
            <a:alphaModFix/>
          </a:blip>
          <a:srcRect b="0" l="0" r="0" t="0"/>
          <a:stretch/>
        </p:blipFill>
        <p:spPr>
          <a:xfrm>
            <a:off x="15246360" y="8971200"/>
            <a:ext cx="507240" cy="885960"/>
          </a:xfrm>
          <a:prstGeom prst="rect">
            <a:avLst/>
          </a:prstGeom>
          <a:noFill/>
          <a:ln>
            <a:noFill/>
          </a:ln>
        </p:spPr>
      </p:pic>
      <p:pic>
        <p:nvPicPr>
          <p:cNvPr id="1014" name="Google Shape;1014;p33"/>
          <p:cNvPicPr preferRelativeResize="0"/>
          <p:nvPr/>
        </p:nvPicPr>
        <p:blipFill rotWithShape="1">
          <a:blip r:embed="rId9">
            <a:alphaModFix/>
          </a:blip>
          <a:srcRect b="0" l="0" r="0" t="0"/>
          <a:stretch/>
        </p:blipFill>
        <p:spPr>
          <a:xfrm>
            <a:off x="13108320" y="8960040"/>
            <a:ext cx="1991160" cy="928440"/>
          </a:xfrm>
          <a:prstGeom prst="rect">
            <a:avLst/>
          </a:prstGeom>
          <a:noFill/>
          <a:ln>
            <a:noFill/>
          </a:ln>
        </p:spPr>
      </p:pic>
      <p:sp>
        <p:nvSpPr>
          <p:cNvPr id="1015" name="Google Shape;1015;p33"/>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34"/>
          <p:cNvSpPr/>
          <p:nvPr/>
        </p:nvSpPr>
        <p:spPr>
          <a:xfrm>
            <a:off x="5571720" y="8502120"/>
            <a:ext cx="3684960" cy="402840"/>
          </a:xfrm>
          <a:prstGeom prst="rect">
            <a:avLst/>
          </a:prstGeom>
          <a:noFill/>
          <a:ln>
            <a:noFill/>
          </a:ln>
        </p:spPr>
        <p:txBody>
          <a:bodyPr anchorCtr="0" anchor="t" bIns="0" lIns="0" spcFirstLastPara="1" rIns="0" wrap="square" tIns="0">
            <a:spAutoFit/>
          </a:bodyPr>
          <a:lstStyle/>
          <a:p>
            <a:pPr indent="0" lvl="0" marL="0" marR="0" rtl="0" algn="ctr">
              <a:lnSpc>
                <a:spcPct val="139000"/>
              </a:lnSpc>
              <a:spcBef>
                <a:spcPts val="0"/>
              </a:spcBef>
              <a:spcAft>
                <a:spcPts val="0"/>
              </a:spcAft>
              <a:buClr>
                <a:srgbClr val="000000"/>
              </a:buClr>
              <a:buSzPts val="1900"/>
              <a:buFont typeface="Arial"/>
              <a:buNone/>
            </a:pPr>
            <a:r>
              <a:rPr b="0" i="0" lang="en-US" sz="1900" u="none" cap="none" strike="noStrike">
                <a:solidFill>
                  <a:srgbClr val="CDCACA"/>
                </a:solidFill>
                <a:latin typeface="Open Sans Light"/>
                <a:ea typeface="Open Sans Light"/>
                <a:cs typeface="Open Sans Light"/>
                <a:sym typeface="Open Sans Light"/>
              </a:rPr>
              <a:t>Web Designer</a:t>
            </a:r>
            <a:endParaRPr b="0" i="0" sz="1900" u="none" cap="none" strike="noStrike">
              <a:solidFill>
                <a:srgbClr val="000000"/>
              </a:solidFill>
              <a:latin typeface="Arial"/>
              <a:ea typeface="Arial"/>
              <a:cs typeface="Arial"/>
              <a:sym typeface="Arial"/>
            </a:endParaRPr>
          </a:p>
        </p:txBody>
      </p:sp>
      <p:sp>
        <p:nvSpPr>
          <p:cNvPr id="1021" name="Google Shape;1021;p34"/>
          <p:cNvSpPr/>
          <p:nvPr/>
        </p:nvSpPr>
        <p:spPr>
          <a:xfrm>
            <a:off x="9623520" y="8712360"/>
            <a:ext cx="3484800" cy="383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800"/>
              <a:buFont typeface="Arial"/>
              <a:buNone/>
            </a:pPr>
            <a:r>
              <a:rPr b="0" i="0" lang="en-US" sz="1800" u="none" cap="none" strike="noStrike">
                <a:solidFill>
                  <a:srgbClr val="CDCACA"/>
                </a:solidFill>
                <a:latin typeface="Open Sans Light"/>
                <a:ea typeface="Open Sans Light"/>
                <a:cs typeface="Open Sans Light"/>
                <a:sym typeface="Open Sans Light"/>
              </a:rPr>
              <a:t>Sales Online</a:t>
            </a:r>
            <a:endParaRPr b="0" i="0" sz="1800" u="none" cap="none" strike="noStrike">
              <a:solidFill>
                <a:srgbClr val="000000"/>
              </a:solidFill>
              <a:latin typeface="Arial"/>
              <a:ea typeface="Arial"/>
              <a:cs typeface="Arial"/>
              <a:sym typeface="Arial"/>
            </a:endParaRPr>
          </a:p>
        </p:txBody>
      </p:sp>
      <p:pic>
        <p:nvPicPr>
          <p:cNvPr id="1022" name="Google Shape;1022;p34"/>
          <p:cNvPicPr preferRelativeResize="0"/>
          <p:nvPr/>
        </p:nvPicPr>
        <p:blipFill rotWithShape="1">
          <a:blip r:embed="rId3">
            <a:alphaModFix/>
          </a:blip>
          <a:srcRect b="0" l="0" r="0" t="0"/>
          <a:stretch/>
        </p:blipFill>
        <p:spPr>
          <a:xfrm>
            <a:off x="6282000" y="7765920"/>
            <a:ext cx="6198122" cy="1949400"/>
          </a:xfrm>
          <a:prstGeom prst="rect">
            <a:avLst/>
          </a:prstGeom>
          <a:noFill/>
          <a:ln>
            <a:noFill/>
          </a:ln>
        </p:spPr>
      </p:pic>
      <p:pic>
        <p:nvPicPr>
          <p:cNvPr id="1023" name="Google Shape;1023;p34"/>
          <p:cNvPicPr preferRelativeResize="0"/>
          <p:nvPr/>
        </p:nvPicPr>
        <p:blipFill rotWithShape="1">
          <a:blip r:embed="rId4">
            <a:alphaModFix/>
          </a:blip>
          <a:srcRect b="0" l="0" r="0" t="0"/>
          <a:stretch/>
        </p:blipFill>
        <p:spPr>
          <a:xfrm>
            <a:off x="474840" y="2812680"/>
            <a:ext cx="17337960" cy="4661280"/>
          </a:xfrm>
          <a:prstGeom prst="rect">
            <a:avLst/>
          </a:prstGeom>
          <a:noFill/>
          <a:ln>
            <a:noFill/>
          </a:ln>
        </p:spPr>
      </p:pic>
      <p:sp>
        <p:nvSpPr>
          <p:cNvPr id="1024" name="Google Shape;1024;p34"/>
          <p:cNvSpPr/>
          <p:nvPr/>
        </p:nvSpPr>
        <p:spPr>
          <a:xfrm>
            <a:off x="3440160" y="525240"/>
            <a:ext cx="11171520" cy="1060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800" u="none" cap="none" strike="noStrike">
                <a:solidFill>
                  <a:srgbClr val="171616"/>
                </a:solidFill>
                <a:latin typeface="Times New Roman"/>
                <a:ea typeface="Times New Roman"/>
                <a:cs typeface="Times New Roman"/>
                <a:sym typeface="Times New Roman"/>
              </a:rPr>
              <a:t>Como formalizar seu MEI</a:t>
            </a:r>
            <a:endParaRPr b="0" i="0" sz="5800" u="none" cap="none" strike="noStrike">
              <a:solidFill>
                <a:srgbClr val="000000"/>
              </a:solidFill>
              <a:latin typeface="Arial"/>
              <a:ea typeface="Arial"/>
              <a:cs typeface="Arial"/>
              <a:sym typeface="Arial"/>
            </a:endParaRPr>
          </a:p>
        </p:txBody>
      </p:sp>
      <p:sp>
        <p:nvSpPr>
          <p:cNvPr id="1025" name="Google Shape;1025;p34"/>
          <p:cNvSpPr/>
          <p:nvPr/>
        </p:nvSpPr>
        <p:spPr>
          <a:xfrm>
            <a:off x="3660480" y="1498320"/>
            <a:ext cx="10731240" cy="831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900"/>
              <a:buFont typeface="Arial"/>
              <a:buNone/>
            </a:pPr>
            <a:r>
              <a:rPr b="1" i="0" lang="en-US" sz="3900" u="none" cap="none" strike="noStrike">
                <a:solidFill>
                  <a:srgbClr val="F66E1A"/>
                </a:solidFill>
                <a:latin typeface="Times New Roman"/>
                <a:ea typeface="Times New Roman"/>
                <a:cs typeface="Times New Roman"/>
                <a:sym typeface="Times New Roman"/>
              </a:rPr>
              <a:t>PASSO A PASSO </a:t>
            </a:r>
            <a:endParaRPr b="0" i="0" sz="3900" u="none" cap="none" strike="noStrike">
              <a:solidFill>
                <a:srgbClr val="000000"/>
              </a:solidFill>
              <a:latin typeface="Arial"/>
              <a:ea typeface="Arial"/>
              <a:cs typeface="Arial"/>
              <a:sym typeface="Arial"/>
            </a:endParaRPr>
          </a:p>
        </p:txBody>
      </p:sp>
      <p:sp>
        <p:nvSpPr>
          <p:cNvPr id="1026" name="Google Shape;1026;p34"/>
          <p:cNvSpPr/>
          <p:nvPr/>
        </p:nvSpPr>
        <p:spPr>
          <a:xfrm>
            <a:off x="6577920" y="7829640"/>
            <a:ext cx="5606700" cy="1815600"/>
          </a:xfrm>
          <a:prstGeom prst="rect">
            <a:avLst/>
          </a:prstGeom>
          <a:noFill/>
          <a:ln>
            <a:noFill/>
          </a:ln>
        </p:spPr>
        <p:txBody>
          <a:bodyPr anchorCtr="0" anchor="t" bIns="0" lIns="0" spcFirstLastPara="1" rIns="0" wrap="square" tIns="0">
            <a:spAutoFit/>
          </a:bodyPr>
          <a:lstStyle/>
          <a:p>
            <a:pPr indent="0" lvl="0" marL="0" marR="0" rtl="0" algn="ctr">
              <a:lnSpc>
                <a:spcPct val="142000"/>
              </a:lnSpc>
              <a:spcBef>
                <a:spcPts val="0"/>
              </a:spcBef>
              <a:spcAft>
                <a:spcPts val="0"/>
              </a:spcAft>
              <a:buClr>
                <a:srgbClr val="000000"/>
              </a:buClr>
              <a:buSzPts val="2450"/>
              <a:buFont typeface="Arial"/>
              <a:buNone/>
            </a:pPr>
            <a:r>
              <a:rPr b="1" i="0" lang="en-US" sz="2450" u="none" cap="none" strike="noStrike">
                <a:solidFill>
                  <a:schemeClr val="dk1"/>
                </a:solidFill>
                <a:latin typeface="Poppins"/>
                <a:ea typeface="Poppins"/>
                <a:cs typeface="Poppins"/>
                <a:sym typeface="Poppins"/>
              </a:rPr>
              <a:t>ULTIMO PASSO!</a:t>
            </a:r>
            <a:endParaRPr b="0" i="0" sz="245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50"/>
              <a:buFont typeface="Arial"/>
              <a:buNone/>
            </a:pPr>
            <a:r>
              <a:rPr b="1" i="0" lang="en-US" sz="2450" u="none" cap="none" strike="noStrike">
                <a:solidFill>
                  <a:schemeClr val="dk1"/>
                </a:solidFill>
                <a:latin typeface="Poppins"/>
                <a:ea typeface="Poppins"/>
                <a:cs typeface="Poppins"/>
                <a:sym typeface="Poppins"/>
              </a:rPr>
              <a:t>Passo 11:  </a:t>
            </a:r>
            <a:endParaRPr b="0" i="0" sz="245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50"/>
              <a:buFont typeface="Arial"/>
              <a:buNone/>
            </a:pPr>
            <a:r>
              <a:rPr b="1" i="0" lang="en-US" sz="2450" u="none" cap="none" strike="noStrike">
                <a:solidFill>
                  <a:schemeClr val="dk1"/>
                </a:solidFill>
                <a:latin typeface="Poppins"/>
                <a:ea typeface="Poppins"/>
                <a:cs typeface="Poppins"/>
                <a:sym typeface="Poppins"/>
              </a:rPr>
              <a:t>Assinale os termos exigidos.</a:t>
            </a:r>
            <a:endParaRPr b="0" i="0" sz="245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50"/>
              <a:buFont typeface="Arial"/>
              <a:buNone/>
            </a:pPr>
            <a:r>
              <a:rPr b="1" i="0" lang="en-US" sz="2450" u="none" cap="none" strike="noStrike">
                <a:solidFill>
                  <a:schemeClr val="dk1"/>
                </a:solidFill>
                <a:latin typeface="Poppins"/>
                <a:ea typeface="Poppins"/>
                <a:cs typeface="Poppins"/>
                <a:sym typeface="Poppins"/>
              </a:rPr>
              <a:t>E clique em "CONTINUAR"</a:t>
            </a:r>
            <a:endParaRPr b="0" i="0" sz="2450" u="none" cap="none" strike="noStrike">
              <a:solidFill>
                <a:srgbClr val="000000"/>
              </a:solidFill>
              <a:latin typeface="Arial"/>
              <a:ea typeface="Arial"/>
              <a:cs typeface="Arial"/>
              <a:sym typeface="Arial"/>
            </a:endParaRPr>
          </a:p>
        </p:txBody>
      </p:sp>
      <p:pic>
        <p:nvPicPr>
          <p:cNvPr id="1027" name="Google Shape;1027;p34"/>
          <p:cNvPicPr preferRelativeResize="0"/>
          <p:nvPr/>
        </p:nvPicPr>
        <p:blipFill rotWithShape="1">
          <a:blip r:embed="rId5">
            <a:alphaModFix/>
          </a:blip>
          <a:srcRect b="0" l="0" r="0" t="0"/>
          <a:stretch/>
        </p:blipFill>
        <p:spPr>
          <a:xfrm>
            <a:off x="1751400" y="3762000"/>
            <a:ext cx="250920" cy="261000"/>
          </a:xfrm>
          <a:prstGeom prst="rect">
            <a:avLst/>
          </a:prstGeom>
          <a:noFill/>
          <a:ln>
            <a:noFill/>
          </a:ln>
        </p:spPr>
      </p:pic>
      <p:pic>
        <p:nvPicPr>
          <p:cNvPr id="1028" name="Google Shape;1028;p34"/>
          <p:cNvPicPr preferRelativeResize="0"/>
          <p:nvPr/>
        </p:nvPicPr>
        <p:blipFill rotWithShape="1">
          <a:blip r:embed="rId5">
            <a:alphaModFix/>
          </a:blip>
          <a:srcRect b="0" l="0" r="0" t="0"/>
          <a:stretch/>
        </p:blipFill>
        <p:spPr>
          <a:xfrm>
            <a:off x="1751400" y="5012640"/>
            <a:ext cx="250920" cy="261000"/>
          </a:xfrm>
          <a:prstGeom prst="rect">
            <a:avLst/>
          </a:prstGeom>
          <a:noFill/>
          <a:ln>
            <a:noFill/>
          </a:ln>
        </p:spPr>
      </p:pic>
      <p:pic>
        <p:nvPicPr>
          <p:cNvPr id="1029" name="Google Shape;1029;p34"/>
          <p:cNvPicPr preferRelativeResize="0"/>
          <p:nvPr/>
        </p:nvPicPr>
        <p:blipFill rotWithShape="1">
          <a:blip r:embed="rId5">
            <a:alphaModFix/>
          </a:blip>
          <a:srcRect b="0" l="0" r="0" t="0"/>
          <a:stretch/>
        </p:blipFill>
        <p:spPr>
          <a:xfrm>
            <a:off x="1751400" y="5641920"/>
            <a:ext cx="250920" cy="261000"/>
          </a:xfrm>
          <a:prstGeom prst="rect">
            <a:avLst/>
          </a:prstGeom>
          <a:noFill/>
          <a:ln>
            <a:noFill/>
          </a:ln>
        </p:spPr>
      </p:pic>
      <p:pic>
        <p:nvPicPr>
          <p:cNvPr id="1030" name="Google Shape;1030;p34"/>
          <p:cNvPicPr preferRelativeResize="0"/>
          <p:nvPr/>
        </p:nvPicPr>
        <p:blipFill rotWithShape="1">
          <a:blip r:embed="rId6">
            <a:alphaModFix/>
          </a:blip>
          <a:srcRect b="0" l="0" r="0" t="0"/>
          <a:stretch/>
        </p:blipFill>
        <p:spPr>
          <a:xfrm>
            <a:off x="1666800" y="5772600"/>
            <a:ext cx="419760" cy="419760"/>
          </a:xfrm>
          <a:prstGeom prst="rect">
            <a:avLst/>
          </a:prstGeom>
          <a:noFill/>
          <a:ln>
            <a:noFill/>
          </a:ln>
        </p:spPr>
      </p:pic>
      <p:pic>
        <p:nvPicPr>
          <p:cNvPr id="1031" name="Google Shape;1031;p34"/>
          <p:cNvPicPr preferRelativeResize="0"/>
          <p:nvPr/>
        </p:nvPicPr>
        <p:blipFill rotWithShape="1">
          <a:blip r:embed="rId6">
            <a:alphaModFix/>
          </a:blip>
          <a:srcRect b="0" l="0" r="0" t="0"/>
          <a:stretch/>
        </p:blipFill>
        <p:spPr>
          <a:xfrm>
            <a:off x="4402440" y="6795000"/>
            <a:ext cx="970560" cy="970560"/>
          </a:xfrm>
          <a:prstGeom prst="rect">
            <a:avLst/>
          </a:prstGeom>
          <a:noFill/>
          <a:ln>
            <a:noFill/>
          </a:ln>
        </p:spPr>
      </p:pic>
      <p:pic>
        <p:nvPicPr>
          <p:cNvPr id="1032" name="Google Shape;1032;p34"/>
          <p:cNvPicPr preferRelativeResize="0"/>
          <p:nvPr/>
        </p:nvPicPr>
        <p:blipFill rotWithShape="1">
          <a:blip r:embed="rId3">
            <a:alphaModFix/>
          </a:blip>
          <a:srcRect b="0" l="0" r="0" t="0"/>
          <a:stretch/>
        </p:blipFill>
        <p:spPr>
          <a:xfrm>
            <a:off x="11790720" y="1494720"/>
            <a:ext cx="4480200" cy="1409040"/>
          </a:xfrm>
          <a:prstGeom prst="rect">
            <a:avLst/>
          </a:prstGeom>
          <a:noFill/>
          <a:ln>
            <a:noFill/>
          </a:ln>
        </p:spPr>
      </p:pic>
      <p:sp>
        <p:nvSpPr>
          <p:cNvPr id="1033" name="Google Shape;1033;p34"/>
          <p:cNvSpPr/>
          <p:nvPr/>
        </p:nvSpPr>
        <p:spPr>
          <a:xfrm>
            <a:off x="11227320" y="1526040"/>
            <a:ext cx="5606700" cy="1809000"/>
          </a:xfrm>
          <a:prstGeom prst="rect">
            <a:avLst/>
          </a:prstGeom>
          <a:noFill/>
          <a:ln>
            <a:noFill/>
          </a:ln>
        </p:spPr>
        <p:txBody>
          <a:bodyPr anchorCtr="0" anchor="t" bIns="0" lIns="0" spcFirstLastPara="1" rIns="0" wrap="square" tIns="0">
            <a:spAutoFit/>
          </a:bodyPr>
          <a:lstStyle/>
          <a:p>
            <a:pPr indent="0" lvl="0" marL="0" marR="0" rtl="0" algn="ctr">
              <a:lnSpc>
                <a:spcPct val="142000"/>
              </a:lnSpc>
              <a:spcBef>
                <a:spcPts val="0"/>
              </a:spcBef>
              <a:spcAft>
                <a:spcPts val="0"/>
              </a:spcAft>
              <a:buClr>
                <a:srgbClr val="000000"/>
              </a:buClr>
              <a:buSzPts val="2450"/>
              <a:buFont typeface="Arial"/>
              <a:buNone/>
            </a:pPr>
            <a:r>
              <a:rPr b="1" i="0" lang="en-US" sz="2450" u="none" cap="none" strike="noStrike">
                <a:solidFill>
                  <a:schemeClr val="dk1"/>
                </a:solidFill>
                <a:latin typeface="Poppins"/>
                <a:ea typeface="Poppins"/>
                <a:cs typeface="Poppins"/>
                <a:sym typeface="Poppins"/>
              </a:rPr>
              <a:t>ATENÇÃO!</a:t>
            </a:r>
            <a:endParaRPr b="0" i="0" sz="245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chemeClr val="dk1"/>
                </a:solidFill>
                <a:latin typeface="Poppins"/>
                <a:ea typeface="Poppins"/>
                <a:cs typeface="Poppins"/>
                <a:sym typeface="Poppins"/>
              </a:rPr>
              <a:t>Leia com atenção os termos de responsabilidade.</a:t>
            </a:r>
            <a:endParaRPr b="0" i="0" sz="2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Poppins"/>
                <a:ea typeface="Poppins"/>
                <a:cs typeface="Poppins"/>
                <a:sym typeface="Poppins"/>
              </a:rPr>
              <a:t>L</a:t>
            </a:r>
            <a:endParaRPr b="0" i="0" sz="2000" u="none" cap="none" strike="noStrike">
              <a:solidFill>
                <a:srgbClr val="000000"/>
              </a:solidFill>
              <a:latin typeface="Arial"/>
              <a:ea typeface="Arial"/>
              <a:cs typeface="Arial"/>
              <a:sym typeface="Arial"/>
            </a:endParaRPr>
          </a:p>
        </p:txBody>
      </p:sp>
      <p:pic>
        <p:nvPicPr>
          <p:cNvPr id="1034" name="Google Shape;1034;p34"/>
          <p:cNvPicPr preferRelativeResize="0"/>
          <p:nvPr/>
        </p:nvPicPr>
        <p:blipFill rotWithShape="1">
          <a:blip r:embed="rId7">
            <a:alphaModFix/>
          </a:blip>
          <a:srcRect b="0" l="0" r="0" t="0"/>
          <a:stretch/>
        </p:blipFill>
        <p:spPr>
          <a:xfrm rot="-238204">
            <a:off x="11813040" y="6937919"/>
            <a:ext cx="936721" cy="684361"/>
          </a:xfrm>
          <a:prstGeom prst="rect">
            <a:avLst/>
          </a:prstGeom>
          <a:noFill/>
          <a:ln>
            <a:noFill/>
          </a:ln>
        </p:spPr>
      </p:pic>
      <p:sp>
        <p:nvSpPr>
          <p:cNvPr id="1035" name="Google Shape;1035;p34"/>
          <p:cNvSpPr/>
          <p:nvPr/>
        </p:nvSpPr>
        <p:spPr>
          <a:xfrm>
            <a:off x="12823920" y="6166080"/>
            <a:ext cx="4831800" cy="3196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1" i="0" lang="en-US" sz="3000" u="none" cap="none" strike="noStrike">
                <a:solidFill>
                  <a:srgbClr val="F66E1A"/>
                </a:solidFill>
                <a:latin typeface="Poppins"/>
                <a:ea typeface="Poppins"/>
                <a:cs typeface="Poppins"/>
                <a:sym typeface="Poppins"/>
              </a:rPr>
              <a:t>Após realizar esse passo seu MEI estará aberto! </a:t>
            </a:r>
            <a:endParaRPr b="0" i="0" sz="3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rPr b="1" i="0" lang="en-US" sz="3000" u="none" cap="none" strike="noStrike">
                <a:solidFill>
                  <a:srgbClr val="F66E1A"/>
                </a:solidFill>
                <a:latin typeface="Poppins"/>
                <a:ea typeface="Poppins"/>
                <a:cs typeface="Poppins"/>
                <a:sym typeface="Poppins"/>
              </a:rPr>
              <a:t>Já poderá ter acesso ao seu CNPJ.</a:t>
            </a:r>
            <a:endParaRPr b="0" i="0" sz="3000" u="none" cap="none" strike="noStrike">
              <a:solidFill>
                <a:srgbClr val="000000"/>
              </a:solidFill>
              <a:latin typeface="Arial"/>
              <a:ea typeface="Arial"/>
              <a:cs typeface="Arial"/>
              <a:sym typeface="Arial"/>
            </a:endParaRPr>
          </a:p>
        </p:txBody>
      </p:sp>
      <p:pic>
        <p:nvPicPr>
          <p:cNvPr id="1036" name="Google Shape;1036;p34"/>
          <p:cNvPicPr preferRelativeResize="0"/>
          <p:nvPr/>
        </p:nvPicPr>
        <p:blipFill rotWithShape="1">
          <a:blip r:embed="rId8">
            <a:alphaModFix/>
          </a:blip>
          <a:srcRect b="0" l="0" r="0" t="0"/>
          <a:stretch/>
        </p:blipFill>
        <p:spPr>
          <a:xfrm>
            <a:off x="16173360" y="8971200"/>
            <a:ext cx="1419120" cy="946080"/>
          </a:xfrm>
          <a:prstGeom prst="rect">
            <a:avLst/>
          </a:prstGeom>
          <a:noFill/>
          <a:ln>
            <a:noFill/>
          </a:ln>
        </p:spPr>
      </p:pic>
      <p:pic>
        <p:nvPicPr>
          <p:cNvPr id="1037" name="Google Shape;1037;p34"/>
          <p:cNvPicPr preferRelativeResize="0"/>
          <p:nvPr/>
        </p:nvPicPr>
        <p:blipFill rotWithShape="1">
          <a:blip r:embed="rId9">
            <a:alphaModFix/>
          </a:blip>
          <a:srcRect b="0" l="0" r="0" t="0"/>
          <a:stretch/>
        </p:blipFill>
        <p:spPr>
          <a:xfrm>
            <a:off x="15246360" y="8971200"/>
            <a:ext cx="507240" cy="885960"/>
          </a:xfrm>
          <a:prstGeom prst="rect">
            <a:avLst/>
          </a:prstGeom>
          <a:noFill/>
          <a:ln>
            <a:noFill/>
          </a:ln>
        </p:spPr>
      </p:pic>
      <p:pic>
        <p:nvPicPr>
          <p:cNvPr id="1038" name="Google Shape;1038;p34"/>
          <p:cNvPicPr preferRelativeResize="0"/>
          <p:nvPr/>
        </p:nvPicPr>
        <p:blipFill rotWithShape="1">
          <a:blip r:embed="rId10">
            <a:alphaModFix/>
          </a:blip>
          <a:srcRect b="0" l="0" r="0" t="0"/>
          <a:stretch/>
        </p:blipFill>
        <p:spPr>
          <a:xfrm>
            <a:off x="13108320" y="8960040"/>
            <a:ext cx="1991160" cy="928440"/>
          </a:xfrm>
          <a:prstGeom prst="rect">
            <a:avLst/>
          </a:prstGeom>
          <a:noFill/>
          <a:ln>
            <a:noFill/>
          </a:ln>
        </p:spPr>
      </p:pic>
      <p:sp>
        <p:nvSpPr>
          <p:cNvPr id="1039" name="Google Shape;1039;p34"/>
          <p:cNvSpPr txBox="1"/>
          <p:nvPr/>
        </p:nvSpPr>
        <p:spPr>
          <a:xfrm>
            <a:off x="4420925" y="9627125"/>
            <a:ext cx="2157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35"/>
          <p:cNvSpPr txBox="1"/>
          <p:nvPr>
            <p:ph idx="4294967295" type="body"/>
          </p:nvPr>
        </p:nvSpPr>
        <p:spPr>
          <a:xfrm>
            <a:off x="1257480" y="2536200"/>
            <a:ext cx="15773040" cy="6526800"/>
          </a:xfrm>
          <a:prstGeom prst="rect">
            <a:avLst/>
          </a:prstGeom>
          <a:noFill/>
          <a:ln>
            <a:noFill/>
          </a:ln>
        </p:spPr>
        <p:txBody>
          <a:bodyPr anchorCtr="0" anchor="t" bIns="45700" lIns="91425" spcFirstLastPara="1" rIns="91425" wrap="square" tIns="45700">
            <a:normAutofit/>
          </a:bodyPr>
          <a:lstStyle/>
          <a:p>
            <a:pPr indent="0" lvl="0" marL="457200" marR="0" rtl="0" algn="l">
              <a:lnSpc>
                <a:spcPct val="90000"/>
              </a:lnSpc>
              <a:spcBef>
                <a:spcPts val="0"/>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a:p>
            <a:pPr indent="-343080" lvl="0" marL="457200" marR="0" rtl="0" algn="l">
              <a:lnSpc>
                <a:spcPct val="90000"/>
              </a:lnSpc>
              <a:spcBef>
                <a:spcPts val="1001"/>
              </a:spcBef>
              <a:spcAft>
                <a:spcPts val="0"/>
              </a:spcAft>
              <a:buClr>
                <a:srgbClr val="000000"/>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Uma pendência de pagamento da Guia Única dentro do ano corrente é questão fácil de resolver e não trará consequências para o seu negócio – efetuando o pagamento, fica tudo correto.</a:t>
            </a:r>
            <a:endParaRPr b="0" i="0" sz="2800" u="none" cap="none" strike="noStrike">
              <a:solidFill>
                <a:srgbClr val="000000"/>
              </a:solidFill>
              <a:latin typeface="Arial"/>
              <a:ea typeface="Arial"/>
              <a:cs typeface="Arial"/>
              <a:sym typeface="Arial"/>
            </a:endParaRPr>
          </a:p>
          <a:p>
            <a:pPr indent="0" lvl="0" marL="457200" marR="0" rtl="0" algn="l">
              <a:lnSpc>
                <a:spcPct val="90000"/>
              </a:lnSpc>
              <a:spcBef>
                <a:spcPts val="1001"/>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a:p>
            <a:pPr indent="-343080" lvl="0" marL="457200" marR="0" rtl="0" algn="l">
              <a:lnSpc>
                <a:spcPct val="90000"/>
              </a:lnSpc>
              <a:spcBef>
                <a:spcPts val="1001"/>
              </a:spcBef>
              <a:spcAft>
                <a:spcPts val="0"/>
              </a:spcAft>
              <a:buClr>
                <a:srgbClr val="000000"/>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A questão mais séria vem quando o empreendedor estiver com pendências antigas referentes ao pagamento dos impostos simplificados do MEI e for inscrito na Dívida Ativa da União. </a:t>
            </a:r>
            <a:endParaRPr b="0" i="0" sz="2800" u="none" cap="none" strike="noStrike">
              <a:solidFill>
                <a:srgbClr val="000000"/>
              </a:solidFill>
              <a:latin typeface="Arial"/>
              <a:ea typeface="Arial"/>
              <a:cs typeface="Arial"/>
              <a:sym typeface="Arial"/>
            </a:endParaRPr>
          </a:p>
          <a:p>
            <a:pPr indent="0" lvl="0" marL="457200" marR="0" rtl="0" algn="l">
              <a:lnSpc>
                <a:spcPct val="90000"/>
              </a:lnSpc>
              <a:spcBef>
                <a:spcPts val="1001"/>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a:p>
            <a:pPr indent="-343080" lvl="0" marL="457200" marR="0" rtl="0" algn="l">
              <a:lnSpc>
                <a:spcPct val="90000"/>
              </a:lnSpc>
              <a:spcBef>
                <a:spcPts val="1001"/>
              </a:spcBef>
              <a:spcAft>
                <a:spcPts val="0"/>
              </a:spcAft>
              <a:buClr>
                <a:srgbClr val="000000"/>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Nesse caso, ele poderá perder seu registro no Regime do Simples Nacional, não podendo seguir com os benefícios deste sistema. Também deixará de ser assistido pelas políticas do INSS, uma vez que a maior parte da DAS- MEI é recolhida para a Previdência, ou seja, sem contribuição, sem aposentadoria.</a:t>
            </a:r>
            <a:endParaRPr b="0" i="0" sz="2800" u="none" cap="none" strike="noStrike">
              <a:solidFill>
                <a:srgbClr val="000000"/>
              </a:solidFill>
              <a:latin typeface="Arial"/>
              <a:ea typeface="Arial"/>
              <a:cs typeface="Arial"/>
              <a:sym typeface="Arial"/>
            </a:endParaRPr>
          </a:p>
          <a:p>
            <a:pPr indent="0" lvl="0" marL="457200" marR="0" rtl="0" algn="l">
              <a:lnSpc>
                <a:spcPct val="90000"/>
              </a:lnSpc>
              <a:spcBef>
                <a:spcPts val="1001"/>
              </a:spcBef>
              <a:spcAft>
                <a:spcPts val="0"/>
              </a:spcAft>
              <a:buSzPts val="2800"/>
              <a:buFont typeface="Arial"/>
              <a:buNone/>
            </a:pPr>
            <a:r>
              <a:t/>
            </a:r>
            <a:endParaRPr b="0" i="0" sz="2800" u="none" cap="none" strike="noStrike">
              <a:solidFill>
                <a:srgbClr val="000000"/>
              </a:solidFill>
              <a:latin typeface="Arial"/>
              <a:ea typeface="Arial"/>
              <a:cs typeface="Arial"/>
              <a:sym typeface="Arial"/>
            </a:endParaRPr>
          </a:p>
          <a:p>
            <a:pPr indent="-343080" lvl="0" marL="457200" marR="0" rtl="0" algn="l">
              <a:lnSpc>
                <a:spcPct val="90000"/>
              </a:lnSpc>
              <a:spcBef>
                <a:spcPts val="1001"/>
              </a:spcBef>
              <a:spcAft>
                <a:spcPts val="0"/>
              </a:spcAft>
              <a:buClr>
                <a:srgbClr val="000000"/>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Conforme o estágio do processo, pode ainda ter o CNPJ cancelado.</a:t>
            </a:r>
            <a:endParaRPr b="0" i="0" sz="2800" u="none" cap="none" strike="noStrike">
              <a:solidFill>
                <a:srgbClr val="000000"/>
              </a:solidFill>
              <a:latin typeface="Arial"/>
              <a:ea typeface="Arial"/>
              <a:cs typeface="Arial"/>
              <a:sym typeface="Arial"/>
            </a:endParaRPr>
          </a:p>
        </p:txBody>
      </p:sp>
      <p:pic>
        <p:nvPicPr>
          <p:cNvPr id="1045" name="Google Shape;1045;p35"/>
          <p:cNvPicPr preferRelativeResize="0"/>
          <p:nvPr/>
        </p:nvPicPr>
        <p:blipFill rotWithShape="1">
          <a:blip r:embed="rId3">
            <a:alphaModFix/>
          </a:blip>
          <a:srcRect b="0" l="0" r="0" t="0"/>
          <a:stretch/>
        </p:blipFill>
        <p:spPr>
          <a:xfrm>
            <a:off x="13108320" y="8960040"/>
            <a:ext cx="1991160" cy="928440"/>
          </a:xfrm>
          <a:prstGeom prst="rect">
            <a:avLst/>
          </a:prstGeom>
          <a:noFill/>
          <a:ln>
            <a:noFill/>
          </a:ln>
        </p:spPr>
      </p:pic>
      <p:pic>
        <p:nvPicPr>
          <p:cNvPr id="1046" name="Google Shape;1046;p35"/>
          <p:cNvPicPr preferRelativeResize="0"/>
          <p:nvPr/>
        </p:nvPicPr>
        <p:blipFill rotWithShape="1">
          <a:blip r:embed="rId4">
            <a:alphaModFix/>
          </a:blip>
          <a:srcRect b="0" l="0" r="0" t="0"/>
          <a:stretch/>
        </p:blipFill>
        <p:spPr>
          <a:xfrm>
            <a:off x="15246360" y="8971200"/>
            <a:ext cx="507240" cy="885960"/>
          </a:xfrm>
          <a:prstGeom prst="rect">
            <a:avLst/>
          </a:prstGeom>
          <a:noFill/>
          <a:ln>
            <a:noFill/>
          </a:ln>
        </p:spPr>
      </p:pic>
      <p:pic>
        <p:nvPicPr>
          <p:cNvPr id="1047" name="Google Shape;1047;p35"/>
          <p:cNvPicPr preferRelativeResize="0"/>
          <p:nvPr/>
        </p:nvPicPr>
        <p:blipFill rotWithShape="1">
          <a:blip r:embed="rId5">
            <a:alphaModFix/>
          </a:blip>
          <a:srcRect b="0" l="0" r="0" t="0"/>
          <a:stretch/>
        </p:blipFill>
        <p:spPr>
          <a:xfrm>
            <a:off x="16173360" y="8971200"/>
            <a:ext cx="1419120" cy="946080"/>
          </a:xfrm>
          <a:prstGeom prst="rect">
            <a:avLst/>
          </a:prstGeom>
          <a:noFill/>
          <a:ln>
            <a:noFill/>
          </a:ln>
        </p:spPr>
      </p:pic>
      <p:pic>
        <p:nvPicPr>
          <p:cNvPr id="1048" name="Google Shape;1048;p35"/>
          <p:cNvPicPr preferRelativeResize="0"/>
          <p:nvPr/>
        </p:nvPicPr>
        <p:blipFill rotWithShape="1">
          <a:blip r:embed="rId6">
            <a:alphaModFix/>
          </a:blip>
          <a:srcRect b="0" l="0" r="0" t="0"/>
          <a:stretch/>
        </p:blipFill>
        <p:spPr>
          <a:xfrm>
            <a:off x="5786640" y="424080"/>
            <a:ext cx="6714720" cy="2111760"/>
          </a:xfrm>
          <a:prstGeom prst="rect">
            <a:avLst/>
          </a:prstGeom>
          <a:noFill/>
          <a:ln>
            <a:noFill/>
          </a:ln>
        </p:spPr>
      </p:pic>
      <p:sp>
        <p:nvSpPr>
          <p:cNvPr id="1049" name="Google Shape;1049;p35"/>
          <p:cNvSpPr/>
          <p:nvPr/>
        </p:nvSpPr>
        <p:spPr>
          <a:xfrm>
            <a:off x="5786640" y="848880"/>
            <a:ext cx="6714720" cy="124956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Times New Roman"/>
                <a:ea typeface="Times New Roman"/>
                <a:cs typeface="Times New Roman"/>
                <a:sym typeface="Times New Roman"/>
              </a:rPr>
              <a:t>O que acontece se não pagar o MEI em dia? </a:t>
            </a:r>
            <a:endParaRPr b="0" i="0" sz="3500" u="none" cap="none" strike="noStrike">
              <a:solidFill>
                <a:srgbClr val="000000"/>
              </a:solidFill>
              <a:latin typeface="Arial"/>
              <a:ea typeface="Arial"/>
              <a:cs typeface="Arial"/>
              <a:sym typeface="Arial"/>
            </a:endParaRPr>
          </a:p>
        </p:txBody>
      </p:sp>
      <p:sp>
        <p:nvSpPr>
          <p:cNvPr id="1050" name="Google Shape;1050;p35"/>
          <p:cNvSpPr txBox="1"/>
          <p:nvPr/>
        </p:nvSpPr>
        <p:spPr>
          <a:xfrm>
            <a:off x="1659175" y="8710750"/>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(Sebrae,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36"/>
          <p:cNvSpPr txBox="1"/>
          <p:nvPr>
            <p:ph idx="4294967295" type="title"/>
          </p:nvPr>
        </p:nvSpPr>
        <p:spPr>
          <a:xfrm>
            <a:off x="607325" y="3159000"/>
            <a:ext cx="13994400" cy="6516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500"/>
              <a:buFont typeface="Times New Roman"/>
              <a:buNone/>
            </a:pPr>
            <a:r>
              <a:rPr b="0" i="0" lang="en-US" sz="2500" u="none" cap="none" strike="noStrike">
                <a:solidFill>
                  <a:schemeClr val="dk1"/>
                </a:solidFill>
                <a:latin typeface="Times New Roman"/>
                <a:ea typeface="Times New Roman"/>
                <a:cs typeface="Times New Roman"/>
                <a:sym typeface="Times New Roman"/>
              </a:rPr>
              <a:t>SIM! desde que a sua renda não ultrapasse os R$ 81 mil reais de faturamento anual.</a:t>
            </a:r>
            <a:endParaRPr b="0" i="0" sz="2500" u="none" cap="none" strike="noStrike">
              <a:solidFill>
                <a:srgbClr val="000000"/>
              </a:solidFill>
              <a:latin typeface="Arial"/>
              <a:ea typeface="Arial"/>
              <a:cs typeface="Arial"/>
              <a:sym typeface="Arial"/>
            </a:endParaRPr>
          </a:p>
        </p:txBody>
      </p:sp>
      <p:pic>
        <p:nvPicPr>
          <p:cNvPr id="1056" name="Google Shape;1056;p36"/>
          <p:cNvPicPr preferRelativeResize="0"/>
          <p:nvPr/>
        </p:nvPicPr>
        <p:blipFill rotWithShape="1">
          <a:blip r:embed="rId3">
            <a:alphaModFix/>
          </a:blip>
          <a:srcRect b="0" l="0" r="0" t="0"/>
          <a:stretch/>
        </p:blipFill>
        <p:spPr>
          <a:xfrm>
            <a:off x="916920" y="720360"/>
            <a:ext cx="8071920" cy="1987920"/>
          </a:xfrm>
          <a:prstGeom prst="rect">
            <a:avLst/>
          </a:prstGeom>
          <a:noFill/>
          <a:ln>
            <a:noFill/>
          </a:ln>
        </p:spPr>
      </p:pic>
      <p:sp>
        <p:nvSpPr>
          <p:cNvPr id="1057" name="Google Shape;1057;p36"/>
          <p:cNvSpPr/>
          <p:nvPr/>
        </p:nvSpPr>
        <p:spPr>
          <a:xfrm>
            <a:off x="500040" y="1129680"/>
            <a:ext cx="9143640" cy="11581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Times New Roman"/>
                <a:ea typeface="Times New Roman"/>
                <a:cs typeface="Times New Roman"/>
                <a:sym typeface="Times New Roman"/>
              </a:rPr>
              <a:t>SE DESENQUADRAR COMO MEI, PODERÁ VOLTAR A SER MEI?</a:t>
            </a:r>
            <a:endParaRPr b="0" i="0" sz="3500" u="none" cap="none" strike="noStrike">
              <a:solidFill>
                <a:srgbClr val="000000"/>
              </a:solidFill>
              <a:latin typeface="Arial"/>
              <a:ea typeface="Arial"/>
              <a:cs typeface="Arial"/>
              <a:sym typeface="Arial"/>
            </a:endParaRPr>
          </a:p>
        </p:txBody>
      </p:sp>
      <p:pic>
        <p:nvPicPr>
          <p:cNvPr id="1058" name="Google Shape;1058;p36"/>
          <p:cNvPicPr preferRelativeResize="0"/>
          <p:nvPr/>
        </p:nvPicPr>
        <p:blipFill rotWithShape="1">
          <a:blip r:embed="rId3">
            <a:alphaModFix/>
          </a:blip>
          <a:srcRect b="0" l="0" r="0" t="0"/>
          <a:stretch/>
        </p:blipFill>
        <p:spPr>
          <a:xfrm>
            <a:off x="1214280" y="4883040"/>
            <a:ext cx="8071920" cy="1987920"/>
          </a:xfrm>
          <a:prstGeom prst="rect">
            <a:avLst/>
          </a:prstGeom>
          <a:noFill/>
          <a:ln>
            <a:noFill/>
          </a:ln>
        </p:spPr>
      </p:pic>
      <p:sp>
        <p:nvSpPr>
          <p:cNvPr id="1059" name="Google Shape;1059;p36"/>
          <p:cNvSpPr/>
          <p:nvPr/>
        </p:nvSpPr>
        <p:spPr>
          <a:xfrm>
            <a:off x="1051200" y="5023080"/>
            <a:ext cx="8398440" cy="16916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Times New Roman"/>
                <a:ea typeface="Times New Roman"/>
                <a:cs typeface="Times New Roman"/>
                <a:sym typeface="Times New Roman"/>
              </a:rPr>
              <a:t>COMO É COMPROVADO O FATURAMENTO DO EMPREENDEDOR?</a:t>
            </a:r>
            <a:endParaRPr b="0" i="0" sz="3500" u="none" cap="none" strike="noStrike">
              <a:solidFill>
                <a:srgbClr val="000000"/>
              </a:solidFill>
              <a:latin typeface="Arial"/>
              <a:ea typeface="Arial"/>
              <a:cs typeface="Arial"/>
              <a:sym typeface="Arial"/>
            </a:endParaRPr>
          </a:p>
        </p:txBody>
      </p:sp>
      <p:sp>
        <p:nvSpPr>
          <p:cNvPr id="1060" name="Google Shape;1060;p36"/>
          <p:cNvSpPr/>
          <p:nvPr/>
        </p:nvSpPr>
        <p:spPr>
          <a:xfrm>
            <a:off x="761550" y="7137010"/>
            <a:ext cx="9143700" cy="47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Através do imposto de renda, no qual é declarado anualmente.</a:t>
            </a:r>
            <a:endParaRPr b="0" i="0" sz="2500" u="none" cap="none" strike="noStrike">
              <a:solidFill>
                <a:srgbClr val="000000"/>
              </a:solidFill>
              <a:latin typeface="Arial"/>
              <a:ea typeface="Arial"/>
              <a:cs typeface="Arial"/>
              <a:sym typeface="Arial"/>
            </a:endParaRPr>
          </a:p>
        </p:txBody>
      </p:sp>
      <p:sp>
        <p:nvSpPr>
          <p:cNvPr id="1061" name="Google Shape;1061;p36"/>
          <p:cNvSpPr/>
          <p:nvPr/>
        </p:nvSpPr>
        <p:spPr>
          <a:xfrm>
            <a:off x="0" y="0"/>
            <a:ext cx="18287640" cy="360"/>
          </a:xfrm>
          <a:prstGeom prst="rect">
            <a:avLst/>
          </a:prstGeom>
          <a:noFill/>
          <a:ln>
            <a:noFill/>
          </a:ln>
        </p:spPr>
        <p:txBody>
          <a:bodyPr anchorCtr="0" anchor="ctr" bIns="350" lIns="91425" spcFirstLastPara="1" rIns="91425" wrap="square" tIns="3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62" name="Google Shape;1062;p36"/>
          <p:cNvPicPr preferRelativeResize="0"/>
          <p:nvPr/>
        </p:nvPicPr>
        <p:blipFill rotWithShape="1">
          <a:blip r:embed="rId4">
            <a:alphaModFix/>
          </a:blip>
          <a:srcRect b="12714" l="19407" r="10630" t="0"/>
          <a:stretch/>
        </p:blipFill>
        <p:spPr>
          <a:xfrm>
            <a:off x="12158640" y="2192760"/>
            <a:ext cx="4392000" cy="5901120"/>
          </a:xfrm>
          <a:prstGeom prst="rect">
            <a:avLst/>
          </a:prstGeom>
          <a:noFill/>
          <a:ln>
            <a:noFill/>
          </a:ln>
        </p:spPr>
      </p:pic>
      <p:pic>
        <p:nvPicPr>
          <p:cNvPr id="1063" name="Google Shape;1063;p36"/>
          <p:cNvPicPr preferRelativeResize="0"/>
          <p:nvPr/>
        </p:nvPicPr>
        <p:blipFill rotWithShape="1">
          <a:blip r:embed="rId5">
            <a:alphaModFix/>
          </a:blip>
          <a:srcRect b="0" l="0" r="0" t="0"/>
          <a:stretch/>
        </p:blipFill>
        <p:spPr>
          <a:xfrm>
            <a:off x="13108320" y="8960040"/>
            <a:ext cx="1991160" cy="928440"/>
          </a:xfrm>
          <a:prstGeom prst="rect">
            <a:avLst/>
          </a:prstGeom>
          <a:noFill/>
          <a:ln>
            <a:noFill/>
          </a:ln>
        </p:spPr>
      </p:pic>
      <p:pic>
        <p:nvPicPr>
          <p:cNvPr id="1064" name="Google Shape;1064;p36"/>
          <p:cNvPicPr preferRelativeResize="0"/>
          <p:nvPr/>
        </p:nvPicPr>
        <p:blipFill rotWithShape="1">
          <a:blip r:embed="rId6">
            <a:alphaModFix/>
          </a:blip>
          <a:srcRect b="0" l="0" r="0" t="0"/>
          <a:stretch/>
        </p:blipFill>
        <p:spPr>
          <a:xfrm>
            <a:off x="15246360" y="8971200"/>
            <a:ext cx="507240" cy="885960"/>
          </a:xfrm>
          <a:prstGeom prst="rect">
            <a:avLst/>
          </a:prstGeom>
          <a:noFill/>
          <a:ln>
            <a:noFill/>
          </a:ln>
        </p:spPr>
      </p:pic>
      <p:pic>
        <p:nvPicPr>
          <p:cNvPr id="1065" name="Google Shape;1065;p36"/>
          <p:cNvPicPr preferRelativeResize="0"/>
          <p:nvPr/>
        </p:nvPicPr>
        <p:blipFill rotWithShape="1">
          <a:blip r:embed="rId7">
            <a:alphaModFix/>
          </a:blip>
          <a:srcRect b="0" l="0" r="0" t="0"/>
          <a:stretch/>
        </p:blipFill>
        <p:spPr>
          <a:xfrm>
            <a:off x="15900840" y="8971200"/>
            <a:ext cx="1419120" cy="946080"/>
          </a:xfrm>
          <a:prstGeom prst="rect">
            <a:avLst/>
          </a:prstGeom>
          <a:noFill/>
          <a:ln>
            <a:noFill/>
          </a:ln>
        </p:spPr>
      </p:pic>
      <p:sp>
        <p:nvSpPr>
          <p:cNvPr id="1066" name="Google Shape;1066;p36"/>
          <p:cNvSpPr txBox="1"/>
          <p:nvPr/>
        </p:nvSpPr>
        <p:spPr>
          <a:xfrm>
            <a:off x="607325" y="3716600"/>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(Sebrae, 2025)</a:t>
            </a:r>
            <a:endParaRPr b="0" i="0" sz="1400" u="none" cap="none" strike="noStrike">
              <a:solidFill>
                <a:srgbClr val="000000"/>
              </a:solidFill>
              <a:latin typeface="Arial"/>
              <a:ea typeface="Arial"/>
              <a:cs typeface="Arial"/>
              <a:sym typeface="Arial"/>
            </a:endParaRPr>
          </a:p>
        </p:txBody>
      </p:sp>
      <p:sp>
        <p:nvSpPr>
          <p:cNvPr id="1067" name="Google Shape;1067;p36"/>
          <p:cNvSpPr txBox="1"/>
          <p:nvPr/>
        </p:nvSpPr>
        <p:spPr>
          <a:xfrm>
            <a:off x="916925" y="7748425"/>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(Contabilizei, 2025)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37"/>
          <p:cNvSpPr/>
          <p:nvPr/>
        </p:nvSpPr>
        <p:spPr>
          <a:xfrm>
            <a:off x="191775" y="0"/>
            <a:ext cx="12375900" cy="49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800"/>
              <a:buFont typeface="Arial"/>
              <a:buNone/>
            </a:pPr>
            <a:r>
              <a:rPr b="1" i="0" lang="en-US" sz="5000" u="none" cap="none" strike="noStrike">
                <a:solidFill>
                  <a:srgbClr val="171616"/>
                </a:solidFill>
                <a:latin typeface="Times New Roman"/>
                <a:ea typeface="Times New Roman"/>
                <a:cs typeface="Times New Roman"/>
                <a:sym typeface="Times New Roman"/>
              </a:rPr>
              <a:t>Referências</a:t>
            </a:r>
            <a:endParaRPr b="0" i="0" sz="5000" u="none" cap="none" strike="noStrike">
              <a:solidFill>
                <a:srgbClr val="000000"/>
              </a:solidFill>
              <a:latin typeface="Times New Roman"/>
              <a:ea typeface="Times New Roman"/>
              <a:cs typeface="Times New Roman"/>
              <a:sym typeface="Times New Roman"/>
            </a:endParaRPr>
          </a:p>
        </p:txBody>
      </p:sp>
      <p:sp>
        <p:nvSpPr>
          <p:cNvPr id="1073" name="Google Shape;1073;p37"/>
          <p:cNvSpPr/>
          <p:nvPr/>
        </p:nvSpPr>
        <p:spPr>
          <a:xfrm>
            <a:off x="191775" y="770925"/>
            <a:ext cx="17489100" cy="951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BRASIL. CGSN. Secretaria Executiva do Comitê Gestor do Simples Nacional. </a:t>
            </a:r>
            <a:r>
              <a:rPr b="1" lang="en-US" sz="2200">
                <a:solidFill>
                  <a:schemeClr val="dk1"/>
                </a:solidFill>
                <a:latin typeface="Times New Roman"/>
                <a:ea typeface="Times New Roman"/>
                <a:cs typeface="Times New Roman"/>
                <a:sym typeface="Times New Roman"/>
              </a:rPr>
              <a:t>Brasil 2018. </a:t>
            </a:r>
            <a:r>
              <a:rPr b="0" i="0" lang="en-US" sz="2200" u="none" cap="none" strike="noStrike">
                <a:solidFill>
                  <a:schemeClr val="dk1"/>
                </a:solidFill>
                <a:latin typeface="Times New Roman"/>
                <a:ea typeface="Times New Roman"/>
                <a:cs typeface="Times New Roman"/>
                <a:sym typeface="Times New Roman"/>
              </a:rPr>
              <a:t>Resolução CGSN nº 140, de 22 de maio de 2018. DOU, 24 de mai de 2018.</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800"/>
              <a:buFont typeface="Arial"/>
              <a:buNone/>
            </a:pPr>
            <a:r>
              <a:rPr b="1" i="0" lang="en-US" sz="2200" u="none" cap="none" strike="noStrike">
                <a:solidFill>
                  <a:schemeClr val="dk1"/>
                </a:solidFill>
                <a:latin typeface="Times New Roman"/>
                <a:ea typeface="Times New Roman"/>
                <a:cs typeface="Times New Roman"/>
                <a:sym typeface="Times New Roman"/>
              </a:rPr>
              <a:t>BRASIL.</a:t>
            </a:r>
            <a:r>
              <a:rPr b="1" i="0" lang="en-US" sz="2200" u="none" cap="none" strike="noStrike">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 </a:t>
            </a:r>
            <a:r>
              <a:rPr i="0" lang="en-US" sz="2200" u="none" cap="none" strike="noStrike">
                <a:solidFill>
                  <a:schemeClr val="dk1"/>
                </a:solidFill>
                <a:latin typeface="Times New Roman"/>
                <a:ea typeface="Times New Roman"/>
                <a:cs typeface="Times New Roman"/>
                <a:sym typeface="Times New Roman"/>
              </a:rPr>
              <a:t>Criar sua conta gov.br. 2023.</a:t>
            </a:r>
            <a:r>
              <a:rPr b="1" i="0" lang="en-US" sz="2200" u="none" cap="none" strike="noStrike">
                <a:solidFill>
                  <a:schemeClr val="dk1"/>
                </a:solidFill>
                <a:latin typeface="Times New Roman"/>
                <a:ea typeface="Times New Roman"/>
                <a:cs typeface="Times New Roman"/>
                <a:sym typeface="Times New Roman"/>
              </a:rPr>
              <a:t> B</a:t>
            </a:r>
            <a:r>
              <a:rPr b="1" lang="en-US" sz="2200">
                <a:solidFill>
                  <a:schemeClr val="dk1"/>
                </a:solidFill>
                <a:latin typeface="Times New Roman"/>
                <a:ea typeface="Times New Roman"/>
                <a:cs typeface="Times New Roman"/>
                <a:sym typeface="Times New Roman"/>
              </a:rPr>
              <a:t>rasil 2023. </a:t>
            </a:r>
            <a:r>
              <a:rPr b="1" i="0" lang="en-US" sz="2200" u="none" cap="none" strike="noStrike">
                <a:solidFill>
                  <a:schemeClr val="dk1"/>
                </a:solidFill>
                <a:latin typeface="Times New Roman"/>
                <a:ea typeface="Times New Roman"/>
                <a:cs typeface="Times New Roman"/>
                <a:sym typeface="Times New Roman"/>
              </a:rPr>
              <a:t>Disponível em:</a:t>
            </a:r>
            <a:r>
              <a:rPr b="1" i="0" lang="en-US" sz="2200" u="none" cap="none" strike="noStrike">
                <a:solidFill>
                  <a:schemeClr val="dk1"/>
                </a:solidFill>
                <a:uFill>
                  <a:noFill/>
                </a:uFill>
                <a:latin typeface="Times New Roman"/>
                <a:ea typeface="Times New Roman"/>
                <a:cs typeface="Times New Roman"/>
                <a:sym typeface="Times New Roman"/>
                <a:hlinkClick r:id="rId4">
                  <a:extLst>
                    <a:ext uri="{A12FA001-AC4F-418D-AE19-62706E023703}">
                      <ahyp:hlinkClr val="tx"/>
                    </a:ext>
                  </a:extLst>
                </a:hlinkClick>
              </a:rPr>
              <a:t> </a:t>
            </a:r>
            <a:r>
              <a:rPr b="0" i="0" lang="en-US" sz="2200" u="sng" cap="none" strike="noStrike">
                <a:solidFill>
                  <a:schemeClr val="hlink"/>
                </a:solidFill>
                <a:latin typeface="Times New Roman"/>
                <a:ea typeface="Times New Roman"/>
                <a:cs typeface="Times New Roman"/>
                <a:sym typeface="Times New Roman"/>
                <a:hlinkClick r:id="rId5"/>
              </a:rPr>
              <a:t>https://www.gov.br/pt-br/servicos/criar-sua-conta-gov.br</a:t>
            </a:r>
            <a:r>
              <a:rPr b="0" i="0" lang="en-US" sz="2200" u="none" cap="none" strike="noStrike">
                <a:solidFill>
                  <a:schemeClr val="dk1"/>
                </a:solidFill>
                <a:latin typeface="Times New Roman"/>
                <a:ea typeface="Times New Roman"/>
                <a:cs typeface="Times New Roman"/>
                <a:sym typeface="Times New Roman"/>
              </a:rPr>
              <a:t>. Acesso em: 25 ago. 202</a:t>
            </a:r>
            <a:r>
              <a:rPr lang="en-US" sz="2200">
                <a:solidFill>
                  <a:schemeClr val="dk1"/>
                </a:solidFill>
                <a:latin typeface="Times New Roman"/>
                <a:ea typeface="Times New Roman"/>
                <a:cs typeface="Times New Roman"/>
                <a:sym typeface="Times New Roman"/>
              </a:rPr>
              <a:t>5</a:t>
            </a:r>
            <a:r>
              <a:rPr b="0"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1" i="0" lang="en-US" sz="2200" u="none" cap="none" strike="noStrike">
                <a:solidFill>
                  <a:schemeClr val="dk1"/>
                </a:solidFill>
                <a:latin typeface="Times New Roman"/>
                <a:ea typeface="Times New Roman"/>
                <a:cs typeface="Times New Roman"/>
                <a:sym typeface="Times New Roman"/>
              </a:rPr>
              <a:t>BRASIL.</a:t>
            </a:r>
            <a:r>
              <a:rPr b="0" i="0" lang="en-US" sz="2200" u="none" cap="none" strike="noStrike">
                <a:solidFill>
                  <a:schemeClr val="dk1"/>
                </a:solidFill>
                <a:latin typeface="Times New Roman"/>
                <a:ea typeface="Times New Roman"/>
                <a:cs typeface="Times New Roman"/>
                <a:sym typeface="Times New Roman"/>
              </a:rPr>
              <a:t> Empresas &amp; Negócios. Empreendedor</a:t>
            </a:r>
            <a:r>
              <a:rPr i="0" lang="en-US" sz="2200" u="none" cap="none" strike="noStrike">
                <a:solidFill>
                  <a:schemeClr val="dk1"/>
                </a:solidFill>
                <a:latin typeface="Times New Roman"/>
                <a:ea typeface="Times New Roman"/>
                <a:cs typeface="Times New Roman"/>
                <a:sym typeface="Times New Roman"/>
              </a:rPr>
              <a:t>. O que você precisa saber antes de se tornar um MEI? </a:t>
            </a:r>
            <a:r>
              <a:rPr b="1" i="0" lang="en-US" sz="2200" u="none" cap="none" strike="noStrike">
                <a:solidFill>
                  <a:schemeClr val="dk1"/>
                </a:solidFill>
                <a:latin typeface="Times New Roman"/>
                <a:ea typeface="Times New Roman"/>
                <a:cs typeface="Times New Roman"/>
                <a:sym typeface="Times New Roman"/>
              </a:rPr>
              <a:t>B</a:t>
            </a:r>
            <a:r>
              <a:rPr b="1" lang="en-US" sz="2200">
                <a:solidFill>
                  <a:schemeClr val="dk1"/>
                </a:solidFill>
                <a:latin typeface="Times New Roman"/>
                <a:ea typeface="Times New Roman"/>
                <a:cs typeface="Times New Roman"/>
                <a:sym typeface="Times New Roman"/>
              </a:rPr>
              <a:t>rasil </a:t>
            </a:r>
            <a:r>
              <a:rPr b="1" i="0" lang="en-US" sz="2200" u="none" cap="none" strike="noStrike">
                <a:solidFill>
                  <a:schemeClr val="dk1"/>
                </a:solidFill>
                <a:latin typeface="Times New Roman"/>
                <a:ea typeface="Times New Roman"/>
                <a:cs typeface="Times New Roman"/>
                <a:sym typeface="Times New Roman"/>
              </a:rPr>
              <a:t>2020</a:t>
            </a:r>
            <a:r>
              <a:rPr b="1" i="0" lang="en-US" sz="2200" u="none" cap="none" strike="noStrike">
                <a:solidFill>
                  <a:schemeClr val="dk1"/>
                </a:solidFill>
                <a:latin typeface="Times New Roman"/>
                <a:ea typeface="Times New Roman"/>
                <a:cs typeface="Times New Roman"/>
                <a:sym typeface="Times New Roman"/>
              </a:rPr>
              <a:t>. </a:t>
            </a:r>
            <a:r>
              <a:rPr b="0" i="0" lang="en-US" sz="2200" u="none" cap="none" strike="noStrike">
                <a:solidFill>
                  <a:schemeClr val="dk1"/>
                </a:solidFill>
                <a:latin typeface="Times New Roman"/>
                <a:ea typeface="Times New Roman"/>
                <a:cs typeface="Times New Roman"/>
                <a:sym typeface="Times New Roman"/>
              </a:rPr>
              <a:t>Disponível em:</a:t>
            </a:r>
            <a:r>
              <a:rPr b="0" i="0" lang="en-US" sz="2200" u="none" cap="none" strike="noStrike">
                <a:solidFill>
                  <a:schemeClr val="hlink"/>
                </a:solidFill>
                <a:uFill>
                  <a:noFill/>
                </a:uFill>
                <a:latin typeface="Times New Roman"/>
                <a:ea typeface="Times New Roman"/>
                <a:cs typeface="Times New Roman"/>
                <a:sym typeface="Times New Roman"/>
                <a:hlinkClick r:id="rId6"/>
              </a:rPr>
              <a:t> </a:t>
            </a:r>
            <a:r>
              <a:rPr b="0" i="0" lang="en-US" sz="2200" u="sng" cap="none" strike="noStrike">
                <a:solidFill>
                  <a:schemeClr val="hlink"/>
                </a:solidFill>
                <a:latin typeface="Times New Roman"/>
                <a:ea typeface="Times New Roman"/>
                <a:cs typeface="Times New Roman"/>
                <a:sym typeface="Times New Roman"/>
                <a:hlinkClick r:id="rId7"/>
              </a:rPr>
              <a:t>https://www.gov.br/empresas-e-negocios/pt-br/empreendedor/quero-ser-mei/o-que-voce-precisa-saber-antes-de-se-tornar-um-mei</a:t>
            </a:r>
            <a:r>
              <a:rPr b="0" i="0" lang="en-US" sz="2200" u="none" cap="none" strike="noStrike">
                <a:solidFill>
                  <a:schemeClr val="dk1"/>
                </a:solidFill>
                <a:latin typeface="Times New Roman"/>
                <a:ea typeface="Times New Roman"/>
                <a:cs typeface="Times New Roman"/>
                <a:sym typeface="Times New Roman"/>
              </a:rPr>
              <a:t>. Acesso em: 25 ago. 202</a:t>
            </a:r>
            <a:r>
              <a:rPr lang="en-US" sz="2200">
                <a:solidFill>
                  <a:schemeClr val="dk1"/>
                </a:solidFill>
                <a:latin typeface="Times New Roman"/>
                <a:ea typeface="Times New Roman"/>
                <a:cs typeface="Times New Roman"/>
                <a:sym typeface="Times New Roman"/>
              </a:rPr>
              <a:t>5</a:t>
            </a:r>
            <a:r>
              <a:rPr b="0"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800"/>
              <a:buFont typeface="Arial"/>
              <a:buNone/>
            </a:pPr>
            <a:r>
              <a:rPr b="1" i="0" lang="en-US" sz="2200" u="none" cap="none" strike="noStrike">
                <a:solidFill>
                  <a:schemeClr val="dk1"/>
                </a:solidFill>
                <a:latin typeface="Times New Roman"/>
                <a:ea typeface="Times New Roman"/>
                <a:cs typeface="Times New Roman"/>
                <a:sym typeface="Times New Roman"/>
              </a:rPr>
              <a:t>BRASIL.</a:t>
            </a:r>
            <a:r>
              <a:rPr b="0" i="0" lang="en-US" sz="2200" u="none" cap="none" strike="noStrike">
                <a:solidFill>
                  <a:schemeClr val="dk1"/>
                </a:solidFill>
                <a:latin typeface="Times New Roman"/>
                <a:ea typeface="Times New Roman"/>
                <a:cs typeface="Times New Roman"/>
                <a:sym typeface="Times New Roman"/>
              </a:rPr>
              <a:t> Empresas &amp; Negócios. Empreendedor. </a:t>
            </a:r>
            <a:r>
              <a:rPr i="0" lang="en-US" sz="2200" u="none" cap="none" strike="noStrike">
                <a:solidFill>
                  <a:schemeClr val="dk1"/>
                </a:solidFill>
                <a:latin typeface="Times New Roman"/>
                <a:ea typeface="Times New Roman"/>
                <a:cs typeface="Times New Roman"/>
                <a:sym typeface="Times New Roman"/>
              </a:rPr>
              <a:t>Documentos Necessários para se Formalizar. </a:t>
            </a:r>
            <a:r>
              <a:rPr b="1" i="0" lang="en-US" sz="2200" u="none" cap="none" strike="noStrike">
                <a:solidFill>
                  <a:schemeClr val="dk1"/>
                </a:solidFill>
                <a:latin typeface="Times New Roman"/>
                <a:ea typeface="Times New Roman"/>
                <a:cs typeface="Times New Roman"/>
                <a:sym typeface="Times New Roman"/>
              </a:rPr>
              <a:t>B</a:t>
            </a:r>
            <a:r>
              <a:rPr b="1" lang="en-US" sz="2200">
                <a:solidFill>
                  <a:schemeClr val="dk1"/>
                </a:solidFill>
                <a:latin typeface="Times New Roman"/>
                <a:ea typeface="Times New Roman"/>
                <a:cs typeface="Times New Roman"/>
                <a:sym typeface="Times New Roman"/>
              </a:rPr>
              <a:t>rasil </a:t>
            </a:r>
            <a:r>
              <a:rPr b="1" i="0" lang="en-US" sz="2200" u="none" cap="none" strike="noStrike">
                <a:solidFill>
                  <a:schemeClr val="dk1"/>
                </a:solidFill>
                <a:latin typeface="Times New Roman"/>
                <a:ea typeface="Times New Roman"/>
                <a:cs typeface="Times New Roman"/>
                <a:sym typeface="Times New Roman"/>
              </a:rPr>
              <a:t>2023.</a:t>
            </a:r>
            <a:r>
              <a:rPr b="0" i="0" lang="en-US" sz="2200" u="none" cap="none" strike="noStrike">
                <a:solidFill>
                  <a:schemeClr val="dk1"/>
                </a:solidFill>
                <a:latin typeface="Times New Roman"/>
                <a:ea typeface="Times New Roman"/>
                <a:cs typeface="Times New Roman"/>
                <a:sym typeface="Times New Roman"/>
              </a:rPr>
              <a:t> Disponível em</a:t>
            </a:r>
            <a:r>
              <a:rPr b="0" i="0" lang="en-US" sz="2200" u="none" cap="none" strike="noStrike">
                <a:solidFill>
                  <a:schemeClr val="dk1"/>
                </a:solidFill>
                <a:uFill>
                  <a:noFill/>
                </a:uFill>
                <a:latin typeface="Times New Roman"/>
                <a:ea typeface="Times New Roman"/>
                <a:cs typeface="Times New Roman"/>
                <a:sym typeface="Times New Roman"/>
                <a:hlinkClick r:id="rId8">
                  <a:extLst>
                    <a:ext uri="{A12FA001-AC4F-418D-AE19-62706E023703}">
                      <ahyp:hlinkClr val="tx"/>
                    </a:ext>
                  </a:extLst>
                </a:hlinkClick>
              </a:rPr>
              <a:t> </a:t>
            </a:r>
            <a:r>
              <a:rPr b="0" i="0" lang="en-US" sz="2200" u="sng" cap="none" strike="noStrike">
                <a:solidFill>
                  <a:schemeClr val="hlink"/>
                </a:solidFill>
                <a:latin typeface="Times New Roman"/>
                <a:ea typeface="Times New Roman"/>
                <a:cs typeface="Times New Roman"/>
                <a:sym typeface="Times New Roman"/>
                <a:hlinkClick r:id="rId9"/>
              </a:rPr>
              <a:t>https://www.gov.br/empresas-e-negocios/pt-br/empreendedor/quero-ser-mei/documentos-necessarios</a:t>
            </a:r>
            <a:r>
              <a:rPr b="0" i="0" lang="en-US" sz="2200" u="none" cap="none" strike="noStrike">
                <a:solidFill>
                  <a:schemeClr val="dk1"/>
                </a:solidFill>
                <a:latin typeface="Times New Roman"/>
                <a:ea typeface="Times New Roman"/>
                <a:cs typeface="Times New Roman"/>
                <a:sym typeface="Times New Roman"/>
              </a:rPr>
              <a:t>. Acesso em: 25 ago. 202</a:t>
            </a:r>
            <a:r>
              <a:rPr lang="en-US" sz="2200">
                <a:solidFill>
                  <a:schemeClr val="dk1"/>
                </a:solidFill>
                <a:latin typeface="Times New Roman"/>
                <a:ea typeface="Times New Roman"/>
                <a:cs typeface="Times New Roman"/>
                <a:sym typeface="Times New Roman"/>
              </a:rPr>
              <a:t>5</a:t>
            </a:r>
            <a:r>
              <a:rPr b="0"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CONTABILIZEI. Limite MEI 2025: Teto de faturamento atual e nova proposta de 2025. </a:t>
            </a:r>
            <a:r>
              <a:rPr b="1" lang="en-US" sz="2200">
                <a:solidFill>
                  <a:schemeClr val="dk1"/>
                </a:solidFill>
                <a:latin typeface="Times New Roman"/>
                <a:ea typeface="Times New Roman"/>
                <a:cs typeface="Times New Roman"/>
                <a:sym typeface="Times New Roman"/>
              </a:rPr>
              <a:t>Contabilizei 2025.</a:t>
            </a:r>
            <a:r>
              <a:rPr lang="en-US" sz="2200">
                <a:solidFill>
                  <a:schemeClr val="dk1"/>
                </a:solidFill>
                <a:latin typeface="Times New Roman"/>
                <a:ea typeface="Times New Roman"/>
                <a:cs typeface="Times New Roman"/>
                <a:sym typeface="Times New Roman"/>
              </a:rPr>
              <a:t> </a:t>
            </a:r>
            <a:r>
              <a:rPr b="0" i="0" lang="en-US" sz="2200" u="none" cap="none" strike="noStrike">
                <a:solidFill>
                  <a:schemeClr val="dk1"/>
                </a:solidFill>
                <a:latin typeface="Times New Roman"/>
                <a:ea typeface="Times New Roman"/>
                <a:cs typeface="Times New Roman"/>
                <a:sym typeface="Times New Roman"/>
              </a:rPr>
              <a:t>Disponível em: </a:t>
            </a:r>
            <a:r>
              <a:rPr b="0" i="0" lang="en-US" sz="2200" u="sng" cap="none" strike="noStrike">
                <a:solidFill>
                  <a:schemeClr val="hlink"/>
                </a:solidFill>
                <a:latin typeface="Times New Roman"/>
                <a:ea typeface="Times New Roman"/>
                <a:cs typeface="Times New Roman"/>
                <a:sym typeface="Times New Roman"/>
                <a:hlinkClick r:id="rId10"/>
              </a:rPr>
              <a:t>https://www.contabilizei.com.br/contabilidade-online/faturamento-mei-2025/</a:t>
            </a:r>
            <a:r>
              <a:rPr b="0" i="0" lang="en-US" sz="2200" u="none" cap="none" strike="noStrike">
                <a:solidFill>
                  <a:schemeClr val="dk1"/>
                </a:solidFill>
                <a:latin typeface="Times New Roman"/>
                <a:ea typeface="Times New Roman"/>
                <a:cs typeface="Times New Roman"/>
                <a:sym typeface="Times New Roman"/>
              </a:rPr>
              <a:t> Acesso em 27 mar 202</a:t>
            </a:r>
            <a:r>
              <a:rPr lang="en-US" sz="2200">
                <a:solidFill>
                  <a:schemeClr val="dk1"/>
                </a:solidFill>
                <a:latin typeface="Times New Roman"/>
                <a:ea typeface="Times New Roman"/>
                <a:cs typeface="Times New Roman"/>
                <a:sym typeface="Times New Roman"/>
              </a:rPr>
              <a:t>5.</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1" i="0" lang="en-US" sz="2200" u="none" cap="none" strike="noStrike">
                <a:solidFill>
                  <a:schemeClr val="dk1"/>
                </a:solidFill>
                <a:latin typeface="Times New Roman"/>
                <a:ea typeface="Times New Roman"/>
                <a:cs typeface="Times New Roman"/>
                <a:sym typeface="Times New Roman"/>
              </a:rPr>
              <a:t>SEBRAE</a:t>
            </a:r>
            <a:r>
              <a:rPr b="1" lang="en-US" sz="2200">
                <a:solidFill>
                  <a:schemeClr val="dk1"/>
                </a:solidFill>
                <a:latin typeface="Times New Roman"/>
                <a:ea typeface="Times New Roman"/>
                <a:cs typeface="Times New Roman"/>
                <a:sym typeface="Times New Roman"/>
              </a:rPr>
              <a:t>. </a:t>
            </a:r>
            <a:r>
              <a:rPr i="0" lang="en-US" sz="2200" u="none" cap="none" strike="noStrike">
                <a:solidFill>
                  <a:schemeClr val="dk1"/>
                </a:solidFill>
                <a:latin typeface="Times New Roman"/>
                <a:ea typeface="Times New Roman"/>
                <a:cs typeface="Times New Roman"/>
                <a:sym typeface="Times New Roman"/>
              </a:rPr>
              <a:t>Quais as consequencias see eu nao pagar a DAS-MEI?</a:t>
            </a:r>
            <a:r>
              <a:rPr b="1" i="0" lang="en-US" sz="2200" u="none" cap="none" strike="noStrike">
                <a:solidFill>
                  <a:schemeClr val="dk1"/>
                </a:solidFill>
                <a:latin typeface="Times New Roman"/>
                <a:ea typeface="Times New Roman"/>
                <a:cs typeface="Times New Roman"/>
                <a:sym typeface="Times New Roman"/>
              </a:rPr>
              <a:t> </a:t>
            </a:r>
            <a:r>
              <a:rPr b="1" i="0" lang="en-US" sz="2200" u="none" cap="none" strike="noStrike">
                <a:solidFill>
                  <a:schemeClr val="dk1"/>
                </a:solidFill>
                <a:latin typeface="Times New Roman"/>
                <a:ea typeface="Times New Roman"/>
                <a:cs typeface="Times New Roman"/>
                <a:sym typeface="Times New Roman"/>
              </a:rPr>
              <a:t>Seb</a:t>
            </a:r>
            <a:r>
              <a:rPr b="1" lang="en-US" sz="2200">
                <a:solidFill>
                  <a:schemeClr val="dk1"/>
                </a:solidFill>
                <a:latin typeface="Times New Roman"/>
                <a:ea typeface="Times New Roman"/>
                <a:cs typeface="Times New Roman"/>
                <a:sym typeface="Times New Roman"/>
              </a:rPr>
              <a:t>rae 2023.</a:t>
            </a:r>
            <a:r>
              <a:rPr b="0" i="0" lang="en-US" sz="2200" u="none" cap="none" strike="noStrike">
                <a:solidFill>
                  <a:schemeClr val="dk1"/>
                </a:solidFill>
                <a:latin typeface="Times New Roman"/>
                <a:ea typeface="Times New Roman"/>
                <a:cs typeface="Times New Roman"/>
                <a:sym typeface="Times New Roman"/>
              </a:rPr>
              <a:t> Disponível em: </a:t>
            </a:r>
            <a:r>
              <a:rPr b="0" i="0" lang="en-US" sz="2200" u="sng" cap="none" strike="noStrike">
                <a:solidFill>
                  <a:schemeClr val="hlink"/>
                </a:solidFill>
                <a:latin typeface="Times New Roman"/>
                <a:ea typeface="Times New Roman"/>
                <a:cs typeface="Times New Roman"/>
                <a:sym typeface="Times New Roman"/>
                <a:hlinkClick r:id="rId11"/>
              </a:rPr>
              <a:t>https://sebrae.com.br/sites/PortalSebrae/artigos/quais-as-consequencias-se-eu-nao-pagar-a-das-mei,f318adf847c47810VgnVCM1000001b00320aRCRD</a:t>
            </a:r>
            <a:r>
              <a:rPr lang="en-US" sz="2200">
                <a:solidFill>
                  <a:schemeClr val="dk1"/>
                </a:solidFill>
                <a:latin typeface="Times New Roman"/>
                <a:ea typeface="Times New Roman"/>
                <a:cs typeface="Times New Roman"/>
                <a:sym typeface="Times New Roman"/>
              </a:rPr>
              <a:t> Acesso em 25 de ago. 2025.</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SEBRAE LEIS | LEGALIZAÇAO DA EMPRESA. </a:t>
            </a:r>
            <a:r>
              <a:rPr b="1" i="0" lang="en-US" sz="2200" u="none" cap="none" strike="noStrike">
                <a:solidFill>
                  <a:schemeClr val="dk1"/>
                </a:solidFill>
                <a:latin typeface="Times New Roman"/>
                <a:ea typeface="Times New Roman"/>
                <a:cs typeface="Times New Roman"/>
                <a:sym typeface="Times New Roman"/>
              </a:rPr>
              <a:t>Como voltar a ser MEI após a </a:t>
            </a:r>
            <a:r>
              <a:rPr b="1" lang="en-US" sz="2200">
                <a:solidFill>
                  <a:schemeClr val="dk1"/>
                </a:solidFill>
                <a:latin typeface="Times New Roman"/>
                <a:ea typeface="Times New Roman"/>
                <a:cs typeface="Times New Roman"/>
                <a:sym typeface="Times New Roman"/>
              </a:rPr>
              <a:t>exclusão</a:t>
            </a:r>
            <a:r>
              <a:rPr b="1" i="0" lang="en-US" sz="2200" u="none" cap="none" strike="noStrike">
                <a:solidFill>
                  <a:schemeClr val="dk1"/>
                </a:solidFill>
                <a:latin typeface="Times New Roman"/>
                <a:ea typeface="Times New Roman"/>
                <a:cs typeface="Times New Roman"/>
                <a:sym typeface="Times New Roman"/>
              </a:rPr>
              <a:t> do Simples Nacional? Sebra</a:t>
            </a:r>
            <a:r>
              <a:rPr b="1" lang="en-US" sz="2200">
                <a:solidFill>
                  <a:schemeClr val="dk1"/>
                </a:solidFill>
                <a:latin typeface="Times New Roman"/>
                <a:ea typeface="Times New Roman"/>
                <a:cs typeface="Times New Roman"/>
                <a:sym typeface="Times New Roman"/>
              </a:rPr>
              <a:t>e 2025. </a:t>
            </a:r>
            <a:r>
              <a:rPr b="0" i="0" lang="en-US" sz="2200" u="none" cap="none" strike="noStrike">
                <a:solidFill>
                  <a:schemeClr val="dk1"/>
                </a:solidFill>
                <a:latin typeface="Times New Roman"/>
                <a:ea typeface="Times New Roman"/>
                <a:cs typeface="Times New Roman"/>
                <a:sym typeface="Times New Roman"/>
              </a:rPr>
              <a:t>Disponível:</a:t>
            </a:r>
            <a:r>
              <a:rPr b="0" i="0" lang="en-US" sz="2200" u="sng" cap="none" strike="noStrike">
                <a:solidFill>
                  <a:schemeClr val="hlink"/>
                </a:solidFill>
                <a:latin typeface="Times New Roman"/>
                <a:ea typeface="Times New Roman"/>
                <a:cs typeface="Times New Roman"/>
                <a:sym typeface="Times New Roman"/>
                <a:hlinkClick r:id="rId12"/>
              </a:rPr>
              <a:t>https://sebrae.com.br/sites/PortalSebrae/ufs/ms/sebraeaz/como-voltar-a-ser-mei-apos-a-exclusao-do-simples-nacional,042cf116f19fc810VgnVCM1000001b00320aRCRD</a:t>
            </a:r>
            <a:r>
              <a:rPr lang="en-US" sz="2200">
                <a:solidFill>
                  <a:schemeClr val="dk1"/>
                </a:solidFill>
                <a:latin typeface="Times New Roman"/>
                <a:ea typeface="Times New Roman"/>
                <a:cs typeface="Times New Roman"/>
                <a:sym typeface="Times New Roman"/>
              </a:rPr>
              <a:t> Acesso </a:t>
            </a:r>
            <a:r>
              <a:rPr b="0" i="0" lang="en-US" sz="2200" u="none" cap="none" strike="noStrike">
                <a:solidFill>
                  <a:schemeClr val="dk1"/>
                </a:solidFill>
                <a:latin typeface="Times New Roman"/>
                <a:ea typeface="Times New Roman"/>
                <a:cs typeface="Times New Roman"/>
                <a:sym typeface="Times New Roman"/>
              </a:rPr>
              <a:t>em 27 mar 202</a:t>
            </a:r>
            <a:r>
              <a:rPr lang="en-US" sz="2200">
                <a:solidFill>
                  <a:schemeClr val="dk1"/>
                </a:solidFill>
                <a:latin typeface="Times New Roman"/>
                <a:ea typeface="Times New Roman"/>
                <a:cs typeface="Times New Roman"/>
                <a:sym typeface="Times New Roman"/>
              </a:rPr>
              <a:t>5.</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g343f3d0fcef_0_80"/>
          <p:cNvSpPr/>
          <p:nvPr/>
        </p:nvSpPr>
        <p:spPr>
          <a:xfrm>
            <a:off x="191775" y="0"/>
            <a:ext cx="4712100" cy="4977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5800"/>
              <a:buFont typeface="Arial"/>
              <a:buNone/>
            </a:pPr>
            <a:r>
              <a:t/>
            </a:r>
            <a:endParaRPr b="0" i="0" sz="5000" u="none" cap="none" strike="noStrike">
              <a:solidFill>
                <a:srgbClr val="000000"/>
              </a:solidFill>
              <a:latin typeface="Arial"/>
              <a:ea typeface="Arial"/>
              <a:cs typeface="Arial"/>
              <a:sym typeface="Arial"/>
            </a:endParaRPr>
          </a:p>
        </p:txBody>
      </p:sp>
      <p:sp>
        <p:nvSpPr>
          <p:cNvPr id="1079" name="Google Shape;1079;g343f3d0fcef_0_80"/>
          <p:cNvSpPr/>
          <p:nvPr/>
        </p:nvSpPr>
        <p:spPr>
          <a:xfrm>
            <a:off x="191775" y="770925"/>
            <a:ext cx="17569500" cy="10201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200"/>
              </a:spcBef>
              <a:spcAft>
                <a:spcPts val="0"/>
              </a:spcAft>
              <a:buClr>
                <a:srgbClr val="000000"/>
              </a:buClr>
              <a:buSzPts val="1800"/>
              <a:buFont typeface="Arial"/>
              <a:buNone/>
            </a:pPr>
            <a:r>
              <a:rPr b="1" i="0" lang="en-US" sz="2200" u="none" cap="none" strike="noStrike">
                <a:solidFill>
                  <a:schemeClr val="dk1"/>
                </a:solidFill>
                <a:latin typeface="Times New Roman"/>
                <a:ea typeface="Times New Roman"/>
                <a:cs typeface="Times New Roman"/>
                <a:sym typeface="Times New Roman"/>
              </a:rPr>
              <a:t>SEBRAE</a:t>
            </a:r>
            <a:r>
              <a:rPr b="1" lang="en-US" sz="2200">
                <a:solidFill>
                  <a:schemeClr val="dk1"/>
                </a:solidFill>
                <a:latin typeface="Times New Roman"/>
                <a:ea typeface="Times New Roman"/>
                <a:cs typeface="Times New Roman"/>
                <a:sym typeface="Times New Roman"/>
              </a:rPr>
              <a:t>. </a:t>
            </a:r>
            <a:r>
              <a:rPr i="0" lang="en-US" sz="2200" u="none" cap="none" strike="noStrike">
                <a:solidFill>
                  <a:schemeClr val="dk1"/>
                </a:solidFill>
                <a:latin typeface="Times New Roman"/>
                <a:ea typeface="Times New Roman"/>
                <a:cs typeface="Times New Roman"/>
                <a:sym typeface="Times New Roman"/>
              </a:rPr>
              <a:t>Conheça as vantagens e obrigações de ser um MEI. </a:t>
            </a:r>
            <a:r>
              <a:rPr b="1" lang="en-US" sz="2200">
                <a:solidFill>
                  <a:schemeClr val="dk1"/>
                </a:solidFill>
                <a:latin typeface="Times New Roman"/>
                <a:ea typeface="Times New Roman"/>
                <a:cs typeface="Times New Roman"/>
                <a:sym typeface="Times New Roman"/>
              </a:rPr>
              <a:t>Sebraae 2024.</a:t>
            </a:r>
            <a:r>
              <a:rPr b="0" i="0" lang="en-US" sz="2200" u="none" cap="none" strike="noStrike">
                <a:solidFill>
                  <a:schemeClr val="dk1"/>
                </a:solidFill>
                <a:latin typeface="Times New Roman"/>
                <a:ea typeface="Times New Roman"/>
                <a:cs typeface="Times New Roman"/>
                <a:sym typeface="Times New Roman"/>
              </a:rPr>
              <a:t>  Disponível em                </a:t>
            </a:r>
            <a:r>
              <a:rPr b="0" i="0" lang="en-US" sz="2200" u="sng" cap="none" strike="noStrike">
                <a:solidFill>
                  <a:schemeClr val="hlink"/>
                </a:solidFill>
                <a:latin typeface="Times New Roman"/>
                <a:ea typeface="Times New Roman"/>
                <a:cs typeface="Times New Roman"/>
                <a:sym typeface="Times New Roman"/>
                <a:hlinkClick r:id="rId3"/>
              </a:rPr>
              <a:t>https://sebrae.com.br/sites/PortalSebrae/ufs/ac/artigos/conheca-as-vantagens-e-obrigacoes-de-ser-um-mei,ed71c306d70db710VgnVCM100000d701210aRCRD</a:t>
            </a:r>
            <a:r>
              <a:rPr b="0" i="0" lang="en-US" sz="2200" u="none" cap="none" strike="noStrike">
                <a:solidFill>
                  <a:schemeClr val="dk1"/>
                </a:solidFill>
                <a:latin typeface="Times New Roman"/>
                <a:ea typeface="Times New Roman"/>
                <a:cs typeface="Times New Roman"/>
                <a:sym typeface="Times New Roman"/>
              </a:rPr>
              <a:t>. Acesso em: 25 ago. 2024</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SERASA.  </a:t>
            </a:r>
            <a:r>
              <a:rPr b="1" i="0" lang="en-US" sz="2200" u="none" cap="none" strike="noStrike">
                <a:solidFill>
                  <a:schemeClr val="dk1"/>
                </a:solidFill>
                <a:latin typeface="Times New Roman"/>
                <a:ea typeface="Times New Roman"/>
                <a:cs typeface="Times New Roman"/>
                <a:sym typeface="Times New Roman"/>
              </a:rPr>
              <a:t>Atividades excluídas do MEI para 2025: saiba o que mudou. </a:t>
            </a:r>
            <a:r>
              <a:rPr b="1" lang="en-US" sz="2200">
                <a:solidFill>
                  <a:schemeClr val="dk1"/>
                </a:solidFill>
                <a:latin typeface="Times New Roman"/>
                <a:ea typeface="Times New Roman"/>
                <a:cs typeface="Times New Roman"/>
                <a:sym typeface="Times New Roman"/>
              </a:rPr>
              <a:t>Serasa 2025.</a:t>
            </a:r>
            <a:r>
              <a:rPr b="0" i="0" lang="en-US" sz="2200" u="none" cap="none" strike="noStrike">
                <a:solidFill>
                  <a:schemeClr val="dk1"/>
                </a:solidFill>
                <a:latin typeface="Times New Roman"/>
                <a:ea typeface="Times New Roman"/>
                <a:cs typeface="Times New Roman"/>
                <a:sym typeface="Times New Roman"/>
              </a:rPr>
              <a:t> Disponível em: </a:t>
            </a:r>
            <a:r>
              <a:rPr b="0" i="0" lang="en-US" sz="2200" u="sng" cap="none" strike="noStrike">
                <a:solidFill>
                  <a:schemeClr val="hlink"/>
                </a:solidFill>
                <a:latin typeface="Times New Roman"/>
                <a:ea typeface="Times New Roman"/>
                <a:cs typeface="Times New Roman"/>
                <a:sym typeface="Times New Roman"/>
                <a:hlinkClick r:id="rId4"/>
              </a:rPr>
              <a:t>https://www.serasaexperian.com.br/blog-pme/atividades-excluidas-do-mei/</a:t>
            </a:r>
            <a:r>
              <a:rPr b="0" i="0" lang="en-US" sz="2200" u="none" cap="none" strike="noStrike">
                <a:solidFill>
                  <a:schemeClr val="dk1"/>
                </a:solidFill>
                <a:latin typeface="Times New Roman"/>
                <a:ea typeface="Times New Roman"/>
                <a:cs typeface="Times New Roman"/>
                <a:sym typeface="Times New Roman"/>
              </a:rPr>
              <a:t>. Acesso em 27 mar 2025.</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CONTABILIZEI. Faturamento MEI 2025: qual o limite e o que muda. 2025. </a:t>
            </a:r>
            <a:r>
              <a:rPr b="1" i="0" lang="en-US" sz="2200" u="none" cap="none" strike="noStrike">
                <a:solidFill>
                  <a:schemeClr val="dk1"/>
                </a:solidFill>
                <a:latin typeface="Times New Roman"/>
                <a:ea typeface="Times New Roman"/>
                <a:cs typeface="Times New Roman"/>
                <a:sym typeface="Times New Roman"/>
              </a:rPr>
              <a:t>Contabilizei 2025.</a:t>
            </a:r>
            <a:r>
              <a:rPr b="0" i="0" lang="en-US" sz="2200" u="none" cap="none" strike="noStrike">
                <a:solidFill>
                  <a:schemeClr val="dk1"/>
                </a:solidFill>
                <a:latin typeface="Times New Roman"/>
                <a:ea typeface="Times New Roman"/>
                <a:cs typeface="Times New Roman"/>
                <a:sym typeface="Times New Roman"/>
              </a:rPr>
              <a:t> Disponível em: </a:t>
            </a:r>
            <a:r>
              <a:rPr b="0" i="0" lang="en-US" sz="2200" u="sng" cap="none" strike="noStrike">
                <a:solidFill>
                  <a:schemeClr val="hlink"/>
                </a:solidFill>
                <a:latin typeface="Times New Roman"/>
                <a:ea typeface="Times New Roman"/>
                <a:cs typeface="Times New Roman"/>
                <a:sym typeface="Times New Roman"/>
                <a:hlinkClick r:id="rId5"/>
              </a:rPr>
              <a:t>https://www.contabilizei.com.br/contabilidade-online/faturamento-mei-2025/</a:t>
            </a:r>
            <a:r>
              <a:rPr b="0" i="0" lang="en-US" sz="2200" u="none" cap="none" strike="noStrike">
                <a:solidFill>
                  <a:schemeClr val="dk1"/>
                </a:solidFill>
                <a:latin typeface="Times New Roman"/>
                <a:ea typeface="Times New Roman"/>
                <a:cs typeface="Times New Roman"/>
                <a:sym typeface="Times New Roman"/>
              </a:rPr>
              <a:t> . Acesso em 2 set. 2025.</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SEU CRÉDITO DIGITAL. MEI 2025: qual o limite de faturamento e mudanças previstas. 2025. Disponível em: </a:t>
            </a:r>
            <a:r>
              <a:rPr b="0" i="0" lang="en-US" sz="2200" u="sng" cap="none" strike="noStrike">
                <a:solidFill>
                  <a:schemeClr val="hlink"/>
                </a:solidFill>
                <a:latin typeface="Times New Roman"/>
                <a:ea typeface="Times New Roman"/>
                <a:cs typeface="Times New Roman"/>
                <a:sym typeface="Times New Roman"/>
                <a:hlinkClick r:id="rId6"/>
              </a:rPr>
              <a:t>https://seucreditodigital.com.br/mei-2025-limite-faturamento-mudancas/</a:t>
            </a:r>
            <a:r>
              <a:rPr b="0" i="0" lang="en-US" sz="2200" u="none" cap="none" strike="noStrike">
                <a:solidFill>
                  <a:schemeClr val="dk1"/>
                </a:solidFill>
                <a:latin typeface="Times New Roman"/>
                <a:ea typeface="Times New Roman"/>
                <a:cs typeface="Times New Roman"/>
                <a:sym typeface="Times New Roman"/>
              </a:rPr>
              <a:t> . Acesso em 2 set. 202</a:t>
            </a:r>
            <a:r>
              <a:rPr lang="en-US" sz="2200">
                <a:solidFill>
                  <a:schemeClr val="dk1"/>
                </a:solidFill>
                <a:latin typeface="Times New Roman"/>
                <a:ea typeface="Times New Roman"/>
                <a:cs typeface="Times New Roman"/>
                <a:sym typeface="Times New Roman"/>
              </a:rPr>
              <a:t>5</a:t>
            </a:r>
            <a:r>
              <a:rPr b="0" i="0" lang="en-US" sz="2200" u="none" cap="none" strike="noStrike">
                <a:solidFill>
                  <a:schemeClr val="dk1"/>
                </a:solidFill>
                <a:latin typeface="Times New Roman"/>
                <a:ea typeface="Times New Roman"/>
                <a:cs typeface="Times New Roman"/>
                <a:sym typeface="Times New Roman"/>
              </a:rPr>
              <a:t>.</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800"/>
              <a:buFont typeface="Arial"/>
              <a:buNone/>
            </a:pPr>
            <a:r>
              <a:rPr b="0" i="0" lang="en-US" sz="2200" u="none" cap="none" strike="noStrike">
                <a:solidFill>
                  <a:schemeClr val="dk1"/>
                </a:solidFill>
                <a:latin typeface="Times New Roman"/>
                <a:ea typeface="Times New Roman"/>
                <a:cs typeface="Times New Roman"/>
                <a:sym typeface="Times New Roman"/>
              </a:rPr>
              <a:t>SEBRAE. MEI: limite de compras e faturamento. </a:t>
            </a:r>
            <a:r>
              <a:rPr b="1" i="0" lang="en-US" sz="2200" u="none" cap="none" strike="noStrike">
                <a:solidFill>
                  <a:schemeClr val="dk1"/>
                </a:solidFill>
                <a:latin typeface="Times New Roman"/>
                <a:ea typeface="Times New Roman"/>
                <a:cs typeface="Times New Roman"/>
                <a:sym typeface="Times New Roman"/>
              </a:rPr>
              <a:t>Sebrae 2025.</a:t>
            </a:r>
            <a:r>
              <a:rPr b="0" i="0" lang="en-US" sz="2200" u="none" cap="none" strike="noStrike">
                <a:solidFill>
                  <a:schemeClr val="dk1"/>
                </a:solidFill>
                <a:latin typeface="Times New Roman"/>
                <a:ea typeface="Times New Roman"/>
                <a:cs typeface="Times New Roman"/>
                <a:sym typeface="Times New Roman"/>
              </a:rPr>
              <a:t> Disponível em: </a:t>
            </a:r>
            <a:r>
              <a:rPr b="0" i="0" lang="en-US" sz="2200" u="sng" cap="none" strike="noStrike">
                <a:solidFill>
                  <a:schemeClr val="hlink"/>
                </a:solidFill>
                <a:latin typeface="Times New Roman"/>
                <a:ea typeface="Times New Roman"/>
                <a:cs typeface="Times New Roman"/>
                <a:sym typeface="Times New Roman"/>
                <a:hlinkClick r:id="rId7"/>
              </a:rPr>
              <a:t>https://www.sebrae-sc.com.br/blog/mei-tem-limite-de-compra</a:t>
            </a:r>
            <a:r>
              <a:rPr b="0" i="0" lang="en-US" sz="2200" u="none" cap="none" strike="noStrike">
                <a:solidFill>
                  <a:schemeClr val="dk1"/>
                </a:solidFill>
                <a:latin typeface="Times New Roman"/>
                <a:ea typeface="Times New Roman"/>
                <a:cs typeface="Times New Roman"/>
                <a:sym typeface="Times New Roman"/>
              </a:rPr>
              <a:t> . Acesso em 2 set. 2025.</a:t>
            </a:r>
            <a:endParaRPr b="0" i="0" sz="2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38"/>
          <p:cNvSpPr/>
          <p:nvPr/>
        </p:nvSpPr>
        <p:spPr>
          <a:xfrm>
            <a:off x="898200" y="3742920"/>
            <a:ext cx="6696720" cy="774000"/>
          </a:xfrm>
          <a:prstGeom prst="rect">
            <a:avLst/>
          </a:prstGeom>
          <a:noFill/>
          <a:ln>
            <a:noFill/>
          </a:ln>
        </p:spPr>
        <p:txBody>
          <a:bodyPr anchorCtr="0" anchor="t" bIns="0" lIns="0" spcFirstLastPara="1" rIns="0" wrap="square" tIns="12600">
            <a:spAutoFit/>
          </a:bodyPr>
          <a:lstStyle/>
          <a:p>
            <a:pPr indent="0" lvl="0" marL="12600" marR="0" rtl="0" algn="l">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Arial"/>
                <a:ea typeface="Arial"/>
                <a:cs typeface="Arial"/>
                <a:sym typeface="Arial"/>
              </a:rPr>
              <a:t>Um oferecimento:</a:t>
            </a:r>
            <a:endParaRPr b="0" i="0" sz="5000" u="none" cap="none" strike="noStrike">
              <a:solidFill>
                <a:srgbClr val="000000"/>
              </a:solidFill>
              <a:latin typeface="Arial"/>
              <a:ea typeface="Arial"/>
              <a:cs typeface="Arial"/>
              <a:sym typeface="Arial"/>
            </a:endParaRPr>
          </a:p>
        </p:txBody>
      </p:sp>
      <p:sp>
        <p:nvSpPr>
          <p:cNvPr id="1085" name="Google Shape;1085;p38"/>
          <p:cNvSpPr/>
          <p:nvPr/>
        </p:nvSpPr>
        <p:spPr>
          <a:xfrm>
            <a:off x="898200" y="419040"/>
            <a:ext cx="7051680" cy="1771560"/>
          </a:xfrm>
          <a:prstGeom prst="rect">
            <a:avLst/>
          </a:prstGeom>
          <a:noFill/>
          <a:ln>
            <a:noFill/>
          </a:ln>
        </p:spPr>
        <p:txBody>
          <a:bodyPr anchorCtr="0" anchor="t" bIns="0" lIns="0" spcFirstLastPara="1" rIns="0" wrap="square" tIns="81350">
            <a:spAutoFit/>
          </a:bodyPr>
          <a:lstStyle/>
          <a:p>
            <a:pPr indent="0" lvl="0" marL="12600" marR="0" rtl="0" algn="l">
              <a:lnSpc>
                <a:spcPct val="100000"/>
              </a:lnSpc>
              <a:spcBef>
                <a:spcPts val="0"/>
              </a:spcBef>
              <a:spcAft>
                <a:spcPts val="0"/>
              </a:spcAft>
              <a:buClr>
                <a:srgbClr val="000000"/>
              </a:buClr>
              <a:buSzPts val="3400"/>
              <a:buFont typeface="Arial"/>
              <a:buNone/>
            </a:pPr>
            <a:r>
              <a:rPr b="0" i="0" lang="en-US" sz="3400" u="none" cap="none" strike="noStrike">
                <a:solidFill>
                  <a:schemeClr val="dk1"/>
                </a:solidFill>
                <a:latin typeface="Arial"/>
                <a:ea typeface="Arial"/>
                <a:cs typeface="Arial"/>
                <a:sym typeface="Arial"/>
              </a:rPr>
              <a:t>Contato:</a:t>
            </a:r>
            <a:endParaRPr b="0" i="0" sz="3400" u="none" cap="none" strike="noStrike">
              <a:solidFill>
                <a:srgbClr val="000000"/>
              </a:solidFill>
              <a:latin typeface="Arial"/>
              <a:ea typeface="Arial"/>
              <a:cs typeface="Arial"/>
              <a:sym typeface="Arial"/>
            </a:endParaRPr>
          </a:p>
          <a:p>
            <a:pPr indent="0" lvl="0" marL="12600" marR="0" rtl="0" algn="l">
              <a:lnSpc>
                <a:spcPct val="100000"/>
              </a:lnSpc>
              <a:spcBef>
                <a:spcPts val="541"/>
              </a:spcBef>
              <a:spcAft>
                <a:spcPts val="0"/>
              </a:spcAft>
              <a:buClr>
                <a:srgbClr val="000000"/>
              </a:buClr>
              <a:buSzPts val="3400"/>
              <a:buFont typeface="Arial"/>
              <a:buNone/>
            </a:pPr>
            <a:r>
              <a:rPr b="0" i="1" lang="en-US" sz="3400" u="sng" cap="none" strike="noStrike">
                <a:solidFill>
                  <a:schemeClr val="hlink"/>
                </a:solidFill>
                <a:latin typeface="Arial"/>
                <a:ea typeface="Arial"/>
                <a:cs typeface="Arial"/>
                <a:sym typeface="Arial"/>
                <a:hlinkClick r:id="rId3"/>
              </a:rPr>
              <a:t>ace1ufalnoturno@gmail.com</a:t>
            </a:r>
            <a:endParaRPr b="0" i="0" sz="3400" u="none" cap="none" strike="noStrike">
              <a:solidFill>
                <a:srgbClr val="000000"/>
              </a:solidFill>
              <a:latin typeface="Arial"/>
              <a:ea typeface="Arial"/>
              <a:cs typeface="Arial"/>
              <a:sym typeface="Arial"/>
            </a:endParaRPr>
          </a:p>
          <a:p>
            <a:pPr indent="0" lvl="0" marL="12600" marR="0" rtl="0" algn="l">
              <a:lnSpc>
                <a:spcPct val="100000"/>
              </a:lnSpc>
              <a:spcBef>
                <a:spcPts val="541"/>
              </a:spcBef>
              <a:spcAft>
                <a:spcPts val="0"/>
              </a:spcAft>
              <a:buClr>
                <a:srgbClr val="000000"/>
              </a:buClr>
              <a:buSzPts val="3400"/>
              <a:buFont typeface="Arial"/>
              <a:buNone/>
            </a:pPr>
            <a:r>
              <a:rPr b="0" i="1" lang="en-US" sz="3400" u="sng" cap="none" strike="noStrike">
                <a:solidFill>
                  <a:schemeClr val="dk1"/>
                </a:solidFill>
                <a:latin typeface="Arial"/>
                <a:ea typeface="Arial"/>
                <a:cs typeface="Arial"/>
                <a:sym typeface="Arial"/>
              </a:rPr>
              <a:t>ace1contabeis@gmail.com</a:t>
            </a:r>
            <a:endParaRPr b="0" i="0" sz="3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
          <p:cNvSpPr txBox="1"/>
          <p:nvPr>
            <p:ph idx="4294967295" type="title"/>
          </p:nvPr>
        </p:nvSpPr>
        <p:spPr>
          <a:xfrm>
            <a:off x="6177600" y="0"/>
            <a:ext cx="11046960" cy="1733040"/>
          </a:xfrm>
          <a:prstGeom prst="rect">
            <a:avLst/>
          </a:prstGeom>
          <a:noFill/>
          <a:ln>
            <a:noFill/>
          </a:ln>
        </p:spPr>
        <p:txBody>
          <a:bodyPr anchorCtr="0" anchor="t" bIns="0" lIns="0" spcFirstLastPara="1" rIns="0" wrap="square" tIns="15100">
            <a:noAutofit/>
          </a:bodyPr>
          <a:lstStyle/>
          <a:p>
            <a:pPr indent="0" lvl="0" marL="12600" marR="0" rtl="0" algn="l">
              <a:lnSpc>
                <a:spcPct val="100000"/>
              </a:lnSpc>
              <a:spcBef>
                <a:spcPts val="0"/>
              </a:spcBef>
              <a:spcAft>
                <a:spcPts val="0"/>
              </a:spcAft>
              <a:buClr>
                <a:srgbClr val="242625"/>
              </a:buClr>
              <a:buSzPts val="6200"/>
              <a:buFont typeface="Trebuchet MS"/>
              <a:buNone/>
            </a:pPr>
            <a:r>
              <a:rPr b="0" i="0" lang="en-US" sz="6200" u="none" cap="none" strike="noStrike">
                <a:solidFill>
                  <a:srgbClr val="242625"/>
                </a:solidFill>
                <a:latin typeface="Trebuchet MS"/>
                <a:ea typeface="Trebuchet MS"/>
                <a:cs typeface="Trebuchet MS"/>
                <a:sym typeface="Trebuchet MS"/>
              </a:rPr>
              <a:t>Em que iremos te ajudar?</a:t>
            </a:r>
            <a:endParaRPr b="0" i="0" sz="6200" u="none" cap="none" strike="noStrike">
              <a:solidFill>
                <a:srgbClr val="000000"/>
              </a:solidFill>
              <a:latin typeface="Arial"/>
              <a:ea typeface="Arial"/>
              <a:cs typeface="Arial"/>
              <a:sym typeface="Arial"/>
            </a:endParaRPr>
          </a:p>
        </p:txBody>
      </p:sp>
      <p:sp>
        <p:nvSpPr>
          <p:cNvPr id="499" name="Google Shape;499;p4"/>
          <p:cNvSpPr/>
          <p:nvPr/>
        </p:nvSpPr>
        <p:spPr>
          <a:xfrm>
            <a:off x="6177600" y="1763280"/>
            <a:ext cx="2061720" cy="1062000"/>
          </a:xfrm>
          <a:prstGeom prst="rect">
            <a:avLst/>
          </a:prstGeom>
          <a:noFill/>
          <a:ln>
            <a:noFill/>
          </a:ln>
        </p:spPr>
        <p:txBody>
          <a:bodyPr anchorCtr="0" anchor="t" bIns="0" lIns="0" spcFirstLastPara="1" rIns="0" wrap="square" tIns="11500">
            <a:spAutoFit/>
          </a:bodyPr>
          <a:lstStyle/>
          <a:p>
            <a:pPr indent="0" lvl="0" marL="12600" marR="0" rtl="0" algn="l">
              <a:lnSpc>
                <a:spcPct val="118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Contribuições do  MEI para a  sociedade</a:t>
            </a:r>
            <a:endParaRPr b="0" i="0" sz="1950" u="none" cap="none" strike="noStrike">
              <a:solidFill>
                <a:srgbClr val="000000"/>
              </a:solidFill>
              <a:latin typeface="Arial"/>
              <a:ea typeface="Arial"/>
              <a:cs typeface="Arial"/>
              <a:sym typeface="Arial"/>
            </a:endParaRPr>
          </a:p>
        </p:txBody>
      </p:sp>
      <p:grpSp>
        <p:nvGrpSpPr>
          <p:cNvPr id="500" name="Google Shape;500;p4"/>
          <p:cNvGrpSpPr/>
          <p:nvPr/>
        </p:nvGrpSpPr>
        <p:grpSpPr>
          <a:xfrm>
            <a:off x="0" y="826560"/>
            <a:ext cx="5479200" cy="8416800"/>
            <a:chOff x="0" y="826560"/>
            <a:chExt cx="5479200" cy="8416800"/>
          </a:xfrm>
        </p:grpSpPr>
        <p:pic>
          <p:nvPicPr>
            <p:cNvPr id="501" name="Google Shape;501;p4"/>
            <p:cNvPicPr preferRelativeResize="0"/>
            <p:nvPr/>
          </p:nvPicPr>
          <p:blipFill rotWithShape="1">
            <a:blip r:embed="rId3">
              <a:alphaModFix/>
            </a:blip>
            <a:srcRect b="0" l="0" r="0" t="0"/>
            <a:stretch/>
          </p:blipFill>
          <p:spPr>
            <a:xfrm>
              <a:off x="0" y="826560"/>
              <a:ext cx="5479200" cy="8416800"/>
            </a:xfrm>
            <a:prstGeom prst="rect">
              <a:avLst/>
            </a:prstGeom>
            <a:noFill/>
            <a:ln>
              <a:noFill/>
            </a:ln>
          </p:spPr>
        </p:pic>
        <p:sp>
          <p:nvSpPr>
            <p:cNvPr id="502" name="Google Shape;502;p4"/>
            <p:cNvSpPr/>
            <p:nvPr/>
          </p:nvSpPr>
          <p:spPr>
            <a:xfrm>
              <a:off x="303480" y="2637720"/>
              <a:ext cx="231480" cy="2025360"/>
            </a:xfrm>
            <a:custGeom>
              <a:rect b="b" l="l" r="r" t="t"/>
              <a:pathLst>
                <a:path extrusionOk="0" h="2025650" w="231775">
                  <a:moveTo>
                    <a:pt x="135154" y="231479"/>
                  </a:moveTo>
                  <a:lnTo>
                    <a:pt x="96539" y="231479"/>
                  </a:lnTo>
                  <a:lnTo>
                    <a:pt x="96539" y="0"/>
                  </a:lnTo>
                  <a:lnTo>
                    <a:pt x="135154" y="0"/>
                  </a:lnTo>
                  <a:lnTo>
                    <a:pt x="135154" y="231479"/>
                  </a:lnTo>
                  <a:close/>
                </a:path>
                <a:path extrusionOk="0" h="2025650" w="231775">
                  <a:moveTo>
                    <a:pt x="115847" y="2025448"/>
                  </a:moveTo>
                  <a:lnTo>
                    <a:pt x="71137" y="2016406"/>
                  </a:lnTo>
                  <a:lnTo>
                    <a:pt x="34271" y="1991691"/>
                  </a:lnTo>
                  <a:lnTo>
                    <a:pt x="9231" y="1954919"/>
                  </a:lnTo>
                  <a:lnTo>
                    <a:pt x="0" y="1909708"/>
                  </a:lnTo>
                  <a:lnTo>
                    <a:pt x="38615" y="1909708"/>
                  </a:lnTo>
                  <a:lnTo>
                    <a:pt x="44709" y="1939668"/>
                  </a:lnTo>
                  <a:lnTo>
                    <a:pt x="61302" y="1964202"/>
                  </a:lnTo>
                  <a:lnTo>
                    <a:pt x="85859" y="1980780"/>
                  </a:lnTo>
                  <a:lnTo>
                    <a:pt x="115847" y="1986868"/>
                  </a:lnTo>
                  <a:lnTo>
                    <a:pt x="201149" y="1986868"/>
                  </a:lnTo>
                  <a:lnTo>
                    <a:pt x="197905" y="1991691"/>
                  </a:lnTo>
                  <a:lnTo>
                    <a:pt x="161099" y="2016406"/>
                  </a:lnTo>
                  <a:lnTo>
                    <a:pt x="115847" y="2025448"/>
                  </a:lnTo>
                  <a:close/>
                </a:path>
                <a:path extrusionOk="0" h="2025650" w="231775">
                  <a:moveTo>
                    <a:pt x="201149" y="1986868"/>
                  </a:moveTo>
                  <a:lnTo>
                    <a:pt x="115847" y="1986868"/>
                  </a:lnTo>
                  <a:lnTo>
                    <a:pt x="145834" y="1980780"/>
                  </a:lnTo>
                  <a:lnTo>
                    <a:pt x="170391" y="1964202"/>
                  </a:lnTo>
                  <a:lnTo>
                    <a:pt x="186984" y="1939668"/>
                  </a:lnTo>
                  <a:lnTo>
                    <a:pt x="193078" y="1909708"/>
                  </a:lnTo>
                  <a:lnTo>
                    <a:pt x="231694" y="1909708"/>
                  </a:lnTo>
                  <a:lnTo>
                    <a:pt x="222643" y="1954919"/>
                  </a:lnTo>
                  <a:lnTo>
                    <a:pt x="201149" y="1986868"/>
                  </a:lnTo>
                  <a:close/>
                </a:path>
              </a:pathLst>
            </a:custGeom>
            <a:solidFill>
              <a:srgbClr val="2ED4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3" name="Google Shape;503;p4"/>
          <p:cNvSpPr/>
          <p:nvPr/>
        </p:nvSpPr>
        <p:spPr>
          <a:xfrm>
            <a:off x="8916840" y="1767960"/>
            <a:ext cx="228744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Direitos e  Obrigações do MEI</a:t>
            </a:r>
            <a:endParaRPr b="0" i="0" sz="1950" u="none" cap="none" strike="noStrike">
              <a:solidFill>
                <a:srgbClr val="000000"/>
              </a:solidFill>
              <a:latin typeface="Arial"/>
              <a:ea typeface="Arial"/>
              <a:cs typeface="Arial"/>
              <a:sym typeface="Arial"/>
            </a:endParaRPr>
          </a:p>
        </p:txBody>
      </p:sp>
      <p:sp>
        <p:nvSpPr>
          <p:cNvPr id="504" name="Google Shape;504;p4"/>
          <p:cNvSpPr/>
          <p:nvPr/>
        </p:nvSpPr>
        <p:spPr>
          <a:xfrm>
            <a:off x="11659680" y="1231920"/>
            <a:ext cx="97200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3</a:t>
            </a:r>
            <a:endParaRPr b="0" i="0" sz="1900" u="none" cap="none" strike="noStrike">
              <a:solidFill>
                <a:srgbClr val="000000"/>
              </a:solidFill>
              <a:latin typeface="Arial"/>
              <a:ea typeface="Arial"/>
              <a:cs typeface="Arial"/>
              <a:sym typeface="Arial"/>
            </a:endParaRPr>
          </a:p>
        </p:txBody>
      </p:sp>
      <p:sp>
        <p:nvSpPr>
          <p:cNvPr id="505" name="Google Shape;505;p4"/>
          <p:cNvSpPr/>
          <p:nvPr/>
        </p:nvSpPr>
        <p:spPr>
          <a:xfrm>
            <a:off x="11659680" y="1748160"/>
            <a:ext cx="250920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Como legalizar o seu  MEI</a:t>
            </a:r>
            <a:endParaRPr b="0" i="0" sz="1950" u="none" cap="none" strike="noStrike">
              <a:solidFill>
                <a:srgbClr val="000000"/>
              </a:solidFill>
              <a:latin typeface="Arial"/>
              <a:ea typeface="Arial"/>
              <a:cs typeface="Arial"/>
              <a:sym typeface="Arial"/>
            </a:endParaRPr>
          </a:p>
        </p:txBody>
      </p:sp>
      <p:sp>
        <p:nvSpPr>
          <p:cNvPr id="506" name="Google Shape;506;p4"/>
          <p:cNvSpPr/>
          <p:nvPr/>
        </p:nvSpPr>
        <p:spPr>
          <a:xfrm>
            <a:off x="16108560" y="0"/>
            <a:ext cx="2179440" cy="1256400"/>
          </a:xfrm>
          <a:custGeom>
            <a:rect b="b" l="l" r="r" t="t"/>
            <a:pathLst>
              <a:path extrusionOk="0" h="1256665" w="2179955">
                <a:moveTo>
                  <a:pt x="1429801" y="1256484"/>
                </a:moveTo>
                <a:lnTo>
                  <a:pt x="1381223" y="1255682"/>
                </a:lnTo>
                <a:lnTo>
                  <a:pt x="1333070" y="1253292"/>
                </a:lnTo>
                <a:lnTo>
                  <a:pt x="1285345" y="1249340"/>
                </a:lnTo>
                <a:lnTo>
                  <a:pt x="1238072" y="1243850"/>
                </a:lnTo>
                <a:lnTo>
                  <a:pt x="1191277" y="1236848"/>
                </a:lnTo>
                <a:lnTo>
                  <a:pt x="1144984" y="1228360"/>
                </a:lnTo>
                <a:lnTo>
                  <a:pt x="1099220" y="1218409"/>
                </a:lnTo>
                <a:lnTo>
                  <a:pt x="1054009" y="1207023"/>
                </a:lnTo>
                <a:lnTo>
                  <a:pt x="1009376" y="1194225"/>
                </a:lnTo>
                <a:lnTo>
                  <a:pt x="965347" y="1180042"/>
                </a:lnTo>
                <a:lnTo>
                  <a:pt x="921948" y="1164498"/>
                </a:lnTo>
                <a:lnTo>
                  <a:pt x="879202" y="1147618"/>
                </a:lnTo>
                <a:lnTo>
                  <a:pt x="837136" y="1129428"/>
                </a:lnTo>
                <a:lnTo>
                  <a:pt x="795775" y="1109953"/>
                </a:lnTo>
                <a:lnTo>
                  <a:pt x="755144" y="1089219"/>
                </a:lnTo>
                <a:lnTo>
                  <a:pt x="715267" y="1067250"/>
                </a:lnTo>
                <a:lnTo>
                  <a:pt x="676172" y="1044071"/>
                </a:lnTo>
                <a:lnTo>
                  <a:pt x="637881" y="1019709"/>
                </a:lnTo>
                <a:lnTo>
                  <a:pt x="600422" y="994188"/>
                </a:lnTo>
                <a:lnTo>
                  <a:pt x="563819" y="967533"/>
                </a:lnTo>
                <a:lnTo>
                  <a:pt x="528097" y="939770"/>
                </a:lnTo>
                <a:lnTo>
                  <a:pt x="493281" y="910923"/>
                </a:lnTo>
                <a:lnTo>
                  <a:pt x="459398" y="881019"/>
                </a:lnTo>
                <a:lnTo>
                  <a:pt x="426471" y="850082"/>
                </a:lnTo>
                <a:lnTo>
                  <a:pt x="394527" y="818138"/>
                </a:lnTo>
                <a:lnTo>
                  <a:pt x="363590" y="785211"/>
                </a:lnTo>
                <a:lnTo>
                  <a:pt x="333686" y="751327"/>
                </a:lnTo>
                <a:lnTo>
                  <a:pt x="304839" y="716512"/>
                </a:lnTo>
                <a:lnTo>
                  <a:pt x="277076" y="680790"/>
                </a:lnTo>
                <a:lnTo>
                  <a:pt x="250421" y="644187"/>
                </a:lnTo>
                <a:lnTo>
                  <a:pt x="224900" y="606727"/>
                </a:lnTo>
                <a:lnTo>
                  <a:pt x="200537" y="568437"/>
                </a:lnTo>
                <a:lnTo>
                  <a:pt x="177359" y="529341"/>
                </a:lnTo>
                <a:lnTo>
                  <a:pt x="155390" y="489465"/>
                </a:lnTo>
                <a:lnTo>
                  <a:pt x="134655" y="448834"/>
                </a:lnTo>
                <a:lnTo>
                  <a:pt x="115181" y="407473"/>
                </a:lnTo>
                <a:lnTo>
                  <a:pt x="96991" y="365407"/>
                </a:lnTo>
                <a:lnTo>
                  <a:pt x="80111" y="322661"/>
                </a:lnTo>
                <a:lnTo>
                  <a:pt x="64567" y="279261"/>
                </a:lnTo>
                <a:lnTo>
                  <a:pt x="50383" y="235233"/>
                </a:lnTo>
                <a:lnTo>
                  <a:pt x="37586" y="190600"/>
                </a:lnTo>
                <a:lnTo>
                  <a:pt x="26199" y="145389"/>
                </a:lnTo>
                <a:lnTo>
                  <a:pt x="16249" y="99625"/>
                </a:lnTo>
                <a:lnTo>
                  <a:pt x="7760" y="53332"/>
                </a:lnTo>
                <a:lnTo>
                  <a:pt x="759" y="6537"/>
                </a:lnTo>
                <a:lnTo>
                  <a:pt x="0" y="0"/>
                </a:lnTo>
                <a:lnTo>
                  <a:pt x="2179544" y="0"/>
                </a:lnTo>
                <a:lnTo>
                  <a:pt x="2179544" y="1046348"/>
                </a:lnTo>
                <a:lnTo>
                  <a:pt x="2144288" y="1067250"/>
                </a:lnTo>
                <a:lnTo>
                  <a:pt x="2104412" y="1089219"/>
                </a:lnTo>
                <a:lnTo>
                  <a:pt x="2063780" y="1109953"/>
                </a:lnTo>
                <a:lnTo>
                  <a:pt x="2022419" y="1129428"/>
                </a:lnTo>
                <a:lnTo>
                  <a:pt x="1980353" y="1147618"/>
                </a:lnTo>
                <a:lnTo>
                  <a:pt x="1937607" y="1164498"/>
                </a:lnTo>
                <a:lnTo>
                  <a:pt x="1894208" y="1180042"/>
                </a:lnTo>
                <a:lnTo>
                  <a:pt x="1850179" y="1194225"/>
                </a:lnTo>
                <a:lnTo>
                  <a:pt x="1805547" y="1207023"/>
                </a:lnTo>
                <a:lnTo>
                  <a:pt x="1760335" y="1218409"/>
                </a:lnTo>
                <a:lnTo>
                  <a:pt x="1714571" y="1228360"/>
                </a:lnTo>
                <a:lnTo>
                  <a:pt x="1668279" y="1236848"/>
                </a:lnTo>
                <a:lnTo>
                  <a:pt x="1621483" y="1243850"/>
                </a:lnTo>
                <a:lnTo>
                  <a:pt x="1574210" y="1249340"/>
                </a:lnTo>
                <a:lnTo>
                  <a:pt x="1526485" y="1253292"/>
                </a:lnTo>
                <a:lnTo>
                  <a:pt x="1478332" y="1255682"/>
                </a:lnTo>
                <a:lnTo>
                  <a:pt x="1429801" y="1256484"/>
                </a:lnTo>
                <a:close/>
              </a:path>
            </a:pathLst>
          </a:custGeom>
          <a:solidFill>
            <a:srgbClr val="242625">
              <a:alpha val="784"/>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7" name="Google Shape;507;p4"/>
          <p:cNvSpPr/>
          <p:nvPr/>
        </p:nvSpPr>
        <p:spPr>
          <a:xfrm>
            <a:off x="6177600" y="1251720"/>
            <a:ext cx="926928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a:t>
            </a:r>
            <a:endParaRPr b="0" i="0" sz="1900" u="none" cap="none" strike="noStrike">
              <a:solidFill>
                <a:srgbClr val="000000"/>
              </a:solidFill>
              <a:latin typeface="Arial"/>
              <a:ea typeface="Arial"/>
              <a:cs typeface="Arial"/>
              <a:sym typeface="Arial"/>
            </a:endParaRPr>
          </a:p>
        </p:txBody>
      </p:sp>
      <p:sp>
        <p:nvSpPr>
          <p:cNvPr id="508" name="Google Shape;508;p4"/>
          <p:cNvSpPr/>
          <p:nvPr/>
        </p:nvSpPr>
        <p:spPr>
          <a:xfrm>
            <a:off x="14470200" y="1767960"/>
            <a:ext cx="242604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Obrigações  Acessórias e Fiscais</a:t>
            </a:r>
            <a:endParaRPr b="0" i="0" sz="1950" u="none" cap="none" strike="noStrike">
              <a:solidFill>
                <a:srgbClr val="000000"/>
              </a:solidFill>
              <a:latin typeface="Arial"/>
              <a:ea typeface="Arial"/>
              <a:cs typeface="Arial"/>
              <a:sym typeface="Arial"/>
            </a:endParaRPr>
          </a:p>
        </p:txBody>
      </p:sp>
      <p:sp>
        <p:nvSpPr>
          <p:cNvPr id="509" name="Google Shape;509;p4"/>
          <p:cNvSpPr/>
          <p:nvPr/>
        </p:nvSpPr>
        <p:spPr>
          <a:xfrm>
            <a:off x="6177600" y="3132720"/>
            <a:ext cx="96876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5</a:t>
            </a:r>
            <a:endParaRPr b="0" i="0" sz="1900" u="none" cap="none" strike="noStrike">
              <a:solidFill>
                <a:srgbClr val="000000"/>
              </a:solidFill>
              <a:latin typeface="Arial"/>
              <a:ea typeface="Arial"/>
              <a:cs typeface="Arial"/>
              <a:sym typeface="Arial"/>
            </a:endParaRPr>
          </a:p>
        </p:txBody>
      </p:sp>
      <p:sp>
        <p:nvSpPr>
          <p:cNvPr id="510" name="Google Shape;510;p4"/>
          <p:cNvSpPr/>
          <p:nvPr/>
        </p:nvSpPr>
        <p:spPr>
          <a:xfrm>
            <a:off x="8916840" y="3144960"/>
            <a:ext cx="9727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6</a:t>
            </a:r>
            <a:endParaRPr b="0" i="0" sz="1900" u="none" cap="none" strike="noStrike">
              <a:solidFill>
                <a:srgbClr val="000000"/>
              </a:solidFill>
              <a:latin typeface="Arial"/>
              <a:ea typeface="Arial"/>
              <a:cs typeface="Arial"/>
              <a:sym typeface="Arial"/>
            </a:endParaRPr>
          </a:p>
        </p:txBody>
      </p:sp>
      <p:sp>
        <p:nvSpPr>
          <p:cNvPr id="511" name="Google Shape;511;p4"/>
          <p:cNvSpPr/>
          <p:nvPr/>
        </p:nvSpPr>
        <p:spPr>
          <a:xfrm>
            <a:off x="8916840" y="3661200"/>
            <a:ext cx="204192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Como encerrar a  Atividade do MEI</a:t>
            </a:r>
            <a:endParaRPr b="0" i="0" sz="1950" u="none" cap="none" strike="noStrike">
              <a:solidFill>
                <a:srgbClr val="000000"/>
              </a:solidFill>
              <a:latin typeface="Arial"/>
              <a:ea typeface="Arial"/>
              <a:cs typeface="Arial"/>
              <a:sym typeface="Arial"/>
            </a:endParaRPr>
          </a:p>
        </p:txBody>
      </p:sp>
      <p:sp>
        <p:nvSpPr>
          <p:cNvPr id="512" name="Google Shape;512;p4"/>
          <p:cNvSpPr/>
          <p:nvPr/>
        </p:nvSpPr>
        <p:spPr>
          <a:xfrm>
            <a:off x="11659680" y="3113280"/>
            <a:ext cx="9565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7</a:t>
            </a:r>
            <a:endParaRPr b="0" i="0" sz="1900" u="none" cap="none" strike="noStrike">
              <a:solidFill>
                <a:srgbClr val="000000"/>
              </a:solidFill>
              <a:latin typeface="Arial"/>
              <a:ea typeface="Arial"/>
              <a:cs typeface="Arial"/>
              <a:sym typeface="Arial"/>
            </a:endParaRPr>
          </a:p>
        </p:txBody>
      </p:sp>
      <p:sp>
        <p:nvSpPr>
          <p:cNvPr id="513" name="Google Shape;513;p4"/>
          <p:cNvSpPr/>
          <p:nvPr/>
        </p:nvSpPr>
        <p:spPr>
          <a:xfrm>
            <a:off x="11659680" y="3629520"/>
            <a:ext cx="219492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Análise e Controle  do Fluxo de Caixa</a:t>
            </a:r>
            <a:endParaRPr b="0" i="0" sz="1950" u="none" cap="none" strike="noStrike">
              <a:solidFill>
                <a:srgbClr val="000000"/>
              </a:solidFill>
              <a:latin typeface="Arial"/>
              <a:ea typeface="Arial"/>
              <a:cs typeface="Arial"/>
              <a:sym typeface="Arial"/>
            </a:endParaRPr>
          </a:p>
        </p:txBody>
      </p:sp>
      <p:sp>
        <p:nvSpPr>
          <p:cNvPr id="514" name="Google Shape;514;p4"/>
          <p:cNvSpPr/>
          <p:nvPr/>
        </p:nvSpPr>
        <p:spPr>
          <a:xfrm>
            <a:off x="14402160" y="3164400"/>
            <a:ext cx="9727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8</a:t>
            </a:r>
            <a:endParaRPr b="0" i="0" sz="1900" u="none" cap="none" strike="noStrike">
              <a:solidFill>
                <a:srgbClr val="000000"/>
              </a:solidFill>
              <a:latin typeface="Arial"/>
              <a:ea typeface="Arial"/>
              <a:cs typeface="Arial"/>
              <a:sym typeface="Arial"/>
            </a:endParaRPr>
          </a:p>
        </p:txBody>
      </p:sp>
      <p:sp>
        <p:nvSpPr>
          <p:cNvPr id="515" name="Google Shape;515;p4"/>
          <p:cNvSpPr/>
          <p:nvPr/>
        </p:nvSpPr>
        <p:spPr>
          <a:xfrm>
            <a:off x="14402160" y="3680640"/>
            <a:ext cx="246420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Controle de Estoque  para o MEI</a:t>
            </a:r>
            <a:endParaRPr b="0" i="0" sz="1950" u="none" cap="none" strike="noStrike">
              <a:solidFill>
                <a:srgbClr val="000000"/>
              </a:solidFill>
              <a:latin typeface="Arial"/>
              <a:ea typeface="Arial"/>
              <a:cs typeface="Arial"/>
              <a:sym typeface="Arial"/>
            </a:endParaRPr>
          </a:p>
        </p:txBody>
      </p:sp>
      <p:sp>
        <p:nvSpPr>
          <p:cNvPr id="516" name="Google Shape;516;p4"/>
          <p:cNvSpPr/>
          <p:nvPr/>
        </p:nvSpPr>
        <p:spPr>
          <a:xfrm>
            <a:off x="6177600" y="3652560"/>
            <a:ext cx="2464200" cy="2168640"/>
          </a:xfrm>
          <a:prstGeom prst="rect">
            <a:avLst/>
          </a:prstGeom>
          <a:noFill/>
          <a:ln>
            <a:noFill/>
          </a:ln>
        </p:spPr>
        <p:txBody>
          <a:bodyPr anchorCtr="0" anchor="t" bIns="0" lIns="0" spcFirstLastPara="1" rIns="0" wrap="square" tIns="11875">
            <a:spAutoFit/>
          </a:bodyPr>
          <a:lstStyle/>
          <a:p>
            <a:pPr indent="0" lvl="0" marL="12600" marR="0" rtl="0" algn="l">
              <a:lnSpc>
                <a:spcPct val="118000"/>
              </a:lnSpc>
              <a:spcBef>
                <a:spcPts val="0"/>
              </a:spcBef>
              <a:spcAft>
                <a:spcPts val="0"/>
              </a:spcAft>
              <a:buClr>
                <a:srgbClr val="000000"/>
              </a:buClr>
              <a:buSzPts val="1850"/>
              <a:buFont typeface="Arial"/>
              <a:buNone/>
            </a:pPr>
            <a:r>
              <a:rPr b="0" i="0" lang="en-US" sz="1850" u="none" cap="none" strike="noStrike">
                <a:solidFill>
                  <a:srgbClr val="242625"/>
                </a:solidFill>
                <a:latin typeface="Arial"/>
                <a:ea typeface="Arial"/>
                <a:cs typeface="Arial"/>
                <a:sym typeface="Arial"/>
              </a:rPr>
              <a:t>Liquidação de  Pendências  Tributárias e  Desenquadramento  MEI</a:t>
            </a:r>
            <a:endParaRPr b="0" i="0" sz="1850" u="none" cap="none" strike="noStrike">
              <a:solidFill>
                <a:srgbClr val="000000"/>
              </a:solidFill>
              <a:latin typeface="Arial"/>
              <a:ea typeface="Arial"/>
              <a:cs typeface="Arial"/>
              <a:sym typeface="Arial"/>
            </a:endParaRPr>
          </a:p>
          <a:p>
            <a:pPr indent="0" lvl="0" marL="12600" marR="0" rtl="0" algn="l">
              <a:lnSpc>
                <a:spcPct val="100000"/>
              </a:lnSpc>
              <a:spcBef>
                <a:spcPts val="1624"/>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9</a:t>
            </a:r>
            <a:endParaRPr b="0" i="0" sz="1900" u="none" cap="none" strike="noStrike">
              <a:solidFill>
                <a:srgbClr val="000000"/>
              </a:solidFill>
              <a:latin typeface="Arial"/>
              <a:ea typeface="Arial"/>
              <a:cs typeface="Arial"/>
              <a:sym typeface="Arial"/>
            </a:endParaRPr>
          </a:p>
        </p:txBody>
      </p:sp>
      <p:sp>
        <p:nvSpPr>
          <p:cNvPr id="517" name="Google Shape;517;p4"/>
          <p:cNvSpPr/>
          <p:nvPr/>
        </p:nvSpPr>
        <p:spPr>
          <a:xfrm>
            <a:off x="6177600" y="6039720"/>
            <a:ext cx="2256120" cy="104472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Como o MEI pode  definir o seu preço  de Venda?</a:t>
            </a:r>
            <a:endParaRPr b="0" i="0" sz="1950" u="none" cap="none" strike="noStrike">
              <a:solidFill>
                <a:srgbClr val="000000"/>
              </a:solidFill>
              <a:latin typeface="Arial"/>
              <a:ea typeface="Arial"/>
              <a:cs typeface="Arial"/>
              <a:sym typeface="Arial"/>
            </a:endParaRPr>
          </a:p>
        </p:txBody>
      </p:sp>
      <p:sp>
        <p:nvSpPr>
          <p:cNvPr id="518" name="Google Shape;518;p4"/>
          <p:cNvSpPr/>
          <p:nvPr/>
        </p:nvSpPr>
        <p:spPr>
          <a:xfrm>
            <a:off x="8916840" y="5523480"/>
            <a:ext cx="10969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10</a:t>
            </a:r>
            <a:endParaRPr b="0" i="0" sz="1900" u="none" cap="none" strike="noStrike">
              <a:solidFill>
                <a:srgbClr val="000000"/>
              </a:solidFill>
              <a:latin typeface="Arial"/>
              <a:ea typeface="Arial"/>
              <a:cs typeface="Arial"/>
              <a:sym typeface="Arial"/>
            </a:endParaRPr>
          </a:p>
        </p:txBody>
      </p:sp>
      <p:sp>
        <p:nvSpPr>
          <p:cNvPr id="519" name="Google Shape;519;p4"/>
          <p:cNvSpPr/>
          <p:nvPr/>
        </p:nvSpPr>
        <p:spPr>
          <a:xfrm>
            <a:off x="8916840" y="6039720"/>
            <a:ext cx="234864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Declaração do IRPF  para o MEI</a:t>
            </a:r>
            <a:endParaRPr b="0" i="0" sz="1950" u="none" cap="none" strike="noStrike">
              <a:solidFill>
                <a:srgbClr val="000000"/>
              </a:solidFill>
              <a:latin typeface="Arial"/>
              <a:ea typeface="Arial"/>
              <a:cs typeface="Arial"/>
              <a:sym typeface="Arial"/>
            </a:endParaRPr>
          </a:p>
        </p:txBody>
      </p:sp>
      <p:sp>
        <p:nvSpPr>
          <p:cNvPr id="520" name="Google Shape;520;p4"/>
          <p:cNvSpPr/>
          <p:nvPr/>
        </p:nvSpPr>
        <p:spPr>
          <a:xfrm>
            <a:off x="11659680" y="5491440"/>
            <a:ext cx="10447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11</a:t>
            </a:r>
            <a:endParaRPr b="0" i="0" sz="1900" u="none" cap="none" strike="noStrike">
              <a:solidFill>
                <a:srgbClr val="000000"/>
              </a:solidFill>
              <a:latin typeface="Arial"/>
              <a:ea typeface="Arial"/>
              <a:cs typeface="Arial"/>
              <a:sym typeface="Arial"/>
            </a:endParaRPr>
          </a:p>
        </p:txBody>
      </p:sp>
      <p:sp>
        <p:nvSpPr>
          <p:cNvPr id="521" name="Google Shape;521;p4"/>
          <p:cNvSpPr/>
          <p:nvPr/>
        </p:nvSpPr>
        <p:spPr>
          <a:xfrm>
            <a:off x="14402160" y="5542920"/>
            <a:ext cx="108288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12</a:t>
            </a:r>
            <a:endParaRPr b="0" i="0" sz="1900" u="none" cap="none" strike="noStrike">
              <a:solidFill>
                <a:srgbClr val="000000"/>
              </a:solidFill>
              <a:latin typeface="Arial"/>
              <a:ea typeface="Arial"/>
              <a:cs typeface="Arial"/>
              <a:sym typeface="Arial"/>
            </a:endParaRPr>
          </a:p>
        </p:txBody>
      </p:sp>
      <p:sp>
        <p:nvSpPr>
          <p:cNvPr id="522" name="Google Shape;522;p4"/>
          <p:cNvSpPr/>
          <p:nvPr/>
        </p:nvSpPr>
        <p:spPr>
          <a:xfrm>
            <a:off x="14402160" y="6059160"/>
            <a:ext cx="2465280" cy="104472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Previdência para o  MEI (Incluindo  previdência privada)</a:t>
            </a:r>
            <a:endParaRPr b="0" i="0" sz="1950" u="none" cap="none" strike="noStrike">
              <a:solidFill>
                <a:srgbClr val="000000"/>
              </a:solidFill>
              <a:latin typeface="Arial"/>
              <a:ea typeface="Arial"/>
              <a:cs typeface="Arial"/>
              <a:sym typeface="Arial"/>
            </a:endParaRPr>
          </a:p>
        </p:txBody>
      </p:sp>
      <p:sp>
        <p:nvSpPr>
          <p:cNvPr id="523" name="Google Shape;523;p4"/>
          <p:cNvSpPr/>
          <p:nvPr/>
        </p:nvSpPr>
        <p:spPr>
          <a:xfrm>
            <a:off x="6177600" y="7885080"/>
            <a:ext cx="10897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13</a:t>
            </a:r>
            <a:endParaRPr b="0" i="0" sz="1900" u="none" cap="none" strike="noStrike">
              <a:solidFill>
                <a:srgbClr val="000000"/>
              </a:solidFill>
              <a:latin typeface="Arial"/>
              <a:ea typeface="Arial"/>
              <a:cs typeface="Arial"/>
              <a:sym typeface="Arial"/>
            </a:endParaRPr>
          </a:p>
        </p:txBody>
      </p:sp>
      <p:sp>
        <p:nvSpPr>
          <p:cNvPr id="524" name="Google Shape;524;p4"/>
          <p:cNvSpPr/>
          <p:nvPr/>
        </p:nvSpPr>
        <p:spPr>
          <a:xfrm>
            <a:off x="6177600" y="8401320"/>
            <a:ext cx="2178360" cy="138924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Como atingir seu  público alvo para  expandir o seu  empreendimento?</a:t>
            </a:r>
            <a:endParaRPr b="0" i="0" sz="1950" u="none" cap="none" strike="noStrike">
              <a:solidFill>
                <a:srgbClr val="000000"/>
              </a:solidFill>
              <a:latin typeface="Arial"/>
              <a:ea typeface="Arial"/>
              <a:cs typeface="Arial"/>
              <a:sym typeface="Arial"/>
            </a:endParaRPr>
          </a:p>
        </p:txBody>
      </p:sp>
      <p:sp>
        <p:nvSpPr>
          <p:cNvPr id="525" name="Google Shape;525;p4"/>
          <p:cNvSpPr/>
          <p:nvPr/>
        </p:nvSpPr>
        <p:spPr>
          <a:xfrm>
            <a:off x="8916840" y="7897320"/>
            <a:ext cx="109440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14</a:t>
            </a:r>
            <a:endParaRPr b="0" i="0" sz="1900" u="none" cap="none" strike="noStrike">
              <a:solidFill>
                <a:srgbClr val="000000"/>
              </a:solidFill>
              <a:latin typeface="Arial"/>
              <a:ea typeface="Arial"/>
              <a:cs typeface="Arial"/>
              <a:sym typeface="Arial"/>
            </a:endParaRPr>
          </a:p>
        </p:txBody>
      </p:sp>
      <p:sp>
        <p:nvSpPr>
          <p:cNvPr id="526" name="Google Shape;526;p4"/>
          <p:cNvSpPr/>
          <p:nvPr/>
        </p:nvSpPr>
        <p:spPr>
          <a:xfrm>
            <a:off x="8916840" y="8413560"/>
            <a:ext cx="235044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Empreendedorismo  para MEIs</a:t>
            </a:r>
            <a:endParaRPr b="0" i="0" sz="1950" u="none" cap="none" strike="noStrike">
              <a:solidFill>
                <a:srgbClr val="000000"/>
              </a:solidFill>
              <a:latin typeface="Arial"/>
              <a:ea typeface="Arial"/>
              <a:cs typeface="Arial"/>
              <a:sym typeface="Arial"/>
            </a:endParaRPr>
          </a:p>
        </p:txBody>
      </p:sp>
      <p:sp>
        <p:nvSpPr>
          <p:cNvPr id="527" name="Google Shape;527;p4"/>
          <p:cNvSpPr/>
          <p:nvPr/>
        </p:nvSpPr>
        <p:spPr>
          <a:xfrm>
            <a:off x="11659680" y="6011640"/>
            <a:ext cx="2475720" cy="1355692"/>
          </a:xfrm>
          <a:prstGeom prst="rect">
            <a:avLst/>
          </a:prstGeom>
          <a:noFill/>
          <a:ln>
            <a:noFill/>
          </a:ln>
        </p:spPr>
        <p:txBody>
          <a:bodyPr anchorCtr="0" anchor="t" bIns="0" lIns="0" spcFirstLastPara="1" rIns="0" wrap="square" tIns="11875">
            <a:spAutoFit/>
          </a:bodyPr>
          <a:lstStyle/>
          <a:p>
            <a:pPr indent="0" lvl="0" marL="12600" marR="0" rtl="0" algn="l">
              <a:lnSpc>
                <a:spcPct val="118000"/>
              </a:lnSpc>
              <a:spcBef>
                <a:spcPts val="0"/>
              </a:spcBef>
              <a:spcAft>
                <a:spcPts val="0"/>
              </a:spcAft>
              <a:buClr>
                <a:srgbClr val="000000"/>
              </a:buClr>
              <a:buSzPts val="1850"/>
              <a:buFont typeface="Arial"/>
              <a:buNone/>
            </a:pPr>
            <a:r>
              <a:rPr b="0" i="0" lang="en-US" sz="1850" u="none" cap="none" strike="noStrike">
                <a:solidFill>
                  <a:srgbClr val="242625"/>
                </a:solidFill>
                <a:latin typeface="Arial"/>
                <a:ea typeface="Arial"/>
                <a:cs typeface="Arial"/>
                <a:sym typeface="Arial"/>
              </a:rPr>
              <a:t>Meios de  recebimento e  financiamento para o  MEI (Incluindo linhas  de Crédito)</a:t>
            </a:r>
            <a:endParaRPr b="0" i="0" sz="1850" u="none" cap="none" strike="noStrike">
              <a:solidFill>
                <a:srgbClr val="000000"/>
              </a:solidFill>
              <a:latin typeface="Arial"/>
              <a:ea typeface="Arial"/>
              <a:cs typeface="Arial"/>
              <a:sym typeface="Arial"/>
            </a:endParaRPr>
          </a:p>
        </p:txBody>
      </p:sp>
      <p:sp>
        <p:nvSpPr>
          <p:cNvPr id="528" name="Google Shape;528;p4"/>
          <p:cNvSpPr/>
          <p:nvPr/>
        </p:nvSpPr>
        <p:spPr>
          <a:xfrm>
            <a:off x="11659680" y="8381880"/>
            <a:ext cx="2350440" cy="104472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Empreendedorismo  feminino e para a  Terceira Idade</a:t>
            </a:r>
            <a:endParaRPr b="0" i="0" sz="1950" u="none" cap="none" strike="noStrike">
              <a:solidFill>
                <a:srgbClr val="000000"/>
              </a:solidFill>
              <a:latin typeface="Arial"/>
              <a:ea typeface="Arial"/>
              <a:cs typeface="Arial"/>
              <a:sym typeface="Arial"/>
            </a:endParaRPr>
          </a:p>
        </p:txBody>
      </p:sp>
      <p:sp>
        <p:nvSpPr>
          <p:cNvPr id="529" name="Google Shape;529;p4"/>
          <p:cNvSpPr/>
          <p:nvPr/>
        </p:nvSpPr>
        <p:spPr>
          <a:xfrm>
            <a:off x="8916840" y="1130040"/>
            <a:ext cx="2999520" cy="471960"/>
          </a:xfrm>
          <a:prstGeom prst="rect">
            <a:avLst/>
          </a:prstGeom>
          <a:noFill/>
          <a:ln>
            <a:noFill/>
          </a:ln>
        </p:spPr>
        <p:txBody>
          <a:bodyPr anchorCtr="0" anchor="t" bIns="91425" lIns="91425" spcFirstLastPara="1" rIns="91425" wrap="square" tIns="91425">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2</a:t>
            </a:r>
            <a:endParaRPr b="0" i="0" sz="1900" u="none" cap="none" strike="noStrike">
              <a:solidFill>
                <a:srgbClr val="000000"/>
              </a:solidFill>
              <a:latin typeface="Arial"/>
              <a:ea typeface="Arial"/>
              <a:cs typeface="Arial"/>
              <a:sym typeface="Arial"/>
            </a:endParaRPr>
          </a:p>
        </p:txBody>
      </p:sp>
      <p:sp>
        <p:nvSpPr>
          <p:cNvPr id="530" name="Google Shape;530;p4"/>
          <p:cNvSpPr/>
          <p:nvPr/>
        </p:nvSpPr>
        <p:spPr>
          <a:xfrm>
            <a:off x="14457240" y="1251720"/>
            <a:ext cx="97272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4</a:t>
            </a:r>
            <a:endParaRPr b="0" i="0" sz="1900" u="none" cap="none" strike="noStrike">
              <a:solidFill>
                <a:srgbClr val="000000"/>
              </a:solidFill>
              <a:latin typeface="Arial"/>
              <a:ea typeface="Arial"/>
              <a:cs typeface="Arial"/>
              <a:sym typeface="Arial"/>
            </a:endParaRPr>
          </a:p>
        </p:txBody>
      </p:sp>
      <p:sp>
        <p:nvSpPr>
          <p:cNvPr id="531" name="Google Shape;531;p4"/>
          <p:cNvSpPr/>
          <p:nvPr/>
        </p:nvSpPr>
        <p:spPr>
          <a:xfrm>
            <a:off x="14508000" y="7704720"/>
            <a:ext cx="108288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16</a:t>
            </a:r>
            <a:endParaRPr b="0" i="0" sz="1900" u="none" cap="none" strike="noStrike">
              <a:solidFill>
                <a:srgbClr val="000000"/>
              </a:solidFill>
              <a:latin typeface="Arial"/>
              <a:ea typeface="Arial"/>
              <a:cs typeface="Arial"/>
              <a:sym typeface="Arial"/>
            </a:endParaRPr>
          </a:p>
        </p:txBody>
      </p:sp>
      <p:sp>
        <p:nvSpPr>
          <p:cNvPr id="532" name="Google Shape;532;p4"/>
          <p:cNvSpPr/>
          <p:nvPr/>
        </p:nvSpPr>
        <p:spPr>
          <a:xfrm>
            <a:off x="14508000" y="8008560"/>
            <a:ext cx="3466080" cy="70020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Importação e exportação para MEIs</a:t>
            </a:r>
            <a:endParaRPr b="0" i="0" sz="1950" u="none" cap="none" strike="noStrike">
              <a:solidFill>
                <a:srgbClr val="000000"/>
              </a:solidFill>
              <a:latin typeface="Arial"/>
              <a:ea typeface="Arial"/>
              <a:cs typeface="Arial"/>
              <a:sym typeface="Arial"/>
            </a:endParaRPr>
          </a:p>
        </p:txBody>
      </p:sp>
      <p:sp>
        <p:nvSpPr>
          <p:cNvPr id="533" name="Google Shape;533;p4"/>
          <p:cNvSpPr/>
          <p:nvPr/>
        </p:nvSpPr>
        <p:spPr>
          <a:xfrm>
            <a:off x="14470200" y="8904240"/>
            <a:ext cx="1082880" cy="303840"/>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0"/>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17</a:t>
            </a:r>
            <a:endParaRPr b="0" i="0" sz="1900" u="none" cap="none" strike="noStrike">
              <a:solidFill>
                <a:srgbClr val="000000"/>
              </a:solidFill>
              <a:latin typeface="Arial"/>
              <a:ea typeface="Arial"/>
              <a:cs typeface="Arial"/>
              <a:sym typeface="Arial"/>
            </a:endParaRPr>
          </a:p>
        </p:txBody>
      </p:sp>
      <p:sp>
        <p:nvSpPr>
          <p:cNvPr id="534" name="Google Shape;534;p4"/>
          <p:cNvSpPr/>
          <p:nvPr/>
        </p:nvSpPr>
        <p:spPr>
          <a:xfrm>
            <a:off x="14508000" y="9208080"/>
            <a:ext cx="3466080" cy="355680"/>
          </a:xfrm>
          <a:prstGeom prst="rect">
            <a:avLst/>
          </a:prstGeom>
          <a:noFill/>
          <a:ln>
            <a:noFill/>
          </a:ln>
        </p:spPr>
        <p:txBody>
          <a:bodyPr anchorCtr="0" anchor="t" bIns="0" lIns="0" spcFirstLastPara="1" rIns="0" wrap="square" tIns="11500">
            <a:spAutoFit/>
          </a:bodyPr>
          <a:lstStyle/>
          <a:p>
            <a:pPr indent="0" lvl="0" marL="12600" marR="0" rtl="0" algn="l">
              <a:lnSpc>
                <a:spcPct val="116000"/>
              </a:lnSpc>
              <a:spcBef>
                <a:spcPts val="0"/>
              </a:spcBef>
              <a:spcAft>
                <a:spcPts val="0"/>
              </a:spcAft>
              <a:buClr>
                <a:srgbClr val="000000"/>
              </a:buClr>
              <a:buSzPts val="1950"/>
              <a:buFont typeface="Arial"/>
              <a:buNone/>
            </a:pPr>
            <a:r>
              <a:rPr b="0" i="0" lang="en-US" sz="1950" u="none" cap="none" strike="noStrike">
                <a:solidFill>
                  <a:srgbClr val="242625"/>
                </a:solidFill>
                <a:latin typeface="Arial"/>
                <a:ea typeface="Arial"/>
                <a:cs typeface="Arial"/>
                <a:sym typeface="Arial"/>
              </a:rPr>
              <a:t>Licitação  para MEIs</a:t>
            </a:r>
            <a:endParaRPr b="0" i="0" sz="1950" u="none" cap="none" strike="noStrike">
              <a:solidFill>
                <a:srgbClr val="000000"/>
              </a:solidFill>
              <a:latin typeface="Arial"/>
              <a:ea typeface="Arial"/>
              <a:cs typeface="Arial"/>
              <a:sym typeface="Arial"/>
            </a:endParaRPr>
          </a:p>
        </p:txBody>
      </p:sp>
      <p:sp>
        <p:nvSpPr>
          <p:cNvPr id="535" name="Google Shape;535;p4"/>
          <p:cNvSpPr/>
          <p:nvPr/>
        </p:nvSpPr>
        <p:spPr>
          <a:xfrm>
            <a:off x="11634840" y="7684117"/>
            <a:ext cx="1094400" cy="499642"/>
          </a:xfrm>
          <a:prstGeom prst="rect">
            <a:avLst/>
          </a:prstGeom>
          <a:noFill/>
          <a:ln>
            <a:noFill/>
          </a:ln>
        </p:spPr>
        <p:txBody>
          <a:bodyPr anchorCtr="0" anchor="t" bIns="0" lIns="0" spcFirstLastPara="1" rIns="0" wrap="square" tIns="14750">
            <a:spAutoFit/>
          </a:bodyPr>
          <a:lstStyle/>
          <a:p>
            <a:pPr indent="0" lvl="0" marL="12600" marR="0" rtl="0" algn="l">
              <a:lnSpc>
                <a:spcPct val="100000"/>
              </a:lnSpc>
              <a:spcBef>
                <a:spcPts val="1494"/>
              </a:spcBef>
              <a:spcAft>
                <a:spcPts val="0"/>
              </a:spcAft>
              <a:buClr>
                <a:srgbClr val="000000"/>
              </a:buClr>
              <a:buSzPts val="1900"/>
              <a:buFont typeface="Arial"/>
              <a:buNone/>
            </a:pPr>
            <a:r>
              <a:rPr b="1" i="0" lang="en-US" sz="1900" u="none" cap="none" strike="noStrike">
                <a:solidFill>
                  <a:srgbClr val="242625"/>
                </a:solidFill>
                <a:latin typeface="Arial"/>
                <a:ea typeface="Arial"/>
                <a:cs typeface="Arial"/>
                <a:sym typeface="Arial"/>
              </a:rPr>
              <a:t>TEMA 15</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9" name="Shape 1089"/>
        <p:cNvGrpSpPr/>
        <p:nvPr/>
      </p:nvGrpSpPr>
      <p:grpSpPr>
        <a:xfrm>
          <a:off x="0" y="0"/>
          <a:ext cx="0" cy="0"/>
          <a:chOff x="0" y="0"/>
          <a:chExt cx="0" cy="0"/>
        </a:xfrm>
      </p:grpSpPr>
      <p:pic>
        <p:nvPicPr>
          <p:cNvPr id="1090" name="Google Shape;1090;p39"/>
          <p:cNvPicPr preferRelativeResize="0"/>
          <p:nvPr/>
        </p:nvPicPr>
        <p:blipFill rotWithShape="1">
          <a:blip r:embed="rId3">
            <a:alphaModFix/>
          </a:blip>
          <a:srcRect b="0" l="0" r="0" t="0"/>
          <a:stretch/>
        </p:blipFill>
        <p:spPr>
          <a:xfrm>
            <a:off x="14923440" y="-1307160"/>
            <a:ext cx="4671720" cy="4671720"/>
          </a:xfrm>
          <a:prstGeom prst="rect">
            <a:avLst/>
          </a:prstGeom>
          <a:noFill/>
          <a:ln>
            <a:noFill/>
          </a:ln>
        </p:spPr>
      </p:pic>
      <p:sp>
        <p:nvSpPr>
          <p:cNvPr id="1091" name="Google Shape;1091;p39"/>
          <p:cNvSpPr/>
          <p:nvPr/>
        </p:nvSpPr>
        <p:spPr>
          <a:xfrm>
            <a:off x="2526120" y="3751560"/>
            <a:ext cx="13235400" cy="2431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1400"/>
              <a:buFont typeface="Arial"/>
              <a:buNone/>
            </a:pPr>
            <a:r>
              <a:rPr b="0" i="0" lang="en-US" sz="11400" u="none" cap="none" strike="noStrike">
                <a:solidFill>
                  <a:schemeClr val="dk1"/>
                </a:solidFill>
                <a:latin typeface="Poppins ExtraBold"/>
                <a:ea typeface="Poppins ExtraBold"/>
                <a:cs typeface="Poppins ExtraBold"/>
                <a:sym typeface="Poppins ExtraBold"/>
              </a:rPr>
              <a:t>Obrigado!</a:t>
            </a:r>
            <a:endParaRPr b="0" i="0" sz="11400" u="none" cap="none" strike="noStrike">
              <a:solidFill>
                <a:srgbClr val="000000"/>
              </a:solidFill>
              <a:latin typeface="Arial"/>
              <a:ea typeface="Arial"/>
              <a:cs typeface="Arial"/>
              <a:sym typeface="Arial"/>
            </a:endParaRPr>
          </a:p>
        </p:txBody>
      </p:sp>
      <p:pic>
        <p:nvPicPr>
          <p:cNvPr id="1092" name="Google Shape;1092;p39"/>
          <p:cNvPicPr preferRelativeResize="0"/>
          <p:nvPr/>
        </p:nvPicPr>
        <p:blipFill rotWithShape="1">
          <a:blip r:embed="rId3">
            <a:alphaModFix/>
          </a:blip>
          <a:srcRect b="0" l="0" r="0" t="0"/>
          <a:stretch/>
        </p:blipFill>
        <p:spPr>
          <a:xfrm>
            <a:off x="-1307160" y="6922440"/>
            <a:ext cx="4671720" cy="4671720"/>
          </a:xfrm>
          <a:prstGeom prst="rect">
            <a:avLst/>
          </a:prstGeom>
          <a:noFill/>
          <a:ln>
            <a:noFill/>
          </a:ln>
        </p:spPr>
      </p:pic>
      <p:pic>
        <p:nvPicPr>
          <p:cNvPr id="1093" name="Google Shape;1093;p39"/>
          <p:cNvPicPr preferRelativeResize="0"/>
          <p:nvPr/>
        </p:nvPicPr>
        <p:blipFill rotWithShape="1">
          <a:blip r:embed="rId3">
            <a:alphaModFix/>
          </a:blip>
          <a:srcRect b="0" l="0" r="0" t="0"/>
          <a:stretch/>
        </p:blipFill>
        <p:spPr>
          <a:xfrm>
            <a:off x="12856680" y="1028880"/>
            <a:ext cx="1391400" cy="1391400"/>
          </a:xfrm>
          <a:prstGeom prst="rect">
            <a:avLst/>
          </a:prstGeom>
          <a:noFill/>
          <a:ln>
            <a:noFill/>
          </a:ln>
        </p:spPr>
      </p:pic>
      <p:pic>
        <p:nvPicPr>
          <p:cNvPr id="1094" name="Google Shape;1094;p39"/>
          <p:cNvPicPr preferRelativeResize="0"/>
          <p:nvPr/>
        </p:nvPicPr>
        <p:blipFill rotWithShape="1">
          <a:blip r:embed="rId4">
            <a:alphaModFix/>
          </a:blip>
          <a:srcRect b="0" l="0" r="0" t="0"/>
          <a:stretch/>
        </p:blipFill>
        <p:spPr>
          <a:xfrm>
            <a:off x="15465240" y="3776400"/>
            <a:ext cx="593280" cy="593280"/>
          </a:xfrm>
          <a:prstGeom prst="rect">
            <a:avLst/>
          </a:prstGeom>
          <a:noFill/>
          <a:ln>
            <a:noFill/>
          </a:ln>
        </p:spPr>
      </p:pic>
      <p:pic>
        <p:nvPicPr>
          <p:cNvPr id="1095" name="Google Shape;1095;p39"/>
          <p:cNvPicPr preferRelativeResize="0"/>
          <p:nvPr/>
        </p:nvPicPr>
        <p:blipFill rotWithShape="1">
          <a:blip r:embed="rId3">
            <a:alphaModFix/>
          </a:blip>
          <a:srcRect b="0" l="0" r="0" t="0"/>
          <a:stretch/>
        </p:blipFill>
        <p:spPr>
          <a:xfrm>
            <a:off x="4039560" y="7866360"/>
            <a:ext cx="1391400" cy="1391400"/>
          </a:xfrm>
          <a:prstGeom prst="rect">
            <a:avLst/>
          </a:prstGeom>
          <a:noFill/>
          <a:ln>
            <a:noFill/>
          </a:ln>
        </p:spPr>
      </p:pic>
      <p:pic>
        <p:nvPicPr>
          <p:cNvPr id="1096" name="Google Shape;1096;p39"/>
          <p:cNvPicPr preferRelativeResize="0"/>
          <p:nvPr/>
        </p:nvPicPr>
        <p:blipFill rotWithShape="1">
          <a:blip r:embed="rId3">
            <a:alphaModFix/>
          </a:blip>
          <a:srcRect b="0" l="0" r="0" t="0"/>
          <a:stretch/>
        </p:blipFill>
        <p:spPr>
          <a:xfrm>
            <a:off x="2229480" y="5917320"/>
            <a:ext cx="593280" cy="5932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5"/>
          <p:cNvPicPr preferRelativeResize="0"/>
          <p:nvPr/>
        </p:nvPicPr>
        <p:blipFill rotWithShape="1">
          <a:blip r:embed="rId3">
            <a:alphaModFix/>
          </a:blip>
          <a:srcRect b="0" l="0" r="0" t="0"/>
          <a:stretch/>
        </p:blipFill>
        <p:spPr>
          <a:xfrm>
            <a:off x="1916110" y="3412810"/>
            <a:ext cx="684720" cy="684720"/>
          </a:xfrm>
          <a:prstGeom prst="rect">
            <a:avLst/>
          </a:prstGeom>
          <a:noFill/>
          <a:ln>
            <a:noFill/>
          </a:ln>
        </p:spPr>
      </p:pic>
      <p:sp>
        <p:nvSpPr>
          <p:cNvPr id="541" name="Google Shape;541;p5"/>
          <p:cNvSpPr/>
          <p:nvPr/>
        </p:nvSpPr>
        <p:spPr>
          <a:xfrm>
            <a:off x="10349650" y="4971968"/>
            <a:ext cx="5215200" cy="14694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250"/>
              <a:buFont typeface="Arial"/>
              <a:buNone/>
            </a:pPr>
            <a:r>
              <a:rPr b="1" i="0" lang="en-US" sz="2250" u="none" cap="none" strike="noStrike">
                <a:solidFill>
                  <a:srgbClr val="000000"/>
                </a:solidFill>
                <a:latin typeface="Open Sans"/>
                <a:ea typeface="Open Sans"/>
                <a:cs typeface="Open Sans"/>
                <a:sym typeface="Open Sans"/>
              </a:rPr>
              <a:t>Você pode contratar no máximo um (a) empregado (a), que receba o piso da categoria ou 1 salário mínimo;</a:t>
            </a:r>
            <a:endParaRPr b="0" i="0" sz="2250" u="none" cap="none" strike="noStrike">
              <a:solidFill>
                <a:srgbClr val="000000"/>
              </a:solidFill>
              <a:latin typeface="Arial"/>
              <a:ea typeface="Arial"/>
              <a:cs typeface="Arial"/>
              <a:sym typeface="Arial"/>
            </a:endParaRPr>
          </a:p>
        </p:txBody>
      </p:sp>
      <p:sp>
        <p:nvSpPr>
          <p:cNvPr id="542" name="Google Shape;542;p5"/>
          <p:cNvSpPr/>
          <p:nvPr/>
        </p:nvSpPr>
        <p:spPr>
          <a:xfrm>
            <a:off x="1902837" y="3587028"/>
            <a:ext cx="684600" cy="33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80"/>
              <a:buFont typeface="Arial"/>
              <a:buNone/>
            </a:pPr>
            <a:r>
              <a:rPr b="1" i="0" lang="en-US" sz="1580" u="none" cap="none" strike="noStrike">
                <a:solidFill>
                  <a:srgbClr val="FFFFFF"/>
                </a:solidFill>
                <a:latin typeface="Open Sans"/>
                <a:ea typeface="Open Sans"/>
                <a:cs typeface="Open Sans"/>
                <a:sym typeface="Open Sans"/>
              </a:rPr>
              <a:t>01</a:t>
            </a:r>
            <a:endParaRPr b="0" i="0" sz="1580" u="none" cap="none" strike="noStrike">
              <a:solidFill>
                <a:srgbClr val="000000"/>
              </a:solidFill>
              <a:latin typeface="Arial"/>
              <a:ea typeface="Arial"/>
              <a:cs typeface="Arial"/>
              <a:sym typeface="Arial"/>
            </a:endParaRPr>
          </a:p>
        </p:txBody>
      </p:sp>
      <p:sp>
        <p:nvSpPr>
          <p:cNvPr id="543" name="Google Shape;543;p5"/>
          <p:cNvSpPr/>
          <p:nvPr/>
        </p:nvSpPr>
        <p:spPr>
          <a:xfrm>
            <a:off x="641880" y="2241720"/>
            <a:ext cx="15069240" cy="639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Para saber se pode ser MEI, verifique se você atende as condições abaixo?</a:t>
            </a:r>
            <a:endParaRPr b="0" i="0" sz="3000" u="none" cap="none" strike="noStrike">
              <a:solidFill>
                <a:srgbClr val="000000"/>
              </a:solidFill>
              <a:latin typeface="Times New Roman"/>
              <a:ea typeface="Times New Roman"/>
              <a:cs typeface="Times New Roman"/>
              <a:sym typeface="Times New Roman"/>
            </a:endParaRPr>
          </a:p>
        </p:txBody>
      </p:sp>
      <p:pic>
        <p:nvPicPr>
          <p:cNvPr id="544" name="Google Shape;544;p5"/>
          <p:cNvPicPr preferRelativeResize="0"/>
          <p:nvPr/>
        </p:nvPicPr>
        <p:blipFill rotWithShape="1">
          <a:blip r:embed="rId3">
            <a:alphaModFix/>
          </a:blip>
          <a:srcRect b="0" l="0" r="0" t="0"/>
          <a:stretch/>
        </p:blipFill>
        <p:spPr>
          <a:xfrm>
            <a:off x="1916095" y="4629608"/>
            <a:ext cx="684720" cy="684720"/>
          </a:xfrm>
          <a:prstGeom prst="rect">
            <a:avLst/>
          </a:prstGeom>
          <a:noFill/>
          <a:ln>
            <a:noFill/>
          </a:ln>
        </p:spPr>
      </p:pic>
      <p:sp>
        <p:nvSpPr>
          <p:cNvPr id="545" name="Google Shape;545;p5"/>
          <p:cNvSpPr/>
          <p:nvPr/>
        </p:nvSpPr>
        <p:spPr>
          <a:xfrm>
            <a:off x="10349650" y="3412795"/>
            <a:ext cx="4873200" cy="14694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250"/>
              <a:buFont typeface="Arial"/>
              <a:buNone/>
            </a:pPr>
            <a:r>
              <a:rPr b="1" i="0" lang="en-US" sz="2250" u="none" cap="none" strike="noStrike">
                <a:solidFill>
                  <a:srgbClr val="000000"/>
                </a:solidFill>
                <a:latin typeface="Open Sans"/>
                <a:ea typeface="Open Sans"/>
                <a:cs typeface="Open Sans"/>
                <a:sym typeface="Open Sans"/>
              </a:rPr>
              <a:t>Você não pode ser ou se tornar titular, sócio ou administrador de outra empresa;</a:t>
            </a:r>
            <a:endParaRPr b="0" i="0" sz="2250" u="none" cap="none" strike="noStrike">
              <a:solidFill>
                <a:srgbClr val="000000"/>
              </a:solidFill>
              <a:latin typeface="Arial"/>
              <a:ea typeface="Arial"/>
              <a:cs typeface="Arial"/>
              <a:sym typeface="Arial"/>
            </a:endParaRPr>
          </a:p>
        </p:txBody>
      </p:sp>
      <p:sp>
        <p:nvSpPr>
          <p:cNvPr id="546" name="Google Shape;546;p5"/>
          <p:cNvSpPr/>
          <p:nvPr/>
        </p:nvSpPr>
        <p:spPr>
          <a:xfrm>
            <a:off x="1902837" y="4803818"/>
            <a:ext cx="684600" cy="33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80"/>
              <a:buFont typeface="Arial"/>
              <a:buNone/>
            </a:pPr>
            <a:r>
              <a:rPr b="1" i="0" lang="en-US" sz="1580" u="none" cap="none" strike="noStrike">
                <a:solidFill>
                  <a:srgbClr val="FFFFFF"/>
                </a:solidFill>
                <a:latin typeface="Open Sans"/>
                <a:ea typeface="Open Sans"/>
                <a:cs typeface="Open Sans"/>
                <a:sym typeface="Open Sans"/>
              </a:rPr>
              <a:t>03</a:t>
            </a:r>
            <a:endParaRPr b="0" i="0" sz="1580" u="none" cap="none" strike="noStrike">
              <a:solidFill>
                <a:srgbClr val="000000"/>
              </a:solidFill>
              <a:latin typeface="Arial"/>
              <a:ea typeface="Arial"/>
              <a:cs typeface="Arial"/>
              <a:sym typeface="Arial"/>
            </a:endParaRPr>
          </a:p>
        </p:txBody>
      </p:sp>
      <p:pic>
        <p:nvPicPr>
          <p:cNvPr id="547" name="Google Shape;547;p5"/>
          <p:cNvPicPr preferRelativeResize="0"/>
          <p:nvPr/>
        </p:nvPicPr>
        <p:blipFill rotWithShape="1">
          <a:blip r:embed="rId3">
            <a:alphaModFix/>
          </a:blip>
          <a:srcRect b="0" l="0" r="0" t="0"/>
          <a:stretch/>
        </p:blipFill>
        <p:spPr>
          <a:xfrm>
            <a:off x="9492045" y="3510363"/>
            <a:ext cx="684720" cy="684720"/>
          </a:xfrm>
          <a:prstGeom prst="rect">
            <a:avLst/>
          </a:prstGeom>
          <a:noFill/>
          <a:ln>
            <a:noFill/>
          </a:ln>
        </p:spPr>
      </p:pic>
      <p:sp>
        <p:nvSpPr>
          <p:cNvPr id="548" name="Google Shape;548;p5"/>
          <p:cNvSpPr/>
          <p:nvPr/>
        </p:nvSpPr>
        <p:spPr>
          <a:xfrm>
            <a:off x="2815920" y="3510363"/>
            <a:ext cx="4873200" cy="489600"/>
          </a:xfrm>
          <a:prstGeom prst="rect">
            <a:avLst/>
          </a:prstGeom>
          <a:noFill/>
          <a:ln>
            <a:noFill/>
          </a:ln>
        </p:spPr>
        <p:txBody>
          <a:bodyPr anchorCtr="0" anchor="t" bIns="0" lIns="0" spcFirstLastPara="1" rIns="0" wrap="square" tIns="0">
            <a:spAutoFit/>
          </a:bodyPr>
          <a:lstStyle/>
          <a:p>
            <a:pPr indent="0" lvl="0" marL="0" marR="0" rtl="0" algn="l">
              <a:lnSpc>
                <a:spcPct val="143000"/>
              </a:lnSpc>
              <a:spcBef>
                <a:spcPts val="0"/>
              </a:spcBef>
              <a:spcAft>
                <a:spcPts val="0"/>
              </a:spcAft>
              <a:buClr>
                <a:srgbClr val="000000"/>
              </a:buClr>
              <a:buSzPts val="2250"/>
              <a:buFont typeface="Arial"/>
              <a:buNone/>
            </a:pPr>
            <a:r>
              <a:rPr b="1" i="0" lang="en-US" sz="2250" u="none" cap="none" strike="noStrike">
                <a:solidFill>
                  <a:srgbClr val="000000"/>
                </a:solidFill>
                <a:latin typeface="Open Sans"/>
                <a:ea typeface="Open Sans"/>
                <a:cs typeface="Open Sans"/>
                <a:sym typeface="Open Sans"/>
              </a:rPr>
              <a:t>Não pode ter ou abrir filial;</a:t>
            </a:r>
            <a:endParaRPr b="0" i="0" sz="2250" u="none" cap="none" strike="noStrike">
              <a:solidFill>
                <a:srgbClr val="000000"/>
              </a:solidFill>
              <a:latin typeface="Arial"/>
              <a:ea typeface="Arial"/>
              <a:cs typeface="Arial"/>
              <a:sym typeface="Arial"/>
            </a:endParaRPr>
          </a:p>
        </p:txBody>
      </p:sp>
      <p:sp>
        <p:nvSpPr>
          <p:cNvPr id="549" name="Google Shape;549;p5"/>
          <p:cNvSpPr/>
          <p:nvPr/>
        </p:nvSpPr>
        <p:spPr>
          <a:xfrm>
            <a:off x="9549855" y="3663663"/>
            <a:ext cx="569100" cy="33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580"/>
              <a:buFont typeface="Arial"/>
              <a:buNone/>
            </a:pPr>
            <a:r>
              <a:rPr b="1" i="0" lang="en-US" sz="1580" u="none" cap="none" strike="noStrike">
                <a:solidFill>
                  <a:srgbClr val="FFFFFF"/>
                </a:solidFill>
                <a:latin typeface="Open Sans"/>
                <a:ea typeface="Open Sans"/>
                <a:cs typeface="Open Sans"/>
                <a:sym typeface="Open Sans"/>
              </a:rPr>
              <a:t>02</a:t>
            </a:r>
            <a:endParaRPr b="0" i="0" sz="1580" u="none" cap="none" strike="noStrike">
              <a:solidFill>
                <a:srgbClr val="000000"/>
              </a:solidFill>
              <a:latin typeface="Arial"/>
              <a:ea typeface="Arial"/>
              <a:cs typeface="Arial"/>
              <a:sym typeface="Arial"/>
            </a:endParaRPr>
          </a:p>
        </p:txBody>
      </p:sp>
      <p:pic>
        <p:nvPicPr>
          <p:cNvPr id="550" name="Google Shape;550;p5"/>
          <p:cNvPicPr preferRelativeResize="0"/>
          <p:nvPr/>
        </p:nvPicPr>
        <p:blipFill rotWithShape="1">
          <a:blip r:embed="rId3">
            <a:alphaModFix/>
          </a:blip>
          <a:srcRect b="0" l="0" r="0" t="0"/>
          <a:stretch/>
        </p:blipFill>
        <p:spPr>
          <a:xfrm>
            <a:off x="9492045" y="4978170"/>
            <a:ext cx="684720" cy="684720"/>
          </a:xfrm>
          <a:prstGeom prst="rect">
            <a:avLst/>
          </a:prstGeom>
          <a:noFill/>
          <a:ln>
            <a:noFill/>
          </a:ln>
        </p:spPr>
      </p:pic>
      <p:sp>
        <p:nvSpPr>
          <p:cNvPr id="551" name="Google Shape;551;p5"/>
          <p:cNvSpPr/>
          <p:nvPr/>
        </p:nvSpPr>
        <p:spPr>
          <a:xfrm>
            <a:off x="2720980" y="4629606"/>
            <a:ext cx="5440800" cy="4827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300"/>
              <a:buFont typeface="Arial"/>
              <a:buNone/>
            </a:pPr>
            <a:r>
              <a:rPr b="1" i="0" lang="en-US" sz="2300" u="none" cap="none" strike="noStrike">
                <a:solidFill>
                  <a:srgbClr val="000000"/>
                </a:solidFill>
                <a:latin typeface="Open Sans"/>
                <a:ea typeface="Open Sans"/>
                <a:cs typeface="Open Sans"/>
                <a:sym typeface="Open Sans"/>
              </a:rPr>
              <a:t>Poderá ter um faturamento anual de até R$ 81.000,00 por ano, ou proporcional no ano de abertura. No ano de abertura o limite será proporcional ao número de meses em que a empresa atuar, levando em consideração a média de faturamento de R$ 6.750,00 por mês. </a:t>
            </a:r>
            <a:endParaRPr b="1" i="0" sz="2300" u="none" cap="none" strike="noStrike">
              <a:solidFill>
                <a:srgbClr val="000000"/>
              </a:solidFill>
              <a:latin typeface="Open Sans"/>
              <a:ea typeface="Open Sans"/>
              <a:cs typeface="Open Sans"/>
              <a:sym typeface="Open Sans"/>
            </a:endParaRPr>
          </a:p>
          <a:p>
            <a:pPr indent="0" lvl="0" marL="0" marR="0" rtl="0" algn="l">
              <a:lnSpc>
                <a:spcPct val="140000"/>
              </a:lnSpc>
              <a:spcBef>
                <a:spcPts val="0"/>
              </a:spcBef>
              <a:spcAft>
                <a:spcPts val="0"/>
              </a:spcAft>
              <a:buClr>
                <a:srgbClr val="000000"/>
              </a:buClr>
              <a:buSzPts val="2300"/>
              <a:buFont typeface="Arial"/>
              <a:buNone/>
            </a:pPr>
            <a:r>
              <a:t/>
            </a:r>
            <a:endParaRPr b="1" i="0" sz="2300" u="none" cap="none" strike="noStrike">
              <a:solidFill>
                <a:srgbClr val="000000"/>
              </a:solidFill>
              <a:latin typeface="Open Sans"/>
              <a:ea typeface="Open Sans"/>
              <a:cs typeface="Open Sans"/>
              <a:sym typeface="Open Sans"/>
            </a:endParaRPr>
          </a:p>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rgbClr val="000000"/>
                </a:solidFill>
                <a:latin typeface="Times New Roman"/>
                <a:ea typeface="Times New Roman"/>
                <a:cs typeface="Times New Roman"/>
                <a:sym typeface="Times New Roman"/>
              </a:rPr>
              <a:t>(Sebrae, 2024)</a:t>
            </a:r>
            <a:endParaRPr b="0" i="0" sz="2300" u="none" cap="none" strike="noStrike">
              <a:solidFill>
                <a:srgbClr val="000000"/>
              </a:solidFill>
              <a:latin typeface="Times New Roman"/>
              <a:ea typeface="Times New Roman"/>
              <a:cs typeface="Times New Roman"/>
              <a:sym typeface="Times New Roman"/>
            </a:endParaRPr>
          </a:p>
          <a:p>
            <a:pPr indent="0" lvl="0" marL="0" marR="0" rtl="0" algn="l">
              <a:lnSpc>
                <a:spcPct val="14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552" name="Google Shape;552;p5"/>
          <p:cNvSpPr/>
          <p:nvPr/>
        </p:nvSpPr>
        <p:spPr>
          <a:xfrm>
            <a:off x="9539520" y="5146928"/>
            <a:ext cx="569100" cy="334800"/>
          </a:xfrm>
          <a:prstGeom prst="rect">
            <a:avLst/>
          </a:prstGeom>
          <a:noFill/>
          <a:ln>
            <a:noFill/>
          </a:ln>
        </p:spPr>
        <p:txBody>
          <a:bodyPr anchorCtr="0" anchor="t" bIns="0" lIns="0" spcFirstLastPara="1" rIns="0" wrap="square" tIns="0">
            <a:spAutoFit/>
          </a:bodyPr>
          <a:lstStyle/>
          <a:p>
            <a:pPr indent="0" lvl="0" marL="0" marR="0" rtl="0" algn="ctr">
              <a:lnSpc>
                <a:spcPct val="142000"/>
              </a:lnSpc>
              <a:spcBef>
                <a:spcPts val="0"/>
              </a:spcBef>
              <a:spcAft>
                <a:spcPts val="0"/>
              </a:spcAft>
              <a:buClr>
                <a:srgbClr val="000000"/>
              </a:buClr>
              <a:buSzPts val="1550"/>
              <a:buFont typeface="Arial"/>
              <a:buNone/>
            </a:pPr>
            <a:r>
              <a:rPr b="1" i="0" lang="en-US" sz="1550" u="none" cap="none" strike="noStrike">
                <a:solidFill>
                  <a:schemeClr val="lt1"/>
                </a:solidFill>
                <a:latin typeface="Open Sans"/>
                <a:ea typeface="Open Sans"/>
                <a:cs typeface="Open Sans"/>
                <a:sym typeface="Open Sans"/>
              </a:rPr>
              <a:t>04</a:t>
            </a:r>
            <a:endParaRPr b="0" i="0" sz="1550" u="none" cap="none" strike="noStrike">
              <a:solidFill>
                <a:srgbClr val="000000"/>
              </a:solidFill>
              <a:latin typeface="Arial"/>
              <a:ea typeface="Arial"/>
              <a:cs typeface="Arial"/>
              <a:sym typeface="Arial"/>
            </a:endParaRPr>
          </a:p>
        </p:txBody>
      </p:sp>
      <p:sp>
        <p:nvSpPr>
          <p:cNvPr id="553" name="Google Shape;553;p5"/>
          <p:cNvSpPr/>
          <p:nvPr/>
        </p:nvSpPr>
        <p:spPr>
          <a:xfrm>
            <a:off x="2600764" y="284731"/>
            <a:ext cx="15359400" cy="206825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5600"/>
              <a:buFont typeface="Arial"/>
              <a:buNone/>
            </a:pPr>
            <a:r>
              <a:rPr b="1" i="0" lang="en-US" sz="5600" u="none" cap="none" strike="noStrike">
                <a:solidFill>
                  <a:srgbClr val="000000"/>
                </a:solidFill>
                <a:latin typeface="Times New Roman"/>
                <a:ea typeface="Times New Roman"/>
                <a:cs typeface="Times New Roman"/>
                <a:sym typeface="Times New Roman"/>
              </a:rPr>
              <a:t>O que você precisa saber antes de se tornar um MEI?</a:t>
            </a:r>
            <a:endParaRPr b="0" i="0" sz="5600" u="none" cap="none" strike="noStrike">
              <a:solidFill>
                <a:srgbClr val="000000"/>
              </a:solidFill>
              <a:latin typeface="Arial"/>
              <a:ea typeface="Arial"/>
              <a:cs typeface="Arial"/>
              <a:sym typeface="Arial"/>
            </a:endParaRPr>
          </a:p>
        </p:txBody>
      </p:sp>
      <p:sp>
        <p:nvSpPr>
          <p:cNvPr id="554" name="Google Shape;554;p5"/>
          <p:cNvSpPr/>
          <p:nvPr/>
        </p:nvSpPr>
        <p:spPr>
          <a:xfrm>
            <a:off x="8616960" y="137880"/>
            <a:ext cx="11353320" cy="216000"/>
          </a:xfrm>
          <a:prstGeom prst="rect">
            <a:avLst/>
          </a:prstGeom>
          <a:noFill/>
          <a:ln>
            <a:noFill/>
          </a:ln>
        </p:spPr>
        <p:txBody>
          <a:bodyPr anchorCtr="0" anchor="t" bIns="0" lIns="0" spcFirstLastPara="1" rIns="0" wrap="square" tIns="0">
            <a:spAutoFit/>
          </a:bodyPr>
          <a:lstStyle/>
          <a:p>
            <a:pPr indent="0" lvl="0" marL="0" marR="0" rtl="0" algn="ctr">
              <a:lnSpc>
                <a:spcPct val="79000"/>
              </a:lnSpc>
              <a:spcBef>
                <a:spcPts val="0"/>
              </a:spcBef>
              <a:spcAft>
                <a:spcPts val="0"/>
              </a:spcAft>
              <a:buClr>
                <a:srgbClr val="000000"/>
              </a:buClr>
              <a:buSzPts val="1800"/>
              <a:buFont typeface="Arial"/>
              <a:buNone/>
            </a:pPr>
            <a:r>
              <a:rPr b="1" i="0" lang="en-US" sz="1800" u="none" cap="none" strike="noStrike">
                <a:solidFill>
                  <a:srgbClr val="000000"/>
                </a:solidFill>
                <a:latin typeface="Open Sans"/>
                <a:ea typeface="Open Sans"/>
                <a:cs typeface="Open Sans"/>
                <a:sym typeface="Open Sans"/>
              </a:rPr>
              <a:t>https://elevesuasvendas.com.br/blog/mei/quem-nao-pode-ser-mei </a:t>
            </a:r>
            <a:endParaRPr b="0" i="0" sz="1800" u="none" cap="none" strike="noStrike">
              <a:solidFill>
                <a:srgbClr val="000000"/>
              </a:solidFill>
              <a:latin typeface="Arial"/>
              <a:ea typeface="Arial"/>
              <a:cs typeface="Arial"/>
              <a:sym typeface="Arial"/>
            </a:endParaRPr>
          </a:p>
        </p:txBody>
      </p:sp>
      <p:pic>
        <p:nvPicPr>
          <p:cNvPr id="555" name="Google Shape;555;p5"/>
          <p:cNvPicPr preferRelativeResize="0"/>
          <p:nvPr/>
        </p:nvPicPr>
        <p:blipFill rotWithShape="1">
          <a:blip r:embed="rId4">
            <a:alphaModFix/>
          </a:blip>
          <a:srcRect b="0" l="0" r="0" t="0"/>
          <a:stretch/>
        </p:blipFill>
        <p:spPr>
          <a:xfrm>
            <a:off x="16735320" y="9258480"/>
            <a:ext cx="1419120" cy="946080"/>
          </a:xfrm>
          <a:prstGeom prst="rect">
            <a:avLst/>
          </a:prstGeom>
          <a:noFill/>
          <a:ln>
            <a:noFill/>
          </a:ln>
        </p:spPr>
      </p:pic>
      <p:pic>
        <p:nvPicPr>
          <p:cNvPr id="556" name="Google Shape;556;p5"/>
          <p:cNvPicPr preferRelativeResize="0"/>
          <p:nvPr/>
        </p:nvPicPr>
        <p:blipFill rotWithShape="1">
          <a:blip r:embed="rId5">
            <a:alphaModFix/>
          </a:blip>
          <a:srcRect b="0" l="0" r="0" t="0"/>
          <a:stretch/>
        </p:blipFill>
        <p:spPr>
          <a:xfrm>
            <a:off x="15808320" y="9258480"/>
            <a:ext cx="507240" cy="885960"/>
          </a:xfrm>
          <a:prstGeom prst="rect">
            <a:avLst/>
          </a:prstGeom>
          <a:noFill/>
          <a:ln>
            <a:noFill/>
          </a:ln>
        </p:spPr>
      </p:pic>
      <p:pic>
        <p:nvPicPr>
          <p:cNvPr id="557" name="Google Shape;557;p5"/>
          <p:cNvPicPr preferRelativeResize="0"/>
          <p:nvPr/>
        </p:nvPicPr>
        <p:blipFill rotWithShape="1">
          <a:blip r:embed="rId6">
            <a:alphaModFix/>
          </a:blip>
          <a:srcRect b="0" l="0" r="0" t="0"/>
          <a:stretch/>
        </p:blipFill>
        <p:spPr>
          <a:xfrm>
            <a:off x="190440" y="139320"/>
            <a:ext cx="2638080" cy="1294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6"/>
          <p:cNvPicPr preferRelativeResize="0"/>
          <p:nvPr/>
        </p:nvPicPr>
        <p:blipFill rotWithShape="1">
          <a:blip r:embed="rId3">
            <a:alphaModFix/>
          </a:blip>
          <a:srcRect b="0" l="0" r="0" t="0"/>
          <a:stretch/>
        </p:blipFill>
        <p:spPr>
          <a:xfrm rot="-5400000">
            <a:off x="2172600" y="4603320"/>
            <a:ext cx="3936240" cy="6348960"/>
          </a:xfrm>
          <a:prstGeom prst="rect">
            <a:avLst/>
          </a:prstGeom>
          <a:noFill/>
          <a:ln>
            <a:noFill/>
          </a:ln>
        </p:spPr>
      </p:pic>
      <p:sp>
        <p:nvSpPr>
          <p:cNvPr id="563" name="Google Shape;563;p6"/>
          <p:cNvSpPr/>
          <p:nvPr/>
        </p:nvSpPr>
        <p:spPr>
          <a:xfrm>
            <a:off x="8567640" y="2122920"/>
            <a:ext cx="9817920" cy="5199840"/>
          </a:xfrm>
          <a:custGeom>
            <a:rect b="b" l="l" r="r" t="t"/>
            <a:pathLst>
              <a:path extrusionOk="0"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4" name="Google Shape;564;p6"/>
          <p:cNvPicPr preferRelativeResize="0"/>
          <p:nvPr/>
        </p:nvPicPr>
        <p:blipFill rotWithShape="1">
          <a:blip r:embed="rId5">
            <a:alphaModFix/>
          </a:blip>
          <a:srcRect b="0" l="0" r="0" t="0"/>
          <a:stretch/>
        </p:blipFill>
        <p:spPr>
          <a:xfrm rot="-238200">
            <a:off x="6648480" y="4001760"/>
            <a:ext cx="1873440" cy="1369080"/>
          </a:xfrm>
          <a:prstGeom prst="rect">
            <a:avLst/>
          </a:prstGeom>
          <a:noFill/>
          <a:ln>
            <a:noFill/>
          </a:ln>
        </p:spPr>
      </p:pic>
      <p:sp>
        <p:nvSpPr>
          <p:cNvPr id="565" name="Google Shape;565;p6"/>
          <p:cNvSpPr/>
          <p:nvPr/>
        </p:nvSpPr>
        <p:spPr>
          <a:xfrm>
            <a:off x="1746720" y="2881080"/>
            <a:ext cx="6309000" cy="9709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80"/>
              <a:buFont typeface="Arial"/>
              <a:buNone/>
            </a:pPr>
            <a:r>
              <a:rPr b="1" i="0" lang="en-US" sz="2280" u="none" cap="none" strike="noStrike">
                <a:solidFill>
                  <a:schemeClr val="dk1"/>
                </a:solidFill>
                <a:latin typeface="Times New Roman"/>
                <a:ea typeface="Times New Roman"/>
                <a:cs typeface="Times New Roman"/>
                <a:sym typeface="Times New Roman"/>
              </a:rPr>
              <a:t>Para saber se pode ser MEI, verifique se você atende as condições abaixo?</a:t>
            </a:r>
            <a:endParaRPr b="0" i="0" sz="2280" u="none" cap="none" strike="noStrike">
              <a:solidFill>
                <a:srgbClr val="000000"/>
              </a:solidFill>
              <a:latin typeface="Arial"/>
              <a:ea typeface="Arial"/>
              <a:cs typeface="Arial"/>
              <a:sym typeface="Arial"/>
            </a:endParaRPr>
          </a:p>
        </p:txBody>
      </p:sp>
      <p:sp>
        <p:nvSpPr>
          <p:cNvPr id="566" name="Google Shape;566;p6"/>
          <p:cNvSpPr/>
          <p:nvPr/>
        </p:nvSpPr>
        <p:spPr>
          <a:xfrm>
            <a:off x="1444680" y="6328800"/>
            <a:ext cx="5517360" cy="3234240"/>
          </a:xfrm>
          <a:prstGeom prst="rect">
            <a:avLst/>
          </a:prstGeom>
          <a:noFill/>
          <a:ln>
            <a:noFill/>
          </a:ln>
        </p:spPr>
        <p:txBody>
          <a:bodyPr anchorCtr="0" anchor="t" bIns="0" lIns="0" spcFirstLastPara="1" rIns="0" wrap="square" tIns="0">
            <a:spAutoFit/>
          </a:bodyPr>
          <a:lstStyle/>
          <a:p>
            <a:pPr indent="0" lvl="0" marL="0" marR="0" rtl="0" algn="l">
              <a:lnSpc>
                <a:spcPct val="139000"/>
              </a:lnSpc>
              <a:spcBef>
                <a:spcPts val="0"/>
              </a:spcBef>
              <a:spcAft>
                <a:spcPts val="0"/>
              </a:spcAft>
              <a:buClr>
                <a:srgbClr val="000000"/>
              </a:buClr>
              <a:buSzPts val="3060"/>
              <a:buFont typeface="Arial"/>
              <a:buNone/>
            </a:pPr>
            <a:r>
              <a:rPr b="0" i="0" lang="en-US" sz="3060" u="none" cap="none" strike="noStrike">
                <a:solidFill>
                  <a:schemeClr val="dk1"/>
                </a:solidFill>
                <a:latin typeface="Open Sans"/>
                <a:ea typeface="Open Sans"/>
                <a:cs typeface="Open Sans"/>
                <a:sym typeface="Open Sans"/>
              </a:rPr>
              <a:t>Resolução CGSN Nº 140, de 2018. (Arts. 100, Inciso I e 101, § 1º, Inciso I, § 2º) Ocupações Permitidas ao MEI.</a:t>
            </a:r>
            <a:endParaRPr b="0" i="0" sz="3060"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060"/>
              <a:buFont typeface="Arial"/>
              <a:buNone/>
            </a:pPr>
            <a:r>
              <a:t/>
            </a:r>
            <a:endParaRPr b="0" i="0" sz="3060" u="none" cap="none" strike="noStrike">
              <a:solidFill>
                <a:srgbClr val="000000"/>
              </a:solidFill>
              <a:latin typeface="Arial"/>
              <a:ea typeface="Arial"/>
              <a:cs typeface="Arial"/>
              <a:sym typeface="Arial"/>
            </a:endParaRPr>
          </a:p>
        </p:txBody>
      </p:sp>
      <p:sp>
        <p:nvSpPr>
          <p:cNvPr id="567" name="Google Shape;567;p6"/>
          <p:cNvSpPr/>
          <p:nvPr/>
        </p:nvSpPr>
        <p:spPr>
          <a:xfrm>
            <a:off x="693000" y="474480"/>
            <a:ext cx="8616240" cy="23356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4260"/>
              <a:buFont typeface="Arial"/>
              <a:buNone/>
            </a:pPr>
            <a:r>
              <a:rPr b="1" i="0" lang="en-US" sz="4260" u="none" cap="none" strike="noStrike">
                <a:solidFill>
                  <a:srgbClr val="171616"/>
                </a:solidFill>
                <a:latin typeface="Times New Roman"/>
                <a:ea typeface="Times New Roman"/>
                <a:cs typeface="Times New Roman"/>
                <a:sym typeface="Times New Roman"/>
              </a:rPr>
              <a:t>O que você precisa saber antes de se tornar um MEI?</a:t>
            </a:r>
            <a:endParaRPr b="0" i="0" sz="426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4260"/>
              <a:buFont typeface="Arial"/>
              <a:buNone/>
            </a:pPr>
            <a:r>
              <a:t/>
            </a:r>
            <a:endParaRPr b="0" i="0" sz="4260" u="none" cap="none" strike="noStrike">
              <a:solidFill>
                <a:srgbClr val="000000"/>
              </a:solidFill>
              <a:latin typeface="Arial"/>
              <a:ea typeface="Arial"/>
              <a:cs typeface="Arial"/>
              <a:sym typeface="Arial"/>
            </a:endParaRPr>
          </a:p>
        </p:txBody>
      </p:sp>
      <p:sp>
        <p:nvSpPr>
          <p:cNvPr id="568" name="Google Shape;568;p6"/>
          <p:cNvSpPr/>
          <p:nvPr/>
        </p:nvSpPr>
        <p:spPr>
          <a:xfrm>
            <a:off x="1170225" y="9889925"/>
            <a:ext cx="10144200" cy="39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2018)</a:t>
            </a:r>
            <a:endParaRPr b="0" i="0" sz="1600" u="none" cap="none" strike="noStrike">
              <a:solidFill>
                <a:srgbClr val="000000"/>
              </a:solidFill>
              <a:latin typeface="Arial"/>
              <a:ea typeface="Arial"/>
              <a:cs typeface="Arial"/>
              <a:sym typeface="Arial"/>
            </a:endParaRPr>
          </a:p>
        </p:txBody>
      </p:sp>
      <p:pic>
        <p:nvPicPr>
          <p:cNvPr id="569" name="Google Shape;569;p6"/>
          <p:cNvPicPr preferRelativeResize="0"/>
          <p:nvPr/>
        </p:nvPicPr>
        <p:blipFill rotWithShape="1">
          <a:blip r:embed="rId6">
            <a:alphaModFix/>
          </a:blip>
          <a:srcRect b="0" l="0" r="0" t="0"/>
          <a:stretch/>
        </p:blipFill>
        <p:spPr>
          <a:xfrm>
            <a:off x="16419960" y="9159840"/>
            <a:ext cx="1419120" cy="946080"/>
          </a:xfrm>
          <a:prstGeom prst="rect">
            <a:avLst/>
          </a:prstGeom>
          <a:noFill/>
          <a:ln>
            <a:noFill/>
          </a:ln>
        </p:spPr>
      </p:pic>
      <p:pic>
        <p:nvPicPr>
          <p:cNvPr id="570" name="Google Shape;570;p6"/>
          <p:cNvPicPr preferRelativeResize="0"/>
          <p:nvPr/>
        </p:nvPicPr>
        <p:blipFill rotWithShape="1">
          <a:blip r:embed="rId7">
            <a:alphaModFix/>
          </a:blip>
          <a:srcRect b="0" l="0" r="0" t="0"/>
          <a:stretch/>
        </p:blipFill>
        <p:spPr>
          <a:xfrm>
            <a:off x="15492960" y="9159840"/>
            <a:ext cx="507240" cy="885960"/>
          </a:xfrm>
          <a:prstGeom prst="rect">
            <a:avLst/>
          </a:prstGeom>
          <a:noFill/>
          <a:ln>
            <a:noFill/>
          </a:ln>
        </p:spPr>
      </p:pic>
      <p:pic>
        <p:nvPicPr>
          <p:cNvPr id="571" name="Google Shape;571;p6"/>
          <p:cNvPicPr preferRelativeResize="0"/>
          <p:nvPr/>
        </p:nvPicPr>
        <p:blipFill rotWithShape="1">
          <a:blip r:embed="rId8">
            <a:alphaModFix/>
          </a:blip>
          <a:srcRect b="0" l="0" r="0" t="0"/>
          <a:stretch/>
        </p:blipFill>
        <p:spPr>
          <a:xfrm>
            <a:off x="13345560" y="9175680"/>
            <a:ext cx="1991160" cy="9284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
          <p:cNvSpPr/>
          <p:nvPr/>
        </p:nvSpPr>
        <p:spPr>
          <a:xfrm>
            <a:off x="0" y="2301120"/>
            <a:ext cx="7985776" cy="7985776"/>
          </a:xfrm>
          <a:custGeom>
            <a:rect b="b" l="l" r="r" t="t"/>
            <a:pathLst>
              <a:path extrusionOk="0" h="3282950" w="3282950">
                <a:moveTo>
                  <a:pt x="0" y="0"/>
                </a:moveTo>
                <a:lnTo>
                  <a:pt x="2532380" y="0"/>
                </a:lnTo>
                <a:cubicBezTo>
                  <a:pt x="2946400" y="0"/>
                  <a:pt x="3282950" y="336550"/>
                  <a:pt x="3282950" y="750570"/>
                </a:cubicBezTo>
                <a:lnTo>
                  <a:pt x="3282950" y="750570"/>
                </a:lnTo>
                <a:lnTo>
                  <a:pt x="3282950" y="3282950"/>
                </a:lnTo>
                <a:lnTo>
                  <a:pt x="3282950" y="3282950"/>
                </a:lnTo>
                <a:lnTo>
                  <a:pt x="0" y="3282950"/>
                </a:lnTo>
                <a:lnTo>
                  <a:pt x="0" y="3282950"/>
                </a:lnTo>
                <a:lnTo>
                  <a:pt x="0" y="0"/>
                </a:lnTo>
                <a:lnTo>
                  <a:pt x="0" y="0"/>
                </a:ln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7" name="Google Shape;577;p7"/>
          <p:cNvPicPr preferRelativeResize="0"/>
          <p:nvPr/>
        </p:nvPicPr>
        <p:blipFill rotWithShape="1">
          <a:blip r:embed="rId4">
            <a:alphaModFix/>
          </a:blip>
          <a:srcRect b="0" l="0" r="0" t="0"/>
          <a:stretch/>
        </p:blipFill>
        <p:spPr>
          <a:xfrm rot="-5400000">
            <a:off x="4949280" y="3180600"/>
            <a:ext cx="4217400" cy="6802560"/>
          </a:xfrm>
          <a:prstGeom prst="rect">
            <a:avLst/>
          </a:prstGeom>
          <a:noFill/>
          <a:ln>
            <a:noFill/>
          </a:ln>
        </p:spPr>
      </p:pic>
      <p:sp>
        <p:nvSpPr>
          <p:cNvPr id="578" name="Google Shape;578;p7"/>
          <p:cNvSpPr/>
          <p:nvPr/>
        </p:nvSpPr>
        <p:spPr>
          <a:xfrm>
            <a:off x="3792252" y="4473179"/>
            <a:ext cx="6276000" cy="3531000"/>
          </a:xfrm>
          <a:prstGeom prst="rect">
            <a:avLst/>
          </a:prstGeom>
          <a:noFill/>
          <a:ln>
            <a:noFill/>
          </a:ln>
        </p:spPr>
        <p:txBody>
          <a:bodyPr anchorCtr="0" anchor="t" bIns="0" lIns="0" spcFirstLastPara="1" rIns="0" wrap="square" tIns="0">
            <a:spAutoFit/>
          </a:bodyPr>
          <a:lstStyle/>
          <a:p>
            <a:pPr indent="-274680" lvl="1" marL="549720" marR="0" rtl="0" algn="l">
              <a:lnSpc>
                <a:spcPct val="140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aposentadoria por in</a:t>
            </a:r>
            <a:r>
              <a:rPr lang="en-US" sz="2550">
                <a:solidFill>
                  <a:schemeClr val="dk1"/>
                </a:solidFill>
                <a:latin typeface="Open Sans"/>
                <a:ea typeface="Open Sans"/>
                <a:cs typeface="Open Sans"/>
                <a:sym typeface="Open Sans"/>
              </a:rPr>
              <a:t>capacidade permanente</a:t>
            </a:r>
            <a:r>
              <a:rPr b="0" i="0" lang="en-US" sz="2550" u="none" cap="none" strike="noStrike">
                <a:solidFill>
                  <a:schemeClr val="dk1"/>
                </a:solidFill>
                <a:latin typeface="Open Sans"/>
                <a:ea typeface="Open Sans"/>
                <a:cs typeface="Open Sans"/>
                <a:sym typeface="Open Sans"/>
              </a:rPr>
              <a:t>;</a:t>
            </a:r>
            <a:endParaRPr b="0" i="0" sz="2550" u="none" cap="none" strike="noStrike">
              <a:solidFill>
                <a:srgbClr val="000000"/>
              </a:solidFill>
              <a:latin typeface="Arial"/>
              <a:ea typeface="Arial"/>
              <a:cs typeface="Arial"/>
              <a:sym typeface="Arial"/>
            </a:endParaRPr>
          </a:p>
          <a:p>
            <a:pPr indent="-274680" lvl="1" marL="549720" marR="0" rtl="0" algn="l">
              <a:lnSpc>
                <a:spcPct val="140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auxílio</a:t>
            </a:r>
            <a:r>
              <a:rPr lang="en-US" sz="2550">
                <a:solidFill>
                  <a:schemeClr val="dk1"/>
                </a:solidFill>
                <a:latin typeface="Open Sans"/>
                <a:ea typeface="Open Sans"/>
                <a:cs typeface="Open Sans"/>
                <a:sym typeface="Open Sans"/>
              </a:rPr>
              <a:t> por incapacidade temporária</a:t>
            </a:r>
            <a:r>
              <a:rPr b="0" i="0" lang="en-US" sz="2550" u="none" cap="none" strike="noStrike">
                <a:solidFill>
                  <a:schemeClr val="dk1"/>
                </a:solidFill>
                <a:latin typeface="Open Sans"/>
                <a:ea typeface="Open Sans"/>
                <a:cs typeface="Open Sans"/>
                <a:sym typeface="Open Sans"/>
              </a:rPr>
              <a:t>; </a:t>
            </a:r>
            <a:endParaRPr b="0" i="0" sz="2550" u="none" cap="none" strike="noStrike">
              <a:solidFill>
                <a:srgbClr val="000000"/>
              </a:solidFill>
              <a:latin typeface="Arial"/>
              <a:ea typeface="Arial"/>
              <a:cs typeface="Arial"/>
              <a:sym typeface="Arial"/>
            </a:endParaRPr>
          </a:p>
          <a:p>
            <a:pPr indent="-274680" lvl="1" marL="549720" marR="0" rtl="0" algn="l">
              <a:lnSpc>
                <a:spcPct val="140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salário maternidade.</a:t>
            </a:r>
            <a:endParaRPr b="0" i="0" sz="255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550"/>
              <a:buFont typeface="Arial"/>
              <a:buNone/>
            </a:pPr>
            <a:r>
              <a:t/>
            </a:r>
            <a:endParaRPr b="0" i="0" sz="2550" u="none" cap="none" strike="noStrike">
              <a:solidFill>
                <a:srgbClr val="000000"/>
              </a:solidFill>
              <a:latin typeface="Arial"/>
              <a:ea typeface="Arial"/>
              <a:cs typeface="Arial"/>
              <a:sym typeface="Arial"/>
            </a:endParaRPr>
          </a:p>
        </p:txBody>
      </p:sp>
      <p:sp>
        <p:nvSpPr>
          <p:cNvPr id="579" name="Google Shape;579;p7"/>
          <p:cNvSpPr/>
          <p:nvPr/>
        </p:nvSpPr>
        <p:spPr>
          <a:xfrm>
            <a:off x="4197435" y="6814675"/>
            <a:ext cx="5418300" cy="2552700"/>
          </a:xfrm>
          <a:prstGeom prst="rect">
            <a:avLst/>
          </a:prstGeom>
          <a:noFill/>
          <a:ln>
            <a:noFill/>
          </a:ln>
        </p:spPr>
        <p:txBody>
          <a:bodyPr anchorCtr="0" anchor="t" bIns="0" lIns="0" spcFirstLastPara="1" rIns="0" wrap="square" tIns="0">
            <a:spAutoFit/>
          </a:bodyPr>
          <a:lstStyle/>
          <a:p>
            <a:pPr indent="0" lvl="0" marL="0" marR="0" rtl="0" algn="l">
              <a:lnSpc>
                <a:spcPct val="139000"/>
              </a:lnSpc>
              <a:spcBef>
                <a:spcPts val="0"/>
              </a:spcBef>
              <a:spcAft>
                <a:spcPts val="0"/>
              </a:spcAft>
              <a:buClr>
                <a:srgbClr val="000000"/>
              </a:buClr>
              <a:buSzPts val="3020"/>
              <a:buFont typeface="Arial"/>
              <a:buNone/>
            </a:pPr>
            <a:r>
              <a:rPr b="1" i="0" lang="en-US" sz="3020" u="none" cap="none" strike="noStrike">
                <a:solidFill>
                  <a:schemeClr val="dk1"/>
                </a:solidFill>
                <a:latin typeface="Poppins"/>
                <a:ea typeface="Poppins"/>
                <a:cs typeface="Poppins"/>
                <a:sym typeface="Poppins"/>
              </a:rPr>
              <a:t>Benefícios previdenciários que serão cancelados:</a:t>
            </a:r>
            <a:endParaRPr b="0" i="0" sz="3020"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020"/>
              <a:buFont typeface="Arial"/>
              <a:buNone/>
            </a:pPr>
            <a:r>
              <a:t/>
            </a:r>
            <a:endParaRPr b="0" i="0" sz="3020" u="none" cap="none" strike="noStrike">
              <a:solidFill>
                <a:srgbClr val="000000"/>
              </a:solidFill>
              <a:latin typeface="Arial"/>
              <a:ea typeface="Arial"/>
              <a:cs typeface="Arial"/>
              <a:sym typeface="Arial"/>
            </a:endParaRPr>
          </a:p>
        </p:txBody>
      </p:sp>
      <p:pic>
        <p:nvPicPr>
          <p:cNvPr id="580" name="Google Shape;580;p7"/>
          <p:cNvPicPr preferRelativeResize="0"/>
          <p:nvPr/>
        </p:nvPicPr>
        <p:blipFill rotWithShape="1">
          <a:blip r:embed="rId4">
            <a:alphaModFix/>
          </a:blip>
          <a:srcRect b="0" l="0" r="0" t="0"/>
          <a:stretch/>
        </p:blipFill>
        <p:spPr>
          <a:xfrm rot="-5400000">
            <a:off x="12322800" y="3180600"/>
            <a:ext cx="4217400" cy="6802560"/>
          </a:xfrm>
          <a:prstGeom prst="rect">
            <a:avLst/>
          </a:prstGeom>
          <a:noFill/>
          <a:ln>
            <a:noFill/>
          </a:ln>
        </p:spPr>
      </p:pic>
      <p:sp>
        <p:nvSpPr>
          <p:cNvPr id="581" name="Google Shape;581;p7"/>
          <p:cNvSpPr/>
          <p:nvPr/>
        </p:nvSpPr>
        <p:spPr>
          <a:xfrm>
            <a:off x="11181240" y="5850270"/>
            <a:ext cx="4065120" cy="3272819"/>
          </a:xfrm>
          <a:prstGeom prst="rect">
            <a:avLst/>
          </a:prstGeom>
          <a:noFill/>
          <a:ln>
            <a:noFill/>
          </a:ln>
        </p:spPr>
        <p:txBody>
          <a:bodyPr anchorCtr="0" anchor="t" bIns="0" lIns="0" spcFirstLastPara="1" rIns="0" wrap="square" tIns="0">
            <a:spAutoFit/>
          </a:bodyPr>
          <a:lstStyle/>
          <a:p>
            <a:pPr indent="-275040" lvl="1" marL="550080" marR="0" rtl="0" algn="l">
              <a:lnSpc>
                <a:spcPct val="139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Seguro desemprego; </a:t>
            </a:r>
            <a:endParaRPr b="0" i="0" sz="2550" u="none" cap="none" strike="noStrike">
              <a:solidFill>
                <a:srgbClr val="000000"/>
              </a:solidFill>
              <a:latin typeface="Arial"/>
              <a:ea typeface="Arial"/>
              <a:cs typeface="Arial"/>
              <a:sym typeface="Arial"/>
            </a:endParaRPr>
          </a:p>
          <a:p>
            <a:pPr indent="-275040" lvl="1" marL="550080" marR="0" rtl="0" algn="l">
              <a:lnSpc>
                <a:spcPct val="139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BPC-LOAS;</a:t>
            </a:r>
            <a:endParaRPr b="0" i="0" sz="2550" u="none" cap="none" strike="noStrike">
              <a:solidFill>
                <a:srgbClr val="000000"/>
              </a:solidFill>
              <a:latin typeface="Arial"/>
              <a:ea typeface="Arial"/>
              <a:cs typeface="Arial"/>
              <a:sym typeface="Arial"/>
            </a:endParaRPr>
          </a:p>
          <a:p>
            <a:pPr indent="-275040" lvl="1" marL="550080" marR="0" rtl="0" algn="l">
              <a:lnSpc>
                <a:spcPct val="139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Prouni; </a:t>
            </a:r>
            <a:endParaRPr b="0" i="0" sz="2550" u="none" cap="none" strike="noStrike">
              <a:solidFill>
                <a:srgbClr val="000000"/>
              </a:solidFill>
              <a:latin typeface="Arial"/>
              <a:ea typeface="Arial"/>
              <a:cs typeface="Arial"/>
              <a:sym typeface="Arial"/>
            </a:endParaRPr>
          </a:p>
          <a:p>
            <a:pPr indent="-275040" lvl="1" marL="550080" marR="0" rtl="0" algn="l">
              <a:lnSpc>
                <a:spcPct val="139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FIES; </a:t>
            </a:r>
            <a:endParaRPr b="0" i="0" sz="2550" u="none" cap="none" strike="noStrike">
              <a:solidFill>
                <a:srgbClr val="000000"/>
              </a:solidFill>
              <a:latin typeface="Arial"/>
              <a:ea typeface="Arial"/>
              <a:cs typeface="Arial"/>
              <a:sym typeface="Arial"/>
            </a:endParaRPr>
          </a:p>
          <a:p>
            <a:pPr indent="-275040" lvl="1" marL="550080" marR="0" rtl="0" algn="l">
              <a:lnSpc>
                <a:spcPct val="139000"/>
              </a:lnSpc>
              <a:spcBef>
                <a:spcPts val="0"/>
              </a:spcBef>
              <a:spcAft>
                <a:spcPts val="0"/>
              </a:spcAft>
              <a:buClr>
                <a:srgbClr val="000000"/>
              </a:buClr>
              <a:buSzPts val="2550"/>
              <a:buFont typeface="Arial"/>
              <a:buChar char="•"/>
            </a:pPr>
            <a:r>
              <a:rPr b="0" i="0" lang="en-US" sz="2550" u="none" cap="none" strike="noStrike">
                <a:solidFill>
                  <a:schemeClr val="dk1"/>
                </a:solidFill>
                <a:latin typeface="Open Sans"/>
                <a:ea typeface="Open Sans"/>
                <a:cs typeface="Open Sans"/>
                <a:sym typeface="Open Sans"/>
              </a:rPr>
              <a:t>Bolsa Família.</a:t>
            </a:r>
            <a:endParaRPr b="0" i="0" sz="2550" u="none" cap="none" strike="noStrike">
              <a:solidFill>
                <a:schemeClr val="dk1"/>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2550"/>
              <a:buFont typeface="Arial"/>
              <a:buNone/>
            </a:pPr>
            <a:r>
              <a:t/>
            </a:r>
            <a:endParaRPr b="0" i="0" sz="2550" u="none" cap="none" strike="noStrike">
              <a:solidFill>
                <a:srgbClr val="000000"/>
              </a:solidFill>
              <a:latin typeface="Arial"/>
              <a:ea typeface="Arial"/>
              <a:cs typeface="Arial"/>
              <a:sym typeface="Arial"/>
            </a:endParaRPr>
          </a:p>
        </p:txBody>
      </p:sp>
      <p:sp>
        <p:nvSpPr>
          <p:cNvPr id="582" name="Google Shape;582;p7"/>
          <p:cNvSpPr/>
          <p:nvPr/>
        </p:nvSpPr>
        <p:spPr>
          <a:xfrm>
            <a:off x="11451600" y="4653300"/>
            <a:ext cx="5765400" cy="2552760"/>
          </a:xfrm>
          <a:prstGeom prst="rect">
            <a:avLst/>
          </a:prstGeom>
          <a:noFill/>
          <a:ln>
            <a:noFill/>
          </a:ln>
        </p:spPr>
        <p:txBody>
          <a:bodyPr anchorCtr="0" anchor="t" bIns="0" lIns="0" spcFirstLastPara="1" rIns="0" wrap="square" tIns="0">
            <a:spAutoFit/>
          </a:bodyPr>
          <a:lstStyle/>
          <a:p>
            <a:pPr indent="0" lvl="0" marL="0" marR="0" rtl="0" algn="l">
              <a:lnSpc>
                <a:spcPct val="139000"/>
              </a:lnSpc>
              <a:spcBef>
                <a:spcPts val="0"/>
              </a:spcBef>
              <a:spcAft>
                <a:spcPts val="0"/>
              </a:spcAft>
              <a:buClr>
                <a:srgbClr val="000000"/>
              </a:buClr>
              <a:buSzPts val="3020"/>
              <a:buFont typeface="Arial"/>
              <a:buNone/>
            </a:pPr>
            <a:r>
              <a:rPr b="1" i="0" lang="en-US" sz="3020" u="none" cap="none" strike="noStrike">
                <a:solidFill>
                  <a:schemeClr val="dk1"/>
                </a:solidFill>
                <a:latin typeface="Poppins"/>
                <a:ea typeface="Poppins"/>
                <a:cs typeface="Poppins"/>
                <a:sym typeface="Poppins"/>
              </a:rPr>
              <a:t>Benefícios assistencialistas que podem ser cancelados:</a:t>
            </a:r>
            <a:endParaRPr b="0" i="0" sz="3020" u="none" cap="none" strike="noStrike">
              <a:solidFill>
                <a:srgbClr val="000000"/>
              </a:solidFill>
              <a:latin typeface="Arial"/>
              <a:ea typeface="Arial"/>
              <a:cs typeface="Arial"/>
              <a:sym typeface="Arial"/>
            </a:endParaRPr>
          </a:p>
          <a:p>
            <a:pPr indent="0" lvl="0" marL="0" marR="0" rtl="0" algn="l">
              <a:lnSpc>
                <a:spcPct val="139000"/>
              </a:lnSpc>
              <a:spcBef>
                <a:spcPts val="0"/>
              </a:spcBef>
              <a:spcAft>
                <a:spcPts val="0"/>
              </a:spcAft>
              <a:buClr>
                <a:srgbClr val="000000"/>
              </a:buClr>
              <a:buSzPts val="3020"/>
              <a:buFont typeface="Arial"/>
              <a:buNone/>
            </a:pPr>
            <a:r>
              <a:t/>
            </a:r>
            <a:endParaRPr b="0" i="0" sz="3020" u="none" cap="none" strike="noStrike">
              <a:solidFill>
                <a:srgbClr val="000000"/>
              </a:solidFill>
              <a:latin typeface="Arial"/>
              <a:ea typeface="Arial"/>
              <a:cs typeface="Arial"/>
              <a:sym typeface="Arial"/>
            </a:endParaRPr>
          </a:p>
        </p:txBody>
      </p:sp>
      <p:pic>
        <p:nvPicPr>
          <p:cNvPr id="583" name="Google Shape;583;p7"/>
          <p:cNvPicPr preferRelativeResize="0"/>
          <p:nvPr/>
        </p:nvPicPr>
        <p:blipFill rotWithShape="1">
          <a:blip r:embed="rId5">
            <a:alphaModFix/>
          </a:blip>
          <a:srcRect b="0" l="0" r="0" t="0"/>
          <a:stretch/>
        </p:blipFill>
        <p:spPr>
          <a:xfrm>
            <a:off x="5296320" y="1827720"/>
            <a:ext cx="951480" cy="951480"/>
          </a:xfrm>
          <a:prstGeom prst="rect">
            <a:avLst/>
          </a:prstGeom>
          <a:noFill/>
          <a:ln>
            <a:noFill/>
          </a:ln>
        </p:spPr>
      </p:pic>
      <p:sp>
        <p:nvSpPr>
          <p:cNvPr id="584" name="Google Shape;584;p7"/>
          <p:cNvSpPr/>
          <p:nvPr/>
        </p:nvSpPr>
        <p:spPr>
          <a:xfrm>
            <a:off x="7006320" y="335520"/>
            <a:ext cx="10348920" cy="20480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5600"/>
              <a:buFont typeface="Arial"/>
              <a:buNone/>
            </a:pPr>
            <a:r>
              <a:rPr b="1" i="0" lang="en-US" sz="5600" u="none" cap="none" strike="noStrike">
                <a:solidFill>
                  <a:srgbClr val="171616"/>
                </a:solidFill>
                <a:latin typeface="Times New Roman"/>
                <a:ea typeface="Times New Roman"/>
                <a:cs typeface="Times New Roman"/>
                <a:sym typeface="Times New Roman"/>
              </a:rPr>
              <a:t>O que você precisa saber antes de se tornar um MEI?</a:t>
            </a:r>
            <a:endParaRPr b="0" i="0" sz="5600" u="none" cap="none" strike="noStrike">
              <a:solidFill>
                <a:srgbClr val="000000"/>
              </a:solidFill>
              <a:latin typeface="Arial"/>
              <a:ea typeface="Arial"/>
              <a:cs typeface="Arial"/>
              <a:sym typeface="Arial"/>
            </a:endParaRPr>
          </a:p>
        </p:txBody>
      </p:sp>
      <p:sp>
        <p:nvSpPr>
          <p:cNvPr id="585" name="Google Shape;585;p7"/>
          <p:cNvSpPr/>
          <p:nvPr/>
        </p:nvSpPr>
        <p:spPr>
          <a:xfrm>
            <a:off x="7729200" y="2888640"/>
            <a:ext cx="8294760" cy="12783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Alguns benefícios poderão ser impactados após a sua formalização como MEI.</a:t>
            </a:r>
            <a:endParaRPr b="0" i="0" sz="3000" u="none" cap="none" strike="noStrike">
              <a:solidFill>
                <a:srgbClr val="000000"/>
              </a:solidFill>
              <a:latin typeface="Arial"/>
              <a:ea typeface="Arial"/>
              <a:cs typeface="Arial"/>
              <a:sym typeface="Arial"/>
            </a:endParaRPr>
          </a:p>
        </p:txBody>
      </p:sp>
      <p:sp>
        <p:nvSpPr>
          <p:cNvPr id="586" name="Google Shape;586;p7"/>
          <p:cNvSpPr/>
          <p:nvPr/>
        </p:nvSpPr>
        <p:spPr>
          <a:xfrm>
            <a:off x="9824375" y="8938450"/>
            <a:ext cx="1714500" cy="549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600" u="none" cap="none" strike="noStrike">
              <a:solidFill>
                <a:srgbClr val="000000"/>
              </a:solidFill>
              <a:latin typeface="Arial"/>
              <a:ea typeface="Arial"/>
              <a:cs typeface="Arial"/>
              <a:sym typeface="Arial"/>
            </a:endParaRPr>
          </a:p>
        </p:txBody>
      </p:sp>
      <p:pic>
        <p:nvPicPr>
          <p:cNvPr id="587" name="Google Shape;587;p7"/>
          <p:cNvPicPr preferRelativeResize="0"/>
          <p:nvPr/>
        </p:nvPicPr>
        <p:blipFill rotWithShape="1">
          <a:blip r:embed="rId6">
            <a:alphaModFix/>
          </a:blip>
          <a:srcRect b="0" l="0" r="0" t="0"/>
          <a:stretch/>
        </p:blipFill>
        <p:spPr>
          <a:xfrm>
            <a:off x="16173360" y="8971200"/>
            <a:ext cx="1419120" cy="946080"/>
          </a:xfrm>
          <a:prstGeom prst="rect">
            <a:avLst/>
          </a:prstGeom>
          <a:noFill/>
          <a:ln>
            <a:noFill/>
          </a:ln>
        </p:spPr>
      </p:pic>
      <p:pic>
        <p:nvPicPr>
          <p:cNvPr id="588" name="Google Shape;588;p7"/>
          <p:cNvPicPr preferRelativeResize="0"/>
          <p:nvPr/>
        </p:nvPicPr>
        <p:blipFill rotWithShape="1">
          <a:blip r:embed="rId7">
            <a:alphaModFix/>
          </a:blip>
          <a:srcRect b="0" l="0" r="0" t="0"/>
          <a:stretch/>
        </p:blipFill>
        <p:spPr>
          <a:xfrm>
            <a:off x="15246360" y="8971200"/>
            <a:ext cx="507240" cy="885960"/>
          </a:xfrm>
          <a:prstGeom prst="rect">
            <a:avLst/>
          </a:prstGeom>
          <a:noFill/>
          <a:ln>
            <a:noFill/>
          </a:ln>
        </p:spPr>
      </p:pic>
      <p:pic>
        <p:nvPicPr>
          <p:cNvPr id="589" name="Google Shape;589;p7"/>
          <p:cNvPicPr preferRelativeResize="0"/>
          <p:nvPr/>
        </p:nvPicPr>
        <p:blipFill rotWithShape="1">
          <a:blip r:embed="rId8">
            <a:alphaModFix/>
          </a:blip>
          <a:srcRect b="0" l="0" r="0" t="0"/>
          <a:stretch/>
        </p:blipFill>
        <p:spPr>
          <a:xfrm>
            <a:off x="13022280" y="8938440"/>
            <a:ext cx="1991160" cy="928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8"/>
          <p:cNvPicPr preferRelativeResize="0"/>
          <p:nvPr/>
        </p:nvPicPr>
        <p:blipFill rotWithShape="1">
          <a:blip r:embed="rId3">
            <a:alphaModFix/>
          </a:blip>
          <a:srcRect b="0" l="0" r="-873" t="318"/>
          <a:stretch/>
        </p:blipFill>
        <p:spPr>
          <a:xfrm rot="-5400000">
            <a:off x="1755720" y="2050560"/>
            <a:ext cx="5811840" cy="8963640"/>
          </a:xfrm>
          <a:prstGeom prst="rect">
            <a:avLst/>
          </a:prstGeom>
          <a:noFill/>
          <a:ln>
            <a:noFill/>
          </a:ln>
        </p:spPr>
      </p:pic>
      <p:sp>
        <p:nvSpPr>
          <p:cNvPr id="595" name="Google Shape;595;p8"/>
          <p:cNvSpPr/>
          <p:nvPr/>
        </p:nvSpPr>
        <p:spPr>
          <a:xfrm>
            <a:off x="772920" y="427680"/>
            <a:ext cx="8034840" cy="15620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270"/>
              <a:buFont typeface="Arial"/>
              <a:buNone/>
            </a:pPr>
            <a:r>
              <a:rPr b="1" i="0" lang="en-US" sz="4270" u="none" cap="none" strike="noStrike">
                <a:solidFill>
                  <a:srgbClr val="000000"/>
                </a:solidFill>
                <a:latin typeface="Times New Roman"/>
                <a:ea typeface="Times New Roman"/>
                <a:cs typeface="Times New Roman"/>
                <a:sym typeface="Times New Roman"/>
              </a:rPr>
              <a:t>O que você precisa saber antes de se tornar um MEI?</a:t>
            </a:r>
            <a:endParaRPr b="0" i="0" sz="4270" u="none" cap="none" strike="noStrike">
              <a:solidFill>
                <a:srgbClr val="000000"/>
              </a:solidFill>
              <a:latin typeface="Arial"/>
              <a:ea typeface="Arial"/>
              <a:cs typeface="Arial"/>
              <a:sym typeface="Arial"/>
            </a:endParaRPr>
          </a:p>
        </p:txBody>
      </p:sp>
      <p:sp>
        <p:nvSpPr>
          <p:cNvPr id="596" name="Google Shape;596;p8"/>
          <p:cNvSpPr/>
          <p:nvPr/>
        </p:nvSpPr>
        <p:spPr>
          <a:xfrm>
            <a:off x="1461600" y="2275560"/>
            <a:ext cx="6332400" cy="11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690"/>
              <a:buFont typeface="Arial"/>
              <a:buNone/>
            </a:pPr>
            <a:r>
              <a:rPr b="1" i="0" lang="en-US" sz="2690" u="none" cap="none" strike="noStrike">
                <a:solidFill>
                  <a:schemeClr val="dk1"/>
                </a:solidFill>
                <a:latin typeface="Times New Roman"/>
                <a:ea typeface="Times New Roman"/>
                <a:cs typeface="Times New Roman"/>
                <a:sym typeface="Times New Roman"/>
              </a:rPr>
              <a:t>Alguns benefícios poderão ser impactados após a sua formalização como MEI.</a:t>
            </a:r>
            <a:endParaRPr b="0" i="0" sz="2690" u="none" cap="none" strike="noStrike">
              <a:solidFill>
                <a:srgbClr val="000000"/>
              </a:solidFill>
              <a:latin typeface="Arial"/>
              <a:ea typeface="Arial"/>
              <a:cs typeface="Arial"/>
              <a:sym typeface="Arial"/>
            </a:endParaRPr>
          </a:p>
        </p:txBody>
      </p:sp>
      <p:sp>
        <p:nvSpPr>
          <p:cNvPr id="597" name="Google Shape;597;p8"/>
          <p:cNvSpPr/>
          <p:nvPr/>
        </p:nvSpPr>
        <p:spPr>
          <a:xfrm>
            <a:off x="516240" y="4279320"/>
            <a:ext cx="8291520" cy="3829320"/>
          </a:xfrm>
          <a:prstGeom prst="rect">
            <a:avLst/>
          </a:prstGeom>
          <a:noFill/>
          <a:ln>
            <a:noFill/>
          </a:ln>
        </p:spPr>
        <p:txBody>
          <a:bodyPr anchorCtr="0" anchor="t" bIns="0" lIns="0" spcFirstLastPara="1" rIns="0" wrap="square" tIns="0">
            <a:spAutoFit/>
          </a:bodyPr>
          <a:lstStyle/>
          <a:p>
            <a:pPr indent="0" lvl="0" marL="0" marR="0" rtl="0" algn="just">
              <a:lnSpc>
                <a:spcPct val="142000"/>
              </a:lnSpc>
              <a:spcBef>
                <a:spcPts val="0"/>
              </a:spcBef>
              <a:spcAft>
                <a:spcPts val="0"/>
              </a:spcAft>
              <a:buClr>
                <a:srgbClr val="000000"/>
              </a:buClr>
              <a:buSzPts val="2950"/>
              <a:buFont typeface="Arial"/>
              <a:buNone/>
            </a:pPr>
            <a:r>
              <a:rPr b="1" i="0" lang="en-US" sz="2950" u="none" cap="none" strike="noStrike">
                <a:solidFill>
                  <a:schemeClr val="dk1"/>
                </a:solidFill>
                <a:latin typeface="Times New Roman"/>
                <a:ea typeface="Times New Roman"/>
                <a:cs typeface="Times New Roman"/>
                <a:sym typeface="Times New Roman"/>
              </a:rPr>
              <a:t>Aposentadoria por </a:t>
            </a:r>
            <a:r>
              <a:rPr b="1" lang="en-US" sz="2550">
                <a:solidFill>
                  <a:schemeClr val="dk1"/>
                </a:solidFill>
                <a:latin typeface="Open Sans"/>
                <a:ea typeface="Open Sans"/>
                <a:cs typeface="Open Sans"/>
                <a:sym typeface="Open Sans"/>
              </a:rPr>
              <a:t>por incapacidade permanente</a:t>
            </a:r>
            <a:endParaRPr b="1" i="0" sz="2950" u="none" cap="none" strike="noStrike">
              <a:solidFill>
                <a:srgbClr val="000000"/>
              </a:solidFill>
            </a:endParaRPr>
          </a:p>
          <a:p>
            <a:pPr indent="0" lvl="0" marL="0" marR="0" rtl="0" algn="just">
              <a:lnSpc>
                <a:spcPct val="142000"/>
              </a:lnSpc>
              <a:spcBef>
                <a:spcPts val="0"/>
              </a:spcBef>
              <a:spcAft>
                <a:spcPts val="0"/>
              </a:spcAft>
              <a:buClr>
                <a:srgbClr val="000000"/>
              </a:buClr>
              <a:buSzPts val="2950"/>
              <a:buFont typeface="Arial"/>
              <a:buNone/>
            </a:pPr>
            <a:r>
              <a:rPr b="1" i="0" lang="en-US" sz="2950" u="none" cap="none" strike="noStrike">
                <a:solidFill>
                  <a:schemeClr val="dk1"/>
                </a:solidFill>
                <a:latin typeface="Times New Roman"/>
                <a:ea typeface="Times New Roman"/>
                <a:cs typeface="Times New Roman"/>
                <a:sym typeface="Times New Roman"/>
              </a:rPr>
              <a:t>Ao registrar-se como MEI, o aposentado por invalidez perderá o benefício. Isso porque, ao formalizar-se para desenvolver atividade como MEI, a Previdência Social entende que ele se encontra recuperado e, portanto, apto ao trabalho.</a:t>
            </a:r>
            <a:endParaRPr b="0" i="0" sz="2950" u="none" cap="none" strike="noStrike">
              <a:solidFill>
                <a:srgbClr val="000000"/>
              </a:solidFill>
              <a:latin typeface="Arial"/>
              <a:ea typeface="Arial"/>
              <a:cs typeface="Arial"/>
              <a:sym typeface="Arial"/>
            </a:endParaRPr>
          </a:p>
        </p:txBody>
      </p:sp>
      <p:pic>
        <p:nvPicPr>
          <p:cNvPr id="598" name="Google Shape;598;p8"/>
          <p:cNvPicPr preferRelativeResize="0"/>
          <p:nvPr/>
        </p:nvPicPr>
        <p:blipFill rotWithShape="1">
          <a:blip r:embed="rId4">
            <a:alphaModFix/>
          </a:blip>
          <a:srcRect b="0" l="0" r="0" t="0"/>
          <a:stretch/>
        </p:blipFill>
        <p:spPr>
          <a:xfrm rot="-5400000">
            <a:off x="10925280" y="-469440"/>
            <a:ext cx="5031000" cy="8115120"/>
          </a:xfrm>
          <a:prstGeom prst="rect">
            <a:avLst/>
          </a:prstGeom>
          <a:noFill/>
          <a:ln>
            <a:noFill/>
          </a:ln>
        </p:spPr>
      </p:pic>
      <p:sp>
        <p:nvSpPr>
          <p:cNvPr id="599" name="Google Shape;599;p8"/>
          <p:cNvSpPr/>
          <p:nvPr/>
        </p:nvSpPr>
        <p:spPr>
          <a:xfrm>
            <a:off x="9906840" y="1685520"/>
            <a:ext cx="7067880" cy="43830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Auxílio por incapacidade temporária</a:t>
            </a:r>
            <a:endParaRPr b="1" sz="3000">
              <a:solidFill>
                <a:schemeClr val="dk1"/>
              </a:solidFill>
              <a:latin typeface="Times New Roman"/>
              <a:ea typeface="Times New Roman"/>
              <a:cs typeface="Times New Roman"/>
              <a:sym typeface="Times New Roman"/>
            </a:endParaRPr>
          </a:p>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Para o INSS você está incapaz de trabalhar e por isso está apto a receber o benefício. Assim, para abrir MEI você terá que trabalhar, emitir nota fiscal e pagar DAS, ou seja, estar em uma condição de saúde normal para continuar como contribuinte</a:t>
            </a:r>
            <a:r>
              <a:rPr b="0" i="0" lang="en-US" sz="3000" u="none" cap="none" strike="noStrike">
                <a:solidFill>
                  <a:srgbClr val="FFFFFF"/>
                </a:solidFill>
                <a:latin typeface="Times New Roman"/>
                <a:ea typeface="Times New Roman"/>
                <a:cs typeface="Times New Roman"/>
                <a:sym typeface="Times New Roman"/>
              </a:rPr>
              <a:t>.</a:t>
            </a:r>
            <a:endParaRPr b="0" i="0" sz="30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sp>
        <p:nvSpPr>
          <p:cNvPr id="600" name="Google Shape;600;p8"/>
          <p:cNvSpPr/>
          <p:nvPr/>
        </p:nvSpPr>
        <p:spPr>
          <a:xfrm>
            <a:off x="353775" y="9642600"/>
            <a:ext cx="8586900" cy="252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600" u="none" cap="none" strike="noStrike">
              <a:solidFill>
                <a:srgbClr val="000000"/>
              </a:solidFill>
              <a:latin typeface="Arial"/>
              <a:ea typeface="Arial"/>
              <a:cs typeface="Arial"/>
              <a:sym typeface="Arial"/>
            </a:endParaRPr>
          </a:p>
        </p:txBody>
      </p:sp>
      <p:pic>
        <p:nvPicPr>
          <p:cNvPr id="601" name="Google Shape;601;p8"/>
          <p:cNvPicPr preferRelativeResize="0"/>
          <p:nvPr/>
        </p:nvPicPr>
        <p:blipFill rotWithShape="1">
          <a:blip r:embed="rId5">
            <a:alphaModFix/>
          </a:blip>
          <a:srcRect b="0" l="0" r="0" t="0"/>
          <a:stretch/>
        </p:blipFill>
        <p:spPr>
          <a:xfrm>
            <a:off x="16265880" y="8946360"/>
            <a:ext cx="1419120" cy="946080"/>
          </a:xfrm>
          <a:prstGeom prst="rect">
            <a:avLst/>
          </a:prstGeom>
          <a:noFill/>
          <a:ln>
            <a:noFill/>
          </a:ln>
        </p:spPr>
      </p:pic>
      <p:pic>
        <p:nvPicPr>
          <p:cNvPr id="602" name="Google Shape;602;p8"/>
          <p:cNvPicPr preferRelativeResize="0"/>
          <p:nvPr/>
        </p:nvPicPr>
        <p:blipFill rotWithShape="1">
          <a:blip r:embed="rId6">
            <a:alphaModFix/>
          </a:blip>
          <a:srcRect b="0" l="0" r="0" t="0"/>
          <a:stretch/>
        </p:blipFill>
        <p:spPr>
          <a:xfrm>
            <a:off x="15338880" y="8946360"/>
            <a:ext cx="507240" cy="885960"/>
          </a:xfrm>
          <a:prstGeom prst="rect">
            <a:avLst/>
          </a:prstGeom>
          <a:noFill/>
          <a:ln>
            <a:noFill/>
          </a:ln>
        </p:spPr>
      </p:pic>
      <p:pic>
        <p:nvPicPr>
          <p:cNvPr id="603" name="Google Shape;603;p8"/>
          <p:cNvPicPr preferRelativeResize="0"/>
          <p:nvPr/>
        </p:nvPicPr>
        <p:blipFill rotWithShape="1">
          <a:blip r:embed="rId7">
            <a:alphaModFix/>
          </a:blip>
          <a:srcRect b="0" l="0" r="0" t="0"/>
          <a:stretch/>
        </p:blipFill>
        <p:spPr>
          <a:xfrm>
            <a:off x="13087080" y="8938440"/>
            <a:ext cx="1991160" cy="928440"/>
          </a:xfrm>
          <a:prstGeom prst="rect">
            <a:avLst/>
          </a:prstGeom>
          <a:noFill/>
          <a:ln>
            <a:noFill/>
          </a:ln>
        </p:spPr>
      </p:pic>
      <p:sp>
        <p:nvSpPr>
          <p:cNvPr id="604" name="Google Shape;604;p8"/>
          <p:cNvSpPr txBox="1"/>
          <p:nvPr/>
        </p:nvSpPr>
        <p:spPr>
          <a:xfrm>
            <a:off x="9753600" y="6177625"/>
            <a:ext cx="30000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9"/>
          <p:cNvPicPr preferRelativeResize="0"/>
          <p:nvPr/>
        </p:nvPicPr>
        <p:blipFill rotWithShape="1">
          <a:blip r:embed="rId3">
            <a:alphaModFix/>
          </a:blip>
          <a:srcRect b="0" l="0" r="0" t="0"/>
          <a:stretch/>
        </p:blipFill>
        <p:spPr>
          <a:xfrm rot="-5400000">
            <a:off x="2229480" y="2315880"/>
            <a:ext cx="5064480" cy="8168760"/>
          </a:xfrm>
          <a:prstGeom prst="rect">
            <a:avLst/>
          </a:prstGeom>
          <a:noFill/>
          <a:ln>
            <a:noFill/>
          </a:ln>
        </p:spPr>
      </p:pic>
      <p:sp>
        <p:nvSpPr>
          <p:cNvPr id="610" name="Google Shape;610;p9"/>
          <p:cNvSpPr/>
          <p:nvPr/>
        </p:nvSpPr>
        <p:spPr>
          <a:xfrm>
            <a:off x="744480" y="480960"/>
            <a:ext cx="8034840" cy="156204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4270"/>
              <a:buFont typeface="Arial"/>
              <a:buNone/>
            </a:pPr>
            <a:r>
              <a:rPr b="1" i="0" lang="en-US" sz="4270" u="none" cap="none" strike="noStrike">
                <a:solidFill>
                  <a:srgbClr val="171616"/>
                </a:solidFill>
                <a:latin typeface="Times New Roman"/>
                <a:ea typeface="Times New Roman"/>
                <a:cs typeface="Times New Roman"/>
                <a:sym typeface="Times New Roman"/>
              </a:rPr>
              <a:t>O que você precisa saber antes de se tornar um MEI?</a:t>
            </a:r>
            <a:endParaRPr b="0" i="0" sz="4270" u="none" cap="none" strike="noStrike">
              <a:solidFill>
                <a:srgbClr val="000000"/>
              </a:solidFill>
              <a:latin typeface="Arial"/>
              <a:ea typeface="Arial"/>
              <a:cs typeface="Arial"/>
              <a:sym typeface="Arial"/>
            </a:endParaRPr>
          </a:p>
        </p:txBody>
      </p:sp>
      <p:sp>
        <p:nvSpPr>
          <p:cNvPr id="611" name="Google Shape;611;p9"/>
          <p:cNvSpPr/>
          <p:nvPr/>
        </p:nvSpPr>
        <p:spPr>
          <a:xfrm>
            <a:off x="1461600" y="2275560"/>
            <a:ext cx="6332400" cy="97596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290"/>
              <a:buFont typeface="Arial"/>
              <a:buNone/>
            </a:pPr>
            <a:r>
              <a:rPr b="1" i="0" lang="en-US" sz="2290" u="none" cap="none" strike="noStrike">
                <a:solidFill>
                  <a:schemeClr val="dk1"/>
                </a:solidFill>
                <a:latin typeface="Open Sans"/>
                <a:ea typeface="Open Sans"/>
                <a:cs typeface="Open Sans"/>
                <a:sym typeface="Open Sans"/>
              </a:rPr>
              <a:t>Alguns benefícios poderão ser impactados após a sua formalização como MEI.</a:t>
            </a:r>
            <a:endParaRPr b="0" i="0" sz="2290" u="none" cap="none" strike="noStrike">
              <a:solidFill>
                <a:srgbClr val="000000"/>
              </a:solidFill>
              <a:latin typeface="Arial"/>
              <a:ea typeface="Arial"/>
              <a:cs typeface="Arial"/>
              <a:sym typeface="Arial"/>
            </a:endParaRPr>
          </a:p>
        </p:txBody>
      </p:sp>
      <p:sp>
        <p:nvSpPr>
          <p:cNvPr id="612" name="Google Shape;612;p9"/>
          <p:cNvSpPr/>
          <p:nvPr/>
        </p:nvSpPr>
        <p:spPr>
          <a:xfrm>
            <a:off x="898327" y="4215027"/>
            <a:ext cx="7683480" cy="3877985"/>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Salário maternidade</a:t>
            </a:r>
            <a:endParaRPr b="0" i="0" sz="3000" u="none" cap="none" strike="noStrike">
              <a:solidFill>
                <a:srgbClr val="000000"/>
              </a:solidFill>
              <a:latin typeface="Arial"/>
              <a:ea typeface="Arial"/>
              <a:cs typeface="Arial"/>
              <a:sym typeface="Arial"/>
            </a:endParaRPr>
          </a:p>
          <a:p>
            <a:pPr indent="0" lvl="0" marL="0" marR="0" rtl="0" algn="just">
              <a:lnSpc>
                <a:spcPct val="12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Caso estiver recebendo o salário maternidade da carteira assinada e ainda assim, se cadastrar MEI para receber novamente, terá o recebimento do auxílio cortado conforme as regras vigentes do INSS.</a:t>
            </a:r>
            <a:endParaRPr b="0" i="0" sz="30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grpSp>
        <p:nvGrpSpPr>
          <p:cNvPr id="613" name="Google Shape;613;p9"/>
          <p:cNvGrpSpPr/>
          <p:nvPr/>
        </p:nvGrpSpPr>
        <p:grpSpPr>
          <a:xfrm>
            <a:off x="9389340" y="1182420"/>
            <a:ext cx="8168760" cy="5400920"/>
            <a:chOff x="9389340" y="1182420"/>
            <a:chExt cx="8168760" cy="5400920"/>
          </a:xfrm>
        </p:grpSpPr>
        <p:pic>
          <p:nvPicPr>
            <p:cNvPr id="614" name="Google Shape;614;p9"/>
            <p:cNvPicPr preferRelativeResize="0"/>
            <p:nvPr/>
          </p:nvPicPr>
          <p:blipFill rotWithShape="1">
            <a:blip r:embed="rId3">
              <a:alphaModFix/>
            </a:blip>
            <a:srcRect b="0" l="0" r="0" t="0"/>
            <a:stretch/>
          </p:blipFill>
          <p:spPr>
            <a:xfrm rot="-5400000">
              <a:off x="10941480" y="-369720"/>
              <a:ext cx="5064480" cy="8168760"/>
            </a:xfrm>
            <a:prstGeom prst="rect">
              <a:avLst/>
            </a:prstGeom>
            <a:noFill/>
            <a:ln>
              <a:noFill/>
            </a:ln>
          </p:spPr>
        </p:pic>
        <p:sp>
          <p:nvSpPr>
            <p:cNvPr id="615" name="Google Shape;615;p9"/>
            <p:cNvSpPr/>
            <p:nvPr/>
          </p:nvSpPr>
          <p:spPr>
            <a:xfrm>
              <a:off x="9774539" y="1468820"/>
              <a:ext cx="7398360" cy="511452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Seguro desemprego </a:t>
              </a:r>
              <a:endParaRPr b="0" i="0" sz="30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O cancelamento do benefício pode ser contornado quando o MEI não gera lucro para o trabalhador. Ele pode recorrer ao recebimento do benefício, desde que ele prove que a empresa aberta não gera nenhuma renda.</a:t>
              </a:r>
              <a:endParaRPr b="0" i="0" sz="3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3000"/>
                <a:buFont typeface="Arial"/>
                <a:buNone/>
              </a:pPr>
              <a:r>
                <a:t/>
              </a:r>
              <a:endParaRPr b="0" i="0" sz="3000" u="none" cap="none" strike="noStrike">
                <a:solidFill>
                  <a:srgbClr val="000000"/>
                </a:solidFill>
                <a:latin typeface="Arial"/>
                <a:ea typeface="Arial"/>
                <a:cs typeface="Arial"/>
                <a:sym typeface="Arial"/>
              </a:endParaRPr>
            </a:p>
          </p:txBody>
        </p:sp>
      </p:grpSp>
      <p:sp>
        <p:nvSpPr>
          <p:cNvPr id="616" name="Google Shape;616;p9"/>
          <p:cNvSpPr/>
          <p:nvPr/>
        </p:nvSpPr>
        <p:spPr>
          <a:xfrm>
            <a:off x="898327" y="9149400"/>
            <a:ext cx="11739600" cy="253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chemeClr val="dk1"/>
              </a:buClr>
              <a:buSzPts val="2300"/>
              <a:buFont typeface="Arial"/>
              <a:buNone/>
            </a:pPr>
            <a:r>
              <a:rPr b="0" i="0" lang="en-US" sz="2300" u="none" cap="none" strike="noStrike">
                <a:solidFill>
                  <a:schemeClr val="dk1"/>
                </a:solidFill>
                <a:latin typeface="Times New Roman"/>
                <a:ea typeface="Times New Roman"/>
                <a:cs typeface="Times New Roman"/>
                <a:sym typeface="Times New Roman"/>
              </a:rPr>
              <a:t>(Brasil, 2020)</a:t>
            </a:r>
            <a:endParaRPr b="0" i="0" sz="1400" u="none" cap="none" strike="noStrike">
              <a:solidFill>
                <a:srgbClr val="000000"/>
              </a:solidFill>
              <a:latin typeface="Arial"/>
              <a:ea typeface="Arial"/>
              <a:cs typeface="Arial"/>
              <a:sym typeface="Arial"/>
            </a:endParaRPr>
          </a:p>
        </p:txBody>
      </p:sp>
      <p:pic>
        <p:nvPicPr>
          <p:cNvPr id="617" name="Google Shape;617;p9"/>
          <p:cNvPicPr preferRelativeResize="0"/>
          <p:nvPr/>
        </p:nvPicPr>
        <p:blipFill rotWithShape="1">
          <a:blip r:embed="rId4">
            <a:alphaModFix/>
          </a:blip>
          <a:srcRect b="0" l="0" r="0" t="0"/>
          <a:stretch/>
        </p:blipFill>
        <p:spPr>
          <a:xfrm>
            <a:off x="16173360" y="8971200"/>
            <a:ext cx="1419120" cy="946080"/>
          </a:xfrm>
          <a:prstGeom prst="rect">
            <a:avLst/>
          </a:prstGeom>
          <a:noFill/>
          <a:ln>
            <a:noFill/>
          </a:ln>
        </p:spPr>
      </p:pic>
      <p:pic>
        <p:nvPicPr>
          <p:cNvPr id="618" name="Google Shape;618;p9"/>
          <p:cNvPicPr preferRelativeResize="0"/>
          <p:nvPr/>
        </p:nvPicPr>
        <p:blipFill rotWithShape="1">
          <a:blip r:embed="rId5">
            <a:alphaModFix/>
          </a:blip>
          <a:srcRect b="0" l="0" r="0" t="0"/>
          <a:stretch/>
        </p:blipFill>
        <p:spPr>
          <a:xfrm>
            <a:off x="15246360" y="8971200"/>
            <a:ext cx="507240" cy="885960"/>
          </a:xfrm>
          <a:prstGeom prst="rect">
            <a:avLst/>
          </a:prstGeom>
          <a:noFill/>
          <a:ln>
            <a:noFill/>
          </a:ln>
        </p:spPr>
      </p:pic>
      <p:pic>
        <p:nvPicPr>
          <p:cNvPr id="619" name="Google Shape;619;p9"/>
          <p:cNvPicPr preferRelativeResize="0"/>
          <p:nvPr/>
        </p:nvPicPr>
        <p:blipFill rotWithShape="1">
          <a:blip r:embed="rId6">
            <a:alphaModFix/>
          </a:blip>
          <a:srcRect b="0" l="0" r="0" t="0"/>
          <a:stretch/>
        </p:blipFill>
        <p:spPr>
          <a:xfrm>
            <a:off x="13043880" y="8938440"/>
            <a:ext cx="1991160" cy="9284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Neivaldo</dc:creator>
</cp:coreProperties>
</file>