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2" r:id="rId4"/>
    <p:sldMasterId id="214748367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y="10287000" cx="18288000"/>
  <p:notesSz cx="6858000" cy="9144000"/>
  <p:embeddedFontLst>
    <p:embeddedFont>
      <p:font typeface="Open Sans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6" roundtripDataSignature="AMtx7miyqFgusMCEFk6Xv4lDoYR1LYLi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font" Target="fonts/OpenSans-regular.fntdata"/><Relationship Id="rId41" Type="http://schemas.openxmlformats.org/officeDocument/2006/relationships/slide" Target="slides/slide35.xml"/><Relationship Id="rId22" Type="http://schemas.openxmlformats.org/officeDocument/2006/relationships/slide" Target="slides/slide16.xml"/><Relationship Id="rId44" Type="http://schemas.openxmlformats.org/officeDocument/2006/relationships/font" Target="fonts/OpenSans-italic.fntdata"/><Relationship Id="rId21" Type="http://schemas.openxmlformats.org/officeDocument/2006/relationships/slide" Target="slides/slide15.xml"/><Relationship Id="rId43" Type="http://schemas.openxmlformats.org/officeDocument/2006/relationships/font" Target="fonts/OpenSans-bold.fntdata"/><Relationship Id="rId24" Type="http://schemas.openxmlformats.org/officeDocument/2006/relationships/slide" Target="slides/slide18.xml"/><Relationship Id="rId46" Type="http://customschemas.google.com/relationships/presentationmetadata" Target="metadata"/><Relationship Id="rId23" Type="http://schemas.openxmlformats.org/officeDocument/2006/relationships/slide" Target="slides/slide17.xml"/><Relationship Id="rId45" Type="http://schemas.openxmlformats.org/officeDocument/2006/relationships/font" Target="fonts/OpenSans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dac38014b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50" lIns="58750" spcFirstLastPara="1" rIns="58750" wrap="square" tIns="587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r>
              <a:t/>
            </a:r>
            <a:endParaRPr/>
          </a:p>
        </p:txBody>
      </p:sp>
      <p:sp>
        <p:nvSpPr>
          <p:cNvPr id="255" name="Google Shape;255;g3dac38014b6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1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dbe2932688_0_275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379" name="Google Shape;379;g3dbe2932688_0_275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ddb509d412_0_1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390" name="Google Shape;390;g3ddb509d412_0_1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ddb509d412_0_24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03" name="Google Shape;403;g3ddb509d412_0_24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ddb509d412_0_51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13" name="Google Shape;413;g3ddb509d412_0_51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e2e7adf26b_0_9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23" name="Google Shape;423;g3e2e7adf26b_0_9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e38056b780_0_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35" name="Google Shape;435;g3e38056b780_0_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e38056b780_0_15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46" name="Google Shape;446;g3e38056b780_0_15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3e38056b780_0_2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57" name="Google Shape;457;g3e38056b780_0_2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e38056b780_0_37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68" name="Google Shape;468;g3e38056b780_0_37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e38056b780_0_5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79" name="Google Shape;479;g3e38056b780_0_5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6" name="Google Shape;26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e38056b780_0_64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90" name="Google Shape;490;g3e38056b780_0_64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e38056b780_0_7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502" name="Google Shape;502;g3e38056b780_0_7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e38056b780_0_89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514" name="Google Shape;514;g3e38056b780_0_89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e38056b780_0_10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526" name="Google Shape;526;g3e38056b780_0_10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e38056b780_0_11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539" name="Google Shape;539;g3e38056b780_0_11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3e38056b780_0_13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550" name="Google Shape;550;g3e38056b780_0_13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3e45f52526d_0_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561" name="Google Shape;561;g3e45f52526d_0_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e45f52526d_0_11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572" name="Google Shape;572;g3e45f52526d_0_11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e45f52526d_0_2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583" name="Google Shape;583;g3e45f52526d_0_2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e45f52526d_0_33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594" name="Google Shape;594;g3e45f52526d_0_33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dac3f6abe8_0_6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07" name="Google Shape;307;g3dac3f6abe8_0_6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e45f52526d_0_5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607" name="Google Shape;607;g3e45f52526d_0_5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3e45f52526d_0_6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620" name="Google Shape;620;g3e45f52526d_0_6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3e45f52526d_0_81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630" name="Google Shape;630;g3e45f52526d_0_81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3e45f52526d_0_249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643" name="Google Shape;643;g3e45f52526d_0_249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3e45f52526d_0_24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652" name="Google Shape;652;g3e45f52526d_0_24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e45f52526d_0_169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661" name="Google Shape;661;g3e45f52526d_0_169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dac3f6abe8_1_6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18" name="Google Shape;318;g3dac3f6abe8_1_6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dbe0c29876_0_6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327" name="Google Shape;327;g3dbe0c29876_0_6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dbe2932688_0_211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339" name="Google Shape;339;g3dbe2932688_0_211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dbe2932688_0_25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349" name="Google Shape;349;g3dbe2932688_0_25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dbe2932688_0_22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359" name="Google Shape;359;g3dbe2932688_0_22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dbe2932688_0_264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369" name="Google Shape;369;g3dbe2932688_0_264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1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1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" name="Google Shape;20;p41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8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8"/>
          <p:cNvSpPr txBox="1"/>
          <p:nvPr>
            <p:ph idx="1" type="body"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58"/>
          <p:cNvSpPr txBox="1"/>
          <p:nvPr>
            <p:ph idx="2"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8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58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" name="Google Shape;80;p58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9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59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59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9"/>
          <p:cNvSpPr txBox="1"/>
          <p:nvPr>
            <p:ph idx="3"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59"/>
          <p:cNvSpPr txBox="1"/>
          <p:nvPr>
            <p:ph idx="4"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59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59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59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0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60"/>
          <p:cNvSpPr txBox="1"/>
          <p:nvPr>
            <p:ph idx="1" type="body"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60"/>
          <p:cNvSpPr txBox="1"/>
          <p:nvPr>
            <p:ph idx="2" type="body"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60"/>
          <p:cNvSpPr txBox="1"/>
          <p:nvPr>
            <p:ph idx="3" type="body"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60"/>
          <p:cNvSpPr txBox="1"/>
          <p:nvPr>
            <p:ph idx="4" type="body"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60"/>
          <p:cNvSpPr txBox="1"/>
          <p:nvPr>
            <p:ph idx="5" type="body"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60"/>
          <p:cNvSpPr txBox="1"/>
          <p:nvPr>
            <p:ph idx="6" type="body"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60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60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" name="Google Shape;100;p60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d88e626d68_1_108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g3d88e626d68_1_108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3d88e626d68_1_10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g3d88e626d68_1_108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5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45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" name="Google Shape;118;p45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2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72"/>
          <p:cNvSpPr txBox="1"/>
          <p:nvPr>
            <p:ph idx="1"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72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72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4" name="Google Shape;124;p72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3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73"/>
          <p:cNvSpPr txBox="1"/>
          <p:nvPr>
            <p:ph idx="1"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73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73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" name="Google Shape;130;p73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4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74"/>
          <p:cNvSpPr txBox="1"/>
          <p:nvPr>
            <p:ph idx="1"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74"/>
          <p:cNvSpPr txBox="1"/>
          <p:nvPr>
            <p:ph idx="2"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74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74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7" name="Google Shape;137;p74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5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75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75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2" name="Google Shape;142;p75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6"/>
          <p:cNvSpPr txBox="1"/>
          <p:nvPr>
            <p:ph idx="1"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76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76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7" name="Google Shape;147;p76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0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0"/>
          <p:cNvSpPr txBox="1"/>
          <p:nvPr>
            <p:ph idx="1"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" name="Google Shape;26;p50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7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77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77"/>
          <p:cNvSpPr txBox="1"/>
          <p:nvPr>
            <p:ph idx="2"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77"/>
          <p:cNvSpPr txBox="1"/>
          <p:nvPr>
            <p:ph idx="3"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77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77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5" name="Google Shape;155;p77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8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78"/>
          <p:cNvSpPr txBox="1"/>
          <p:nvPr>
            <p:ph idx="1"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78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78"/>
          <p:cNvSpPr txBox="1"/>
          <p:nvPr>
            <p:ph idx="3"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78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78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3" name="Google Shape;163;p78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9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79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79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79"/>
          <p:cNvSpPr txBox="1"/>
          <p:nvPr>
            <p:ph idx="3"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79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79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1" name="Google Shape;171;p79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0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80"/>
          <p:cNvSpPr txBox="1"/>
          <p:nvPr>
            <p:ph idx="1" type="body"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80"/>
          <p:cNvSpPr txBox="1"/>
          <p:nvPr>
            <p:ph idx="2"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80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80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8" name="Google Shape;178;p80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1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81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81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81"/>
          <p:cNvSpPr txBox="1"/>
          <p:nvPr>
            <p:ph idx="3"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81"/>
          <p:cNvSpPr txBox="1"/>
          <p:nvPr>
            <p:ph idx="4"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81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81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" name="Google Shape;187;p81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2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82"/>
          <p:cNvSpPr txBox="1"/>
          <p:nvPr>
            <p:ph idx="1" type="body"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82"/>
          <p:cNvSpPr txBox="1"/>
          <p:nvPr>
            <p:ph idx="2" type="body"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82"/>
          <p:cNvSpPr txBox="1"/>
          <p:nvPr>
            <p:ph idx="3" type="body"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82"/>
          <p:cNvSpPr txBox="1"/>
          <p:nvPr>
            <p:ph idx="4" type="body"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82"/>
          <p:cNvSpPr txBox="1"/>
          <p:nvPr>
            <p:ph idx="5" type="body"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82"/>
          <p:cNvSpPr txBox="1"/>
          <p:nvPr>
            <p:ph idx="6" type="body"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82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82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8" name="Google Shape;198;p82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45f52526d_0_184"/>
          <p:cNvSpPr/>
          <p:nvPr/>
        </p:nvSpPr>
        <p:spPr>
          <a:xfrm>
            <a:off x="0" y="0"/>
            <a:ext cx="18333720" cy="9745518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3e45f52526d_0_184"/>
          <p:cNvSpPr/>
          <p:nvPr/>
        </p:nvSpPr>
        <p:spPr>
          <a:xfrm>
            <a:off x="0" y="9720639"/>
            <a:ext cx="18333720" cy="567836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g3e45f52526d_0_1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3e45f52526d_0_1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3e45f52526d_0_184"/>
          <p:cNvSpPr/>
          <p:nvPr/>
        </p:nvSpPr>
        <p:spPr>
          <a:xfrm>
            <a:off x="17062145" y="8233792"/>
            <a:ext cx="171879" cy="236811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g3e45f52526d_0_1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3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3e45f52526d_0_184"/>
          <p:cNvSpPr txBox="1"/>
          <p:nvPr>
            <p:ph type="title"/>
          </p:nvPr>
        </p:nvSpPr>
        <p:spPr>
          <a:xfrm>
            <a:off x="3787551" y="252476"/>
            <a:ext cx="107133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g3e45f52526d_0_184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g3e45f52526d_0_184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g3e45f52526d_0_184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e45f52526d_0_195"/>
          <p:cNvSpPr/>
          <p:nvPr/>
        </p:nvSpPr>
        <p:spPr>
          <a:xfrm>
            <a:off x="0" y="0"/>
            <a:ext cx="18333720" cy="10312717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3e45f52526d_0_195"/>
          <p:cNvSpPr/>
          <p:nvPr/>
        </p:nvSpPr>
        <p:spPr>
          <a:xfrm>
            <a:off x="6190396" y="790575"/>
            <a:ext cx="1514442" cy="76391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g3e45f52526d_0_195"/>
          <p:cNvSpPr/>
          <p:nvPr/>
        </p:nvSpPr>
        <p:spPr>
          <a:xfrm>
            <a:off x="7913941" y="790587"/>
            <a:ext cx="6955354" cy="7639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g3e45f52526d_0_195"/>
          <p:cNvSpPr txBox="1"/>
          <p:nvPr>
            <p:ph type="title"/>
          </p:nvPr>
        </p:nvSpPr>
        <p:spPr>
          <a:xfrm>
            <a:off x="3787551" y="252476"/>
            <a:ext cx="107133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g3e45f52526d_0_195"/>
          <p:cNvSpPr txBox="1"/>
          <p:nvPr>
            <p:ph idx="1" type="body"/>
          </p:nvPr>
        </p:nvSpPr>
        <p:spPr>
          <a:xfrm>
            <a:off x="914400" y="2366010"/>
            <a:ext cx="164592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g3e45f52526d_0_195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g3e45f52526d_0_195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g3e45f52526d_0_195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e45f52526d_0_204"/>
          <p:cNvSpPr/>
          <p:nvPr/>
        </p:nvSpPr>
        <p:spPr>
          <a:xfrm>
            <a:off x="0" y="1"/>
            <a:ext cx="18333720" cy="10312717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Google Shape;228;g3e45f52526d_0_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g3e45f52526d_0_2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g3e45f52526d_0_204"/>
          <p:cNvSpPr/>
          <p:nvPr/>
        </p:nvSpPr>
        <p:spPr>
          <a:xfrm>
            <a:off x="9308298" y="6721064"/>
            <a:ext cx="263547" cy="362855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Google Shape;231;g3e45f52526d_0_2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e45f52526d_0_204"/>
          <p:cNvSpPr txBox="1"/>
          <p:nvPr>
            <p:ph type="ctrTitle"/>
          </p:nvPr>
        </p:nvSpPr>
        <p:spPr>
          <a:xfrm>
            <a:off x="898213" y="415686"/>
            <a:ext cx="164916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g3e45f52526d_0_204"/>
          <p:cNvSpPr txBox="1"/>
          <p:nvPr>
            <p:ph idx="1" type="subTitle"/>
          </p:nvPr>
        </p:nvSpPr>
        <p:spPr>
          <a:xfrm>
            <a:off x="2743200" y="5760720"/>
            <a:ext cx="12801600" cy="2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g3e45f52526d_0_204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g3e45f52526d_0_204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g3e45f52526d_0_204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e45f52526d_0_215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g3e45f52526d_0_215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g3e45f52526d_0_215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1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1"/>
          <p:cNvSpPr txBox="1"/>
          <p:nvPr>
            <p:ph idx="1"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1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1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" name="Google Shape;32;p51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e45f52526d_0_219"/>
          <p:cNvSpPr txBox="1"/>
          <p:nvPr>
            <p:ph type="title"/>
          </p:nvPr>
        </p:nvSpPr>
        <p:spPr>
          <a:xfrm>
            <a:off x="3787551" y="252476"/>
            <a:ext cx="107133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g3e45f52526d_0_219"/>
          <p:cNvSpPr txBox="1"/>
          <p:nvPr>
            <p:ph idx="1" type="body"/>
          </p:nvPr>
        </p:nvSpPr>
        <p:spPr>
          <a:xfrm>
            <a:off x="914400" y="2366010"/>
            <a:ext cx="79557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g3e45f52526d_0_219"/>
          <p:cNvSpPr txBox="1"/>
          <p:nvPr>
            <p:ph idx="2" type="body"/>
          </p:nvPr>
        </p:nvSpPr>
        <p:spPr>
          <a:xfrm>
            <a:off x="9418320" y="2366010"/>
            <a:ext cx="79557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g3e45f52526d_0_219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g3e45f52526d_0_219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g3e45f52526d_0_219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e45f52526d_0_226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0" name="Google Shape;250;g3e45f52526d_0_226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g3e45f52526d_0_226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g3e45f52526d_0_226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2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2"/>
          <p:cNvSpPr txBox="1"/>
          <p:nvPr>
            <p:ph idx="1"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2"/>
          <p:cNvSpPr txBox="1"/>
          <p:nvPr>
            <p:ph idx="2"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2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2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52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3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3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3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" name="Google Shape;44;p53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4"/>
          <p:cNvSpPr txBox="1"/>
          <p:nvPr>
            <p:ph idx="1"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4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54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54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5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5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5"/>
          <p:cNvSpPr txBox="1"/>
          <p:nvPr>
            <p:ph idx="2"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5"/>
          <p:cNvSpPr txBox="1"/>
          <p:nvPr>
            <p:ph idx="3"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55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5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55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6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6"/>
          <p:cNvSpPr txBox="1"/>
          <p:nvPr>
            <p:ph idx="1"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56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56"/>
          <p:cNvSpPr txBox="1"/>
          <p:nvPr>
            <p:ph idx="3"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6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6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56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7"/>
          <p:cNvSpPr txBox="1"/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57"/>
          <p:cNvSpPr txBox="1"/>
          <p:nvPr>
            <p:ph idx="1"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57"/>
          <p:cNvSpPr txBox="1"/>
          <p:nvPr>
            <p:ph idx="2"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7"/>
          <p:cNvSpPr txBox="1"/>
          <p:nvPr>
            <p:ph idx="3"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7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57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" name="Google Shape;73;p57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5.png"/><Relationship Id="rId2" Type="http://schemas.openxmlformats.org/officeDocument/2006/relationships/image" Target="../media/image4.png"/><Relationship Id="rId3" Type="http://schemas.openxmlformats.org/officeDocument/2006/relationships/image" Target="../media/image6.jp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0"/>
          <p:cNvSpPr/>
          <p:nvPr/>
        </p:nvSpPr>
        <p:spPr>
          <a:xfrm>
            <a:off x="0" y="0"/>
            <a:ext cx="18287640" cy="9720720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40"/>
          <p:cNvSpPr/>
          <p:nvPr/>
        </p:nvSpPr>
        <p:spPr>
          <a:xfrm>
            <a:off x="0" y="9720720"/>
            <a:ext cx="18287640" cy="5659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8;p4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3908960" y="7071840"/>
            <a:ext cx="1152000" cy="219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96520" y="7846560"/>
            <a:ext cx="2114280" cy="140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40"/>
          <p:cNvSpPr/>
          <p:nvPr/>
        </p:nvSpPr>
        <p:spPr>
          <a:xfrm>
            <a:off x="17062200" y="8233920"/>
            <a:ext cx="171000" cy="23580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11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76080" y="2404440"/>
            <a:ext cx="7934040" cy="390492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40"/>
          <p:cNvSpPr txBox="1"/>
          <p:nvPr>
            <p:ph type="title"/>
          </p:nvPr>
        </p:nvSpPr>
        <p:spPr>
          <a:xfrm>
            <a:off x="3787560" y="252360"/>
            <a:ext cx="10712520" cy="4206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0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0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40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16;p40"/>
          <p:cNvSpPr txBox="1"/>
          <p:nvPr>
            <p:ph idx="1"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4"/>
          <p:cNvSpPr/>
          <p:nvPr/>
        </p:nvSpPr>
        <p:spPr>
          <a:xfrm>
            <a:off x="0" y="0"/>
            <a:ext cx="18287640" cy="1028664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44"/>
          <p:cNvSpPr/>
          <p:nvPr/>
        </p:nvSpPr>
        <p:spPr>
          <a:xfrm>
            <a:off x="6190560" y="790560"/>
            <a:ext cx="1510200" cy="7596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44"/>
          <p:cNvSpPr/>
          <p:nvPr/>
        </p:nvSpPr>
        <p:spPr>
          <a:xfrm>
            <a:off x="7913880" y="790560"/>
            <a:ext cx="6937560" cy="7596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44"/>
          <p:cNvSpPr txBox="1"/>
          <p:nvPr>
            <p:ph type="title"/>
          </p:nvPr>
        </p:nvSpPr>
        <p:spPr>
          <a:xfrm>
            <a:off x="3787560" y="252360"/>
            <a:ext cx="10712520" cy="4206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44"/>
          <p:cNvSpPr txBox="1"/>
          <p:nvPr>
            <p:ph idx="1" type="body"/>
          </p:nvPr>
        </p:nvSpPr>
        <p:spPr>
          <a:xfrm>
            <a:off x="914400" y="2365920"/>
            <a:ext cx="1645884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44"/>
          <p:cNvSpPr txBox="1"/>
          <p:nvPr>
            <p:ph idx="11" type="ftr"/>
          </p:nvPr>
        </p:nvSpPr>
        <p:spPr>
          <a:xfrm>
            <a:off x="6217920" y="9567000"/>
            <a:ext cx="585180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44"/>
          <p:cNvSpPr txBox="1"/>
          <p:nvPr>
            <p:ph idx="10" type="dt"/>
          </p:nvPr>
        </p:nvSpPr>
        <p:spPr>
          <a:xfrm>
            <a:off x="91440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44"/>
          <p:cNvSpPr txBox="1"/>
          <p:nvPr>
            <p:ph idx="12" type="sldNum"/>
          </p:nvPr>
        </p:nvSpPr>
        <p:spPr>
          <a:xfrm>
            <a:off x="13167360" y="9567000"/>
            <a:ext cx="4205880" cy="596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e45f52526d_0_177"/>
          <p:cNvSpPr/>
          <p:nvPr/>
        </p:nvSpPr>
        <p:spPr>
          <a:xfrm>
            <a:off x="0" y="3"/>
            <a:ext cx="18333720" cy="10312717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3e45f52526d_0_177"/>
          <p:cNvSpPr txBox="1"/>
          <p:nvPr>
            <p:ph type="title"/>
          </p:nvPr>
        </p:nvSpPr>
        <p:spPr>
          <a:xfrm>
            <a:off x="3787551" y="252476"/>
            <a:ext cx="107133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2" name="Google Shape;202;g3e45f52526d_0_177"/>
          <p:cNvSpPr txBox="1"/>
          <p:nvPr>
            <p:ph idx="1" type="body"/>
          </p:nvPr>
        </p:nvSpPr>
        <p:spPr>
          <a:xfrm>
            <a:off x="914400" y="2366010"/>
            <a:ext cx="164592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3" name="Google Shape;203;g3e45f52526d_0_177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4" name="Google Shape;204;g3e45f52526d_0_177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5" name="Google Shape;205;g3e45f52526d_0_177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hyperlink" Target="http://gov.br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2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3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24.png"/><Relationship Id="rId6" Type="http://schemas.openxmlformats.org/officeDocument/2006/relationships/image" Target="../media/image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31.png"/><Relationship Id="rId6" Type="http://schemas.openxmlformats.org/officeDocument/2006/relationships/image" Target="../media/image1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23.png"/><Relationship Id="rId6" Type="http://schemas.openxmlformats.org/officeDocument/2006/relationships/image" Target="../media/image1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17.png"/><Relationship Id="rId6" Type="http://schemas.openxmlformats.org/officeDocument/2006/relationships/image" Target="../media/image2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3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3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2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3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3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28.png"/><Relationship Id="rId6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32.png"/><Relationship Id="rId6" Type="http://schemas.openxmlformats.org/officeDocument/2006/relationships/image" Target="../media/image1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dac38014b6_0_0"/>
          <p:cNvSpPr/>
          <p:nvPr/>
        </p:nvSpPr>
        <p:spPr>
          <a:xfrm>
            <a:off x="0" y="3"/>
            <a:ext cx="18333720" cy="9745518"/>
          </a:xfrm>
          <a:custGeom>
            <a:rect b="b" l="l" r="r" t="t"/>
            <a:pathLst>
              <a:path extrusionOk="0" h="9721215" w="18288000">
                <a:moveTo>
                  <a:pt x="0" y="9720635"/>
                </a:moveTo>
                <a:lnTo>
                  <a:pt x="18287998" y="9720635"/>
                </a:lnTo>
                <a:lnTo>
                  <a:pt x="18287998" y="0"/>
                </a:lnTo>
                <a:lnTo>
                  <a:pt x="0" y="0"/>
                </a:lnTo>
                <a:lnTo>
                  <a:pt x="0" y="9720635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8" name="Google Shape;258;g3dac38014b6_0_0"/>
          <p:cNvSpPr/>
          <p:nvPr/>
        </p:nvSpPr>
        <p:spPr>
          <a:xfrm>
            <a:off x="0" y="10282518"/>
            <a:ext cx="18333720" cy="5092"/>
          </a:xfrm>
          <a:custGeom>
            <a:rect b="b" l="l" r="r" t="t"/>
            <a:pathLst>
              <a:path extrusionOk="0" h="5079" w="18288000">
                <a:moveTo>
                  <a:pt x="0" y="4483"/>
                </a:moveTo>
                <a:lnTo>
                  <a:pt x="18287998" y="4483"/>
                </a:lnTo>
                <a:lnTo>
                  <a:pt x="18287998" y="0"/>
                </a:lnTo>
                <a:lnTo>
                  <a:pt x="0" y="0"/>
                </a:lnTo>
                <a:lnTo>
                  <a:pt x="0" y="4483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" name="Google Shape;259;g3dac38014b6_0_0"/>
          <p:cNvSpPr/>
          <p:nvPr/>
        </p:nvSpPr>
        <p:spPr>
          <a:xfrm>
            <a:off x="0" y="9720638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0" name="Google Shape;260;g3dac38014b6_0_0"/>
          <p:cNvSpPr txBox="1"/>
          <p:nvPr>
            <p:ph type="title"/>
          </p:nvPr>
        </p:nvSpPr>
        <p:spPr>
          <a:xfrm>
            <a:off x="1532677" y="1332517"/>
            <a:ext cx="15701100" cy="31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25">
            <a:sp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PROJETO DE EXTENSÃO</a:t>
            </a:r>
            <a:br>
              <a:rPr lang="en-US" sz="10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0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1" name="Google Shape;261;g3dac38014b6_0_0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7313" y="6814805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3dac38014b6_0_0"/>
          <p:cNvSpPr txBox="1"/>
          <p:nvPr/>
        </p:nvSpPr>
        <p:spPr>
          <a:xfrm>
            <a:off x="0" y="9043546"/>
            <a:ext cx="14794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Coordenação: Profa. Dra. Elyrouse Cavalcante de Oliveira Bellini - UFAL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g3dac38014b6_0_0" title="IDENTIDADE VISUAL (1).png"/>
          <p:cNvPicPr preferRelativeResize="0"/>
          <p:nvPr/>
        </p:nvPicPr>
        <p:blipFill rotWithShape="1">
          <a:blip r:embed="rId4">
            <a:alphaModFix/>
          </a:blip>
          <a:srcRect b="17662" l="0" r="0" t="17901"/>
          <a:stretch/>
        </p:blipFill>
        <p:spPr>
          <a:xfrm>
            <a:off x="5700019" y="2924381"/>
            <a:ext cx="6887965" cy="4438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dbe2932688_0_275"/>
          <p:cNvSpPr txBox="1"/>
          <p:nvPr/>
        </p:nvSpPr>
        <p:spPr>
          <a:xfrm>
            <a:off x="5629525" y="865850"/>
            <a:ext cx="66411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0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Atividades excluídas do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2" name="Google Shape;382;g3dbe2932688_0_27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3" name="Google Shape;383;g3dbe2932688_0_27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g3dbe2932688_0_27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g3dbe2932688_0_275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2026e.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6" name="Google Shape;386;g3dbe2932688_0_275"/>
          <p:cNvSpPr txBox="1"/>
          <p:nvPr/>
        </p:nvSpPr>
        <p:spPr>
          <a:xfrm>
            <a:off x="614425" y="1807275"/>
            <a:ext cx="166713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Arial"/>
              <a:buNone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tividades de natureza intelectual (científica, literária ou artística) não podem ser MEI. Profissões regulamentadas, como medicina, psicologia, jornalismo e publicidade, exigem formação específica e devem ser formalizadas como Microempresa ou Sociedade Limitada Unipessoal. A lista oficial de ocupações permitidas deve ser sempre consultada no portal GOV.BR.</a:t>
            </a:r>
            <a:endParaRPr sz="3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87" name="Google Shape;387;g3dbe2932688_0_2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1100" y="4190925"/>
            <a:ext cx="10363725" cy="422174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ddb509d412_0_1"/>
          <p:cNvSpPr txBox="1"/>
          <p:nvPr/>
        </p:nvSpPr>
        <p:spPr>
          <a:xfrm>
            <a:off x="5823450" y="1016775"/>
            <a:ext cx="66411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41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25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Servidores Públicos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3" name="Google Shape;393;g3ddb509d412_0_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4" name="Google Shape;394;g3ddb509d412_0_1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g3ddb509d412_0_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g3ddb509d412_0_1"/>
          <p:cNvSpPr txBox="1"/>
          <p:nvPr/>
        </p:nvSpPr>
        <p:spPr>
          <a:xfrm>
            <a:off x="1168500" y="3243938"/>
            <a:ext cx="74562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900"/>
              <a:buFont typeface="Arial"/>
              <a:buNone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Lei 8.112 proíbe o servidor público federal de atuar na gerência ou administração de empresas privadas e de exercer comércio. No entanto, permite que ele participe como investidor, desde que não exerça funções de gestão. Também é possível integrar conselhos fiscais ou administrativos, desde que não haja atuação na administração direta do negócio.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7" name="Google Shape;397;g3ddb509d412_0_1"/>
          <p:cNvSpPr txBox="1"/>
          <p:nvPr/>
        </p:nvSpPr>
        <p:spPr>
          <a:xfrm>
            <a:off x="1168500" y="2551250"/>
            <a:ext cx="2264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Federais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8" name="Google Shape;398;g3ddb509d412_0_1"/>
          <p:cNvSpPr txBox="1"/>
          <p:nvPr/>
        </p:nvSpPr>
        <p:spPr>
          <a:xfrm>
            <a:off x="9612450" y="3180475"/>
            <a:ext cx="7456200" cy="47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servidor público estadual, conforme a Lei nº 5.247/1991, não pode participar da gerência ou administração de empresas privadas, nem exercer o comércio. Por outro lado, é permitido que ele participe de empresas apenas como investidor (acionista, cotista ou comanditário), desde que não exerça funções de gestão ou direção.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9" name="Google Shape;399;g3ddb509d412_0_1"/>
          <p:cNvSpPr txBox="1"/>
          <p:nvPr/>
        </p:nvSpPr>
        <p:spPr>
          <a:xfrm>
            <a:off x="9612450" y="2518675"/>
            <a:ext cx="2494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Estaduais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0" name="Google Shape;400;g3ddb509d412_0_1"/>
          <p:cNvSpPr txBox="1"/>
          <p:nvPr/>
        </p:nvSpPr>
        <p:spPr>
          <a:xfrm>
            <a:off x="508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1990; Alagoas, 1991. 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ddb509d412_0_24"/>
          <p:cNvSpPr txBox="1"/>
          <p:nvPr/>
        </p:nvSpPr>
        <p:spPr>
          <a:xfrm>
            <a:off x="7117050" y="1016775"/>
            <a:ext cx="40539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65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Limites do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6" name="Google Shape;406;g3ddb509d412_0_2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7" name="Google Shape;407;g3ddb509d412_0_2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g3ddb509d412_0_2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g3ddb509d412_0_24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0" name="Google Shape;410;g3ddb509d412_0_24"/>
          <p:cNvSpPr txBox="1"/>
          <p:nvPr/>
        </p:nvSpPr>
        <p:spPr>
          <a:xfrm>
            <a:off x="1035925" y="2192300"/>
            <a:ext cx="16117200" cy="6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MEI pode faturar até R$ 81.000,00 por ano;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ultrapassar em até 20% (até R$ 97.200,00), pode permanecer como MEI até o fim do ano, devendo se desenquadrar no ano seguinte;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exceder mais de 20%, o desenquadramento é imediato, com cobrança retroativa de tributos, multas e juros;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permitido ter apenas uma empresa registrada como MEI;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limite de 80% para compras é apenas um critério de fiscalização, não uma exigência legal.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ddb509d412_0_51"/>
          <p:cNvSpPr txBox="1"/>
          <p:nvPr/>
        </p:nvSpPr>
        <p:spPr>
          <a:xfrm>
            <a:off x="3932275" y="1037350"/>
            <a:ext cx="103245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520"/>
              <a:buFont typeface="Arial"/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Documentos Necessários Para Formalização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6" name="Google Shape;416;g3ddb509d412_0_5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7" name="Google Shape;417;g3ddb509d412_0_51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g3ddb509d412_0_5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g3ddb509d412_0_51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0" name="Google Shape;420;g3ddb509d412_0_51"/>
          <p:cNvSpPr txBox="1"/>
          <p:nvPr/>
        </p:nvSpPr>
        <p:spPr>
          <a:xfrm>
            <a:off x="1264650" y="2504750"/>
            <a:ext cx="15758700" cy="56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Senha de acesso ao Portal de Serviços do Governo Federal - Plataforma gov.br;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você já possui o cadastro a conta gov.br deve ter o nível Pra</a:t>
            </a:r>
            <a:r>
              <a:rPr lang="en-US" sz="3300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ta ou Ouro (pode conseguir por reconhecimento facial se tiver CNH, bibliometria eleitoral ou aplicativo de alguns bancos credenciados);</a:t>
            </a:r>
            <a:endParaRPr sz="330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3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Char char="●"/>
            </a:pP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Dados pessoais:</a:t>
            </a: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RG, dados de contato e endereço residencial;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3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Char char="●"/>
            </a:pP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Dados do seu negócio:</a:t>
            </a: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tipo de ocupação, forma de atuação e local onde o negócio é realizado.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e2e7adf26b_0_9"/>
          <p:cNvSpPr txBox="1"/>
          <p:nvPr/>
        </p:nvSpPr>
        <p:spPr>
          <a:xfrm>
            <a:off x="3932275" y="1037350"/>
            <a:ext cx="103245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520"/>
              <a:buFont typeface="Arial"/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Documentos Necessários Para Formalização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6" name="Google Shape;426;g3e2e7adf26b_0_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7" name="Google Shape;427;g3e2e7adf26b_0_9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g3e2e7adf26b_0_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g3e2e7adf26b_0_9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0" name="Google Shape;430;g3e2e7adf26b_0_9"/>
          <p:cNvSpPr txBox="1"/>
          <p:nvPr/>
        </p:nvSpPr>
        <p:spPr>
          <a:xfrm>
            <a:off x="2333575" y="2087750"/>
            <a:ext cx="13521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estrangeiro (a) com com nível de segurança bronze da conta </a:t>
            </a:r>
            <a:r>
              <a:rPr b="1" lang="en-US" sz="30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gov.br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431" name="Google Shape;431;g3e2e7adf26b_0_9"/>
          <p:cNvSpPr txBox="1"/>
          <p:nvPr/>
        </p:nvSpPr>
        <p:spPr>
          <a:xfrm>
            <a:off x="9148150" y="3845688"/>
            <a:ext cx="8335500" cy="29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5547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59"/>
              <a:buFont typeface="Times New Roman"/>
              <a:buChar char="●"/>
            </a:pPr>
            <a:r>
              <a:rPr lang="en-US" sz="3259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Carteira de Registro Nacional Migratório (CRNM);</a:t>
            </a:r>
            <a:endParaRPr sz="3259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554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9"/>
              <a:buFont typeface="Times New Roman"/>
              <a:buChar char="●"/>
            </a:pPr>
            <a:r>
              <a:rPr lang="en-US" sz="3259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Documento Provisório de Registro Nacional Migratório (DPRNM);</a:t>
            </a:r>
            <a:endParaRPr sz="3259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554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9"/>
              <a:buFont typeface="Times New Roman"/>
              <a:buChar char="●"/>
            </a:pPr>
            <a:r>
              <a:rPr lang="en-US" sz="3259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Protocolo de Solicitação de Refúgio.</a:t>
            </a:r>
            <a:endParaRPr sz="3259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2" name="Google Shape;432;g3e2e7adf26b_0_9"/>
          <p:cNvSpPr txBox="1"/>
          <p:nvPr/>
        </p:nvSpPr>
        <p:spPr>
          <a:xfrm>
            <a:off x="327350" y="3871288"/>
            <a:ext cx="8648700" cy="35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5547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59"/>
              <a:buFont typeface="Times New Roman"/>
              <a:buChar char="●"/>
            </a:pPr>
            <a:r>
              <a:rPr lang="en-US" sz="3259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Deve constar o país de cidadania/nacionalidade do estrangeiro, conforme cadastro no CPF da Receita Federal;</a:t>
            </a:r>
            <a:endParaRPr sz="3259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554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9"/>
              <a:buFont typeface="Times New Roman"/>
              <a:buChar char="●"/>
            </a:pPr>
            <a:r>
              <a:rPr lang="en-US" sz="3259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Deve constar a identificação civil do estrangeiro, conforme cadastro da Polícia Federal (PF).</a:t>
            </a:r>
            <a:endParaRPr sz="3259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e38056b780_0_0"/>
          <p:cNvSpPr txBox="1"/>
          <p:nvPr/>
        </p:nvSpPr>
        <p:spPr>
          <a:xfrm>
            <a:off x="3932275" y="1037350"/>
            <a:ext cx="103245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0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aumentar o nível da conta GOV? </a:t>
            </a:r>
            <a:endParaRPr b="1" sz="41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8" name="Google Shape;438;g3e38056b780_0_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9" name="Google Shape;439;g3e38056b780_0_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g3e38056b780_0_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g3e38056b780_0_0"/>
          <p:cNvSpPr txBox="1"/>
          <p:nvPr/>
        </p:nvSpPr>
        <p:spPr>
          <a:xfrm>
            <a:off x="139463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42" name="Google Shape;442;g3e38056b780_0_0" title="Captura de tela 2026-04-20 10313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86238" y="3099563"/>
            <a:ext cx="15279375" cy="44656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43" name="Google Shape;443;g3e38056b780_0_0"/>
          <p:cNvSpPr txBox="1"/>
          <p:nvPr/>
        </p:nvSpPr>
        <p:spPr>
          <a:xfrm>
            <a:off x="1686250" y="2254163"/>
            <a:ext cx="3492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BRONZE</a:t>
            </a:r>
            <a:endParaRPr sz="3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e38056b780_0_15"/>
          <p:cNvSpPr txBox="1"/>
          <p:nvPr/>
        </p:nvSpPr>
        <p:spPr>
          <a:xfrm>
            <a:off x="3932275" y="1037350"/>
            <a:ext cx="103245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0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aumentar o nível da conta GOV? </a:t>
            </a:r>
            <a:endParaRPr b="1" sz="41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9" name="Google Shape;449;g3e38056b780_0_1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0" name="Google Shape;450;g3e38056b780_0_1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g3e38056b780_0_1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g3e38056b780_0_15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3" name="Google Shape;453;g3e38056b780_0_15"/>
          <p:cNvSpPr txBox="1"/>
          <p:nvPr/>
        </p:nvSpPr>
        <p:spPr>
          <a:xfrm>
            <a:off x="1686250" y="2254163"/>
            <a:ext cx="3492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PRATA</a:t>
            </a:r>
            <a:endParaRPr sz="3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4" name="Google Shape;454;g3e38056b780_0_15" title="Captura de tela 2026-04-20 10322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93075" y="3054950"/>
            <a:ext cx="15901850" cy="5467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e38056b780_0_26"/>
          <p:cNvSpPr txBox="1"/>
          <p:nvPr/>
        </p:nvSpPr>
        <p:spPr>
          <a:xfrm>
            <a:off x="3932275" y="1037350"/>
            <a:ext cx="103245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0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aumentar o nível da conta GOV? </a:t>
            </a:r>
            <a:endParaRPr b="1" sz="41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60" name="Google Shape;460;g3e38056b780_0_2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61" name="Google Shape;461;g3e38056b780_0_2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g3e38056b780_0_2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g3e38056b780_0_26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4" name="Google Shape;464;g3e38056b780_0_26"/>
          <p:cNvSpPr txBox="1"/>
          <p:nvPr/>
        </p:nvSpPr>
        <p:spPr>
          <a:xfrm>
            <a:off x="1686250" y="2254163"/>
            <a:ext cx="3492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OURO</a:t>
            </a:r>
            <a:endParaRPr sz="3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65" name="Google Shape;465;g3e38056b780_0_26" title="Captura de tela 2026-04-20 103245.png"/>
          <p:cNvPicPr preferRelativeResize="0"/>
          <p:nvPr/>
        </p:nvPicPr>
        <p:blipFill rotWithShape="1">
          <a:blip r:embed="rId5">
            <a:alphaModFix/>
          </a:blip>
          <a:srcRect b="-8305" l="0" r="0" t="11057"/>
          <a:stretch/>
        </p:blipFill>
        <p:spPr>
          <a:xfrm>
            <a:off x="1606675" y="3145800"/>
            <a:ext cx="15074651" cy="5143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e38056b780_0_37"/>
          <p:cNvSpPr txBox="1"/>
          <p:nvPr/>
        </p:nvSpPr>
        <p:spPr>
          <a:xfrm>
            <a:off x="4703725" y="723050"/>
            <a:ext cx="90573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8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formalizar seu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1" name="Google Shape;471;g3e38056b780_0_3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72" name="Google Shape;472;g3e38056b780_0_37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g3e38056b780_0_3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g3e38056b780_0_37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75" name="Google Shape;475;g3e38056b780_0_37"/>
          <p:cNvPicPr preferRelativeResize="0"/>
          <p:nvPr/>
        </p:nvPicPr>
        <p:blipFill rotWithShape="1">
          <a:blip r:embed="rId5">
            <a:alphaModFix/>
          </a:blip>
          <a:srcRect b="9202" l="16915" r="13447" t="12280"/>
          <a:stretch/>
        </p:blipFill>
        <p:spPr>
          <a:xfrm>
            <a:off x="3236488" y="3149600"/>
            <a:ext cx="11940274" cy="50166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76" name="Google Shape;476;g3e38056b780_0_37"/>
          <p:cNvSpPr txBox="1"/>
          <p:nvPr/>
        </p:nvSpPr>
        <p:spPr>
          <a:xfrm>
            <a:off x="6676050" y="1676000"/>
            <a:ext cx="4935900" cy="13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1: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Buscar por "gov.br/mei"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3e38056b780_0_52"/>
          <p:cNvSpPr txBox="1"/>
          <p:nvPr/>
        </p:nvSpPr>
        <p:spPr>
          <a:xfrm>
            <a:off x="4703725" y="723050"/>
            <a:ext cx="90573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8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formalizar seu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2" name="Google Shape;482;g3e38056b780_0_5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83" name="Google Shape;483;g3e38056b780_0_5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g3e38056b780_0_5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g3e38056b780_0_52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86" name="Google Shape;486;g3e38056b780_0_52" title="Captura de tela 2026-04-20 10511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4100" y="2889850"/>
            <a:ext cx="15799775" cy="6061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87" name="Google Shape;487;g3e38056b780_0_52"/>
          <p:cNvSpPr txBox="1"/>
          <p:nvPr/>
        </p:nvSpPr>
        <p:spPr>
          <a:xfrm>
            <a:off x="5673588" y="1575250"/>
            <a:ext cx="6940800" cy="13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2: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6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Acessar o site "Portal doEmpreendedor"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"/>
          <p:cNvSpPr txBox="1"/>
          <p:nvPr>
            <p:ph idx="4294967295" type="title"/>
          </p:nvPr>
        </p:nvSpPr>
        <p:spPr>
          <a:xfrm>
            <a:off x="6177600" y="0"/>
            <a:ext cx="11046960" cy="173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100">
            <a:no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625"/>
              </a:buClr>
              <a:buSzPts val="6200"/>
              <a:buFont typeface="Trebuchet MS"/>
              <a:buNone/>
            </a:pPr>
            <a:r>
              <a:rPr b="0" i="0" lang="en-US" sz="6200" u="none" cap="none" strike="noStrike">
                <a:solidFill>
                  <a:srgbClr val="242625"/>
                </a:solidFill>
                <a:latin typeface="Trebuchet MS"/>
                <a:ea typeface="Trebuchet MS"/>
                <a:cs typeface="Trebuchet MS"/>
                <a:sym typeface="Trebuchet MS"/>
              </a:rPr>
              <a:t>Em que iremos te ajudar?</a:t>
            </a:r>
            <a:endParaRPr b="0" i="0" sz="6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4"/>
          <p:cNvSpPr/>
          <p:nvPr/>
        </p:nvSpPr>
        <p:spPr>
          <a:xfrm>
            <a:off x="6177600" y="1763280"/>
            <a:ext cx="206172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Contribuições do  MEI para a  sociedade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0" name="Google Shape;270;p4"/>
          <p:cNvGrpSpPr/>
          <p:nvPr/>
        </p:nvGrpSpPr>
        <p:grpSpPr>
          <a:xfrm>
            <a:off x="0" y="826560"/>
            <a:ext cx="5479200" cy="8416800"/>
            <a:chOff x="0" y="826560"/>
            <a:chExt cx="5479200" cy="8416800"/>
          </a:xfrm>
        </p:grpSpPr>
        <p:pic>
          <p:nvPicPr>
            <p:cNvPr id="271" name="Google Shape;271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826560"/>
              <a:ext cx="5479200" cy="8416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" name="Google Shape;272;p4"/>
            <p:cNvSpPr/>
            <p:nvPr/>
          </p:nvSpPr>
          <p:spPr>
            <a:xfrm>
              <a:off x="303480" y="2637720"/>
              <a:ext cx="231480" cy="2025360"/>
            </a:xfrm>
            <a:custGeom>
              <a:rect b="b" l="l" r="r" t="t"/>
              <a:pathLst>
                <a:path extrusionOk="0" h="2025650" w="231775">
                  <a:moveTo>
                    <a:pt x="135154" y="231479"/>
                  </a:moveTo>
                  <a:lnTo>
                    <a:pt x="96539" y="231479"/>
                  </a:lnTo>
                  <a:lnTo>
                    <a:pt x="96539" y="0"/>
                  </a:lnTo>
                  <a:lnTo>
                    <a:pt x="135154" y="0"/>
                  </a:lnTo>
                  <a:lnTo>
                    <a:pt x="135154" y="231479"/>
                  </a:lnTo>
                  <a:close/>
                </a:path>
                <a:path extrusionOk="0" h="2025650" w="231775">
                  <a:moveTo>
                    <a:pt x="115847" y="2025448"/>
                  </a:moveTo>
                  <a:lnTo>
                    <a:pt x="71137" y="2016406"/>
                  </a:lnTo>
                  <a:lnTo>
                    <a:pt x="34271" y="1991691"/>
                  </a:lnTo>
                  <a:lnTo>
                    <a:pt x="9231" y="1954919"/>
                  </a:lnTo>
                  <a:lnTo>
                    <a:pt x="0" y="1909708"/>
                  </a:lnTo>
                  <a:lnTo>
                    <a:pt x="38615" y="1909708"/>
                  </a:lnTo>
                  <a:lnTo>
                    <a:pt x="44709" y="1939668"/>
                  </a:lnTo>
                  <a:lnTo>
                    <a:pt x="61302" y="1964202"/>
                  </a:lnTo>
                  <a:lnTo>
                    <a:pt x="85859" y="1980780"/>
                  </a:lnTo>
                  <a:lnTo>
                    <a:pt x="115847" y="1986868"/>
                  </a:lnTo>
                  <a:lnTo>
                    <a:pt x="201149" y="1986868"/>
                  </a:lnTo>
                  <a:lnTo>
                    <a:pt x="197905" y="1991691"/>
                  </a:lnTo>
                  <a:lnTo>
                    <a:pt x="161099" y="2016406"/>
                  </a:lnTo>
                  <a:lnTo>
                    <a:pt x="115847" y="2025448"/>
                  </a:lnTo>
                  <a:close/>
                </a:path>
                <a:path extrusionOk="0" h="2025650" w="231775">
                  <a:moveTo>
                    <a:pt x="201149" y="1986868"/>
                  </a:moveTo>
                  <a:lnTo>
                    <a:pt x="115847" y="1986868"/>
                  </a:lnTo>
                  <a:lnTo>
                    <a:pt x="145834" y="1980780"/>
                  </a:lnTo>
                  <a:lnTo>
                    <a:pt x="170391" y="1964202"/>
                  </a:lnTo>
                  <a:lnTo>
                    <a:pt x="186984" y="1939668"/>
                  </a:lnTo>
                  <a:lnTo>
                    <a:pt x="193078" y="1909708"/>
                  </a:lnTo>
                  <a:lnTo>
                    <a:pt x="231694" y="1909708"/>
                  </a:lnTo>
                  <a:lnTo>
                    <a:pt x="222643" y="1954919"/>
                  </a:lnTo>
                  <a:lnTo>
                    <a:pt x="201149" y="1986868"/>
                  </a:lnTo>
                  <a:close/>
                </a:path>
              </a:pathLst>
            </a:custGeom>
            <a:solidFill>
              <a:srgbClr val="2ED47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3" name="Google Shape;273;p4"/>
          <p:cNvSpPr/>
          <p:nvPr/>
        </p:nvSpPr>
        <p:spPr>
          <a:xfrm>
            <a:off x="8916840" y="1767960"/>
            <a:ext cx="228744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Direitos e  Obrigações do MEI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"/>
          <p:cNvSpPr/>
          <p:nvPr/>
        </p:nvSpPr>
        <p:spPr>
          <a:xfrm>
            <a:off x="11659680" y="1231920"/>
            <a:ext cx="97200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3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4"/>
          <p:cNvSpPr/>
          <p:nvPr/>
        </p:nvSpPr>
        <p:spPr>
          <a:xfrm>
            <a:off x="11659680" y="1748160"/>
            <a:ext cx="25092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legalizar o seu  MEI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4"/>
          <p:cNvSpPr/>
          <p:nvPr/>
        </p:nvSpPr>
        <p:spPr>
          <a:xfrm>
            <a:off x="16108560" y="0"/>
            <a:ext cx="2179440" cy="1256400"/>
          </a:xfrm>
          <a:custGeom>
            <a:rect b="b" l="l" r="r" t="t"/>
            <a:pathLst>
              <a:path extrusionOk="0" h="1256665" w="2179955">
                <a:moveTo>
                  <a:pt x="1429801" y="1256484"/>
                </a:moveTo>
                <a:lnTo>
                  <a:pt x="1381223" y="1255682"/>
                </a:lnTo>
                <a:lnTo>
                  <a:pt x="1333070" y="1253292"/>
                </a:lnTo>
                <a:lnTo>
                  <a:pt x="1285345" y="1249340"/>
                </a:lnTo>
                <a:lnTo>
                  <a:pt x="1238072" y="1243850"/>
                </a:lnTo>
                <a:lnTo>
                  <a:pt x="1191277" y="1236848"/>
                </a:lnTo>
                <a:lnTo>
                  <a:pt x="1144984" y="1228360"/>
                </a:lnTo>
                <a:lnTo>
                  <a:pt x="1099220" y="1218409"/>
                </a:lnTo>
                <a:lnTo>
                  <a:pt x="1054009" y="1207023"/>
                </a:lnTo>
                <a:lnTo>
                  <a:pt x="1009376" y="1194225"/>
                </a:lnTo>
                <a:lnTo>
                  <a:pt x="965347" y="1180042"/>
                </a:lnTo>
                <a:lnTo>
                  <a:pt x="921948" y="1164498"/>
                </a:lnTo>
                <a:lnTo>
                  <a:pt x="879202" y="1147618"/>
                </a:lnTo>
                <a:lnTo>
                  <a:pt x="837136" y="1129428"/>
                </a:lnTo>
                <a:lnTo>
                  <a:pt x="795775" y="1109953"/>
                </a:lnTo>
                <a:lnTo>
                  <a:pt x="755144" y="1089219"/>
                </a:lnTo>
                <a:lnTo>
                  <a:pt x="715267" y="1067250"/>
                </a:lnTo>
                <a:lnTo>
                  <a:pt x="676172" y="1044071"/>
                </a:lnTo>
                <a:lnTo>
                  <a:pt x="637881" y="1019709"/>
                </a:lnTo>
                <a:lnTo>
                  <a:pt x="600422" y="994188"/>
                </a:lnTo>
                <a:lnTo>
                  <a:pt x="563819" y="967533"/>
                </a:lnTo>
                <a:lnTo>
                  <a:pt x="528097" y="939770"/>
                </a:lnTo>
                <a:lnTo>
                  <a:pt x="493281" y="910923"/>
                </a:lnTo>
                <a:lnTo>
                  <a:pt x="459398" y="881019"/>
                </a:lnTo>
                <a:lnTo>
                  <a:pt x="426471" y="850082"/>
                </a:lnTo>
                <a:lnTo>
                  <a:pt x="394527" y="818138"/>
                </a:lnTo>
                <a:lnTo>
                  <a:pt x="363590" y="785211"/>
                </a:lnTo>
                <a:lnTo>
                  <a:pt x="333686" y="751327"/>
                </a:lnTo>
                <a:lnTo>
                  <a:pt x="304839" y="716512"/>
                </a:lnTo>
                <a:lnTo>
                  <a:pt x="277076" y="680790"/>
                </a:lnTo>
                <a:lnTo>
                  <a:pt x="250421" y="644187"/>
                </a:lnTo>
                <a:lnTo>
                  <a:pt x="224900" y="606727"/>
                </a:lnTo>
                <a:lnTo>
                  <a:pt x="200537" y="568437"/>
                </a:lnTo>
                <a:lnTo>
                  <a:pt x="177359" y="529341"/>
                </a:lnTo>
                <a:lnTo>
                  <a:pt x="155390" y="489465"/>
                </a:lnTo>
                <a:lnTo>
                  <a:pt x="134655" y="448834"/>
                </a:lnTo>
                <a:lnTo>
                  <a:pt x="115181" y="407473"/>
                </a:lnTo>
                <a:lnTo>
                  <a:pt x="96991" y="365407"/>
                </a:lnTo>
                <a:lnTo>
                  <a:pt x="80111" y="322661"/>
                </a:lnTo>
                <a:lnTo>
                  <a:pt x="64567" y="279261"/>
                </a:lnTo>
                <a:lnTo>
                  <a:pt x="50383" y="235233"/>
                </a:lnTo>
                <a:lnTo>
                  <a:pt x="37586" y="190600"/>
                </a:lnTo>
                <a:lnTo>
                  <a:pt x="26199" y="145389"/>
                </a:lnTo>
                <a:lnTo>
                  <a:pt x="16249" y="99625"/>
                </a:lnTo>
                <a:lnTo>
                  <a:pt x="7760" y="53332"/>
                </a:lnTo>
                <a:lnTo>
                  <a:pt x="759" y="6537"/>
                </a:lnTo>
                <a:lnTo>
                  <a:pt x="0" y="0"/>
                </a:lnTo>
                <a:lnTo>
                  <a:pt x="2179544" y="0"/>
                </a:lnTo>
                <a:lnTo>
                  <a:pt x="2179544" y="1046348"/>
                </a:lnTo>
                <a:lnTo>
                  <a:pt x="2144288" y="1067250"/>
                </a:lnTo>
                <a:lnTo>
                  <a:pt x="2104412" y="1089219"/>
                </a:lnTo>
                <a:lnTo>
                  <a:pt x="2063780" y="1109953"/>
                </a:lnTo>
                <a:lnTo>
                  <a:pt x="2022419" y="1129428"/>
                </a:lnTo>
                <a:lnTo>
                  <a:pt x="1980353" y="1147618"/>
                </a:lnTo>
                <a:lnTo>
                  <a:pt x="1937607" y="1164498"/>
                </a:lnTo>
                <a:lnTo>
                  <a:pt x="1894208" y="1180042"/>
                </a:lnTo>
                <a:lnTo>
                  <a:pt x="1850179" y="1194225"/>
                </a:lnTo>
                <a:lnTo>
                  <a:pt x="1805547" y="1207023"/>
                </a:lnTo>
                <a:lnTo>
                  <a:pt x="1760335" y="1218409"/>
                </a:lnTo>
                <a:lnTo>
                  <a:pt x="1714571" y="1228360"/>
                </a:lnTo>
                <a:lnTo>
                  <a:pt x="1668279" y="1236848"/>
                </a:lnTo>
                <a:lnTo>
                  <a:pt x="1621483" y="1243850"/>
                </a:lnTo>
                <a:lnTo>
                  <a:pt x="1574210" y="1249340"/>
                </a:lnTo>
                <a:lnTo>
                  <a:pt x="1526485" y="1253292"/>
                </a:lnTo>
                <a:lnTo>
                  <a:pt x="1478332" y="1255682"/>
                </a:lnTo>
                <a:lnTo>
                  <a:pt x="1429801" y="1256484"/>
                </a:lnTo>
                <a:close/>
              </a:path>
            </a:pathLst>
          </a:custGeom>
          <a:solidFill>
            <a:srgbClr val="242625">
              <a:alpha val="156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4"/>
          <p:cNvSpPr/>
          <p:nvPr/>
        </p:nvSpPr>
        <p:spPr>
          <a:xfrm>
            <a:off x="6177600" y="1251720"/>
            <a:ext cx="926928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4"/>
          <p:cNvSpPr/>
          <p:nvPr/>
        </p:nvSpPr>
        <p:spPr>
          <a:xfrm>
            <a:off x="14470200" y="1767960"/>
            <a:ext cx="242604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Obrigações  Acessórias e Fiscais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4"/>
          <p:cNvSpPr/>
          <p:nvPr/>
        </p:nvSpPr>
        <p:spPr>
          <a:xfrm>
            <a:off x="6177600" y="3132720"/>
            <a:ext cx="96876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5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"/>
          <p:cNvSpPr/>
          <p:nvPr/>
        </p:nvSpPr>
        <p:spPr>
          <a:xfrm>
            <a:off x="8916840" y="3144960"/>
            <a:ext cx="97272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6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4"/>
          <p:cNvSpPr/>
          <p:nvPr/>
        </p:nvSpPr>
        <p:spPr>
          <a:xfrm>
            <a:off x="8916840" y="3661200"/>
            <a:ext cx="204192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encerrar a  Atividade do MEI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4"/>
          <p:cNvSpPr/>
          <p:nvPr/>
        </p:nvSpPr>
        <p:spPr>
          <a:xfrm>
            <a:off x="11659680" y="3113280"/>
            <a:ext cx="95652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7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4"/>
          <p:cNvSpPr/>
          <p:nvPr/>
        </p:nvSpPr>
        <p:spPr>
          <a:xfrm>
            <a:off x="11659680" y="3629520"/>
            <a:ext cx="219492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Análise e Controle  do Fluxo de Caixa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4"/>
          <p:cNvSpPr/>
          <p:nvPr/>
        </p:nvSpPr>
        <p:spPr>
          <a:xfrm>
            <a:off x="14402160" y="3164400"/>
            <a:ext cx="97272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8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4"/>
          <p:cNvSpPr/>
          <p:nvPr/>
        </p:nvSpPr>
        <p:spPr>
          <a:xfrm>
            <a:off x="14402160" y="3680640"/>
            <a:ext cx="24642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Controle de Estoque  para o MEI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"/>
          <p:cNvSpPr/>
          <p:nvPr/>
        </p:nvSpPr>
        <p:spPr>
          <a:xfrm>
            <a:off x="6177600" y="3652560"/>
            <a:ext cx="2464200" cy="216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875">
            <a:spAutoFit/>
          </a:bodyPr>
          <a:lstStyle/>
          <a:p>
            <a:pPr indent="0" lvl="0" marL="126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Liquidação de  Pendências  Tributárias e  Desenquadramento  MEI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600" marR="0" rtl="0" algn="l">
              <a:lnSpc>
                <a:spcPct val="100000"/>
              </a:lnSpc>
              <a:spcBef>
                <a:spcPts val="1624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9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4"/>
          <p:cNvSpPr/>
          <p:nvPr/>
        </p:nvSpPr>
        <p:spPr>
          <a:xfrm>
            <a:off x="6177600" y="6039720"/>
            <a:ext cx="2256120" cy="1044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o MEI pode  definir o seu preço  de Venda?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4"/>
          <p:cNvSpPr/>
          <p:nvPr/>
        </p:nvSpPr>
        <p:spPr>
          <a:xfrm>
            <a:off x="8916840" y="5523480"/>
            <a:ext cx="109692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10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4"/>
          <p:cNvSpPr/>
          <p:nvPr/>
        </p:nvSpPr>
        <p:spPr>
          <a:xfrm>
            <a:off x="8916840" y="6039720"/>
            <a:ext cx="234864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Declaração do IRPF  para o MEI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4"/>
          <p:cNvSpPr/>
          <p:nvPr/>
        </p:nvSpPr>
        <p:spPr>
          <a:xfrm>
            <a:off x="11659680" y="5491440"/>
            <a:ext cx="104472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11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4"/>
          <p:cNvSpPr/>
          <p:nvPr/>
        </p:nvSpPr>
        <p:spPr>
          <a:xfrm>
            <a:off x="14402160" y="5542920"/>
            <a:ext cx="108288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12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4"/>
          <p:cNvSpPr/>
          <p:nvPr/>
        </p:nvSpPr>
        <p:spPr>
          <a:xfrm>
            <a:off x="14402160" y="6059160"/>
            <a:ext cx="2465280" cy="1044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Previdência para o  MEI (Incluindo  previdência privada)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"/>
          <p:cNvSpPr/>
          <p:nvPr/>
        </p:nvSpPr>
        <p:spPr>
          <a:xfrm>
            <a:off x="6177600" y="7885080"/>
            <a:ext cx="108972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13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"/>
          <p:cNvSpPr/>
          <p:nvPr/>
        </p:nvSpPr>
        <p:spPr>
          <a:xfrm>
            <a:off x="6177600" y="8401320"/>
            <a:ext cx="2178360" cy="138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atingir seu  público alvo para  expandir o seu  empreendimento?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"/>
          <p:cNvSpPr/>
          <p:nvPr/>
        </p:nvSpPr>
        <p:spPr>
          <a:xfrm>
            <a:off x="8916840" y="7897320"/>
            <a:ext cx="109440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14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4"/>
          <p:cNvSpPr/>
          <p:nvPr/>
        </p:nvSpPr>
        <p:spPr>
          <a:xfrm>
            <a:off x="8916840" y="8413560"/>
            <a:ext cx="235044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para MEIs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4"/>
          <p:cNvSpPr/>
          <p:nvPr/>
        </p:nvSpPr>
        <p:spPr>
          <a:xfrm>
            <a:off x="11659680" y="6011640"/>
            <a:ext cx="2475720" cy="2152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875">
            <a:spAutoFit/>
          </a:bodyPr>
          <a:lstStyle/>
          <a:p>
            <a:pPr indent="0" lvl="0" marL="126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Meios de  recebimento e  financiamento para	o  MEI (Incluindo linhas  de Crédito)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600" marR="0" rtl="0" algn="l">
              <a:lnSpc>
                <a:spcPct val="100000"/>
              </a:lnSpc>
              <a:spcBef>
                <a:spcPts val="1494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15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4"/>
          <p:cNvSpPr/>
          <p:nvPr/>
        </p:nvSpPr>
        <p:spPr>
          <a:xfrm>
            <a:off x="11659680" y="8381880"/>
            <a:ext cx="2350440" cy="1044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feminino e para a  Terceira Idade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4"/>
          <p:cNvSpPr/>
          <p:nvPr/>
        </p:nvSpPr>
        <p:spPr>
          <a:xfrm>
            <a:off x="8916840" y="1130040"/>
            <a:ext cx="2999520" cy="4719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2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"/>
          <p:cNvSpPr/>
          <p:nvPr/>
        </p:nvSpPr>
        <p:spPr>
          <a:xfrm>
            <a:off x="14457240" y="1251720"/>
            <a:ext cx="97272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4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4"/>
          <p:cNvSpPr/>
          <p:nvPr/>
        </p:nvSpPr>
        <p:spPr>
          <a:xfrm>
            <a:off x="15092640" y="7488000"/>
            <a:ext cx="108288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16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4"/>
          <p:cNvSpPr/>
          <p:nvPr/>
        </p:nvSpPr>
        <p:spPr>
          <a:xfrm>
            <a:off x="14508000" y="8008560"/>
            <a:ext cx="346608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Importação e exportação para MEIs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"/>
          <p:cNvSpPr/>
          <p:nvPr/>
        </p:nvSpPr>
        <p:spPr>
          <a:xfrm>
            <a:off x="15141600" y="8883720"/>
            <a:ext cx="1082880" cy="30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50">
            <a:spAutoFit/>
          </a:bodyPr>
          <a:lstStyle/>
          <a:p>
            <a:pPr indent="0" lvl="0" marL="1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17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4"/>
          <p:cNvSpPr/>
          <p:nvPr/>
        </p:nvSpPr>
        <p:spPr>
          <a:xfrm>
            <a:off x="14617800" y="9243720"/>
            <a:ext cx="3466080" cy="35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00">
            <a:spAutoFit/>
          </a:bodyPr>
          <a:lstStyle/>
          <a:p>
            <a:pPr indent="0" lvl="0" marL="1260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Licitação  para MEIs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e38056b780_0_64"/>
          <p:cNvSpPr txBox="1"/>
          <p:nvPr/>
        </p:nvSpPr>
        <p:spPr>
          <a:xfrm>
            <a:off x="4675350" y="563375"/>
            <a:ext cx="90573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8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formalizar seu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3" name="Google Shape;493;g3e38056b780_0_6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94" name="Google Shape;494;g3e38056b780_0_6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g3e38056b780_0_6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g3e38056b780_0_64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7" name="Google Shape;497;g3e38056b780_0_64"/>
          <p:cNvSpPr txBox="1"/>
          <p:nvPr/>
        </p:nvSpPr>
        <p:spPr>
          <a:xfrm>
            <a:off x="5673600" y="1422275"/>
            <a:ext cx="70608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3: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39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20"/>
              <a:buFont typeface="Arial"/>
              <a:buNone/>
            </a:pPr>
            <a:r>
              <a:rPr b="1" lang="en-US" sz="322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Clique em "Quero ser  MEI"</a:t>
            </a:r>
            <a:endParaRPr b="1" sz="3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98" name="Google Shape;498;g3e38056b780_0_64" title="Captura de tela 2026-04-20 10572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8475" y="2697675"/>
            <a:ext cx="16432825" cy="6301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99" name="Google Shape;499;g3e38056b780_0_6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63480" y="6459895"/>
            <a:ext cx="844200" cy="84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e38056b780_0_76"/>
          <p:cNvSpPr txBox="1"/>
          <p:nvPr/>
        </p:nvSpPr>
        <p:spPr>
          <a:xfrm>
            <a:off x="4675350" y="563375"/>
            <a:ext cx="90573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8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formalizar seu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5" name="Google Shape;505;g3e38056b780_0_7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06" name="Google Shape;506;g3e38056b780_0_7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g3e38056b780_0_7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g3e38056b780_0_76"/>
          <p:cNvSpPr txBox="1"/>
          <p:nvPr/>
        </p:nvSpPr>
        <p:spPr>
          <a:xfrm>
            <a:off x="175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9" name="Google Shape;509;g3e38056b780_0_76"/>
          <p:cNvSpPr txBox="1"/>
          <p:nvPr/>
        </p:nvSpPr>
        <p:spPr>
          <a:xfrm>
            <a:off x="5673600" y="1422275"/>
            <a:ext cx="7060800" cy="13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4: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8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Clique em "Formalize-se"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10" name="Google Shape;510;g3e38056b780_0_76" title="Captura de tela 2026-04-20 105855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38250" y="3230500"/>
            <a:ext cx="13579824" cy="4911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11" name="Google Shape;511;g3e38056b780_0_7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41130" y="5273708"/>
            <a:ext cx="844200" cy="84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e38056b780_0_89"/>
          <p:cNvSpPr txBox="1"/>
          <p:nvPr/>
        </p:nvSpPr>
        <p:spPr>
          <a:xfrm>
            <a:off x="4675350" y="563375"/>
            <a:ext cx="90573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8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formalizar seu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7" name="Google Shape;517;g3e38056b780_0_8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18" name="Google Shape;518;g3e38056b780_0_89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g3e38056b780_0_8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g3e38056b780_0_89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1" name="Google Shape;521;g3e38056b780_0_89"/>
          <p:cNvSpPr txBox="1"/>
          <p:nvPr/>
        </p:nvSpPr>
        <p:spPr>
          <a:xfrm>
            <a:off x="5673600" y="1422275"/>
            <a:ext cx="7060800" cy="13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5: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40"/>
              <a:buFont typeface="Arial"/>
              <a:buNone/>
            </a:pPr>
            <a:r>
              <a:rPr b="1" lang="en-US" sz="324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Clique em "Entrar com o gov.br"</a:t>
            </a:r>
            <a:endParaRPr b="1"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22" name="Google Shape;522;g3e38056b780_0_89" title="Captura de tela 2026-04-20 105948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16825" y="2955425"/>
            <a:ext cx="12974327" cy="52091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23" name="Google Shape;523;g3e38056b780_0_8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35810" y="6743233"/>
            <a:ext cx="727560" cy="727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3e38056b780_0_102"/>
          <p:cNvSpPr txBox="1"/>
          <p:nvPr/>
        </p:nvSpPr>
        <p:spPr>
          <a:xfrm>
            <a:off x="4675350" y="563375"/>
            <a:ext cx="90573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8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formalizar seu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9" name="Google Shape;529;g3e38056b780_0_10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30" name="Google Shape;530;g3e38056b780_0_10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g3e38056b780_0_10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g3e38056b780_0_102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3" name="Google Shape;533;g3e38056b780_0_102"/>
          <p:cNvSpPr txBox="1"/>
          <p:nvPr/>
        </p:nvSpPr>
        <p:spPr>
          <a:xfrm>
            <a:off x="5673600" y="1422275"/>
            <a:ext cx="7060800" cy="13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6: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40"/>
              <a:buFont typeface="Arial"/>
              <a:buNone/>
            </a:pPr>
            <a:r>
              <a:rPr b="1" lang="en-US" sz="324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Preencha com os dados que faltam</a:t>
            </a:r>
            <a:endParaRPr b="1"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34" name="Google Shape;534;g3e38056b780_0_10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35810" y="6743233"/>
            <a:ext cx="727560" cy="727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g3e38056b780_0_102" title="Captura de tela 2026-04-20 112424 editada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04000" y="3059775"/>
            <a:ext cx="13897126" cy="55191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36" name="Google Shape;536;g3e38056b780_0_102"/>
          <p:cNvSpPr txBox="1"/>
          <p:nvPr/>
        </p:nvSpPr>
        <p:spPr>
          <a:xfrm>
            <a:off x="14061650" y="1422275"/>
            <a:ext cx="4023600" cy="2057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highlight>
                  <a:schemeClr val="lt2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ATENÇÃO!</a:t>
            </a:r>
            <a:endParaRPr sz="2300">
              <a:solidFill>
                <a:schemeClr val="dk1"/>
              </a:solidFill>
              <a:highlight>
                <a:schemeClr val="lt2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4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highlight>
                  <a:schemeClr val="lt2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Alguns dados serão preenchidos automaticamente. Confira se estão corretos.</a:t>
            </a:r>
            <a:endParaRPr sz="2300">
              <a:solidFill>
                <a:schemeClr val="dk1"/>
              </a:solidFill>
              <a:highlight>
                <a:schemeClr val="lt2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e38056b780_0_116"/>
          <p:cNvSpPr txBox="1"/>
          <p:nvPr/>
        </p:nvSpPr>
        <p:spPr>
          <a:xfrm>
            <a:off x="4675350" y="563375"/>
            <a:ext cx="90573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8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formalizar seu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2" name="Google Shape;542;g3e38056b780_0_11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43" name="Google Shape;543;g3e38056b780_0_11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g3e38056b780_0_11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g3e38056b780_0_116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6" name="Google Shape;546;g3e38056b780_0_116"/>
          <p:cNvSpPr txBox="1"/>
          <p:nvPr/>
        </p:nvSpPr>
        <p:spPr>
          <a:xfrm>
            <a:off x="5224200" y="1516275"/>
            <a:ext cx="7959600" cy="13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7: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4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Preencha com seus dados de identificação</a:t>
            </a:r>
            <a:endParaRPr b="1" sz="4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47" name="Google Shape;547;g3e38056b780_0_116" title="Captura de tela 2026-04-20 112512 edit. 2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5125" y="3080138"/>
            <a:ext cx="15377751" cy="51383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e38056b780_0_130"/>
          <p:cNvSpPr txBox="1"/>
          <p:nvPr/>
        </p:nvSpPr>
        <p:spPr>
          <a:xfrm>
            <a:off x="4675350" y="563375"/>
            <a:ext cx="90573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8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formalizar seu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3" name="Google Shape;553;g3e38056b780_0_13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54" name="Google Shape;554;g3e38056b780_0_13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g3e38056b780_0_13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g3e38056b780_0_130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7" name="Google Shape;557;g3e38056b780_0_130"/>
          <p:cNvSpPr txBox="1"/>
          <p:nvPr/>
        </p:nvSpPr>
        <p:spPr>
          <a:xfrm>
            <a:off x="2570088" y="1478025"/>
            <a:ext cx="13267800" cy="13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8: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Preencha com as informações da ocupação principal  e secundária que será exercida.</a:t>
            </a:r>
            <a:endParaRPr b="1"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58" name="Google Shape;558;g3e38056b780_0_130" title="Captura de tela 2026-04-20 112628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98963" y="3106750"/>
            <a:ext cx="12090076" cy="562524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e45f52526d_0_0"/>
          <p:cNvSpPr txBox="1"/>
          <p:nvPr/>
        </p:nvSpPr>
        <p:spPr>
          <a:xfrm>
            <a:off x="4675350" y="563375"/>
            <a:ext cx="90573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8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formalizar seu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4" name="Google Shape;564;g3e45f52526d_0_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65" name="Google Shape;565;g3e45f52526d_0_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g3e45f52526d_0_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g3e45f52526d_0_0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8" name="Google Shape;568;g3e45f52526d_0_0"/>
          <p:cNvSpPr txBox="1"/>
          <p:nvPr/>
        </p:nvSpPr>
        <p:spPr>
          <a:xfrm>
            <a:off x="2570100" y="1478025"/>
            <a:ext cx="13663200" cy="1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0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9: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00"/>
              <a:buFont typeface="Arial"/>
              <a:buNone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Preencha com as informações da ocupação principal  e secundária que será exercida.</a:t>
            </a:r>
            <a:endParaRPr b="1"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69" name="Google Shape;569;g3e45f52526d_0_0" title="Captura de tela 2026-04-20 11271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70100" y="2848988"/>
            <a:ext cx="13663225" cy="59694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3e45f52526d_0_11"/>
          <p:cNvSpPr txBox="1"/>
          <p:nvPr/>
        </p:nvSpPr>
        <p:spPr>
          <a:xfrm>
            <a:off x="4675350" y="563375"/>
            <a:ext cx="90573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8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formalizar seu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5" name="Google Shape;575;g3e45f52526d_0_1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76" name="Google Shape;576;g3e45f52526d_0_11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g3e45f52526d_0_1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g3e45f52526d_0_11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9" name="Google Shape;579;g3e45f52526d_0_11"/>
          <p:cNvSpPr txBox="1"/>
          <p:nvPr/>
        </p:nvSpPr>
        <p:spPr>
          <a:xfrm>
            <a:off x="2570100" y="1478025"/>
            <a:ext cx="13663200" cy="13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4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10: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4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Preencha com as informações do endereço do seu negócio</a:t>
            </a: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80" name="Google Shape;580;g3e45f52526d_0_11" title="Captura de tela 2026-04-20 112743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70112" y="2844825"/>
            <a:ext cx="13663200" cy="617222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3e45f52526d_0_22"/>
          <p:cNvSpPr txBox="1"/>
          <p:nvPr/>
        </p:nvSpPr>
        <p:spPr>
          <a:xfrm>
            <a:off x="4675350" y="563375"/>
            <a:ext cx="90573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8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formalizar seu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6" name="Google Shape;586;g3e45f52526d_0_2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87" name="Google Shape;587;g3e45f52526d_0_2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g3e45f52526d_0_2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g3e45f52526d_0_22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0" name="Google Shape;590;g3e45f52526d_0_22"/>
          <p:cNvSpPr txBox="1"/>
          <p:nvPr/>
        </p:nvSpPr>
        <p:spPr>
          <a:xfrm>
            <a:off x="2570100" y="1478025"/>
            <a:ext cx="13663200" cy="13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4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11: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74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Preencha com as informações do seu endereço pessoal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91" name="Google Shape;591;g3e45f52526d_0_22" title="Captura de tela 2026-04-20 115208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62325" y="2844825"/>
            <a:ext cx="13878749" cy="601980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e45f52526d_0_33"/>
          <p:cNvSpPr txBox="1"/>
          <p:nvPr/>
        </p:nvSpPr>
        <p:spPr>
          <a:xfrm>
            <a:off x="4675350" y="563375"/>
            <a:ext cx="90573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8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formalizar seu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7" name="Google Shape;597;g3e45f52526d_0_3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98" name="Google Shape;598;g3e45f52526d_0_3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g3e45f52526d_0_3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g3e45f52526d_0_33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1" name="Google Shape;601;g3e45f52526d_0_33"/>
          <p:cNvSpPr txBox="1"/>
          <p:nvPr/>
        </p:nvSpPr>
        <p:spPr>
          <a:xfrm>
            <a:off x="2570100" y="1478025"/>
            <a:ext cx="13663200" cy="13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4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12: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4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Assinale as declarações exigidas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02" name="Google Shape;602;g3e45f52526d_0_33" title="Captura de tela 2026-04-20 115244.png"/>
          <p:cNvPicPr preferRelativeResize="0"/>
          <p:nvPr/>
        </p:nvPicPr>
        <p:blipFill rotWithShape="1">
          <a:blip r:embed="rId5">
            <a:alphaModFix/>
          </a:blip>
          <a:srcRect b="4240" l="-710" r="710" t="-4240"/>
          <a:stretch/>
        </p:blipFill>
        <p:spPr>
          <a:xfrm>
            <a:off x="2134850" y="2973250"/>
            <a:ext cx="14533700" cy="58029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03" name="Google Shape;603;g3e45f52526d_0_33"/>
          <p:cNvSpPr txBox="1"/>
          <p:nvPr/>
        </p:nvSpPr>
        <p:spPr>
          <a:xfrm>
            <a:off x="14307550" y="1800713"/>
            <a:ext cx="3755100" cy="1533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highlight>
                  <a:schemeClr val="lt2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ATENÇÃO!</a:t>
            </a:r>
            <a:endParaRPr sz="2300">
              <a:solidFill>
                <a:schemeClr val="dk1"/>
              </a:solidFill>
              <a:highlight>
                <a:schemeClr val="lt2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highlight>
                  <a:schemeClr val="lt2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Leia com atenção os termos de responsabilidade.</a:t>
            </a:r>
            <a:endParaRPr sz="2300">
              <a:solidFill>
                <a:schemeClr val="dk1"/>
              </a:solidFill>
              <a:highlight>
                <a:schemeClr val="lt2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04" name="Google Shape;604;g3e45f52526d_0_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47175" y="8187578"/>
            <a:ext cx="588600" cy="58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dac3f6abe8_0_68"/>
          <p:cNvSpPr txBox="1"/>
          <p:nvPr/>
        </p:nvSpPr>
        <p:spPr>
          <a:xfrm>
            <a:off x="1638300" y="1313275"/>
            <a:ext cx="150114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DISCENTES</a:t>
            </a:r>
            <a:endParaRPr b="1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0" name="Google Shape;310;g3dac3f6abe8_0_68"/>
          <p:cNvSpPr txBox="1"/>
          <p:nvPr/>
        </p:nvSpPr>
        <p:spPr>
          <a:xfrm>
            <a:off x="1638300" y="2601400"/>
            <a:ext cx="7200900" cy="50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Abinael Hansmuller Silva Ferreira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Ana Letícia Bernardino de Lima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Carlos Alberto Silveira Farias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Claudiney Vitorino da Silva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Dicla Jemima Correia Lisboa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Erica Milena da Silva Santos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Jurandir Rafael da Silva Neto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Juan Pablo Levino Silva 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1" name="Google Shape;311;g3dac3f6abe8_0_68"/>
          <p:cNvSpPr txBox="1"/>
          <p:nvPr/>
        </p:nvSpPr>
        <p:spPr>
          <a:xfrm>
            <a:off x="9008125" y="2619138"/>
            <a:ext cx="6896100" cy="63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Lucas Julio de Araujo Meira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Nathália Adriely Oliveira Paes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Neilson Monteiro dos Santos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Pedro Vinícius de Lira Santos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Raquel da Silva Lopes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Shelda da Silva Rocha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Thyago Oliveira Silva Claudino</a:t>
            </a:r>
            <a:endParaRPr sz="2800">
              <a:solidFill>
                <a:schemeClr val="dk1"/>
              </a:solidFill>
              <a:highlight>
                <a:srgbClr val="FAFAFA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highlight>
                <a:srgbClr val="FAFAFA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t/>
            </a:r>
            <a:endParaRPr b="1" sz="2600">
              <a:solidFill>
                <a:schemeClr val="hlink"/>
              </a:solidFill>
            </a:endParaRPr>
          </a:p>
        </p:txBody>
      </p:sp>
      <p:sp>
        <p:nvSpPr>
          <p:cNvPr id="312" name="Google Shape;312;g3dac3f6abe8_0_6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3" name="Google Shape;313;g3dac3f6abe8_0_68"/>
          <p:cNvSpPr txBox="1"/>
          <p:nvPr/>
        </p:nvSpPr>
        <p:spPr>
          <a:xfrm>
            <a:off x="3471100" y="7968325"/>
            <a:ext cx="3324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 oferecimento:</a:t>
            </a: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4" name="Google Shape;314;g3dac3f6abe8_0_6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g3dac3f6abe8_0_6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e45f52526d_0_50"/>
          <p:cNvSpPr txBox="1"/>
          <p:nvPr/>
        </p:nvSpPr>
        <p:spPr>
          <a:xfrm>
            <a:off x="4675350" y="563375"/>
            <a:ext cx="90573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8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formalizar seu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0" name="Google Shape;610;g3e45f52526d_0_5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1" name="Google Shape;611;g3e45f52526d_0_5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g3e45f52526d_0_5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g3e45f52526d_0_50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4" name="Google Shape;614;g3e45f52526d_0_50"/>
          <p:cNvSpPr txBox="1"/>
          <p:nvPr/>
        </p:nvSpPr>
        <p:spPr>
          <a:xfrm>
            <a:off x="2739600" y="1611875"/>
            <a:ext cx="128088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5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13: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5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Assinale os termos exigidos e clique em "CONTINUAR"</a:t>
            </a:r>
            <a:endParaRPr b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5" name="Google Shape;615;g3e45f52526d_0_50" title="Captura de tela 2026-04-20 11530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8888" y="2855687"/>
            <a:ext cx="14560074" cy="60888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16" name="Google Shape;616;g3e45f52526d_0_50"/>
          <p:cNvSpPr txBox="1"/>
          <p:nvPr/>
        </p:nvSpPr>
        <p:spPr>
          <a:xfrm>
            <a:off x="14532900" y="1466963"/>
            <a:ext cx="3755100" cy="1533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highlight>
                  <a:schemeClr val="lt2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ATENÇÃO!</a:t>
            </a:r>
            <a:endParaRPr sz="2300">
              <a:solidFill>
                <a:schemeClr val="dk1"/>
              </a:solidFill>
              <a:highlight>
                <a:schemeClr val="lt2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highlight>
                  <a:schemeClr val="lt2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Leia com atenção os termos de responsabilidade.</a:t>
            </a:r>
            <a:endParaRPr sz="2300">
              <a:solidFill>
                <a:schemeClr val="dk1"/>
              </a:solidFill>
              <a:highlight>
                <a:schemeClr val="lt2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7" name="Google Shape;617;g3e45f52526d_0_5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33249" y="8094950"/>
            <a:ext cx="849600" cy="84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3e45f52526d_0_66"/>
          <p:cNvSpPr txBox="1"/>
          <p:nvPr/>
        </p:nvSpPr>
        <p:spPr>
          <a:xfrm>
            <a:off x="3985250" y="881400"/>
            <a:ext cx="101646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5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Riscos e Impactos do </a:t>
            </a: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MEI Inadimplente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3" name="Google Shape;623;g3e45f52526d_0_6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24" name="Google Shape;624;g3e45f52526d_0_6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g3e45f52526d_0_6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g3e45f52526d_0_66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7" name="Google Shape;627;g3e45f52526d_0_66"/>
          <p:cNvSpPr txBox="1"/>
          <p:nvPr/>
        </p:nvSpPr>
        <p:spPr>
          <a:xfrm>
            <a:off x="1146800" y="2125800"/>
            <a:ext cx="16535400" cy="62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Char char="●"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Pendências do Ano Corrente: 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Resolução simples. Basta pagar a guia DAS com juros e multa para regularizar; </a:t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Char char="●"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Dívida Ativa da União: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Ocorre quando os débitos antigos acumulam e são transferidos para cobrança judicial pela PGFN; </a:t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Char char="●"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Exclusão do Simples Nacional: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MEI perde o regime tributário simplificado e passa a ser taxado como empresa comum. </a:t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Char char="●"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ao INSS: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período em atraso não conta para aposentadoria. O MEI só mantém auxílios durante o "período de graça" (geralmente 12 meses após o último pagamento); </a:t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Char char="●"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Situação do CNPJ: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Não é cancelado automaticamente. A empresa continua ativa e a dívida continua crescendo; </a:t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imes New Roman"/>
              <a:buChar char="●"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Impacto no CPF: 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dívida vai direto para o CPF do titular, gerando restrições de crédito (SPC/Serasa), impedindo financiamentos e correndo risco de bloqueio judicial de contas.</a:t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e45f52526d_0_81"/>
          <p:cNvSpPr txBox="1"/>
          <p:nvPr/>
        </p:nvSpPr>
        <p:spPr>
          <a:xfrm>
            <a:off x="3985250" y="881400"/>
            <a:ext cx="101646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5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Riscos e Impactos do MEI Inadimplente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3" name="Google Shape;633;g3e45f52526d_0_8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34" name="Google Shape;634;g3e45f52526d_0_81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g3e45f52526d_0_8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g3e45f52526d_0_81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7" name="Google Shape;637;g3e45f52526d_0_81"/>
          <p:cNvSpPr txBox="1"/>
          <p:nvPr/>
        </p:nvSpPr>
        <p:spPr>
          <a:xfrm>
            <a:off x="666750" y="3235900"/>
            <a:ext cx="8271600" cy="54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Sim! É permitido retornar, desde que cumpra 3 regras:</a:t>
            </a:r>
            <a:r>
              <a:rPr b="1"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●"/>
            </a:pPr>
            <a:r>
              <a:rPr lang="en-US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Limite de Faturamento: A receita bruta anual deve voltar a ficar dentro do teto de R$ 81 mil (ou proporcional a R$ 6.750/mês). 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●"/>
            </a:pPr>
            <a:r>
              <a:rPr lang="en-US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Prazo Exclusivo: O pedido de retorno não é imediato; a solicitação só pode ser feita no mês de janeiro de cada ano. 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●"/>
            </a:pPr>
            <a:r>
              <a:rPr lang="en-US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Critérios Gerais: O empreendedor deve cumprir novamente todas as exigências do MEI: 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1" marL="9144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○"/>
            </a:pPr>
            <a:r>
              <a:rPr lang="en-US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Não ter sócios nem outra empresa em seu nome. 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1" marL="9144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○"/>
            </a:pPr>
            <a:r>
              <a:rPr lang="en-US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Ter no máximo 1 empregado. 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1" marL="9144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○"/>
            </a:pPr>
            <a:r>
              <a:rPr lang="en-US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Exercer uma atividade (CNAE) permitida no regime.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8" name="Google Shape;638;g3e45f52526d_0_81"/>
          <p:cNvSpPr txBox="1"/>
          <p:nvPr/>
        </p:nvSpPr>
        <p:spPr>
          <a:xfrm>
            <a:off x="1057350" y="2035300"/>
            <a:ext cx="8023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possível voltar a ser MEI após o desenquadramento?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9" name="Google Shape;639;g3e45f52526d_0_81"/>
          <p:cNvSpPr txBox="1"/>
          <p:nvPr/>
        </p:nvSpPr>
        <p:spPr>
          <a:xfrm>
            <a:off x="9662150" y="3158375"/>
            <a:ext cx="8191500" cy="53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faturamento bruto do MEI é formalizado e comprovado por meio de ferramentas específicas do CNPJ: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●"/>
            </a:pPr>
            <a:r>
              <a:rPr lang="en-US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DASN-SIMEI: A Declaração Anual obrigatória (enviada até 31 de maio) que consolida toda a receita bruta do ano anterior. O recibo de entrega serve como o comprovante de renda oficial da empresa. 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●"/>
            </a:pPr>
            <a:r>
              <a:rPr lang="en-US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Relatório Mensal de Receitas: Preenchimento obrigatório até o dia 20 de cada mês, registrando as entradas e anexando as notas fiscais e extratos de vendas. 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●"/>
            </a:pPr>
            <a:r>
              <a:rPr lang="en-US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Notas Fiscais: Registro digital e obrigatório de todas as operações realizadas para pessoas jurídicas.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0" name="Google Shape;640;g3e45f52526d_0_81"/>
          <p:cNvSpPr txBox="1"/>
          <p:nvPr/>
        </p:nvSpPr>
        <p:spPr>
          <a:xfrm>
            <a:off x="10081350" y="2035300"/>
            <a:ext cx="70677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o MEI comprova o seu faturamento? </a:t>
            </a:r>
            <a:endParaRPr b="1"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e45f52526d_0_24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46" name="Google Shape;646;g3e45f52526d_0_249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g3e45f52526d_0_24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g3e45f52526d_0_249"/>
          <p:cNvSpPr txBox="1"/>
          <p:nvPr/>
        </p:nvSpPr>
        <p:spPr>
          <a:xfrm>
            <a:off x="1055400" y="2210750"/>
            <a:ext cx="16177200" cy="42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Alagoas. </a:t>
            </a:r>
            <a:r>
              <a:rPr b="1" lang="en-US" sz="2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Lei nº 5.247, de 27 de março de 1991.</a:t>
            </a:r>
            <a:r>
              <a:rPr lang="en-US" sz="2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Institui o Regime Jurídico dos Servidores Públicos Civis do Estado de Alagoas. Maceió: Governo do Estado de Alagoas, 1991. Disponível em: https://www.transparencia.al.gov.br/media/upload/page_201/arquivo7-1753820138.37-regime_juridico_estado_alagoas.pdf. Acesso em: 24 maio 2025. </a:t>
            </a:r>
            <a:endParaRPr sz="2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</a:t>
            </a:r>
            <a:r>
              <a:rPr b="1" lang="en-US" sz="2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Lei nº 8.112, de 11 de dezembro de 1990.</a:t>
            </a:r>
            <a:r>
              <a:rPr lang="en-US" sz="2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Dispõe sobre o regime jurídico dos servidores públicos civis da União, das autarquias e das fundações públicas federais. Brasília, DF: Presidência da República, 1990. Disponível em: https://www.planalto.gov.br/ccivil_03/leis/l8112cons.htm. Acesso em: 24 maio 2025. </a:t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9" name="Google Shape;649;g3e45f52526d_0_249"/>
          <p:cNvSpPr txBox="1"/>
          <p:nvPr/>
        </p:nvSpPr>
        <p:spPr>
          <a:xfrm>
            <a:off x="1179700" y="1170850"/>
            <a:ext cx="819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3e45f52526d_0_24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55" name="Google Shape;655;g3e45f52526d_0_24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g3e45f52526d_0_24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g3e45f52526d_0_240"/>
          <p:cNvSpPr txBox="1"/>
          <p:nvPr/>
        </p:nvSpPr>
        <p:spPr>
          <a:xfrm>
            <a:off x="1044000" y="2065300"/>
            <a:ext cx="16200000" cy="67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da Gestão e da Inovação em Serviços Públicos. </a:t>
            </a: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Criar sua conta gov.br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Brasília, DF: Governo Federal, 2026a. Disponível em: https://www.gov.br/pt-br/servicos/criar-sua-conta-gov.br. Acesso em: 24 maio 2025.</a:t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do Desenvolvimento, Indústria, Comércio e Serviços. </a:t>
            </a: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você precisa saber antes de se tornar um MEI?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DF: Portal do Empreendedor, 2026b. Disponível em: https://www.gov.br/empresas-e-negocios/pt-br/empreendedor/quero-ser-mei/o-que-voce-precisa-saber-antes-de-se-tornar-um-mei. Acesso em: 24 maio 2025.</a:t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do Desenvolvimento, Indústria, Comércio e Serviços. </a:t>
            </a: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Documentos necessários para se formalizar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Brasília, DF: Portal do Empreendedor, 2026c. Disponível em: https://www.gov.br/empresas-e-negocios/pt-br/empreendedor/quero-ser-mei/documentos-necessarios. Acesso em: 24 maio 2025.</a:t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8" name="Google Shape;658;g3e45f52526d_0_240"/>
          <p:cNvSpPr txBox="1"/>
          <p:nvPr/>
        </p:nvSpPr>
        <p:spPr>
          <a:xfrm>
            <a:off x="1179700" y="1170850"/>
            <a:ext cx="819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3e45f52526d_0_169"/>
          <p:cNvSpPr txBox="1"/>
          <p:nvPr/>
        </p:nvSpPr>
        <p:spPr>
          <a:xfrm>
            <a:off x="1179700" y="1170850"/>
            <a:ext cx="819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64" name="Google Shape;664;g3e45f52526d_0_16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65" name="Google Shape;665;g3e45f52526d_0_169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g3e45f52526d_0_16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g3e45f52526d_0_169"/>
          <p:cNvSpPr txBox="1"/>
          <p:nvPr/>
        </p:nvSpPr>
        <p:spPr>
          <a:xfrm>
            <a:off x="1055400" y="2025900"/>
            <a:ext cx="16177200" cy="64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do Desenvolvimento, Indústria, Comércio e Serviços. </a:t>
            </a: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poderá acontecer com o MEI que não regularizar a inadimplência além de ser inscrito em dívida ativa?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DF: Portal do Empreendedor, 2026d. Disponível em: https://www.gov.br/empresas-e-negocios/pt-br/empreendedor/perguntas-frequentes/pagamento-de-debitos-em-atraso-inscritos-em-divida-ativa/o-que-podera-acontecer-com. Acesso em: 24 maio 2025.</a:t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t/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do Desenvolvimento, Indústria, Comércio e Serviços. </a:t>
            </a: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Atividades permitidas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Brasília, DF: Portal do Empreendedor, 2026e. Disponível em: https://www.gov.br/empresas-e-negocios/pt-br/empreendedor/quero-ser-mei/atividades-permitidas. Acesso em: 24 maio 2025.</a:t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t/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do Desenvolvimento, Indústria, Comércio e Serviços. </a:t>
            </a: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Portal do Empreendedor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Brasília, DF: Governo Federal, 2026f. Disponível em: https://www.gov.br/empresas-e-negocios/pt-br/empreendedor. Acesso em: 24 maio 2025.</a:t>
            </a:r>
            <a:endParaRPr sz="2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dac3f6abe8_1_66"/>
          <p:cNvSpPr txBox="1"/>
          <p:nvPr/>
        </p:nvSpPr>
        <p:spPr>
          <a:xfrm>
            <a:off x="7256625" y="3864000"/>
            <a:ext cx="3356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TEMA </a:t>
            </a:r>
            <a:r>
              <a:rPr b="1" lang="en-US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1" name="Google Shape;321;g3dac3f6abe8_1_66"/>
          <p:cNvSpPr txBox="1"/>
          <p:nvPr/>
        </p:nvSpPr>
        <p:spPr>
          <a:xfrm>
            <a:off x="5891475" y="4681800"/>
            <a:ext cx="6086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abrir o seu MEI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g3dac3f6abe8_1_6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3" name="Google Shape;323;g3dac3f6abe8_1_6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g3dac3f6abe8_1_6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dbe0c29876_0_68"/>
          <p:cNvSpPr txBox="1"/>
          <p:nvPr/>
        </p:nvSpPr>
        <p:spPr>
          <a:xfrm>
            <a:off x="3450000" y="991950"/>
            <a:ext cx="113880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você precisa saber antes de se tornar MEI?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0" name="Google Shape;330;g3dbe0c29876_0_6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1" name="Google Shape;331;g3dbe0c29876_0_6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3dbe0c29876_0_6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g3dbe0c29876_0_68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4" name="Google Shape;334;g3dbe0c29876_0_68"/>
          <p:cNvSpPr txBox="1"/>
          <p:nvPr/>
        </p:nvSpPr>
        <p:spPr>
          <a:xfrm>
            <a:off x="2486475" y="1983025"/>
            <a:ext cx="1323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saber se pode ser MEI, verifique se você atende as condições abaixo?</a:t>
            </a:r>
            <a:endParaRPr sz="3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5" name="Google Shape;335;g3dbe0c29876_0_68"/>
          <p:cNvSpPr txBox="1"/>
          <p:nvPr/>
        </p:nvSpPr>
        <p:spPr>
          <a:xfrm>
            <a:off x="1323975" y="3156738"/>
            <a:ext cx="4363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6" name="Google Shape;336;g3dbe0c29876_0_68"/>
          <p:cNvSpPr txBox="1"/>
          <p:nvPr/>
        </p:nvSpPr>
        <p:spPr>
          <a:xfrm>
            <a:off x="1323975" y="3237375"/>
            <a:ext cx="15558000" cy="43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1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Não pode ter ou abrir filial;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Poderá ter um faturamento anual de até R$ 81.000,00 por ano, ou proporcional no ano de abertura, levando em consideração a média de faturamento de R$ 6.750,00 por mês;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Você não pode ser ou se tornar titular, sócio ou administrador de outra empresa;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Você pode contratar no máximo um (a) empregado (a), que receba o piso da categoria ou 1 salário mínimo.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dbe2932688_0_211"/>
          <p:cNvSpPr txBox="1"/>
          <p:nvPr/>
        </p:nvSpPr>
        <p:spPr>
          <a:xfrm>
            <a:off x="1386450" y="673125"/>
            <a:ext cx="158148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Benefícios sujeitos a cancelamento ou suspens</a:t>
            </a: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ão </a:t>
            </a: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após a formalização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2" name="Google Shape;342;g3dbe2932688_0_21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3" name="Google Shape;343;g3dbe2932688_0_211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g3dbe2932688_0_21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g3dbe2932688_0_211"/>
          <p:cNvSpPr txBox="1"/>
          <p:nvPr/>
        </p:nvSpPr>
        <p:spPr>
          <a:xfrm>
            <a:off x="1557900" y="2063675"/>
            <a:ext cx="15471900" cy="61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posentadoria por incapacidade permanente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4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aposentado por incapacidade permanente que abre um MEI perder o benefício, pois a formalização comprova à Previdência que ele recuperou a capacidade de trabalhar.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uxílio por incapacidade temporária</a:t>
            </a: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Abrir um MEI pode cancelar o auxílio por incapacidade temporária, pois o trabalho comprova ao INSS que você recuperou a capacidade laboral.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3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Seguro desemprego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o MEI não gerar renda, o cancelamento do benefício pode ser contestado. O trabalhador pode recorrer para manter o auxílio, desde que prove a ausência de lucro na empresa.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6" name="Google Shape;346;g3dbe2932688_0_211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dbe2932688_0_250"/>
          <p:cNvSpPr txBox="1"/>
          <p:nvPr/>
        </p:nvSpPr>
        <p:spPr>
          <a:xfrm>
            <a:off x="4079550" y="673125"/>
            <a:ext cx="101289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Benefícios compatíveis após a formalização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2" name="Google Shape;352;g3dbe2932688_0_25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3" name="Google Shape;353;g3dbe2932688_0_25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g3dbe2932688_0_25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g3dbe2932688_0_250"/>
          <p:cNvSpPr txBox="1"/>
          <p:nvPr/>
        </p:nvSpPr>
        <p:spPr>
          <a:xfrm>
            <a:off x="1623050" y="2277125"/>
            <a:ext cx="14744700" cy="57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Salário maternidade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Abrir um MEI enquanto recebe salário-maternidade pelo regime CLT causa o cancelamento do benefício. O INSS entende que a nova formalização indica retorno ao trabalho, o que interrompe o direito ao auxílio.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3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BPC-LOAS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aumento da renda familiar pode causar o cancelamento do BPC-LOAS, caso a perícia social entenda que o beneficiário não vive mais em situação de vulnerabilidade econômica.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6" name="Google Shape;356;g3dbe2932688_0_250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dbe2932688_0_228"/>
          <p:cNvSpPr txBox="1"/>
          <p:nvPr/>
        </p:nvSpPr>
        <p:spPr>
          <a:xfrm>
            <a:off x="4079550" y="673125"/>
            <a:ext cx="101289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Benefícios compat</a:t>
            </a: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íveis</a:t>
            </a: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após a formalização.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2" name="Google Shape;362;g3dbe2932688_0_22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3" name="Google Shape;363;g3dbe2932688_0_22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g3dbe2932688_0_22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g3dbe2932688_0_228"/>
          <p:cNvSpPr txBox="1"/>
          <p:nvPr/>
        </p:nvSpPr>
        <p:spPr>
          <a:xfrm>
            <a:off x="1676400" y="2584238"/>
            <a:ext cx="14935200" cy="51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l">
              <a:lnSpc>
                <a:spcPct val="13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Prouni/FIES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MEI beneficiário do FIES </a:t>
            </a: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deve monitorar sua renda para não perder o financiamento. Além disso, empresas podem usar o Fies-Empresa para custear estudos técnicos de funcionários.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3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Bolsa Família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MEI pode levar à perda do Bolsa Família se a renda ultrapassar o limite do programa, com o corte ocorrendo após a atualização do Cadastro Único.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6" name="Google Shape;366;g3dbe2932688_0_228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dbe2932688_0_264"/>
          <p:cNvSpPr txBox="1"/>
          <p:nvPr/>
        </p:nvSpPr>
        <p:spPr>
          <a:xfrm>
            <a:off x="5629525" y="865850"/>
            <a:ext cx="6641100" cy="104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6450"/>
              <a:buFont typeface="Arial"/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Quem não pode ser MEI?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2" name="Google Shape;372;g3dbe2932688_0_26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3" name="Google Shape;373;g3dbe2932688_0_26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g3dbe2932688_0_26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g3dbe2932688_0_264"/>
          <p:cNvSpPr txBox="1"/>
          <p:nvPr/>
        </p:nvSpPr>
        <p:spPr>
          <a:xfrm>
            <a:off x="1489700" y="2360650"/>
            <a:ext cx="14897100" cy="57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Sócios, titulares ou administradores de qualquer outra empresa;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Servidores públicos (federais, estaduais ou municipais, conforme o estatuto);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Profissionais liberais com atividades regulamentadas (advogados, médicos, engenheiros, psicólogos, etc.)</a:t>
            </a: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Menores de 18 anos não emancipados;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Estrangeiros sem visto permanente no Brasil.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6" name="Google Shape;376;g3dbe2932688_0_264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B4803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Neivaldo</dc:creator>
</cp:coreProperties>
</file>