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5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y="10287000" cx="18288000"/>
  <p:notesSz cx="18288000" cy="10287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38" roundtripDataSignature="AMtx7mg9GCVNaWUDrIdv0koDzmwE149y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5983B99-72F2-476E-9150-5D44F804837A}">
  <a:tblStyle styleId="{15983B99-72F2-476E-9150-5D44F804837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slide" Target="slides/slide30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38" Type="http://customschemas.google.com/relationships/presentationmetadata" Target="meta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10358438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ac1984b51_3_0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7525" lIns="107525" spcFirstLastPara="1" rIns="107525" wrap="square" tIns="1075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/>
          </a:p>
        </p:txBody>
      </p:sp>
      <p:sp>
        <p:nvSpPr>
          <p:cNvPr id="119" name="Google Shape;119;g3dac1984b51_3_0:notes"/>
          <p:cNvSpPr/>
          <p:nvPr>
            <p:ph idx="2" type="sldImg"/>
          </p:nvPr>
        </p:nvSpPr>
        <p:spPr>
          <a:xfrm>
            <a:off x="1016000" y="771525"/>
            <a:ext cx="162561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205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dbdfe328d2_0_18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41" name="Google Shape;241;g3dbdfe328d2_0_18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dbdfe328d2_0_19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51" name="Google Shape;251;g3dbdfe328d2_0_19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dbdfe328d2_0_20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61" name="Google Shape;261;g3dbdfe328d2_0_20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dbdfe328d2_0_21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71" name="Google Shape;271;g3dbdfe328d2_0_21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dbdfe328d2_0_22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81" name="Google Shape;281;g3dbdfe328d2_0_22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dbdfe328d2_0_235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92" name="Google Shape;292;g3dbdfe328d2_0_235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dbdfe328d2_0_245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02" name="Google Shape;302;g3dbdfe328d2_0_245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dbdfe328d2_0_255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12" name="Google Shape;312;g3dbdfe328d2_0_255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dda23ae139_0_0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23" name="Google Shape;323;g3dda23ae139_0_0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dda23ae139_0_1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33" name="Google Shape;333;g3dda23ae139_0_12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:notes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0" name="Google Shape;130;p2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dda23ae139_0_21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43" name="Google Shape;343;g3dda23ae139_0_21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ddb39084ca_0_0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53" name="Google Shape;353;g3ddb39084ca_0_0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ddb39084ca_0_11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64" name="Google Shape;364;g3ddb39084ca_0_11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ddb39084ca_0_2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74" name="Google Shape;374;g3ddb39084ca_0_22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ddb39084ca_0_3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84" name="Google Shape;384;g3ddb39084ca_0_32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ddb39084ca_0_4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394" name="Google Shape;394;g3ddb39084ca_0_4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ddb39084ca_0_5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404" name="Google Shape;404;g3ddb39084ca_0_5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ddb39084ca_0_7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414" name="Google Shape;414;g3ddb39084ca_0_7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ddb39084ca_0_8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424" name="Google Shape;424;g3ddb39084ca_0_8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9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4" name="Google Shape;434;p29:notes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5" name="Google Shape;435;p29:notes"/>
          <p:cNvSpPr txBox="1"/>
          <p:nvPr>
            <p:ph idx="12" type="sldNum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ac1984b51_5_19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g3dac1984b51_5_192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e4666200ae_0_9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g3e4666200ae_0_9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3" name="Google Shape;443;g3e4666200ae_0_9:notes"/>
          <p:cNvSpPr txBox="1"/>
          <p:nvPr>
            <p:ph idx="12" type="sldNum"/>
          </p:nvPr>
        </p:nvSpPr>
        <p:spPr>
          <a:xfrm>
            <a:off x="10358438" y="9771063"/>
            <a:ext cx="79248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dac1984b51_1_9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g3dac1984b51_1_94:notes"/>
          <p:cNvSpPr/>
          <p:nvPr>
            <p:ph idx="2" type="sldImg"/>
          </p:nvPr>
        </p:nvSpPr>
        <p:spPr>
          <a:xfrm>
            <a:off x="6057900" y="1285875"/>
            <a:ext cx="61722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dbdfe328d2_0_6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191" name="Google Shape;191;g3dbdfe328d2_0_6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dbdfe328d2_0_13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01" name="Google Shape;201;g3dbdfe328d2_0_134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dbdfe328d2_0_14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11" name="Google Shape;211;g3dbdfe328d2_0_144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dbdfe328d2_0_165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21" name="Google Shape;221;g3dbdfe328d2_0_165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dbdfe328d2_0_174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31" name="Google Shape;231;g3dbdfe328d2_0_174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1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13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3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3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9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3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4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3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3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3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3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bdfe328d2_0_110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g3dbdfe328d2_0_110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3dbdfe328d2_0_110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bdfe328d2_0_114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g3dbdfe328d2_0_114"/>
          <p:cNvSpPr txBox="1"/>
          <p:nvPr>
            <p:ph idx="1" type="body"/>
          </p:nvPr>
        </p:nvSpPr>
        <p:spPr>
          <a:xfrm>
            <a:off x="914400" y="2366010"/>
            <a:ext cx="79557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3dbdfe328d2_0_114"/>
          <p:cNvSpPr txBox="1"/>
          <p:nvPr>
            <p:ph idx="2" type="body"/>
          </p:nvPr>
        </p:nvSpPr>
        <p:spPr>
          <a:xfrm>
            <a:off x="9418320" y="2366010"/>
            <a:ext cx="79557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3dbdfe328d2_0_114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3dbdfe328d2_0_11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3dbdfe328d2_0_11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bdfe328d2_0_121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3dbdfe328d2_0_121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g3dbdfe328d2_0_12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g3dbdfe328d2_0_12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4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4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4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4"/>
          <p:cNvSpPr txBox="1"/>
          <p:nvPr>
            <p:ph idx="1" type="body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4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4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4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5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35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" name="Google Shape;41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35"/>
          <p:cNvSpPr txBox="1"/>
          <p:nvPr>
            <p:ph type="ctrTitle"/>
          </p:nvPr>
        </p:nvSpPr>
        <p:spPr>
          <a:xfrm>
            <a:off x="898213" y="415686"/>
            <a:ext cx="16491572" cy="1199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5"/>
          <p:cNvSpPr txBox="1"/>
          <p:nvPr>
            <p:ph idx="1" type="subTitle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5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5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5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6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6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6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7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7"/>
          <p:cNvSpPr txBox="1"/>
          <p:nvPr>
            <p:ph idx="1" type="body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7"/>
          <p:cNvSpPr txBox="1"/>
          <p:nvPr>
            <p:ph idx="2" type="body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7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7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7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d88e81eb60_2_10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g3d88e81eb60_2_10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g3d88e81eb60_2_10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g3d88e81eb60_2_10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bdfe328d2_0_79"/>
          <p:cNvSpPr/>
          <p:nvPr/>
        </p:nvSpPr>
        <p:spPr>
          <a:xfrm>
            <a:off x="0" y="0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g3dbdfe328d2_0_79"/>
          <p:cNvSpPr/>
          <p:nvPr/>
        </p:nvSpPr>
        <p:spPr>
          <a:xfrm>
            <a:off x="0" y="9720639"/>
            <a:ext cx="18333720" cy="567836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g3dbdfe328d2_0_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g3dbdfe328d2_0_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dbdfe328d2_0_79"/>
          <p:cNvSpPr/>
          <p:nvPr/>
        </p:nvSpPr>
        <p:spPr>
          <a:xfrm>
            <a:off x="17062145" y="8233792"/>
            <a:ext cx="171879" cy="236811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g3dbdfe328d2_0_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3dbdfe328d2_0_79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3dbdfe328d2_0_79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g3dbdfe328d2_0_79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g3dbdfe328d2_0_79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bdfe328d2_0_90"/>
          <p:cNvSpPr/>
          <p:nvPr/>
        </p:nvSpPr>
        <p:spPr>
          <a:xfrm>
            <a:off x="0" y="0"/>
            <a:ext cx="18333720" cy="10312717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g3dbdfe328d2_0_90"/>
          <p:cNvSpPr/>
          <p:nvPr/>
        </p:nvSpPr>
        <p:spPr>
          <a:xfrm>
            <a:off x="6190396" y="790575"/>
            <a:ext cx="1514442" cy="76391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g3dbdfe328d2_0_90"/>
          <p:cNvSpPr/>
          <p:nvPr/>
        </p:nvSpPr>
        <p:spPr>
          <a:xfrm>
            <a:off x="7913941" y="790587"/>
            <a:ext cx="6955354" cy="7639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g3dbdfe328d2_0_90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g3dbdfe328d2_0_90"/>
          <p:cNvSpPr txBox="1"/>
          <p:nvPr>
            <p:ph idx="1" type="body"/>
          </p:nvPr>
        </p:nvSpPr>
        <p:spPr>
          <a:xfrm>
            <a:off x="914400" y="236601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g3dbdfe328d2_0_90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3dbdfe328d2_0_90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g3dbdfe328d2_0_90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bdfe328d2_0_99"/>
          <p:cNvSpPr/>
          <p:nvPr/>
        </p:nvSpPr>
        <p:spPr>
          <a:xfrm>
            <a:off x="0" y="1"/>
            <a:ext cx="18333720" cy="10312717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g3dbdfe328d2_0_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g3dbdfe328d2_0_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3dbdfe328d2_0_99"/>
          <p:cNvSpPr/>
          <p:nvPr/>
        </p:nvSpPr>
        <p:spPr>
          <a:xfrm>
            <a:off x="9308298" y="6721064"/>
            <a:ext cx="263547" cy="362855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g3dbdfe328d2_0_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dbdfe328d2_0_99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g3dbdfe328d2_0_99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g3dbdfe328d2_0_99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3dbdfe328d2_0_99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g3dbdfe328d2_0_99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32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32"/>
          <p:cNvSpPr txBox="1"/>
          <p:nvPr>
            <p:ph idx="1" type="body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2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2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2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bdfe328d2_0_72"/>
          <p:cNvSpPr/>
          <p:nvPr/>
        </p:nvSpPr>
        <p:spPr>
          <a:xfrm>
            <a:off x="0" y="3"/>
            <a:ext cx="18333720" cy="10312717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g3dbdfe328d2_0_72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g3dbdfe328d2_0_72"/>
          <p:cNvSpPr txBox="1"/>
          <p:nvPr>
            <p:ph idx="1" type="body"/>
          </p:nvPr>
        </p:nvSpPr>
        <p:spPr>
          <a:xfrm>
            <a:off x="914400" y="236601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g3dbdfe328d2_0_72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g3dbdfe328d2_0_7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g3dbdfe328d2_0_7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AFAFA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ac1984b51_3_0"/>
          <p:cNvSpPr/>
          <p:nvPr/>
        </p:nvSpPr>
        <p:spPr>
          <a:xfrm>
            <a:off x="0" y="3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g3dac1984b51_3_0"/>
          <p:cNvSpPr/>
          <p:nvPr/>
        </p:nvSpPr>
        <p:spPr>
          <a:xfrm>
            <a:off x="0" y="10282518"/>
            <a:ext cx="18333720" cy="5092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" name="Google Shape;123;g3dac1984b51_3_0"/>
          <p:cNvSpPr/>
          <p:nvPr/>
        </p:nvSpPr>
        <p:spPr>
          <a:xfrm>
            <a:off x="0" y="9720638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g3dac1984b51_3_0"/>
          <p:cNvSpPr txBox="1"/>
          <p:nvPr>
            <p:ph type="title"/>
          </p:nvPr>
        </p:nvSpPr>
        <p:spPr>
          <a:xfrm>
            <a:off x="1532677" y="1332517"/>
            <a:ext cx="15701100" cy="31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pt-BR" sz="10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0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5" name="Google Shape;125;g3dac1984b51_3_0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213" y="7708205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3dac1984b51_3_0"/>
          <p:cNvSpPr txBox="1"/>
          <p:nvPr/>
        </p:nvSpPr>
        <p:spPr>
          <a:xfrm>
            <a:off x="0" y="9043546"/>
            <a:ext cx="1479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g3dac1984b51_3_0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5700019" y="2924381"/>
            <a:ext cx="6887965" cy="443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dbdfe328d2_0_18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g3dbdfe328d2_0_183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Emissão de Notas Fiscais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Desobrigação: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não é obrigado a  emitir NF para pessoa física, salvo quando o cliente solicitar.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Obrigatoriedade: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 emitir NF-e ou NFS-e para vendas a pessoas jurídicas e envios de produtos.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Tipos de Notas Fiscais: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1371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NF-e: utilizada para venda de produtos.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1371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NFS-e (padrão nacional): utilizada para prestação de serviços.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5" name="Google Shape;245;g3dbdfe328d2_0_18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6" name="Google Shape;246;g3dbdfe328d2_0_18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3dbdfe328d2_0_18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3dbdfe328d2_0_18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dbdfe328d2_0_19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g3dbdfe328d2_0_193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Incentivo em Licitações: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Inclusão em Licitações: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Preferência na contratação em caso de empate, favorecendo micro e pequenas empresas.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Participação com Pendências: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 e pequenas empresas podem participar de licitações mesmo com restrições fiscais, devendo regularizar sua situação caso sejam vencedoras.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Regularização de Débitos: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o MEI for classificado, têm até 10 dias úteis para regularizar débitos (5 dias úteis, prorrogáveis por mais 5).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" name="Google Shape;255;g3dbdfe328d2_0_19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6" name="Google Shape;256;g3dbdfe328d2_0_19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g3dbdfe328d2_0_19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3dbdfe328d2_0_19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dbdfe328d2_0_20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4" name="Google Shape;264;g3dbdfe328d2_0_203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Incentivo em Licitações: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Administração Pública poderá adotar medidas para favorecer microempresas e empresas de pequeno porte, tais como: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realização de processo licitatório destinado exclusivamente à participação de microempresas e empresas de pequeno porte nos itens de contratação cujo valor seja de até R$ 80.000,00;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Estabelecer em certames para aquisição de bens de natureza divisível cota de até 25% do objeto para a contratação de microempresas e empresas de pequeno porte;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relação aos processos licitatórios destinados à aquisição de obras e serviços, poderá exigir dos licitantes a subcontratação de microempresa ou empresa de pequeno porte.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5" name="Google Shape;265;g3dbdfe328d2_0_20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6" name="Google Shape;266;g3dbdfe328d2_0_20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3dbdfe328d2_0_20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3dbdfe328d2_0_20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dbdfe328d2_0_21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g3dbdfe328d2_0_213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Serviços Financeiros: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microempreendedor individual tem  acesso a diversas soluções financeiras que ajudam seu negócio a evoluir como: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Conta corrente de pessoa jurídica, onde pode movimentar o dinheiro do seu negócio;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Máquinas de débito e crédito, para facilitar a venda de produtos ou prestação de serviços;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Antecipação de recebíveis, onde você recebe à vista os valores vendidos no crédito;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Cartão de crédito ou débito empresarial;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Crédito para comprar mercadorias, insumos ou matérias-primas (capital de giro);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Crédito para comprar máquinas, equipamentos, móveis ou utensílios de produção;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Crédito para ampliar o negócio; Crédito para aquisição de veículos.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g3dbdfe328d2_0_21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6" name="Google Shape;276;g3dbdfe328d2_0_21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3dbdfe328d2_0_21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3dbdfe328d2_0_21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dbdfe328d2_0_22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g3dbdfe328d2_0_223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Benefícios Previdenciários: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Aposentadoria por idade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g3dbdfe328d2_0_22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6" name="Google Shape;286;g3dbdfe328d2_0_22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3dbdfe328d2_0_22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8" name="Google Shape;288;g3dbdfe328d2_0_223"/>
          <p:cNvGraphicFramePr/>
          <p:nvPr/>
        </p:nvGraphicFramePr>
        <p:xfrm>
          <a:off x="1733675" y="42921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{15983B99-72F2-476E-9150-5D44F804837A}</a:tableStyleId>
              </a:tblPr>
              <a:tblGrid>
                <a:gridCol w="2964125"/>
                <a:gridCol w="2964125"/>
                <a:gridCol w="2964125"/>
                <a:gridCol w="2964125"/>
                <a:gridCol w="2964125"/>
              </a:tblGrid>
              <a:tr h="573750">
                <a:tc grid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Tabela 1: Aposentadoria por idade (previdência)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  <a:tr h="62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Contribuintes antes de 13 de novembro de 2019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Contribuintes a</a:t>
                      </a: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partir de 13 de novembro de 2019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9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Requisitos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Homem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Mulher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Homem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Mulher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7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Idade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 anos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pt-BR" sz="2000">
                          <a:solidFill>
                            <a:schemeClr val="dk1"/>
                          </a:solidFill>
                        </a:rPr>
                        <a:t>0</a:t>
                      </a: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anos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65 anos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62 anos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Tempo de contribuição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 anos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 anos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 anos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 anos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2625">
                <a:tc grid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Fonte: </a:t>
                      </a:r>
                      <a:r>
                        <a:rPr lang="pt-BR" sz="1400" u="none" cap="none" strike="noStrike">
                          <a:solidFill>
                            <a:schemeClr val="dk1"/>
                          </a:solidFill>
                        </a:rPr>
                        <a:t>Brasil,2024</a:t>
                      </a:r>
                      <a:r>
                        <a:rPr lang="pt-BR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sp>
        <p:nvSpPr>
          <p:cNvPr id="289" name="Google Shape;289;g3dbdfe328d2_0_22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dbdfe328d2_0_235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5" name="Google Shape;295;g3dbdfe328d2_0_235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Benefícios Previdenciários: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Auxílio por Incapacidade Temporária: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Concedido após cumprimento do período de carência. Devido quando há incapacidade para o trabalho ou atividade habitual; Determinado por avaliação médico-pericial.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Aposentadoria por Incapacidade Permanente: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Concedida após cumprimento do período de carência. Devida ao segurado incapaz para o trabalho, com ou sem auxílio por incapacidade temporária.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caso de acidente de qualquer natureza ou se houver acometimento de alguma das doenças ditas em lei, ambos os benefícios serão concedidos, independente de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carência.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6" name="Google Shape;296;g3dbdfe328d2_0_23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7" name="Google Shape;297;g3dbdfe328d2_0_23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g3dbdfe328d2_0_23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g3dbdfe328d2_0_235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dbdfe328d2_0_245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5" name="Google Shape;305;g3dbdfe328d2_0_245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Benef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ícios para os Dependentes: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Auxílio Reclusão: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Destinado a dependentes de segurado de baixa renda. Concedido em caso de prisão em regime fechado. Limitado a 1 salário-mínimo, observando-se os demais requisitos legais aplicáveis. Período de carência: 24 contribuições mensais.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Pensão por Morte: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Contribuições inferiores a 18 meses: benefício de 4 meses, independente da idade. Serão contabilizadas também as contribuições como autônomo ou via CLT.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6" name="Google Shape;306;g3dbdfe328d2_0_24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7" name="Google Shape;307;g3dbdfe328d2_0_24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g3dbdfe328d2_0_24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g3dbdfe328d2_0_245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dbdfe328d2_0_255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g3dbdfe328d2_0_255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duração do casamento/união estável também influencia na duração do benefício: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Até 2 anos o benefício tem duração de 4 meses;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Caso seja superior a 2 anos, segue conforme a tabela: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g3dbdfe328d2_0_25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7" name="Google Shape;317;g3dbdfe328d2_0_25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g3dbdfe328d2_0_25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9" name="Google Shape;319;g3dbdfe328d2_0_255"/>
          <p:cNvGraphicFramePr/>
          <p:nvPr/>
        </p:nvGraphicFramePr>
        <p:xfrm>
          <a:off x="2816972" y="43626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{15983B99-72F2-476E-9150-5D44F804837A}</a:tableStyleId>
              </a:tblPr>
              <a:tblGrid>
                <a:gridCol w="6210300"/>
                <a:gridCol w="6210300"/>
              </a:tblGrid>
              <a:tr h="3301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Tabela 2: Pensão por morte para óbito ocorrido a partir de 1º de janeiro de 2021, data do início da vigência da Portaria ME nº 424, de 29 de dezembro de 2020, (gov.br, 2023)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3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Idade do cônjuge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Duração máxima (anos)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8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Menor </a:t>
                      </a:r>
                      <a:r>
                        <a:rPr lang="pt-BR" sz="2000">
                          <a:solidFill>
                            <a:schemeClr val="dk1"/>
                          </a:solidFill>
                        </a:rPr>
                        <a:t>de</a:t>
                      </a: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22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8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Entre 22 e 27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8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Entre 28 e 30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8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Entre 31 e 41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8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Entre 42 e 44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partir de 45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Vitalício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78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Fonte: </a:t>
                      </a: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</a:rPr>
                        <a:t>Brasil</a:t>
                      </a: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2023.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320" name="Google Shape;320;g3dbdfe328d2_0_255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dda23ae139_0_0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6" name="Google Shape;326;g3dda23ae139_0_0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Qual o valor da aposentadoria do MEI?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Auxílio-doença, salário-maternidade e outros benefícios por um custo menor do que os outros tipos de profissionais (pagando apenas 5% de um salário mínimo mensalmente, enquanto que os demais contribuintes pagam  entre 11 e 20 %,  para ter os mesmos direitos).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a liberação desses benefícios é preciso realizar o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pagamento mínimo das parcelas do DAS.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7" name="Google Shape;327;g3dda23ae139_0_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8" name="Google Shape;328;g3dda23ae139_0_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3dda23ae139_0_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3dda23ae139_0_0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dda23ae139_0_12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6" name="Google Shape;336;g3dda23ae139_0_12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Qual o valor da aposentadoria do MEI?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aposentadoria concedida ao MEI que realizou a contribuição mínima de 5% garante o valor mensal de um salário mínimo. O salário mínimo é atualizado periodicamente, sendo de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R$ 1.621,00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 ano de 2026.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entanto, existe a possibilidade de aumentar o valor mensal. Para tal, paga-se uma alíquota adicional ao INSS, que varia de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15% do salário mínimo ou piso da categoria a 15% do teto do INSS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A aposentadoria pode chegar ao valor máximo permitido pelo INSS. Em 2026, este valor é de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R$ 8.475,55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E cabe reforçar: para traçar seu plano de aposentadoria corretamente, consulte um contador ou advogado previdenciário.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7" name="Google Shape;337;g3dda23ae139_0_1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8" name="Google Shape;338;g3dda23ae139_0_1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3dda23ae139_0_1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g3dda23ae139_0_12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"/>
          <p:cNvSpPr txBox="1"/>
          <p:nvPr>
            <p:ph type="title"/>
          </p:nvPr>
        </p:nvSpPr>
        <p:spPr>
          <a:xfrm>
            <a:off x="6177701" y="0"/>
            <a:ext cx="1104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pt-BR" sz="6200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sz="6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6177696" y="1763339"/>
            <a:ext cx="2061845" cy="1082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8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" name="Google Shape;134;p2"/>
          <p:cNvGrpSpPr/>
          <p:nvPr/>
        </p:nvGrpSpPr>
        <p:grpSpPr>
          <a:xfrm>
            <a:off x="0" y="826691"/>
            <a:ext cx="5479397" cy="8417050"/>
            <a:chOff x="0" y="826691"/>
            <a:chExt cx="5479397" cy="8417050"/>
          </a:xfrm>
        </p:grpSpPr>
        <p:pic>
          <p:nvPicPr>
            <p:cNvPr id="135" name="Google Shape;135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691"/>
              <a:ext cx="5479397" cy="8417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p2"/>
            <p:cNvSpPr/>
            <p:nvPr/>
          </p:nvSpPr>
          <p:spPr>
            <a:xfrm>
              <a:off x="303390" y="2637585"/>
              <a:ext cx="231775" cy="202565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2"/>
          <p:cNvSpPr txBox="1"/>
          <p:nvPr/>
        </p:nvSpPr>
        <p:spPr>
          <a:xfrm>
            <a:off x="8916955" y="1767832"/>
            <a:ext cx="2287905" cy="102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"/>
          <p:cNvSpPr txBox="1"/>
          <p:nvPr/>
        </p:nvSpPr>
        <p:spPr>
          <a:xfrm>
            <a:off x="11659558" y="1232005"/>
            <a:ext cx="972185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"/>
          <p:cNvSpPr txBox="1"/>
          <p:nvPr/>
        </p:nvSpPr>
        <p:spPr>
          <a:xfrm>
            <a:off x="11659558" y="1748254"/>
            <a:ext cx="2509520" cy="67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"/>
          <p:cNvSpPr/>
          <p:nvPr/>
        </p:nvSpPr>
        <p:spPr>
          <a:xfrm>
            <a:off x="16108453" y="1"/>
            <a:ext cx="2179955" cy="1256665"/>
          </a:xfrm>
          <a:custGeom>
            <a:rect b="b" l="l" r="r" t="t"/>
            <a:pathLst>
              <a:path extrusionOk="0" h="1256665" w="2179955">
                <a:moveTo>
                  <a:pt x="1429801" y="1256484"/>
                </a:moveTo>
                <a:lnTo>
                  <a:pt x="1381223" y="1255682"/>
                </a:lnTo>
                <a:lnTo>
                  <a:pt x="1333070" y="1253292"/>
                </a:lnTo>
                <a:lnTo>
                  <a:pt x="1285345" y="1249340"/>
                </a:lnTo>
                <a:lnTo>
                  <a:pt x="1238072" y="1243850"/>
                </a:lnTo>
                <a:lnTo>
                  <a:pt x="1191277" y="1236848"/>
                </a:lnTo>
                <a:lnTo>
                  <a:pt x="1144984" y="1228360"/>
                </a:lnTo>
                <a:lnTo>
                  <a:pt x="1099220" y="1218409"/>
                </a:lnTo>
                <a:lnTo>
                  <a:pt x="1054009" y="1207023"/>
                </a:lnTo>
                <a:lnTo>
                  <a:pt x="1009376" y="1194225"/>
                </a:lnTo>
                <a:lnTo>
                  <a:pt x="965347" y="1180042"/>
                </a:lnTo>
                <a:lnTo>
                  <a:pt x="921948" y="1164498"/>
                </a:lnTo>
                <a:lnTo>
                  <a:pt x="879202" y="1147618"/>
                </a:lnTo>
                <a:lnTo>
                  <a:pt x="837136" y="1129428"/>
                </a:lnTo>
                <a:lnTo>
                  <a:pt x="795775" y="1109953"/>
                </a:lnTo>
                <a:lnTo>
                  <a:pt x="755144" y="1089219"/>
                </a:lnTo>
                <a:lnTo>
                  <a:pt x="715267" y="1067250"/>
                </a:lnTo>
                <a:lnTo>
                  <a:pt x="676172" y="1044071"/>
                </a:lnTo>
                <a:lnTo>
                  <a:pt x="637881" y="1019709"/>
                </a:lnTo>
                <a:lnTo>
                  <a:pt x="600422" y="994188"/>
                </a:lnTo>
                <a:lnTo>
                  <a:pt x="563819" y="967533"/>
                </a:lnTo>
                <a:lnTo>
                  <a:pt x="528097" y="939770"/>
                </a:lnTo>
                <a:lnTo>
                  <a:pt x="493281" y="910923"/>
                </a:lnTo>
                <a:lnTo>
                  <a:pt x="459398" y="881019"/>
                </a:lnTo>
                <a:lnTo>
                  <a:pt x="426471" y="850082"/>
                </a:lnTo>
                <a:lnTo>
                  <a:pt x="394527" y="818138"/>
                </a:lnTo>
                <a:lnTo>
                  <a:pt x="363590" y="785211"/>
                </a:lnTo>
                <a:lnTo>
                  <a:pt x="333686" y="751327"/>
                </a:lnTo>
                <a:lnTo>
                  <a:pt x="304839" y="716512"/>
                </a:lnTo>
                <a:lnTo>
                  <a:pt x="277076" y="680790"/>
                </a:lnTo>
                <a:lnTo>
                  <a:pt x="250421" y="644187"/>
                </a:lnTo>
                <a:lnTo>
                  <a:pt x="224900" y="606727"/>
                </a:lnTo>
                <a:lnTo>
                  <a:pt x="200537" y="568437"/>
                </a:lnTo>
                <a:lnTo>
                  <a:pt x="177359" y="529341"/>
                </a:lnTo>
                <a:lnTo>
                  <a:pt x="155390" y="489465"/>
                </a:lnTo>
                <a:lnTo>
                  <a:pt x="134655" y="448834"/>
                </a:lnTo>
                <a:lnTo>
                  <a:pt x="115181" y="407473"/>
                </a:lnTo>
                <a:lnTo>
                  <a:pt x="96991" y="365407"/>
                </a:lnTo>
                <a:lnTo>
                  <a:pt x="80111" y="322661"/>
                </a:lnTo>
                <a:lnTo>
                  <a:pt x="64567" y="279261"/>
                </a:lnTo>
                <a:lnTo>
                  <a:pt x="50383" y="235233"/>
                </a:lnTo>
                <a:lnTo>
                  <a:pt x="37586" y="190600"/>
                </a:lnTo>
                <a:lnTo>
                  <a:pt x="26199" y="145389"/>
                </a:lnTo>
                <a:lnTo>
                  <a:pt x="16249" y="99625"/>
                </a:lnTo>
                <a:lnTo>
                  <a:pt x="7760" y="53332"/>
                </a:lnTo>
                <a:lnTo>
                  <a:pt x="759" y="6537"/>
                </a:lnTo>
                <a:lnTo>
                  <a:pt x="0" y="0"/>
                </a:lnTo>
                <a:lnTo>
                  <a:pt x="2179544" y="0"/>
                </a:lnTo>
                <a:lnTo>
                  <a:pt x="2179544" y="1046348"/>
                </a:lnTo>
                <a:lnTo>
                  <a:pt x="2144288" y="1067250"/>
                </a:lnTo>
                <a:lnTo>
                  <a:pt x="2104412" y="1089219"/>
                </a:lnTo>
                <a:lnTo>
                  <a:pt x="2063780" y="1109953"/>
                </a:lnTo>
                <a:lnTo>
                  <a:pt x="2022419" y="1129428"/>
                </a:lnTo>
                <a:lnTo>
                  <a:pt x="1980353" y="1147618"/>
                </a:lnTo>
                <a:lnTo>
                  <a:pt x="1937607" y="1164498"/>
                </a:lnTo>
                <a:lnTo>
                  <a:pt x="1894208" y="1180042"/>
                </a:lnTo>
                <a:lnTo>
                  <a:pt x="1850179" y="1194225"/>
                </a:lnTo>
                <a:lnTo>
                  <a:pt x="1805547" y="1207023"/>
                </a:lnTo>
                <a:lnTo>
                  <a:pt x="1760335" y="1218409"/>
                </a:lnTo>
                <a:lnTo>
                  <a:pt x="1714571" y="1228360"/>
                </a:lnTo>
                <a:lnTo>
                  <a:pt x="1668279" y="1236848"/>
                </a:lnTo>
                <a:lnTo>
                  <a:pt x="1621483" y="1243850"/>
                </a:lnTo>
                <a:lnTo>
                  <a:pt x="1574210" y="1249340"/>
                </a:lnTo>
                <a:lnTo>
                  <a:pt x="1526485" y="1253292"/>
                </a:lnTo>
                <a:lnTo>
                  <a:pt x="1478332" y="1255682"/>
                </a:lnTo>
                <a:lnTo>
                  <a:pt x="1429801" y="1256484"/>
                </a:lnTo>
                <a:close/>
              </a:path>
            </a:pathLst>
          </a:custGeom>
          <a:solidFill>
            <a:srgbClr val="242625">
              <a:alpha val="196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"/>
          <p:cNvSpPr txBox="1"/>
          <p:nvPr/>
        </p:nvSpPr>
        <p:spPr>
          <a:xfrm>
            <a:off x="6177696" y="1251582"/>
            <a:ext cx="9269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"/>
          <p:cNvSpPr txBox="1"/>
          <p:nvPr/>
        </p:nvSpPr>
        <p:spPr>
          <a:xfrm>
            <a:off x="14470163" y="1767832"/>
            <a:ext cx="2426335" cy="1028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"/>
          <p:cNvSpPr txBox="1"/>
          <p:nvPr/>
        </p:nvSpPr>
        <p:spPr>
          <a:xfrm>
            <a:off x="6177696" y="3132720"/>
            <a:ext cx="969010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"/>
          <p:cNvSpPr txBox="1"/>
          <p:nvPr/>
        </p:nvSpPr>
        <p:spPr>
          <a:xfrm>
            <a:off x="8916955" y="3144864"/>
            <a:ext cx="972819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"/>
          <p:cNvSpPr txBox="1"/>
          <p:nvPr/>
        </p:nvSpPr>
        <p:spPr>
          <a:xfrm>
            <a:off x="8916955" y="3661114"/>
            <a:ext cx="2042160" cy="67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"/>
          <p:cNvSpPr txBox="1"/>
          <p:nvPr/>
        </p:nvSpPr>
        <p:spPr>
          <a:xfrm>
            <a:off x="11659558" y="3113141"/>
            <a:ext cx="956944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"/>
          <p:cNvSpPr txBox="1"/>
          <p:nvPr/>
        </p:nvSpPr>
        <p:spPr>
          <a:xfrm>
            <a:off x="11659558" y="3629391"/>
            <a:ext cx="2195195" cy="67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"/>
          <p:cNvSpPr txBox="1"/>
          <p:nvPr/>
        </p:nvSpPr>
        <p:spPr>
          <a:xfrm>
            <a:off x="14402161" y="3164443"/>
            <a:ext cx="972819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"/>
          <p:cNvSpPr txBox="1"/>
          <p:nvPr/>
        </p:nvSpPr>
        <p:spPr>
          <a:xfrm>
            <a:off x="14402161" y="3680692"/>
            <a:ext cx="2464435" cy="67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"/>
          <p:cNvSpPr txBox="1"/>
          <p:nvPr/>
        </p:nvSpPr>
        <p:spPr>
          <a:xfrm>
            <a:off x="6177696" y="3652737"/>
            <a:ext cx="2464435" cy="21882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pt-BR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62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"/>
          <p:cNvSpPr txBox="1"/>
          <p:nvPr/>
        </p:nvSpPr>
        <p:spPr>
          <a:xfrm>
            <a:off x="6177696" y="6039552"/>
            <a:ext cx="2256155" cy="1064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"/>
          <p:cNvSpPr txBox="1"/>
          <p:nvPr/>
        </p:nvSpPr>
        <p:spPr>
          <a:xfrm>
            <a:off x="8916955" y="5523302"/>
            <a:ext cx="1097280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10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"/>
          <p:cNvSpPr txBox="1"/>
          <p:nvPr/>
        </p:nvSpPr>
        <p:spPr>
          <a:xfrm>
            <a:off x="8916955" y="6039552"/>
            <a:ext cx="2348865" cy="67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"/>
          <p:cNvSpPr txBox="1"/>
          <p:nvPr/>
        </p:nvSpPr>
        <p:spPr>
          <a:xfrm>
            <a:off x="11659558" y="5491580"/>
            <a:ext cx="1045210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"/>
          <p:cNvSpPr txBox="1"/>
          <p:nvPr/>
        </p:nvSpPr>
        <p:spPr>
          <a:xfrm>
            <a:off x="14402161" y="5542881"/>
            <a:ext cx="1083310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"/>
          <p:cNvSpPr txBox="1"/>
          <p:nvPr/>
        </p:nvSpPr>
        <p:spPr>
          <a:xfrm>
            <a:off x="14402161" y="6059130"/>
            <a:ext cx="2465705" cy="1064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"/>
          <p:cNvSpPr txBox="1"/>
          <p:nvPr/>
        </p:nvSpPr>
        <p:spPr>
          <a:xfrm>
            <a:off x="6177696" y="7885214"/>
            <a:ext cx="1090295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"/>
          <p:cNvSpPr txBox="1"/>
          <p:nvPr/>
        </p:nvSpPr>
        <p:spPr>
          <a:xfrm>
            <a:off x="6177696" y="8401463"/>
            <a:ext cx="2178685" cy="1411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"/>
          <p:cNvSpPr txBox="1"/>
          <p:nvPr/>
        </p:nvSpPr>
        <p:spPr>
          <a:xfrm>
            <a:off x="8916955" y="7897358"/>
            <a:ext cx="1094740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"/>
          <p:cNvSpPr txBox="1"/>
          <p:nvPr/>
        </p:nvSpPr>
        <p:spPr>
          <a:xfrm>
            <a:off x="8916955" y="8413608"/>
            <a:ext cx="2350770" cy="67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"/>
          <p:cNvSpPr txBox="1"/>
          <p:nvPr/>
        </p:nvSpPr>
        <p:spPr>
          <a:xfrm>
            <a:off x="11659558" y="6011599"/>
            <a:ext cx="2475865" cy="2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pt-BR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	o  MEI (Incluindo linhas  de Crédito)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49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"/>
          <p:cNvSpPr txBox="1"/>
          <p:nvPr/>
        </p:nvSpPr>
        <p:spPr>
          <a:xfrm>
            <a:off x="11659558" y="8381886"/>
            <a:ext cx="2350770" cy="1064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"/>
          <p:cNvSpPr txBox="1"/>
          <p:nvPr/>
        </p:nvSpPr>
        <p:spPr>
          <a:xfrm>
            <a:off x="8916938" y="11302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"/>
          <p:cNvSpPr txBox="1"/>
          <p:nvPr/>
        </p:nvSpPr>
        <p:spPr>
          <a:xfrm>
            <a:off x="14457355" y="1251577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"/>
          <p:cNvSpPr txBox="1"/>
          <p:nvPr/>
        </p:nvSpPr>
        <p:spPr>
          <a:xfrm>
            <a:off x="15092736" y="74880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"/>
          <p:cNvSpPr txBox="1"/>
          <p:nvPr/>
        </p:nvSpPr>
        <p:spPr>
          <a:xfrm>
            <a:off x="14507952" y="8008521"/>
            <a:ext cx="3466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"/>
          <p:cNvSpPr txBox="1"/>
          <p:nvPr/>
        </p:nvSpPr>
        <p:spPr>
          <a:xfrm>
            <a:off x="15141699" y="88836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"/>
          <p:cNvSpPr txBox="1"/>
          <p:nvPr/>
        </p:nvSpPr>
        <p:spPr>
          <a:xfrm>
            <a:off x="14617677" y="9243746"/>
            <a:ext cx="34665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Licitação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dda23ae139_0_21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6" name="Google Shape;346;g3dda23ae139_0_21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MEI em atraso tem direito a auxílio-doença e outros benefícios?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Não. O empreendedor, que ficar em atraso com o DAS, poderá ter todos os seus benefícios, como auxílio-doença, pensão por morte ou salário-maternidade, negados. Ou seja, procure não atrasar essa contribuição mensal para não obter maiores prejuízos.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7" name="Google Shape;347;g3dda23ae139_0_2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8" name="Google Shape;348;g3dda23ae139_0_2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3dda23ae139_0_2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3dda23ae139_0_21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ddb39084ca_0_0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</a:t>
            </a: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6" name="Google Shape;356;g3ddb39084ca_0_0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Pagamento da Guia DAS-MEI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tem a  obrigação de pagar mensalmente a guia DAS-MEI, com vencimento sempre no dia 20 de cada mês. Esse pagamento corresponde aos tributos descritos na tabela a seguir: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7" name="Google Shape;357;g3ddb39084ca_0_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8" name="Google Shape;358;g3ddb39084ca_0_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g3ddb39084ca_0_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60" name="Google Shape;360;g3ddb39084ca_0_0"/>
          <p:cNvGraphicFramePr/>
          <p:nvPr/>
        </p:nvGraphicFramePr>
        <p:xfrm>
          <a:off x="1835601" y="562284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{15983B99-72F2-476E-9150-5D44F804837A}</a:tableStyleId>
              </a:tblPr>
              <a:tblGrid>
                <a:gridCol w="6883300"/>
                <a:gridCol w="6883300"/>
              </a:tblGrid>
              <a:tr h="568350">
                <a:tc gridSpan="2"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Calibri"/>
                        <a:buNone/>
                      </a:pPr>
                      <a:r>
                        <a:rPr b="0"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Tabela 3: A que corresponde o pagamento das Guias “DAS-MEI”:</a:t>
                      </a:r>
                      <a:endParaRPr b="0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7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Calibri"/>
                        <a:buNone/>
                      </a:pPr>
                      <a:r>
                        <a:t/>
                      </a:r>
                      <a:endParaRPr b="1" sz="25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b="1" lang="pt-BR" sz="2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Valor</a:t>
                      </a:r>
                      <a:endParaRPr sz="25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INSS</a:t>
                      </a:r>
                      <a:endParaRPr sz="25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5% do salário mínimo</a:t>
                      </a:r>
                      <a:endParaRPr sz="25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     ICMS (comércio)</a:t>
                      </a:r>
                      <a:endParaRPr sz="25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R$ 1,00</a:t>
                      </a:r>
                      <a:endParaRPr sz="25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ISS(serviço)</a:t>
                      </a:r>
                      <a:endParaRPr sz="25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R$ 5,00</a:t>
                      </a:r>
                      <a:endParaRPr sz="25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432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Fonte: </a:t>
                      </a:r>
                      <a:r>
                        <a:rPr lang="pt-BR" sz="1800" u="none" cap="none" strike="noStrike">
                          <a:solidFill>
                            <a:schemeClr val="dk1"/>
                          </a:solidFill>
                        </a:rPr>
                        <a:t>Brasil, 2025</a:t>
                      </a:r>
                      <a:r>
                        <a:rPr lang="pt-BR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2850" marB="32850" marR="65700" marL="65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  <p:sp>
        <p:nvSpPr>
          <p:cNvPr id="361" name="Google Shape;361;g3ddb39084ca_0_0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ddb39084ca_0_11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7" name="Google Shape;367;g3ddb39084ca_0_11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Emissão de Nota Fiscal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fica obrigado a emitir Nota Fiscal de Serviço  ou de Venda, conforme o caso, sempre que vender para pessoa jurídica ou mesmo pessoa física, quando o mesmo solicitar, sendo que essa regra será ampliada em 2027.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partir de 16/09/2024, conforme a versão 1.10 da Nota Técnica 2024.001, publicada pela SEFAZ, o MEI será obrigado a inserir o CRT 4 (Código de Regime Tributário específico do MEI)) para a emissão da NF-e (Nota Fiscal Eletrônica) e da NFC-e (Nota Fiscal de Consumidor Eletrônica). Além disso, a tabela de CFOP (Código Fiscal de Operações e de Prestações) foi atualizada, com códigos que podem ser utilizados pelo MEI.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8" name="Google Shape;368;g3ddb39084ca_0_1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9" name="Google Shape;369;g3ddb39084ca_0_1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g3ddb39084ca_0_1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g3ddb39084ca_0_11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ddb39084ca_0_22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7" name="Google Shape;377;g3ddb39084ca_0_22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Relatório Mensal das Receitas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Todos os valores recebidos com ou sem nota fiscal, devem ser registradas num fluxo de caixa diariamente e, ao final do mês, resumidas no Relatório Mensal das Receitas. Dessa forma é possível ter um controle das entradas e saídas, bem como auxiliar na elaboração de uma outra declaração obrigatória, a  DASN-SIMEI.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Relatório mensal das Receitas Brutas é obrigatório, previsto em lei, e nele deve constar as vendas de produtos e serviços realizados pelo MEI, referentes ao mês anterior, sendo recomendável sua atualização até o dia 20 do mês seguinte. Ele não precisa ser entregue em órgão algum, contudo deve ser arquivado junto com as notas por um período de no mínimo 5 anos.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8" name="Google Shape;378;g3ddb39084ca_0_2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9" name="Google Shape;379;g3ddb39084ca_0_2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g3ddb39084ca_0_2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g3ddb39084ca_0_22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2026d.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ddb39084ca_0_32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7" name="Google Shape;387;g3ddb39084ca_0_32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Declaração de Faturamento Anual (DASN-SIMEI)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início de cada ano, o MEI, tem mais uma obrigação a ser realizada, a entrega da Declaração Anual do Simples Nacional para o Microempreendedor Individual (DASN-SIMEI), seu preenchimento deverá ser feito com a soma dos relatórios mensais.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DASN deverá  ser entregue até o dia 31 de maio de cada ano, com as informações relativas ao ano anterior, mesmo que a empresa não tenha tido faturamento durante o ano que passou.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8" name="Google Shape;388;g3ddb39084ca_0_3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9" name="Google Shape;389;g3ddb39084ca_0_3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g3ddb39084ca_0_3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g3ddb39084ca_0_32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2026c.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ddb39084ca_0_4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7" name="Google Shape;397;g3ddb39084ca_0_43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Limite de Faturamento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o faturamento anual ultrapassar R$81 mil, é necessário que seja feito o desenquadramento do MEI. Mas existe um Projeto de Lei em tramitação que visa aumentar o teto de faturamento do MEI para R$130 mil. Dessa forma, a faixa mensal de arrecadação passaria de R$6.750 para R$10.833,33.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Esse projeto ainda precisa ser aprovado pela câmara. Vale lembrar que no ano de abertura da empresa, esse valor anual (81.000,00) deverá ser dividido por 12 e multiplicado pela quantidade de meses que a empresa existe. E que o mês de abertura também entra nessa conta, independente da data de abertura (se no início ou no final do mês).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8" name="Google Shape;398;g3ddb39084ca_0_4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9" name="Google Shape;399;g3ddb39084ca_0_4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g3ddb39084ca_0_4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g3ddb39084ca_0_4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ddb39084ca_0_5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7" name="Google Shape;407;g3ddb39084ca_0_53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Folha de Pagamento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Deveres do MEI: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Formalizar a contratação do funcionário.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Enviar informações da folha de pagamento até o dia 7 de cada mês pelo eSocial.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Guia DAE: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Emitida ao enviar dados para recolhimento de encargos: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3657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INSS: 3% sobre o salário do empregado.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3657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FGTS: 8% sobre o salário bruto.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Cumprimento da CLT: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Garantir os direitos do funcionário conforme a CLT.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8" name="Google Shape;408;g3ddb39084ca_0_5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9" name="Google Shape;409;g3ddb39084ca_0_5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g3ddb39084ca_0_5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g3ddb39084ca_0_5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ddb39084ca_0_7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7" name="Google Shape;417;g3ddb39084ca_0_73"/>
          <p:cNvSpPr txBox="1"/>
          <p:nvPr/>
        </p:nvSpPr>
        <p:spPr>
          <a:xfrm>
            <a:off x="2018900" y="2510375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Cadastro e Atualização no eSocial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eSocial é a abreviatura para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“Sistema de Escrituração Digital das Obrigações Fiscais, Previdenciárias e Trabalhistas”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foi instituído pelo Governo Federal por meio do Decreto nº. 8373/2014. O objetivo desse sistema é o de unificar, num mesmo ambiente, todas as informações dos trabalhadores, tais como admissão, folha de pagamento, contribuições previdenciárias, rescisões, etc.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Além disso, com o eSocial, o Governo Federal objetiva simplificar o relacionamento entre as empresas e o fisco, diminuindo a burocracia e facilitando a prestação das informações obrigatórias por meio da unificação de todas as declarações numa única e na mesma plataforma.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8" name="Google Shape;418;g3ddb39084ca_0_7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9" name="Google Shape;419;g3ddb39084ca_0_7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g3ddb39084ca_0_7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g3ddb39084ca_0_7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Sebrae, 2023.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ddb39084ca_0_8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7" name="Google Shape;427;g3ddb39084ca_0_83"/>
          <p:cNvSpPr txBox="1"/>
          <p:nvPr/>
        </p:nvSpPr>
        <p:spPr>
          <a:xfrm>
            <a:off x="2046275" y="2360950"/>
            <a:ext cx="15137700" cy="58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Cadastro e Atualização no eSocial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Qualquer ato relacionado à contratação de um empregado, desde admissão, férias, alteração salarial, alteração de cargo, demissão, etc, para todo e qualquer tipo de empresa passa, necessariamente, pelo eSocial.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Assim, os MEIs que desejarem contratar um empregado precisarão fazê-lo por meio da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plataforma do eSocial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seja por meio de uso direto, seja por meio do uso de outros sistemas, com posterior comunicação ao eSocial.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8" name="Google Shape;428;g3ddb39084ca_0_8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9" name="Google Shape;429;g3ddb39084ca_0_8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g3ddb39084ca_0_8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g3ddb39084ca_0_8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Sebrae, 2023.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9"/>
          <p:cNvSpPr/>
          <p:nvPr/>
        </p:nvSpPr>
        <p:spPr>
          <a:xfrm>
            <a:off x="895350" y="1929358"/>
            <a:ext cx="16497300" cy="74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Empreendedorismo, da Microempresa e da Empresa de Pequeno Porte. Quem é MEI tem direito a quais benefícios previdenciários? Brasília, DF: Portal de Empresas &amp; Negócios. Perguntas Frequentes, 2026a. Disponível em: https://www.gov.br/empresas-e-negocios/pt-br/empreendedor/perguntas-frequentes/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previdencia-social/quem-e-mei-tem-direito. Acesso em: 24 maio 2026.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da Economia. Secretaria de Governo Digital. Direitos e Obrigações. Brasília, DF: Portal de Empresas &amp; Negócios, 2026b. Disponível em: https://www.gov.br/empresas-e-negocios/pt-br/empreendedor/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quero-ser-mei/direitos-e-obrigacoes. Acesso em: 24 maio 2026.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Complementar nº 123, de 14 de dezembro de 2006. Institui o Estatuto Nacional da Microempresa e da Empresa de Pequeno Porte. Brasília, DF: Presidência da República, 2006c. Disponível em: https://www.planalto.gov.br/ccivil_03/leis/lcp/lcp123.htm. Acesso em: 24 mai. 2026.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Empreendedorismo, da Microempresa e da Empresa de Pequeno Porte. Relatório Mensal de Receitas Brutas. Brasília, DF: Portal de Empresas &amp; Negócios, 2026d. Disponível em: https://www.gov.br/empresas-e-negocios/pt-br/empreendedor/servicos-para-mei/relatorio-mensal. Acesso em: 24 maio 2026.</a:t>
            </a:r>
            <a:endParaRPr b="0" i="0" sz="2800" u="none" cap="none" strike="noStrike">
              <a:solidFill>
                <a:srgbClr val="0B48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B480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2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9" name="Google Shape;439;p29"/>
          <p:cNvSpPr txBox="1"/>
          <p:nvPr/>
        </p:nvSpPr>
        <p:spPr>
          <a:xfrm>
            <a:off x="7644000" y="7767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9200">
              <a:solidFill>
                <a:srgbClr val="0B480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dac1984b51_5_192"/>
          <p:cNvSpPr txBox="1"/>
          <p:nvPr/>
        </p:nvSpPr>
        <p:spPr>
          <a:xfrm>
            <a:off x="1638300" y="1313275"/>
            <a:ext cx="15011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g3dac1984b51_5_192"/>
          <p:cNvSpPr txBox="1"/>
          <p:nvPr/>
        </p:nvSpPr>
        <p:spPr>
          <a:xfrm>
            <a:off x="8429425" y="3048363"/>
            <a:ext cx="6896100" cy="3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José Araújo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José Eduardo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Maciel Francisco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Marcos André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Victor Carvalho</a:t>
            </a:r>
            <a:endParaRPr b="0" i="0" sz="2800" u="none" cap="none" strike="noStrike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Google Shape;175;g3dac1984b51_5_19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g3dac1984b51_5_192"/>
          <p:cNvSpPr txBox="1"/>
          <p:nvPr/>
        </p:nvSpPr>
        <p:spPr>
          <a:xfrm>
            <a:off x="3471100" y="7968325"/>
            <a:ext cx="332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7" name="Google Shape;177;g3dac1984b51_5_19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3dac1984b51_5_19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3dac1984b51_5_192"/>
          <p:cNvSpPr txBox="1"/>
          <p:nvPr/>
        </p:nvSpPr>
        <p:spPr>
          <a:xfrm>
            <a:off x="2151875" y="3048375"/>
            <a:ext cx="6277500" cy="3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Acelina Cristiana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Alberto Marcos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Caio Barbosa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Davi Emanuel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Gimyson Bezerra</a:t>
            </a:r>
            <a:endParaRPr b="0" i="0" sz="2800" u="none" cap="none" strike="noStrike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e4666200ae_0_9"/>
          <p:cNvSpPr/>
          <p:nvPr/>
        </p:nvSpPr>
        <p:spPr>
          <a:xfrm>
            <a:off x="637150" y="1790433"/>
            <a:ext cx="16497300" cy="74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Instituto Nacional do Seguro Social. O que você precisa saber sobre a aposentadoria do MEI. Brasília, DF: INSS, 2024. Disponível em: https://www.gov.br/inss/pt-br/noticias/o-que-voce-precisa-saber-sobre-a-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aposentadoria-do-mei.Acesso em: 24 maio 2026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Maceió. Lei nº 7.506, de 18 de janeiro de 2024. Altera o Código Tributário do Município de Maceió, instituído pela Lei nº 6.685/2017. Maceió, AL: Prefeito, 2024. Disponível em: https://www.legisweb.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com.br/legislacao/?id=455011. Acesso em: 24 maio 2026.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Sebrae/SC. O MEI precisa aderir ao eSocial? Florianópolis: Sebrae/SC, 18 fev. 2023. Blog. Disponível em: https://www.sebrae-sc.com.br/blog/o-mei-precisa-aderir-ao-esocial. Acesso em: 24 maio 2026.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B48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0B4803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2800" u="none" cap="none" strike="noStrike">
              <a:solidFill>
                <a:srgbClr val="0B48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0B4803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2800" u="none" cap="none" strike="noStrike">
              <a:solidFill>
                <a:srgbClr val="0B480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B480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g3e4666200ae_0_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7" name="Google Shape;447;g3e4666200ae_0_9"/>
          <p:cNvSpPr txBox="1"/>
          <p:nvPr/>
        </p:nvSpPr>
        <p:spPr>
          <a:xfrm>
            <a:off x="637150" y="77670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9200">
              <a:solidFill>
                <a:srgbClr val="0B4803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dac1984b51_1_94"/>
          <p:cNvSpPr txBox="1"/>
          <p:nvPr/>
        </p:nvSpPr>
        <p:spPr>
          <a:xfrm>
            <a:off x="7256625" y="3864000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</a:t>
            </a:r>
            <a:r>
              <a:rPr b="1"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g3dac1984b51_1_94"/>
          <p:cNvSpPr txBox="1"/>
          <p:nvPr/>
        </p:nvSpPr>
        <p:spPr>
          <a:xfrm>
            <a:off x="5394900" y="4681800"/>
            <a:ext cx="749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e obrigações do MEI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3dac1984b51_1_9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7" name="Google Shape;187;g3dac1984b51_1_9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g3dac1984b51_1_9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bdfe328d2_0_63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g3dbdfe328d2_0_63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 um CNPJ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Ao se tornar MEI, o empresário adquire um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Cadastro Nacional de Pessoa Jurídica (CNPJ)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tornando-se uma pessoa jurídica.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Vantagens: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Saída da Informalidade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a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umenta a credibilidade do negócio.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Emissão de Notas Fiscais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o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brigatória para vendas a outras pessoas jurídicas, melhorando o poder de negociação.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Gratuidade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a a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bertura do MEI é completamente gratuita, ao contrário de outros regimes.</a:t>
            </a:r>
            <a:endParaRPr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3dbdfe328d2_0_6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6" name="Google Shape;196;g3dbdfe328d2_0_6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3dbdfe328d2_0_6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3dbdfe328d2_0_63"/>
          <p:cNvSpPr txBox="1"/>
          <p:nvPr/>
        </p:nvSpPr>
        <p:spPr>
          <a:xfrm>
            <a:off x="327345" y="9686700"/>
            <a:ext cx="27951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dbdfe328d2_0_134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g3dbdfe328d2_0_134"/>
          <p:cNvSpPr txBox="1"/>
          <p:nvPr/>
        </p:nvSpPr>
        <p:spPr>
          <a:xfrm>
            <a:off x="2035488" y="2082600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Isenção de Taxas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Dispensa de Alvará: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Desde setembro de 2020, o MEI está dispensado da obtenção de alvará e licenças prévias para início de suas atividades, conforme a Resolução CGSIM n°59/2020.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●"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Isenção de Taxa em Maceió: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município de Maceió, o MEI é isento do pagamento da Taxa de Licença de Funcionamento, conforme a Lei nº 7506/2024 (CTM-Maceió/AL; art. 189, inciso VI).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g3dbdfe328d2_0_13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6" name="Google Shape;206;g3dbdfe328d2_0_13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3dbdfe328d2_0_13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3dbdfe328d2_0_134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Maceió, 2024.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dbdfe328d2_0_144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4" name="Google Shape;214;g3dbdfe328d2_0_144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Funcionamento Imediato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Desta forma, o MEI pode começar a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funcionar imediatamente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sem a necessidade de alvará ou licença de funcionamento. Entretanto, tais dispensas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não o desobrigam de cumprir as normas estabelecidas para o funcionamento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suas atividades, incluindo aspectos sanitários, ambientais, tributários, de segurança pública, uso e ocupação do solo, atividades domiciliares e restrições ao uso de espaços públicos. (Lei n° 13.874/2019; CGSIM n° 59/2020).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g3dbdfe328d2_0_14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g3dbdfe328d2_0_14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g3dbdfe328d2_0_14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3dbdfe328d2_0_144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dbdfe328d2_0_165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g3dbdfe328d2_0_165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Carga Tributária Reduzida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é enquadrado no Simples Nacional e possui tratameto tributário simplificado,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sendo isento de tributos federais 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IR, PIS, COFINS, IPI e CSLL. Em substituição, realiza o pagamento mensal de um valor fixo por meio do Documento de Arrecadação do Simples Nacional (DAS).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g3dbdfe328d2_0_16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6" name="Google Shape;226;g3dbdfe328d2_0_16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3dbdfe328d2_0_16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3dbdfe328d2_0_165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dbdfe328d2_0_174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Direitos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Google Shape;234;g3dbdfe328d2_0_174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Carga Tributária Reduzida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 Atividade: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mércio ou Indústria: R$ 81,05 (INSS) + R$ 1,00 (ICMS) =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R$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82,05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Pestadores de Serviços: R$ 81,05 (INSS) + R$ 5,00 (ISS)  =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R$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86,05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Comércio e Prestação Serviços: R$ 81,05 (INSS) + R$ 1,00 (ICMS) + R$ 5,00 (ISS) =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R$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87,05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cálculo da Contribuição Previdenciária (INSS), é  baseado no salário mínimo vigente (5 % do valor do Salário Mínimo) e é alterado anualmente, de acordo com a variação do Salário Mínimo. (CGSN, 2024)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5" name="Google Shape;235;g3dbdfe328d2_0_17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6" name="Google Shape;236;g3dbdfe328d2_0_17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3dbdfe328d2_0_17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3dbdfe328d2_0_174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2026b.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Neivaldo</dc:creator>
</cp:coreProperties>
</file>