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  <p:sldMasterId id="214748366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32" roundtripDataSignature="AMtx7mhje8yVubPARV5NLYQF1/TMqKIqp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32" Type="http://customschemas.google.com/relationships/presentationmetadata" Target="meta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dbb1169c7a_0_2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58750" lIns="58750" spcFirstLastPara="1" rIns="58750" wrap="square" tIns="587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r>
              <a:t/>
            </a:r>
            <a:endParaRPr/>
          </a:p>
        </p:txBody>
      </p:sp>
      <p:sp>
        <p:nvSpPr>
          <p:cNvPr id="156" name="Google Shape;156;g3dbb1169c7a_0_20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12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dbb1169c7a_0_328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280" name="Google Shape;280;g3dbb1169c7a_0_328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3dbb1169c7a_0_339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291" name="Google Shape;291;g3dbb1169c7a_0_339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dbb1169c7a_0_350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301" name="Google Shape;301;g3dbb1169c7a_0_350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dbb1169c7a_0_360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311" name="Google Shape;311;g3dbb1169c7a_0_360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3dbb1169c7a_0_370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321" name="Google Shape;321;g3dbb1169c7a_0_370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3dbb1169c7a_0_381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331" name="Google Shape;331;g3dbb1169c7a_0_381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3dbb1169c7a_0_391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341" name="Google Shape;341;g3dbb1169c7a_0_391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3dbb1169c7a_0_402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351" name="Google Shape;351;g3dbb1169c7a_0_402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3dbb1169c7a_0_412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361" name="Google Shape;361;g3dbb1169c7a_0_412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3dbb1169c7a_0_422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371" name="Google Shape;371;g3dbb1169c7a_0_422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167" name="Google Shape;167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3dbb1169c7a_0_432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381" name="Google Shape;381;g3dbb1169c7a_0_432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3dbb1169c7a_0_444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391" name="Google Shape;391;g3dbb1169c7a_0_444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dbb1169c7a_0_454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402" name="Google Shape;402;g3dbb1169c7a_0_454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dbb1169c7a_0_466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413" name="Google Shape;413;g3dbb1169c7a_0_466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3dbb1169c7a_0_477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423" name="Google Shape;423;g3dbb1169c7a_0_477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3dbb1169c7a_0_492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433" name="Google Shape;433;g3dbb1169c7a_0_492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3dbb1169c7a_0_502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440" name="Google Shape;440;g3dbb1169c7a_0_502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dbb1169c7a_0_64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210" name="Google Shape;210;g3dbb1169c7a_0_64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dacf98fc6d_0_62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221" name="Google Shape;221;g3dacf98fc6d_0_62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dbb1169c7a_0_130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230" name="Google Shape;230;g3dbb1169c7a_0_130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dbb1169c7a_0_274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240" name="Google Shape;240;g3dbb1169c7a_0_274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dbb1169c7a_0_285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250" name="Google Shape;250;g3dbb1169c7a_0_285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dbb1169c7a_0_296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260" name="Google Shape;260;g3dbb1169c7a_0_296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dbb1169c7a_0_318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270" name="Google Shape;270;g3dbb1169c7a_0_318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1.png"/><Relationship Id="rId4" Type="http://schemas.openxmlformats.org/officeDocument/2006/relationships/image" Target="../media/image6.jp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OBJECT_1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1"/>
          <p:cNvSpPr txBox="1"/>
          <p:nvPr>
            <p:ph type="title"/>
          </p:nvPr>
        </p:nvSpPr>
        <p:spPr>
          <a:xfrm>
            <a:off x="195533" y="2740681"/>
            <a:ext cx="11801100" cy="218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1" i="0" sz="61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3" name="Google Shape;13;p21"/>
          <p:cNvSpPr txBox="1"/>
          <p:nvPr>
            <p:ph idx="11" type="ftr"/>
          </p:nvPr>
        </p:nvSpPr>
        <p:spPr>
          <a:xfrm>
            <a:off x="4145280" y="6377940"/>
            <a:ext cx="3901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4" name="Google Shape;14;p21"/>
          <p:cNvSpPr txBox="1"/>
          <p:nvPr>
            <p:ph idx="10" type="dt"/>
          </p:nvPr>
        </p:nvSpPr>
        <p:spPr>
          <a:xfrm>
            <a:off x="60960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5" name="Google Shape;15;p21"/>
          <p:cNvSpPr txBox="1"/>
          <p:nvPr>
            <p:ph idx="12" type="sldNum"/>
          </p:nvPr>
        </p:nvSpPr>
        <p:spPr>
          <a:xfrm>
            <a:off x="8778241" y="6377940"/>
            <a:ext cx="28041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1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77" name="Google Shape;77;p3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8" name="Google Shape;78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3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2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84" name="Google Shape;84;p32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85" name="Google Shape;85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33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" name="Google Shape;91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4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34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7" name="Google Shape;97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showMasterSp="0" type="obj">
  <p:cSld name="OBJECT">
    <p:bg>
      <p:bgPr>
        <a:solidFill>
          <a:schemeClr val="lt1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dbb1169c7a_0_219"/>
          <p:cNvSpPr/>
          <p:nvPr/>
        </p:nvSpPr>
        <p:spPr>
          <a:xfrm>
            <a:off x="0" y="0"/>
            <a:ext cx="12207240" cy="6488911"/>
          </a:xfrm>
          <a:custGeom>
            <a:rect b="b" l="l" r="r" t="t"/>
            <a:pathLst>
              <a:path extrusionOk="0" h="9721215" w="18288000">
                <a:moveTo>
                  <a:pt x="0" y="9720639"/>
                </a:moveTo>
                <a:lnTo>
                  <a:pt x="18287998" y="9720639"/>
                </a:lnTo>
                <a:lnTo>
                  <a:pt x="18287998" y="0"/>
                </a:lnTo>
                <a:lnTo>
                  <a:pt x="0" y="0"/>
                </a:lnTo>
                <a:lnTo>
                  <a:pt x="0" y="972063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g3dbb1169c7a_0_219"/>
          <p:cNvSpPr/>
          <p:nvPr/>
        </p:nvSpPr>
        <p:spPr>
          <a:xfrm>
            <a:off x="0" y="6480426"/>
            <a:ext cx="12207240" cy="378085"/>
          </a:xfrm>
          <a:custGeom>
            <a:rect b="b" l="l" r="r" t="t"/>
            <a:pathLst>
              <a:path extrusionOk="0" h="566420" w="18288000">
                <a:moveTo>
                  <a:pt x="18287998" y="566360"/>
                </a:moveTo>
                <a:lnTo>
                  <a:pt x="0" y="56636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6360"/>
                </a:lnTo>
                <a:close/>
              </a:path>
            </a:pathLst>
          </a:custGeom>
          <a:solidFill>
            <a:srgbClr val="C1FF72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g3dbb1169c7a_0_2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272610" y="4714583"/>
            <a:ext cx="768349" cy="1460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g3dbb1169c7a_0_2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97561" y="5231103"/>
            <a:ext cx="1409699" cy="939799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g3dbb1169c7a_0_219"/>
          <p:cNvSpPr/>
          <p:nvPr/>
        </p:nvSpPr>
        <p:spPr>
          <a:xfrm>
            <a:off x="11374763" y="5489195"/>
            <a:ext cx="114443" cy="157677"/>
          </a:xfrm>
          <a:custGeom>
            <a:rect b="b" l="l" r="r" t="t"/>
            <a:pathLst>
              <a:path extrusionOk="0" h="236220" w="171450">
                <a:moveTo>
                  <a:pt x="170928" y="235678"/>
                </a:moveTo>
                <a:lnTo>
                  <a:pt x="0" y="235678"/>
                </a:lnTo>
                <a:lnTo>
                  <a:pt x="85464" y="0"/>
                </a:lnTo>
                <a:lnTo>
                  <a:pt x="170928" y="23567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3" name="Google Shape;113;g3dbb1169c7a_0_2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50695" y="1602845"/>
            <a:ext cx="5289549" cy="260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g3dbb1169c7a_0_219"/>
          <p:cNvSpPr txBox="1"/>
          <p:nvPr>
            <p:ph type="title"/>
          </p:nvPr>
        </p:nvSpPr>
        <p:spPr>
          <a:xfrm>
            <a:off x="2525034" y="168317"/>
            <a:ext cx="7142100" cy="9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1" i="0" sz="61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15" name="Google Shape;115;g3dbb1169c7a_0_219"/>
          <p:cNvSpPr txBox="1"/>
          <p:nvPr>
            <p:ph idx="11" type="ftr"/>
          </p:nvPr>
        </p:nvSpPr>
        <p:spPr>
          <a:xfrm>
            <a:off x="4145280" y="6377940"/>
            <a:ext cx="3901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16" name="Google Shape;116;g3dbb1169c7a_0_219"/>
          <p:cNvSpPr txBox="1"/>
          <p:nvPr>
            <p:ph idx="10" type="dt"/>
          </p:nvPr>
        </p:nvSpPr>
        <p:spPr>
          <a:xfrm>
            <a:off x="60960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17" name="Google Shape;117;g3dbb1169c7a_0_219"/>
          <p:cNvSpPr txBox="1"/>
          <p:nvPr>
            <p:ph idx="12" type="sldNum"/>
          </p:nvPr>
        </p:nvSpPr>
        <p:spPr>
          <a:xfrm>
            <a:off x="8778241" y="6377940"/>
            <a:ext cx="28041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showMasterSp="0">
  <p:cSld name="Title and Content">
    <p:bg>
      <p:bgPr>
        <a:solidFill>
          <a:schemeClr val="lt1"/>
        </a:solid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dbb1169c7a_0_230"/>
          <p:cNvSpPr/>
          <p:nvPr/>
        </p:nvSpPr>
        <p:spPr>
          <a:xfrm>
            <a:off x="0" y="0"/>
            <a:ext cx="12207240" cy="6866573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g3dbb1169c7a_0_230"/>
          <p:cNvSpPr/>
          <p:nvPr/>
        </p:nvSpPr>
        <p:spPr>
          <a:xfrm>
            <a:off x="4126931" y="527050"/>
            <a:ext cx="1008369" cy="50864"/>
          </a:xfrm>
          <a:custGeom>
            <a:rect b="b" l="l" r="r" t="t"/>
            <a:pathLst>
              <a:path extrusionOk="0" h="76200" w="1510665">
                <a:moveTo>
                  <a:pt x="1510216" y="76199"/>
                </a:moveTo>
                <a:lnTo>
                  <a:pt x="0" y="76199"/>
                </a:lnTo>
                <a:lnTo>
                  <a:pt x="0" y="0"/>
                </a:lnTo>
                <a:lnTo>
                  <a:pt x="1510216" y="0"/>
                </a:lnTo>
                <a:lnTo>
                  <a:pt x="1510216" y="76199"/>
                </a:lnTo>
                <a:close/>
              </a:path>
            </a:pathLst>
          </a:custGeom>
          <a:solidFill>
            <a:srgbClr val="24262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g3dbb1169c7a_0_230"/>
          <p:cNvSpPr/>
          <p:nvPr/>
        </p:nvSpPr>
        <p:spPr>
          <a:xfrm>
            <a:off x="5275961" y="527058"/>
            <a:ext cx="4631121" cy="50864"/>
          </a:xfrm>
          <a:custGeom>
            <a:rect b="b" l="l" r="r" t="t"/>
            <a:pathLst>
              <a:path extrusionOk="0" h="76200" w="6938009">
                <a:moveTo>
                  <a:pt x="6937654" y="0"/>
                </a:moveTo>
                <a:lnTo>
                  <a:pt x="5005857" y="0"/>
                </a:lnTo>
                <a:lnTo>
                  <a:pt x="0" y="0"/>
                </a:lnTo>
                <a:lnTo>
                  <a:pt x="0" y="76200"/>
                </a:lnTo>
                <a:lnTo>
                  <a:pt x="5005857" y="76200"/>
                </a:lnTo>
                <a:lnTo>
                  <a:pt x="6937654" y="76200"/>
                </a:lnTo>
                <a:lnTo>
                  <a:pt x="6937654" y="0"/>
                </a:lnTo>
                <a:close/>
              </a:path>
            </a:pathLst>
          </a:custGeom>
          <a:solidFill>
            <a:srgbClr val="24262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g3dbb1169c7a_0_230"/>
          <p:cNvSpPr txBox="1"/>
          <p:nvPr>
            <p:ph type="title"/>
          </p:nvPr>
        </p:nvSpPr>
        <p:spPr>
          <a:xfrm>
            <a:off x="2525034" y="168317"/>
            <a:ext cx="7142100" cy="9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1" i="0" sz="61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23" name="Google Shape;123;g3dbb1169c7a_0_230"/>
          <p:cNvSpPr txBox="1"/>
          <p:nvPr>
            <p:ph idx="1" type="body"/>
          </p:nvPr>
        </p:nvSpPr>
        <p:spPr>
          <a:xfrm>
            <a:off x="609600" y="1577340"/>
            <a:ext cx="109728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24" name="Google Shape;124;g3dbb1169c7a_0_230"/>
          <p:cNvSpPr txBox="1"/>
          <p:nvPr>
            <p:ph idx="11" type="ftr"/>
          </p:nvPr>
        </p:nvSpPr>
        <p:spPr>
          <a:xfrm>
            <a:off x="4145280" y="6377940"/>
            <a:ext cx="3901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25" name="Google Shape;125;g3dbb1169c7a_0_230"/>
          <p:cNvSpPr txBox="1"/>
          <p:nvPr>
            <p:ph idx="10" type="dt"/>
          </p:nvPr>
        </p:nvSpPr>
        <p:spPr>
          <a:xfrm>
            <a:off x="60960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26" name="Google Shape;126;g3dbb1169c7a_0_230"/>
          <p:cNvSpPr txBox="1"/>
          <p:nvPr>
            <p:ph idx="12" type="sldNum"/>
          </p:nvPr>
        </p:nvSpPr>
        <p:spPr>
          <a:xfrm>
            <a:off x="8778241" y="6377940"/>
            <a:ext cx="28041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>
  <p:cSld name="Title Slide">
    <p:bg>
      <p:bgPr>
        <a:solidFill>
          <a:schemeClr val="lt1"/>
        </a:solid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dbb1169c7a_0_239"/>
          <p:cNvSpPr/>
          <p:nvPr/>
        </p:nvSpPr>
        <p:spPr>
          <a:xfrm>
            <a:off x="0" y="1"/>
            <a:ext cx="12207240" cy="6866573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9" name="Google Shape;129;g3dbb1169c7a_0_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769179" y="3349620"/>
            <a:ext cx="1454150" cy="2743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g3dbb1169c7a_0_2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12922" y="4084670"/>
            <a:ext cx="2165349" cy="1441449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g3dbb1169c7a_0_239"/>
          <p:cNvSpPr/>
          <p:nvPr/>
        </p:nvSpPr>
        <p:spPr>
          <a:xfrm>
            <a:off x="6205532" y="4480709"/>
            <a:ext cx="175479" cy="241602"/>
          </a:xfrm>
          <a:custGeom>
            <a:rect b="b" l="l" r="r" t="t"/>
            <a:pathLst>
              <a:path extrusionOk="0" h="361950" w="262890">
                <a:moveTo>
                  <a:pt x="262289" y="361646"/>
                </a:moveTo>
                <a:lnTo>
                  <a:pt x="0" y="361646"/>
                </a:lnTo>
                <a:lnTo>
                  <a:pt x="131144" y="0"/>
                </a:lnTo>
                <a:lnTo>
                  <a:pt x="262289" y="36164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2" name="Google Shape;132;g3dbb1169c7a_0_2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64666" y="3983219"/>
            <a:ext cx="3143249" cy="1543049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g3dbb1169c7a_0_239"/>
          <p:cNvSpPr txBox="1"/>
          <p:nvPr>
            <p:ph type="ctrTitle"/>
          </p:nvPr>
        </p:nvSpPr>
        <p:spPr>
          <a:xfrm>
            <a:off x="598809" y="277124"/>
            <a:ext cx="10994400" cy="79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34" name="Google Shape;134;g3dbb1169c7a_0_239"/>
          <p:cNvSpPr txBox="1"/>
          <p:nvPr>
            <p:ph idx="1" type="subTitle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35" name="Google Shape;135;g3dbb1169c7a_0_239"/>
          <p:cNvSpPr txBox="1"/>
          <p:nvPr>
            <p:ph idx="11" type="ftr"/>
          </p:nvPr>
        </p:nvSpPr>
        <p:spPr>
          <a:xfrm>
            <a:off x="4145280" y="6377940"/>
            <a:ext cx="3901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36" name="Google Shape;136;g3dbb1169c7a_0_239"/>
          <p:cNvSpPr txBox="1"/>
          <p:nvPr>
            <p:ph idx="10" type="dt"/>
          </p:nvPr>
        </p:nvSpPr>
        <p:spPr>
          <a:xfrm>
            <a:off x="60960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37" name="Google Shape;137;g3dbb1169c7a_0_239"/>
          <p:cNvSpPr txBox="1"/>
          <p:nvPr>
            <p:ph idx="12" type="sldNum"/>
          </p:nvPr>
        </p:nvSpPr>
        <p:spPr>
          <a:xfrm>
            <a:off x="8778241" y="6377940"/>
            <a:ext cx="28041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dbb1169c7a_0_250"/>
          <p:cNvSpPr txBox="1"/>
          <p:nvPr>
            <p:ph idx="11" type="ftr"/>
          </p:nvPr>
        </p:nvSpPr>
        <p:spPr>
          <a:xfrm>
            <a:off x="4145280" y="6377940"/>
            <a:ext cx="3901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40" name="Google Shape;140;g3dbb1169c7a_0_250"/>
          <p:cNvSpPr txBox="1"/>
          <p:nvPr>
            <p:ph idx="10" type="dt"/>
          </p:nvPr>
        </p:nvSpPr>
        <p:spPr>
          <a:xfrm>
            <a:off x="60960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41" name="Google Shape;141;g3dbb1169c7a_0_250"/>
          <p:cNvSpPr txBox="1"/>
          <p:nvPr>
            <p:ph idx="12" type="sldNum"/>
          </p:nvPr>
        </p:nvSpPr>
        <p:spPr>
          <a:xfrm>
            <a:off x="8778241" y="6377940"/>
            <a:ext cx="28041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dbb1169c7a_0_254"/>
          <p:cNvSpPr txBox="1"/>
          <p:nvPr>
            <p:ph type="title"/>
          </p:nvPr>
        </p:nvSpPr>
        <p:spPr>
          <a:xfrm>
            <a:off x="2525034" y="168317"/>
            <a:ext cx="7142100" cy="9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1" i="0" sz="61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44" name="Google Shape;144;g3dbb1169c7a_0_254"/>
          <p:cNvSpPr txBox="1"/>
          <p:nvPr>
            <p:ph idx="1" type="body"/>
          </p:nvPr>
        </p:nvSpPr>
        <p:spPr>
          <a:xfrm>
            <a:off x="609600" y="1577340"/>
            <a:ext cx="53037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45" name="Google Shape;145;g3dbb1169c7a_0_254"/>
          <p:cNvSpPr txBox="1"/>
          <p:nvPr>
            <p:ph idx="2" type="body"/>
          </p:nvPr>
        </p:nvSpPr>
        <p:spPr>
          <a:xfrm>
            <a:off x="6278880" y="1577340"/>
            <a:ext cx="53037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46" name="Google Shape;146;g3dbb1169c7a_0_254"/>
          <p:cNvSpPr txBox="1"/>
          <p:nvPr>
            <p:ph idx="11" type="ftr"/>
          </p:nvPr>
        </p:nvSpPr>
        <p:spPr>
          <a:xfrm>
            <a:off x="4145280" y="6377940"/>
            <a:ext cx="3901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47" name="Google Shape;147;g3dbb1169c7a_0_254"/>
          <p:cNvSpPr txBox="1"/>
          <p:nvPr>
            <p:ph idx="10" type="dt"/>
          </p:nvPr>
        </p:nvSpPr>
        <p:spPr>
          <a:xfrm>
            <a:off x="60960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48" name="Google Shape;148;g3dbb1169c7a_0_254"/>
          <p:cNvSpPr txBox="1"/>
          <p:nvPr>
            <p:ph idx="12" type="sldNum"/>
          </p:nvPr>
        </p:nvSpPr>
        <p:spPr>
          <a:xfrm>
            <a:off x="8778241" y="6377940"/>
            <a:ext cx="28041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2"/>
          <p:cNvSpPr txBox="1"/>
          <p:nvPr>
            <p:ph type="title"/>
          </p:nvPr>
        </p:nvSpPr>
        <p:spPr>
          <a:xfrm>
            <a:off x="195533" y="2740681"/>
            <a:ext cx="11801100" cy="218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1" i="0" sz="61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8" name="Google Shape;18;p22"/>
          <p:cNvSpPr txBox="1"/>
          <p:nvPr>
            <p:ph idx="1" type="body"/>
          </p:nvPr>
        </p:nvSpPr>
        <p:spPr>
          <a:xfrm>
            <a:off x="677333" y="2437075"/>
            <a:ext cx="10837500" cy="37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0" i="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9" name="Google Shape;19;p22"/>
          <p:cNvSpPr txBox="1"/>
          <p:nvPr>
            <p:ph idx="11" type="ftr"/>
          </p:nvPr>
        </p:nvSpPr>
        <p:spPr>
          <a:xfrm>
            <a:off x="4145280" y="6377940"/>
            <a:ext cx="3901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20" name="Google Shape;20;p22"/>
          <p:cNvSpPr txBox="1"/>
          <p:nvPr>
            <p:ph idx="10" type="dt"/>
          </p:nvPr>
        </p:nvSpPr>
        <p:spPr>
          <a:xfrm>
            <a:off x="60960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21" name="Google Shape;21;p22"/>
          <p:cNvSpPr txBox="1"/>
          <p:nvPr>
            <p:ph idx="12" type="sldNum"/>
          </p:nvPr>
        </p:nvSpPr>
        <p:spPr>
          <a:xfrm>
            <a:off x="8778241" y="6377940"/>
            <a:ext cx="28041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OBJECT_1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dbb1169c7a_0_261"/>
          <p:cNvSpPr txBox="1"/>
          <p:nvPr>
            <p:ph type="title"/>
          </p:nvPr>
        </p:nvSpPr>
        <p:spPr>
          <a:xfrm>
            <a:off x="195533" y="2740681"/>
            <a:ext cx="11801100" cy="218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b="1" i="0" sz="61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51" name="Google Shape;151;g3dbb1169c7a_0_261"/>
          <p:cNvSpPr txBox="1"/>
          <p:nvPr>
            <p:ph idx="11" type="ftr"/>
          </p:nvPr>
        </p:nvSpPr>
        <p:spPr>
          <a:xfrm>
            <a:off x="4145280" y="6377940"/>
            <a:ext cx="3901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52" name="Google Shape;152;g3dbb1169c7a_0_261"/>
          <p:cNvSpPr txBox="1"/>
          <p:nvPr>
            <p:ph idx="10" type="dt"/>
          </p:nvPr>
        </p:nvSpPr>
        <p:spPr>
          <a:xfrm>
            <a:off x="60960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53" name="Google Shape;153;g3dbb1169c7a_0_261"/>
          <p:cNvSpPr txBox="1"/>
          <p:nvPr>
            <p:ph idx="12" type="sldNum"/>
          </p:nvPr>
        </p:nvSpPr>
        <p:spPr>
          <a:xfrm>
            <a:off x="8778241" y="6377940"/>
            <a:ext cx="28041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2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5" name="Google Shape;25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showMasterSp="0" type="obj">
  <p:cSld name="OBJECT">
    <p:bg>
      <p:bgPr>
        <a:solidFill>
          <a:schemeClr val="lt1"/>
        </a:solidFill>
      </p:bgPr>
    </p:bg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5"/>
          <p:cNvSpPr/>
          <p:nvPr/>
        </p:nvSpPr>
        <p:spPr>
          <a:xfrm>
            <a:off x="0" y="0"/>
            <a:ext cx="12192000" cy="6480810"/>
          </a:xfrm>
          <a:custGeom>
            <a:rect b="b" l="l" r="r" t="t"/>
            <a:pathLst>
              <a:path extrusionOk="0" h="9721215" w="18288000">
                <a:moveTo>
                  <a:pt x="0" y="9720639"/>
                </a:moveTo>
                <a:lnTo>
                  <a:pt x="18287998" y="9720639"/>
                </a:lnTo>
                <a:lnTo>
                  <a:pt x="18287998" y="0"/>
                </a:lnTo>
                <a:lnTo>
                  <a:pt x="0" y="0"/>
                </a:lnTo>
                <a:lnTo>
                  <a:pt x="0" y="972063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25"/>
          <p:cNvSpPr/>
          <p:nvPr/>
        </p:nvSpPr>
        <p:spPr>
          <a:xfrm>
            <a:off x="0" y="6480426"/>
            <a:ext cx="12192000" cy="377613"/>
          </a:xfrm>
          <a:custGeom>
            <a:rect b="b" l="l" r="r" t="t"/>
            <a:pathLst>
              <a:path extrusionOk="0" h="566420" w="18288000">
                <a:moveTo>
                  <a:pt x="18287998" y="566360"/>
                </a:moveTo>
                <a:lnTo>
                  <a:pt x="0" y="56636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6360"/>
                </a:lnTo>
                <a:close/>
              </a:path>
            </a:pathLst>
          </a:custGeom>
          <a:solidFill>
            <a:srgbClr val="C1FF72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" name="Google Shape;35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272610" y="4714583"/>
            <a:ext cx="768349" cy="1460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97561" y="5231104"/>
            <a:ext cx="1409699" cy="939799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25"/>
          <p:cNvSpPr/>
          <p:nvPr/>
        </p:nvSpPr>
        <p:spPr>
          <a:xfrm>
            <a:off x="11374763" y="5489195"/>
            <a:ext cx="114300" cy="157480"/>
          </a:xfrm>
          <a:custGeom>
            <a:rect b="b" l="l" r="r" t="t"/>
            <a:pathLst>
              <a:path extrusionOk="0" h="236220" w="171450">
                <a:moveTo>
                  <a:pt x="170928" y="235678"/>
                </a:moveTo>
                <a:lnTo>
                  <a:pt x="0" y="235678"/>
                </a:lnTo>
                <a:lnTo>
                  <a:pt x="85464" y="0"/>
                </a:lnTo>
                <a:lnTo>
                  <a:pt x="170928" y="23567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" name="Google Shape;38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50696" y="1602846"/>
            <a:ext cx="5289549" cy="2603499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2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134"/>
              <a:buFont typeface="Trebuchet MS"/>
              <a:buNone/>
              <a:defRPr b="1" i="0" sz="6134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50" name="Google Shape;50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2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" name="Google Shape;56;p2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" name="Google Shape;57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2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3" name="Google Shape;63;p2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" name="Google Shape;64;p2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5" name="Google Shape;65;p2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" name="Google Shape;66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3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0.xml"/><Relationship Id="rId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dbb1169c7a_0_212"/>
          <p:cNvSpPr/>
          <p:nvPr/>
        </p:nvSpPr>
        <p:spPr>
          <a:xfrm>
            <a:off x="0" y="2"/>
            <a:ext cx="12207240" cy="6866573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g3dbb1169c7a_0_212"/>
          <p:cNvSpPr txBox="1"/>
          <p:nvPr>
            <p:ph type="title"/>
          </p:nvPr>
        </p:nvSpPr>
        <p:spPr>
          <a:xfrm>
            <a:off x="2525034" y="168317"/>
            <a:ext cx="7142100" cy="9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1" i="0" sz="61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3" name="Google Shape;103;g3dbb1169c7a_0_212"/>
          <p:cNvSpPr txBox="1"/>
          <p:nvPr>
            <p:ph idx="1" type="body"/>
          </p:nvPr>
        </p:nvSpPr>
        <p:spPr>
          <a:xfrm>
            <a:off x="609600" y="1577340"/>
            <a:ext cx="109728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4" name="Google Shape;104;g3dbb1169c7a_0_212"/>
          <p:cNvSpPr txBox="1"/>
          <p:nvPr>
            <p:ph idx="11" type="ftr"/>
          </p:nvPr>
        </p:nvSpPr>
        <p:spPr>
          <a:xfrm>
            <a:off x="4145280" y="6377940"/>
            <a:ext cx="3901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5" name="Google Shape;105;g3dbb1169c7a_0_212"/>
          <p:cNvSpPr txBox="1"/>
          <p:nvPr>
            <p:ph idx="10" type="dt"/>
          </p:nvPr>
        </p:nvSpPr>
        <p:spPr>
          <a:xfrm>
            <a:off x="60960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6" name="Google Shape;106;g3dbb1169c7a_0_212"/>
          <p:cNvSpPr txBox="1"/>
          <p:nvPr>
            <p:ph idx="12" type="sldNum"/>
          </p:nvPr>
        </p:nvSpPr>
        <p:spPr>
          <a:xfrm>
            <a:off x="8778241" y="6377940"/>
            <a:ext cx="28041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Relationship Id="rId4" Type="http://schemas.openxmlformats.org/officeDocument/2006/relationships/image" Target="../media/image10.png"/><Relationship Id="rId5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2.png"/><Relationship Id="rId4" Type="http://schemas.openxmlformats.org/officeDocument/2006/relationships/image" Target="../media/image10.png"/><Relationship Id="rId5" Type="http://schemas.openxmlformats.org/officeDocument/2006/relationships/image" Target="../media/image1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2.png"/><Relationship Id="rId4" Type="http://schemas.openxmlformats.org/officeDocument/2006/relationships/image" Target="../media/image10.png"/><Relationship Id="rId5" Type="http://schemas.openxmlformats.org/officeDocument/2006/relationships/image" Target="../media/image16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dbb1169c7a_0_202"/>
          <p:cNvSpPr/>
          <p:nvPr/>
        </p:nvSpPr>
        <p:spPr>
          <a:xfrm>
            <a:off x="0" y="2"/>
            <a:ext cx="12207240" cy="6488911"/>
          </a:xfrm>
          <a:custGeom>
            <a:rect b="b" l="l" r="r" t="t"/>
            <a:pathLst>
              <a:path extrusionOk="0" h="9721215" w="18288000">
                <a:moveTo>
                  <a:pt x="0" y="9720635"/>
                </a:moveTo>
                <a:lnTo>
                  <a:pt x="18287998" y="9720635"/>
                </a:lnTo>
                <a:lnTo>
                  <a:pt x="18287998" y="0"/>
                </a:lnTo>
                <a:lnTo>
                  <a:pt x="0" y="0"/>
                </a:lnTo>
                <a:lnTo>
                  <a:pt x="0" y="9720635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9" name="Google Shape;159;g3dbb1169c7a_0_202"/>
          <p:cNvSpPr/>
          <p:nvPr/>
        </p:nvSpPr>
        <p:spPr>
          <a:xfrm>
            <a:off x="0" y="6855012"/>
            <a:ext cx="12207240" cy="3390"/>
          </a:xfrm>
          <a:custGeom>
            <a:rect b="b" l="l" r="r" t="t"/>
            <a:pathLst>
              <a:path extrusionOk="0" h="5079" w="18288000">
                <a:moveTo>
                  <a:pt x="0" y="4483"/>
                </a:moveTo>
                <a:lnTo>
                  <a:pt x="18287998" y="4483"/>
                </a:lnTo>
                <a:lnTo>
                  <a:pt x="18287998" y="0"/>
                </a:lnTo>
                <a:lnTo>
                  <a:pt x="0" y="0"/>
                </a:lnTo>
                <a:lnTo>
                  <a:pt x="0" y="4483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0" name="Google Shape;160;g3dbb1169c7a_0_202"/>
          <p:cNvSpPr/>
          <p:nvPr/>
        </p:nvSpPr>
        <p:spPr>
          <a:xfrm>
            <a:off x="0" y="6480425"/>
            <a:ext cx="12207240" cy="375118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1" name="Google Shape;161;g3dbb1169c7a_0_202"/>
          <p:cNvSpPr txBox="1"/>
          <p:nvPr>
            <p:ph type="title"/>
          </p:nvPr>
        </p:nvSpPr>
        <p:spPr>
          <a:xfrm>
            <a:off x="1021785" y="888345"/>
            <a:ext cx="10467300" cy="207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84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pt-BR" sz="6700">
                <a:latin typeface="Times New Roman"/>
                <a:ea typeface="Times New Roman"/>
                <a:cs typeface="Times New Roman"/>
                <a:sym typeface="Times New Roman"/>
              </a:rPr>
              <a:t>PROJETO DE EXTENSÃO</a:t>
            </a:r>
            <a:br>
              <a:rPr lang="pt-BR" sz="670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67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62" name="Google Shape;162;g3dbb1169c7a_0_202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11475" y="5138803"/>
            <a:ext cx="6369050" cy="111125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g3dbb1169c7a_0_202"/>
          <p:cNvSpPr txBox="1"/>
          <p:nvPr/>
        </p:nvSpPr>
        <p:spPr>
          <a:xfrm>
            <a:off x="0" y="6029030"/>
            <a:ext cx="98631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50" lIns="60950" spcFirstLastPara="1" rIns="60950" wrap="square" tIns="6095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pt-BR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Coordenação: Profa. Dra. Elyrouse Cavalcante de Oliveira Bellini - UFAL</a:t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4" name="Google Shape;164;g3dbb1169c7a_0_202" title="IDENTIDADE VISUAL (1).png"/>
          <p:cNvPicPr preferRelativeResize="0"/>
          <p:nvPr/>
        </p:nvPicPr>
        <p:blipFill rotWithShape="1">
          <a:blip r:embed="rId4">
            <a:alphaModFix/>
          </a:blip>
          <a:srcRect b="17662" l="0" r="0" t="17901"/>
          <a:stretch/>
        </p:blipFill>
        <p:spPr>
          <a:xfrm>
            <a:off x="3800013" y="1949588"/>
            <a:ext cx="4591975" cy="2958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3dbb1169c7a_0_328"/>
          <p:cNvSpPr txBox="1"/>
          <p:nvPr/>
        </p:nvSpPr>
        <p:spPr>
          <a:xfrm>
            <a:off x="1080700" y="950400"/>
            <a:ext cx="7834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1" lang="pt-BR" sz="2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Portal Nacional de Contratações Públicas - PNCP</a:t>
            </a:r>
            <a:endParaRPr b="0" i="0" sz="27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3" name="Google Shape;283;g3dbb1169c7a_0_328"/>
          <p:cNvSpPr txBox="1"/>
          <p:nvPr/>
        </p:nvSpPr>
        <p:spPr>
          <a:xfrm>
            <a:off x="1364175" y="1402750"/>
            <a:ext cx="10091700" cy="43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4" name="Google Shape;284;g3dbb1169c7a_0_328"/>
          <p:cNvSpPr/>
          <p:nvPr/>
        </p:nvSpPr>
        <p:spPr>
          <a:xfrm>
            <a:off x="-15242" y="-8"/>
            <a:ext cx="12207240" cy="375118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85" name="Google Shape;285;g3dbb1169c7a_0_328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4067" y="5719292"/>
            <a:ext cx="1138700" cy="11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g3dbb1169c7a_0_328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8883" y="5733020"/>
            <a:ext cx="6369050" cy="1111250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g3dbb1169c7a_0_328"/>
          <p:cNvSpPr txBox="1"/>
          <p:nvPr/>
        </p:nvSpPr>
        <p:spPr>
          <a:xfrm>
            <a:off x="218225" y="64578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2021.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88" name="Google Shape;288;g3dbb1169c7a_0_3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991838" y="1402750"/>
            <a:ext cx="8193085" cy="439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dbb1169c7a_0_339"/>
          <p:cNvSpPr txBox="1"/>
          <p:nvPr/>
        </p:nvSpPr>
        <p:spPr>
          <a:xfrm>
            <a:off x="1080700" y="950400"/>
            <a:ext cx="7834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1" lang="pt-BR" sz="2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Cotas para MEIs, MEs, EPPs</a:t>
            </a:r>
            <a:endParaRPr b="0" i="0" sz="27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4" name="Google Shape;294;g3dbb1169c7a_0_339"/>
          <p:cNvSpPr txBox="1"/>
          <p:nvPr/>
        </p:nvSpPr>
        <p:spPr>
          <a:xfrm>
            <a:off x="1364175" y="1402750"/>
            <a:ext cx="10091700" cy="43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Um dos efeitos da Lei Complementar 123/2006 é o </a:t>
            </a:r>
            <a:r>
              <a:rPr b="1"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tratamento diferenciado às microempresas (ME), empresas de pequeno porte (EPP) e microempreendedores individuais (MEI)</a:t>
            </a: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permitindo sua participação em licitações mesmo com restrições fiscais, desde que regularizem a situação no prazo legal após serem declarados vencedores. 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Outro ponto importante é a promoção da </a:t>
            </a:r>
            <a:r>
              <a:rPr b="1"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igualdade nas condições de concorrência</a:t>
            </a: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garantindo que empresas de menor porte possam competir de forma mais equilibrada, com base em sua classificação conforme o faturamento.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5" name="Google Shape;295;g3dbb1169c7a_0_339"/>
          <p:cNvSpPr/>
          <p:nvPr/>
        </p:nvSpPr>
        <p:spPr>
          <a:xfrm>
            <a:off x="-15242" y="-8"/>
            <a:ext cx="12207240" cy="375118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96" name="Google Shape;296;g3dbb1169c7a_0_339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4067" y="5719292"/>
            <a:ext cx="1138700" cy="11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g3dbb1169c7a_0_339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8883" y="5733020"/>
            <a:ext cx="6369050" cy="1111250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g3dbb1169c7a_0_339"/>
          <p:cNvSpPr txBox="1"/>
          <p:nvPr/>
        </p:nvSpPr>
        <p:spPr>
          <a:xfrm>
            <a:off x="218225" y="64578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2026a.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3dbb1169c7a_0_350"/>
          <p:cNvSpPr txBox="1"/>
          <p:nvPr/>
        </p:nvSpPr>
        <p:spPr>
          <a:xfrm>
            <a:off x="1080700" y="950400"/>
            <a:ext cx="7834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1" lang="pt-BR" sz="2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Cotas para MEIs, MEs, EPPs</a:t>
            </a:r>
            <a:endParaRPr b="0" i="0" sz="27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4" name="Google Shape;304;g3dbb1169c7a_0_350"/>
          <p:cNvSpPr txBox="1"/>
          <p:nvPr/>
        </p:nvSpPr>
        <p:spPr>
          <a:xfrm>
            <a:off x="1364175" y="1402750"/>
            <a:ext cx="10091700" cy="43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principal regra para realizar essa classificação é que o contrato de licitação apresente um </a:t>
            </a:r>
            <a:r>
              <a:rPr b="1"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valor máximo de R$80.000,00. </a:t>
            </a: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Isso significa que os MEIs, as MEs ou as EPPs não precisam se preocupar se vão concorrer ou não com grandes empresas.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Para os editais de Licitação de Bens ou Serviços com valores superiores a R$ $80.000,00, a legislação prevê a possibilidade de </a:t>
            </a:r>
            <a:r>
              <a:rPr b="1"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reserva de até 25%</a:t>
            </a: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do objeto para microempresas (ME), empresas de pequeno porte (EPP) e microempreendedores individuais (MEI).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5" name="Google Shape;305;g3dbb1169c7a_0_350"/>
          <p:cNvSpPr/>
          <p:nvPr/>
        </p:nvSpPr>
        <p:spPr>
          <a:xfrm>
            <a:off x="-15242" y="-8"/>
            <a:ext cx="12207240" cy="375118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06" name="Google Shape;306;g3dbb1169c7a_0_350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4067" y="5719292"/>
            <a:ext cx="1138700" cy="11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g3dbb1169c7a_0_350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8883" y="5733020"/>
            <a:ext cx="6369050" cy="1111250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g3dbb1169c7a_0_350"/>
          <p:cNvSpPr txBox="1"/>
          <p:nvPr/>
        </p:nvSpPr>
        <p:spPr>
          <a:xfrm>
            <a:off x="218225" y="64578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2026a.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dbb1169c7a_0_360"/>
          <p:cNvSpPr txBox="1"/>
          <p:nvPr/>
        </p:nvSpPr>
        <p:spPr>
          <a:xfrm>
            <a:off x="1080700" y="950400"/>
            <a:ext cx="7834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1" lang="pt-BR" sz="2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Cotas para MEIs, MEs, EPPs</a:t>
            </a:r>
            <a:endParaRPr b="0" i="0" sz="27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4" name="Google Shape;314;g3dbb1169c7a_0_360"/>
          <p:cNvSpPr txBox="1"/>
          <p:nvPr/>
        </p:nvSpPr>
        <p:spPr>
          <a:xfrm>
            <a:off x="1364175" y="1402750"/>
            <a:ext cx="10091700" cy="43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Isso significa, por exemplo, que se um determinado órgão público procura adquirir um determinado bem, essas </a:t>
            </a:r>
            <a:r>
              <a:rPr b="1"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micro e pequenas empresas podem fornecer até 25% dessa cota total</a:t>
            </a: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contanto que o valor cobrado não ultrapasse o teto de R $80.000,00. Os outros 75% serão disputados em um novo processo de licitação por empresas de outra categoria. 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Além disso, há possibilidade que empresas de médio porte que vencem a licitação realizar subcontratações de empresas menores, de modo que uma microempresa passe a compor o fornecimento ao governo, desde que o bem ou serviço desta </a:t>
            </a:r>
            <a:r>
              <a:rPr b="1"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não ultrapasse 30% da totalidade do contrato</a:t>
            </a: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5" name="Google Shape;315;g3dbb1169c7a_0_360"/>
          <p:cNvSpPr/>
          <p:nvPr/>
        </p:nvSpPr>
        <p:spPr>
          <a:xfrm>
            <a:off x="-15242" y="-8"/>
            <a:ext cx="12207240" cy="375118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16" name="Google Shape;316;g3dbb1169c7a_0_360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4067" y="5719292"/>
            <a:ext cx="1138700" cy="11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g3dbb1169c7a_0_360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8883" y="5733020"/>
            <a:ext cx="6369050" cy="1111250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g3dbb1169c7a_0_360"/>
          <p:cNvSpPr txBox="1"/>
          <p:nvPr/>
        </p:nvSpPr>
        <p:spPr>
          <a:xfrm>
            <a:off x="218225" y="64578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2026a.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3dbb1169c7a_0_370"/>
          <p:cNvSpPr txBox="1"/>
          <p:nvPr/>
        </p:nvSpPr>
        <p:spPr>
          <a:xfrm>
            <a:off x="1080700" y="950400"/>
            <a:ext cx="7834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1" lang="pt-BR" sz="2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Princípio da Isonomia e o Empate Fictício</a:t>
            </a:r>
            <a:endParaRPr b="0" i="0" sz="27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4" name="Google Shape;324;g3dbb1169c7a_0_370"/>
          <p:cNvSpPr txBox="1"/>
          <p:nvPr/>
        </p:nvSpPr>
        <p:spPr>
          <a:xfrm>
            <a:off x="1364175" y="1402750"/>
            <a:ext cx="10091700" cy="43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princípio da isonomia garante </a:t>
            </a:r>
            <a:r>
              <a:rPr b="1"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igualdade de condições entre os participantes das licitações</a:t>
            </a: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 entanto, para equilibrar a concorrência, a Lei Complementar 123/2006 estabelece </a:t>
            </a:r>
            <a:r>
              <a:rPr b="1"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tratamento diferenciado</a:t>
            </a: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para microempresas (ME), empresas de pequeno porte (EPP) e microempreendedores individuais (MEI).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5" name="Google Shape;325;g3dbb1169c7a_0_370"/>
          <p:cNvSpPr/>
          <p:nvPr/>
        </p:nvSpPr>
        <p:spPr>
          <a:xfrm>
            <a:off x="-15242" y="-8"/>
            <a:ext cx="12207240" cy="375118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26" name="Google Shape;326;g3dbb1169c7a_0_370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4067" y="5719292"/>
            <a:ext cx="1138700" cy="11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g3dbb1169c7a_0_370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8883" y="5733020"/>
            <a:ext cx="6369050" cy="1111250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g3dbb1169c7a_0_370"/>
          <p:cNvSpPr txBox="1"/>
          <p:nvPr/>
        </p:nvSpPr>
        <p:spPr>
          <a:xfrm>
            <a:off x="218225" y="64578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2026a.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3dbb1169c7a_0_381"/>
          <p:cNvSpPr txBox="1"/>
          <p:nvPr/>
        </p:nvSpPr>
        <p:spPr>
          <a:xfrm>
            <a:off x="1080700" y="950400"/>
            <a:ext cx="7834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1" lang="pt-BR" sz="2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Princípio da Isonomia e o Empate Fictício</a:t>
            </a:r>
            <a:endParaRPr b="0" i="0" sz="27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4" name="Google Shape;334;g3dbb1169c7a_0_381"/>
          <p:cNvSpPr txBox="1"/>
          <p:nvPr/>
        </p:nvSpPr>
        <p:spPr>
          <a:xfrm>
            <a:off x="1364175" y="1402750"/>
            <a:ext cx="10091700" cy="43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Quais são as chances de um MEI vencer uma licitação em um cenário de concorrência entre uma ME e uma EPP dado os valores de faturamento serem bem divergentes? </a:t>
            </a:r>
            <a:endParaRPr b="1"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Para garantir a isonomia em concorrências entre as três modalidades, de acordo com a LC 123/2006 criou o empate fictício, para casos de concorrência aparentemente desleal entre dois regimes diferentes. Por exemplo, se, o valor apresentado no contrato de Licitação pelo MEI for entre 5% a 10% mais caro do que o apresentado pela ME, que em tese, poderia ter mais condições de oferecer bens ou serviços mais baratos,  o MEI será notificado, podendo rever os valores apresentados inicialmente no contrato e continuar na disputa.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5" name="Google Shape;335;g3dbb1169c7a_0_381"/>
          <p:cNvSpPr/>
          <p:nvPr/>
        </p:nvSpPr>
        <p:spPr>
          <a:xfrm>
            <a:off x="-15242" y="-8"/>
            <a:ext cx="12207240" cy="375118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36" name="Google Shape;336;g3dbb1169c7a_0_381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4067" y="5719292"/>
            <a:ext cx="1138700" cy="11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g3dbb1169c7a_0_381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8883" y="5733020"/>
            <a:ext cx="6369050" cy="1111250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g3dbb1169c7a_0_381"/>
          <p:cNvSpPr txBox="1"/>
          <p:nvPr/>
        </p:nvSpPr>
        <p:spPr>
          <a:xfrm>
            <a:off x="218225" y="64578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2026a.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3dbb1169c7a_0_391"/>
          <p:cNvSpPr txBox="1"/>
          <p:nvPr/>
        </p:nvSpPr>
        <p:spPr>
          <a:xfrm>
            <a:off x="1080700" y="950400"/>
            <a:ext cx="7834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1" lang="pt-BR" sz="2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Dispensa de Licitação - Possibilidade Para MEIs</a:t>
            </a:r>
            <a:endParaRPr b="0" i="0" sz="27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4" name="Google Shape;344;g3dbb1169c7a_0_391"/>
          <p:cNvSpPr txBox="1"/>
          <p:nvPr/>
        </p:nvSpPr>
        <p:spPr>
          <a:xfrm>
            <a:off x="1364175" y="1402750"/>
            <a:ext cx="10091700" cy="43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</a:t>
            </a:r>
            <a:r>
              <a:rPr b="1"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Instrução Normativa SEGES/ME nº 67/2021</a:t>
            </a: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trata da dispensa de licitação na forma eletrônica, conforme previsto na Lei 14.133/2021, e institui o </a:t>
            </a:r>
            <a:r>
              <a:rPr b="1"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Sistema de Dispensa Eletrônica</a:t>
            </a: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no âmbito da Administração Pública federal direta, autárquica e fundacional.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Art. 8º da referida Instrução diz que o fornecedor interessado, após a divulgação do aviso de contratação direta, encaminhará, exclusivamente por meio do Sistema de Dispensa Eletrônica, a proposta com a descrição do objeto ofertado, a marca do produto, quando for o caso, e o preço, até a data e o horário estabelecidos para abertura do procedimento, devendo, ainda, declarar, em campo próprio do sistema, algumas informações. O inciso I do Art. 8º determina que  a microempresa e empresa de pequeno porte devem informar o enquadramento nos termos da Lei Complementar nº 123, de 2006, quando couber.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5" name="Google Shape;345;g3dbb1169c7a_0_391"/>
          <p:cNvSpPr/>
          <p:nvPr/>
        </p:nvSpPr>
        <p:spPr>
          <a:xfrm>
            <a:off x="-15242" y="-8"/>
            <a:ext cx="12207240" cy="375118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46" name="Google Shape;346;g3dbb1169c7a_0_391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4067" y="5719292"/>
            <a:ext cx="1138700" cy="11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g3dbb1169c7a_0_391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8883" y="5733020"/>
            <a:ext cx="6369050" cy="1111250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g3dbb1169c7a_0_391"/>
          <p:cNvSpPr txBox="1"/>
          <p:nvPr/>
        </p:nvSpPr>
        <p:spPr>
          <a:xfrm>
            <a:off x="218225" y="64578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2021.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3dbb1169c7a_0_402"/>
          <p:cNvSpPr txBox="1"/>
          <p:nvPr/>
        </p:nvSpPr>
        <p:spPr>
          <a:xfrm>
            <a:off x="1080700" y="950400"/>
            <a:ext cx="7834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1" lang="pt-BR" sz="2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Documentos Necessários</a:t>
            </a:r>
            <a:endParaRPr b="0" i="0" sz="27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4" name="Google Shape;354;g3dbb1169c7a_0_402"/>
          <p:cNvSpPr txBox="1"/>
          <p:nvPr/>
        </p:nvSpPr>
        <p:spPr>
          <a:xfrm>
            <a:off x="1364175" y="1402750"/>
            <a:ext cx="10091700" cy="43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/>
          <a:p>
            <a:pPr indent="-3683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Times New Roman"/>
              <a:buChar char="●"/>
            </a:pP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Documento de identidade do fornecedor; 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683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Times New Roman"/>
              <a:buChar char="●"/>
            </a:pP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Cadastro de Pessoa Física (CPF) do fornecedor; 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683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Times New Roman"/>
              <a:buChar char="●"/>
            </a:pP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Documento de identidade do cônjuge ou companheiro(a), se houver; 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683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Times New Roman"/>
              <a:buChar char="●"/>
            </a:pP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CPF do cônjuge ou companheiro(a), se houver; 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683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Times New Roman"/>
              <a:buChar char="●"/>
            </a:pP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Certificado de Condição de Microempreendedor Individual (CCMEI); 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683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Times New Roman"/>
              <a:buChar char="●"/>
            </a:pP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Cadastro Nacional da Pessoa Jurídica (CNPJ); 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683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Times New Roman"/>
              <a:buChar char="●"/>
            </a:pP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Certidão de estado civil (casamento, união estável, separação, óbito, etc.) ou declaração correspondente; 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683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Times New Roman"/>
              <a:buChar char="●"/>
            </a:pP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Prova de regularidade com as Fazendas Federal, Estadual, Distrital e Municipal;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683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Times New Roman"/>
              <a:buChar char="●"/>
            </a:pP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Certidão de regularidade do FGTS, INSS e débitos trabalhistas.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5" name="Google Shape;355;g3dbb1169c7a_0_402"/>
          <p:cNvSpPr/>
          <p:nvPr/>
        </p:nvSpPr>
        <p:spPr>
          <a:xfrm>
            <a:off x="-15242" y="-8"/>
            <a:ext cx="12207240" cy="375118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56" name="Google Shape;356;g3dbb1169c7a_0_402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4067" y="5719292"/>
            <a:ext cx="1138700" cy="11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g3dbb1169c7a_0_402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8883" y="5733020"/>
            <a:ext cx="6369050" cy="1111250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g3dbb1169c7a_0_402"/>
          <p:cNvSpPr txBox="1"/>
          <p:nvPr/>
        </p:nvSpPr>
        <p:spPr>
          <a:xfrm>
            <a:off x="218225" y="64578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2024.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3dbb1169c7a_0_412"/>
          <p:cNvSpPr txBox="1"/>
          <p:nvPr/>
        </p:nvSpPr>
        <p:spPr>
          <a:xfrm>
            <a:off x="1080700" y="950400"/>
            <a:ext cx="7834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1" lang="pt-BR" sz="2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Requisitos Básicos</a:t>
            </a:r>
            <a:endParaRPr b="0" i="0" sz="27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4" name="Google Shape;364;g3dbb1169c7a_0_412"/>
          <p:cNvSpPr txBox="1"/>
          <p:nvPr/>
        </p:nvSpPr>
        <p:spPr>
          <a:xfrm>
            <a:off x="1364175" y="1402750"/>
            <a:ext cx="10091700" cy="43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Estar regularizado</a:t>
            </a: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Certifique-se de que sua empresa esteja regularizada, com todos os documentos e inscrições em dia. 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Capacidade técnica e financeira</a:t>
            </a: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Demonstre capacidade para cumprir o contrato, considerando a entrega do produto ou serviço com qualidade e dentro dos prazos estabelecidos. 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Regularidade fiscal</a:t>
            </a: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Mantenha a regularidade com o pagamento de impostos, como o DAS (Documento de Arrecadação Simplificada) e a declaração anual de rendimentos.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5" name="Google Shape;365;g3dbb1169c7a_0_412"/>
          <p:cNvSpPr/>
          <p:nvPr/>
        </p:nvSpPr>
        <p:spPr>
          <a:xfrm>
            <a:off x="-15242" y="-8"/>
            <a:ext cx="12207240" cy="375118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66" name="Google Shape;366;g3dbb1169c7a_0_412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4067" y="5719292"/>
            <a:ext cx="1138700" cy="11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g3dbb1169c7a_0_412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8883" y="5733020"/>
            <a:ext cx="6369050" cy="1111250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g3dbb1169c7a_0_412"/>
          <p:cNvSpPr txBox="1"/>
          <p:nvPr/>
        </p:nvSpPr>
        <p:spPr>
          <a:xfrm>
            <a:off x="218225" y="64578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2024.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3dbb1169c7a_0_422"/>
          <p:cNvSpPr txBox="1"/>
          <p:nvPr/>
        </p:nvSpPr>
        <p:spPr>
          <a:xfrm>
            <a:off x="1080700" y="950400"/>
            <a:ext cx="7834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1" lang="pt-BR" sz="2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Balanço Patrimonial, MEI e Licitações</a:t>
            </a:r>
            <a:endParaRPr b="0" i="0" sz="27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4" name="Google Shape;374;g3dbb1169c7a_0_422"/>
          <p:cNvSpPr txBox="1"/>
          <p:nvPr/>
        </p:nvSpPr>
        <p:spPr>
          <a:xfrm>
            <a:off x="1364175" y="1402750"/>
            <a:ext cx="10091700" cy="43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Os MEIs estão desobrigados de produzir balanço patrimonial conforme o próprio código civil que em seu inciso 2° do art. 1.179 </a:t>
            </a:r>
            <a:r>
              <a:rPr b="1"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dispensa o “pequeno empresário” de tais obrigações</a:t>
            </a: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Portanto, se a lei não obriga os microempreendedores individuais de manter contabilidade formal e a produzir balanço patrimonial, não poderá a administração impor tal obrigação, para fins de participações em licitação.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5" name="Google Shape;375;g3dbb1169c7a_0_422"/>
          <p:cNvSpPr/>
          <p:nvPr/>
        </p:nvSpPr>
        <p:spPr>
          <a:xfrm>
            <a:off x="-15242" y="-8"/>
            <a:ext cx="12207240" cy="375118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76" name="Google Shape;376;g3dbb1169c7a_0_422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4067" y="5719292"/>
            <a:ext cx="1138700" cy="11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g3dbb1169c7a_0_422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8883" y="5733020"/>
            <a:ext cx="6369050" cy="1111250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g3dbb1169c7a_0_422"/>
          <p:cNvSpPr txBox="1"/>
          <p:nvPr/>
        </p:nvSpPr>
        <p:spPr>
          <a:xfrm>
            <a:off x="218225" y="64578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2002.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"/>
          <p:cNvSpPr txBox="1"/>
          <p:nvPr>
            <p:ph type="title"/>
          </p:nvPr>
        </p:nvSpPr>
        <p:spPr>
          <a:xfrm>
            <a:off x="4118467" y="0"/>
            <a:ext cx="7364700" cy="6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1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b="0" lang="pt-BR" sz="4100">
                <a:solidFill>
                  <a:srgbClr val="242625"/>
                </a:solidFill>
                <a:latin typeface="Trebuchet MS"/>
                <a:ea typeface="Trebuchet MS"/>
                <a:cs typeface="Trebuchet MS"/>
                <a:sym typeface="Trebuchet MS"/>
              </a:rPr>
              <a:t>Em que iremos te ajudar?</a:t>
            </a:r>
            <a:endParaRPr sz="41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70" name="Google Shape;170;p2"/>
          <p:cNvSpPr txBox="1"/>
          <p:nvPr/>
        </p:nvSpPr>
        <p:spPr>
          <a:xfrm>
            <a:off x="4118464" y="1175559"/>
            <a:ext cx="1374600" cy="68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625">
            <a:spAutoFit/>
          </a:bodyPr>
          <a:lstStyle/>
          <a:p>
            <a:pPr indent="0" lvl="0" marL="12700" marR="0" rtl="0" algn="l">
              <a:lnSpc>
                <a:spcPct val="118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pt-BR" sz="13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Contribuições do  MEI para a  sociedade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1" name="Google Shape;171;p2"/>
          <p:cNvGrpSpPr/>
          <p:nvPr/>
        </p:nvGrpSpPr>
        <p:grpSpPr>
          <a:xfrm>
            <a:off x="0" y="551155"/>
            <a:ext cx="3653113" cy="5611647"/>
            <a:chOff x="0" y="826691"/>
            <a:chExt cx="5479396" cy="8417050"/>
          </a:xfrm>
        </p:grpSpPr>
        <p:pic>
          <p:nvPicPr>
            <p:cNvPr id="172" name="Google Shape;172;p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826691"/>
              <a:ext cx="5479396" cy="84170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3" name="Google Shape;173;p2"/>
            <p:cNvSpPr/>
            <p:nvPr/>
          </p:nvSpPr>
          <p:spPr>
            <a:xfrm>
              <a:off x="303390" y="2637585"/>
              <a:ext cx="231775" cy="2025650"/>
            </a:xfrm>
            <a:custGeom>
              <a:rect b="b" l="l" r="r" t="t"/>
              <a:pathLst>
                <a:path extrusionOk="0" h="2025650" w="231775">
                  <a:moveTo>
                    <a:pt x="135154" y="231479"/>
                  </a:moveTo>
                  <a:lnTo>
                    <a:pt x="96539" y="231479"/>
                  </a:lnTo>
                  <a:lnTo>
                    <a:pt x="96539" y="0"/>
                  </a:lnTo>
                  <a:lnTo>
                    <a:pt x="135154" y="0"/>
                  </a:lnTo>
                  <a:lnTo>
                    <a:pt x="135154" y="231479"/>
                  </a:lnTo>
                  <a:close/>
                </a:path>
                <a:path extrusionOk="0" h="2025650" w="231775">
                  <a:moveTo>
                    <a:pt x="115847" y="2025448"/>
                  </a:moveTo>
                  <a:lnTo>
                    <a:pt x="71137" y="2016406"/>
                  </a:lnTo>
                  <a:lnTo>
                    <a:pt x="34271" y="1991691"/>
                  </a:lnTo>
                  <a:lnTo>
                    <a:pt x="9231" y="1954919"/>
                  </a:lnTo>
                  <a:lnTo>
                    <a:pt x="0" y="1909708"/>
                  </a:lnTo>
                  <a:lnTo>
                    <a:pt x="38615" y="1909708"/>
                  </a:lnTo>
                  <a:lnTo>
                    <a:pt x="44709" y="1939668"/>
                  </a:lnTo>
                  <a:lnTo>
                    <a:pt x="61302" y="1964202"/>
                  </a:lnTo>
                  <a:lnTo>
                    <a:pt x="85859" y="1980780"/>
                  </a:lnTo>
                  <a:lnTo>
                    <a:pt x="115847" y="1986868"/>
                  </a:lnTo>
                  <a:lnTo>
                    <a:pt x="201149" y="1986868"/>
                  </a:lnTo>
                  <a:lnTo>
                    <a:pt x="197905" y="1991691"/>
                  </a:lnTo>
                  <a:lnTo>
                    <a:pt x="161099" y="2016406"/>
                  </a:lnTo>
                  <a:lnTo>
                    <a:pt x="115847" y="2025448"/>
                  </a:lnTo>
                  <a:close/>
                </a:path>
                <a:path extrusionOk="0" h="2025650" w="231775">
                  <a:moveTo>
                    <a:pt x="201149" y="1986868"/>
                  </a:moveTo>
                  <a:lnTo>
                    <a:pt x="115847" y="1986868"/>
                  </a:lnTo>
                  <a:lnTo>
                    <a:pt x="145834" y="1980780"/>
                  </a:lnTo>
                  <a:lnTo>
                    <a:pt x="170391" y="1964202"/>
                  </a:lnTo>
                  <a:lnTo>
                    <a:pt x="186984" y="1939668"/>
                  </a:lnTo>
                  <a:lnTo>
                    <a:pt x="193078" y="1909708"/>
                  </a:lnTo>
                  <a:lnTo>
                    <a:pt x="231694" y="1909708"/>
                  </a:lnTo>
                  <a:lnTo>
                    <a:pt x="222643" y="1954919"/>
                  </a:lnTo>
                  <a:lnTo>
                    <a:pt x="201149" y="1986868"/>
                  </a:lnTo>
                  <a:close/>
                </a:path>
              </a:pathLst>
            </a:custGeom>
            <a:solidFill>
              <a:srgbClr val="2ED47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4" name="Google Shape;174;p2"/>
          <p:cNvSpPr txBox="1"/>
          <p:nvPr/>
        </p:nvSpPr>
        <p:spPr>
          <a:xfrm>
            <a:off x="5944637" y="1178555"/>
            <a:ext cx="1525200" cy="44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625">
            <a:spAutoFit/>
          </a:bodyPr>
          <a:lstStyle/>
          <a:p>
            <a:pPr indent="0" lvl="0" marL="12700" marR="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pt-BR" sz="13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Direitos e  Obrigações do MEI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2"/>
          <p:cNvSpPr txBox="1"/>
          <p:nvPr/>
        </p:nvSpPr>
        <p:spPr>
          <a:xfrm>
            <a:off x="7773039" y="821337"/>
            <a:ext cx="648300" cy="2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7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pt-BR" sz="13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3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2"/>
          <p:cNvSpPr txBox="1"/>
          <p:nvPr/>
        </p:nvSpPr>
        <p:spPr>
          <a:xfrm>
            <a:off x="7773039" y="1165503"/>
            <a:ext cx="1673100" cy="44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625">
            <a:spAutoFit/>
          </a:bodyPr>
          <a:lstStyle/>
          <a:p>
            <a:pPr indent="0" lvl="0" marL="12700" marR="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pt-BR" sz="13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Como legalizar o seu  MEI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2"/>
          <p:cNvSpPr/>
          <p:nvPr/>
        </p:nvSpPr>
        <p:spPr>
          <a:xfrm>
            <a:off x="10738969" y="1"/>
            <a:ext cx="1455120" cy="838824"/>
          </a:xfrm>
          <a:custGeom>
            <a:rect b="b" l="l" r="r" t="t"/>
            <a:pathLst>
              <a:path extrusionOk="0" h="1256665" w="2179955">
                <a:moveTo>
                  <a:pt x="1429801" y="1256484"/>
                </a:moveTo>
                <a:lnTo>
                  <a:pt x="1381223" y="1255682"/>
                </a:lnTo>
                <a:lnTo>
                  <a:pt x="1333070" y="1253292"/>
                </a:lnTo>
                <a:lnTo>
                  <a:pt x="1285345" y="1249340"/>
                </a:lnTo>
                <a:lnTo>
                  <a:pt x="1238072" y="1243850"/>
                </a:lnTo>
                <a:lnTo>
                  <a:pt x="1191277" y="1236848"/>
                </a:lnTo>
                <a:lnTo>
                  <a:pt x="1144984" y="1228360"/>
                </a:lnTo>
                <a:lnTo>
                  <a:pt x="1099220" y="1218409"/>
                </a:lnTo>
                <a:lnTo>
                  <a:pt x="1054009" y="1207023"/>
                </a:lnTo>
                <a:lnTo>
                  <a:pt x="1009376" y="1194225"/>
                </a:lnTo>
                <a:lnTo>
                  <a:pt x="965347" y="1180042"/>
                </a:lnTo>
                <a:lnTo>
                  <a:pt x="921948" y="1164498"/>
                </a:lnTo>
                <a:lnTo>
                  <a:pt x="879202" y="1147618"/>
                </a:lnTo>
                <a:lnTo>
                  <a:pt x="837136" y="1129428"/>
                </a:lnTo>
                <a:lnTo>
                  <a:pt x="795775" y="1109953"/>
                </a:lnTo>
                <a:lnTo>
                  <a:pt x="755144" y="1089219"/>
                </a:lnTo>
                <a:lnTo>
                  <a:pt x="715267" y="1067250"/>
                </a:lnTo>
                <a:lnTo>
                  <a:pt x="676172" y="1044071"/>
                </a:lnTo>
                <a:lnTo>
                  <a:pt x="637881" y="1019709"/>
                </a:lnTo>
                <a:lnTo>
                  <a:pt x="600422" y="994188"/>
                </a:lnTo>
                <a:lnTo>
                  <a:pt x="563819" y="967533"/>
                </a:lnTo>
                <a:lnTo>
                  <a:pt x="528097" y="939770"/>
                </a:lnTo>
                <a:lnTo>
                  <a:pt x="493281" y="910923"/>
                </a:lnTo>
                <a:lnTo>
                  <a:pt x="459398" y="881019"/>
                </a:lnTo>
                <a:lnTo>
                  <a:pt x="426471" y="850082"/>
                </a:lnTo>
                <a:lnTo>
                  <a:pt x="394527" y="818138"/>
                </a:lnTo>
                <a:lnTo>
                  <a:pt x="363590" y="785211"/>
                </a:lnTo>
                <a:lnTo>
                  <a:pt x="333686" y="751327"/>
                </a:lnTo>
                <a:lnTo>
                  <a:pt x="304839" y="716512"/>
                </a:lnTo>
                <a:lnTo>
                  <a:pt x="277076" y="680790"/>
                </a:lnTo>
                <a:lnTo>
                  <a:pt x="250421" y="644187"/>
                </a:lnTo>
                <a:lnTo>
                  <a:pt x="224900" y="606727"/>
                </a:lnTo>
                <a:lnTo>
                  <a:pt x="200537" y="568437"/>
                </a:lnTo>
                <a:lnTo>
                  <a:pt x="177359" y="529341"/>
                </a:lnTo>
                <a:lnTo>
                  <a:pt x="155390" y="489465"/>
                </a:lnTo>
                <a:lnTo>
                  <a:pt x="134655" y="448834"/>
                </a:lnTo>
                <a:lnTo>
                  <a:pt x="115181" y="407473"/>
                </a:lnTo>
                <a:lnTo>
                  <a:pt x="96991" y="365407"/>
                </a:lnTo>
                <a:lnTo>
                  <a:pt x="80111" y="322661"/>
                </a:lnTo>
                <a:lnTo>
                  <a:pt x="64567" y="279261"/>
                </a:lnTo>
                <a:lnTo>
                  <a:pt x="50383" y="235233"/>
                </a:lnTo>
                <a:lnTo>
                  <a:pt x="37586" y="190600"/>
                </a:lnTo>
                <a:lnTo>
                  <a:pt x="26199" y="145389"/>
                </a:lnTo>
                <a:lnTo>
                  <a:pt x="16249" y="99625"/>
                </a:lnTo>
                <a:lnTo>
                  <a:pt x="7760" y="53332"/>
                </a:lnTo>
                <a:lnTo>
                  <a:pt x="759" y="6537"/>
                </a:lnTo>
                <a:lnTo>
                  <a:pt x="0" y="0"/>
                </a:lnTo>
                <a:lnTo>
                  <a:pt x="2179544" y="0"/>
                </a:lnTo>
                <a:lnTo>
                  <a:pt x="2179544" y="1046348"/>
                </a:lnTo>
                <a:lnTo>
                  <a:pt x="2144288" y="1067250"/>
                </a:lnTo>
                <a:lnTo>
                  <a:pt x="2104412" y="1089219"/>
                </a:lnTo>
                <a:lnTo>
                  <a:pt x="2063780" y="1109953"/>
                </a:lnTo>
                <a:lnTo>
                  <a:pt x="2022419" y="1129428"/>
                </a:lnTo>
                <a:lnTo>
                  <a:pt x="1980353" y="1147618"/>
                </a:lnTo>
                <a:lnTo>
                  <a:pt x="1937607" y="1164498"/>
                </a:lnTo>
                <a:lnTo>
                  <a:pt x="1894208" y="1180042"/>
                </a:lnTo>
                <a:lnTo>
                  <a:pt x="1850179" y="1194225"/>
                </a:lnTo>
                <a:lnTo>
                  <a:pt x="1805547" y="1207023"/>
                </a:lnTo>
                <a:lnTo>
                  <a:pt x="1760335" y="1218409"/>
                </a:lnTo>
                <a:lnTo>
                  <a:pt x="1714571" y="1228360"/>
                </a:lnTo>
                <a:lnTo>
                  <a:pt x="1668279" y="1236848"/>
                </a:lnTo>
                <a:lnTo>
                  <a:pt x="1621483" y="1243850"/>
                </a:lnTo>
                <a:lnTo>
                  <a:pt x="1574210" y="1249340"/>
                </a:lnTo>
                <a:lnTo>
                  <a:pt x="1526485" y="1253292"/>
                </a:lnTo>
                <a:lnTo>
                  <a:pt x="1478332" y="1255682"/>
                </a:lnTo>
                <a:lnTo>
                  <a:pt x="1429801" y="1256484"/>
                </a:lnTo>
                <a:close/>
              </a:path>
            </a:pathLst>
          </a:custGeom>
          <a:solidFill>
            <a:srgbClr val="242625">
              <a:alpha val="2745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2"/>
          <p:cNvSpPr txBox="1"/>
          <p:nvPr/>
        </p:nvSpPr>
        <p:spPr>
          <a:xfrm>
            <a:off x="4118464" y="834388"/>
            <a:ext cx="6179700" cy="2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7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pt-BR" sz="13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2"/>
          <p:cNvSpPr txBox="1"/>
          <p:nvPr/>
        </p:nvSpPr>
        <p:spPr>
          <a:xfrm>
            <a:off x="9646775" y="1178555"/>
            <a:ext cx="1617600" cy="44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625">
            <a:spAutoFit/>
          </a:bodyPr>
          <a:lstStyle/>
          <a:p>
            <a:pPr indent="0" lvl="0" marL="12700" marR="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pt-BR" sz="13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Obrigações  Acessórias e Fiscais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2"/>
          <p:cNvSpPr txBox="1"/>
          <p:nvPr/>
        </p:nvSpPr>
        <p:spPr>
          <a:xfrm>
            <a:off x="4118464" y="2088480"/>
            <a:ext cx="645900" cy="2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7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pt-BR" sz="13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5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2"/>
          <p:cNvSpPr txBox="1"/>
          <p:nvPr/>
        </p:nvSpPr>
        <p:spPr>
          <a:xfrm>
            <a:off x="5944637" y="2096576"/>
            <a:ext cx="648600" cy="2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7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pt-BR" sz="13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6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2"/>
          <p:cNvSpPr txBox="1"/>
          <p:nvPr/>
        </p:nvSpPr>
        <p:spPr>
          <a:xfrm>
            <a:off x="5944637" y="2440743"/>
            <a:ext cx="1361400" cy="44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625">
            <a:spAutoFit/>
          </a:bodyPr>
          <a:lstStyle/>
          <a:p>
            <a:pPr indent="0" lvl="0" marL="12700" marR="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pt-BR" sz="13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Como encerrar a  Atividade do MEI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2"/>
          <p:cNvSpPr txBox="1"/>
          <p:nvPr/>
        </p:nvSpPr>
        <p:spPr>
          <a:xfrm>
            <a:off x="7773039" y="2075427"/>
            <a:ext cx="638100" cy="2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7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pt-BR" sz="13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7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2"/>
          <p:cNvSpPr txBox="1"/>
          <p:nvPr/>
        </p:nvSpPr>
        <p:spPr>
          <a:xfrm>
            <a:off x="7773039" y="2419594"/>
            <a:ext cx="1463400" cy="44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625">
            <a:spAutoFit/>
          </a:bodyPr>
          <a:lstStyle/>
          <a:p>
            <a:pPr indent="0" lvl="0" marL="12700" marR="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pt-BR" sz="13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Análise e Controle  do Fluxo de Caixa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2"/>
          <p:cNvSpPr txBox="1"/>
          <p:nvPr/>
        </p:nvSpPr>
        <p:spPr>
          <a:xfrm>
            <a:off x="9601441" y="2109629"/>
            <a:ext cx="648600" cy="2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7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pt-BR" sz="13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8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2"/>
          <p:cNvSpPr txBox="1"/>
          <p:nvPr/>
        </p:nvSpPr>
        <p:spPr>
          <a:xfrm>
            <a:off x="9601441" y="2453795"/>
            <a:ext cx="1643100" cy="44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625">
            <a:spAutoFit/>
          </a:bodyPr>
          <a:lstStyle/>
          <a:p>
            <a:pPr indent="0" lvl="0" marL="12700" marR="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pt-BR" sz="13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Controle de Estoque  para o MEI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2"/>
          <p:cNvSpPr txBox="1"/>
          <p:nvPr/>
        </p:nvSpPr>
        <p:spPr>
          <a:xfrm>
            <a:off x="4118464" y="2432646"/>
            <a:ext cx="1643100" cy="8796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8025">
            <a:spAutoFit/>
          </a:bodyPr>
          <a:lstStyle/>
          <a:p>
            <a:pPr indent="0" lvl="0" marL="12700" marR="0" rtl="0" algn="l">
              <a:lnSpc>
                <a:spcPct val="1182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12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Liquidação de  Pendências  Tributárias e  Desenquadramento  MEI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2"/>
          <p:cNvSpPr txBox="1"/>
          <p:nvPr/>
        </p:nvSpPr>
        <p:spPr>
          <a:xfrm>
            <a:off x="4039876" y="3875716"/>
            <a:ext cx="1504200" cy="67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625">
            <a:spAutoFit/>
          </a:bodyPr>
          <a:lstStyle/>
          <a:p>
            <a:pPr indent="0" lvl="0" marL="12700" marR="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pt-BR" sz="13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Como o MEI pode  definir o seu preço  de Venda?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2"/>
          <p:cNvSpPr txBox="1"/>
          <p:nvPr/>
        </p:nvSpPr>
        <p:spPr>
          <a:xfrm>
            <a:off x="5930840" y="3558954"/>
            <a:ext cx="731700" cy="2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7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pt-BR" sz="13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10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2"/>
          <p:cNvSpPr txBox="1"/>
          <p:nvPr/>
        </p:nvSpPr>
        <p:spPr>
          <a:xfrm>
            <a:off x="5891537" y="3876262"/>
            <a:ext cx="1566000" cy="44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625">
            <a:spAutoFit/>
          </a:bodyPr>
          <a:lstStyle/>
          <a:p>
            <a:pPr indent="0" lvl="0" marL="12700" marR="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pt-BR" sz="13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Declaração do IRPF  para o MEI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2"/>
          <p:cNvSpPr txBox="1"/>
          <p:nvPr/>
        </p:nvSpPr>
        <p:spPr>
          <a:xfrm>
            <a:off x="7773039" y="3561985"/>
            <a:ext cx="836550" cy="209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7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pt-BR" sz="13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11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2"/>
          <p:cNvSpPr txBox="1"/>
          <p:nvPr/>
        </p:nvSpPr>
        <p:spPr>
          <a:xfrm>
            <a:off x="9527941" y="3551219"/>
            <a:ext cx="722100" cy="2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7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pt-BR" sz="13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12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"/>
          <p:cNvSpPr txBox="1"/>
          <p:nvPr/>
        </p:nvSpPr>
        <p:spPr>
          <a:xfrm>
            <a:off x="9526343" y="3875716"/>
            <a:ext cx="1643700" cy="67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625">
            <a:spAutoFit/>
          </a:bodyPr>
          <a:lstStyle/>
          <a:p>
            <a:pPr indent="0" lvl="0" marL="12700" marR="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pt-BR" sz="13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Previdência para o  MEI (Incluindo  previdência privada)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2"/>
          <p:cNvSpPr txBox="1"/>
          <p:nvPr/>
        </p:nvSpPr>
        <p:spPr>
          <a:xfrm>
            <a:off x="4115224" y="5046934"/>
            <a:ext cx="726900" cy="2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7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pt-BR" sz="13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13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2"/>
          <p:cNvSpPr txBox="1"/>
          <p:nvPr/>
        </p:nvSpPr>
        <p:spPr>
          <a:xfrm>
            <a:off x="4019025" y="5270014"/>
            <a:ext cx="1452300" cy="9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625">
            <a:spAutoFit/>
          </a:bodyPr>
          <a:lstStyle/>
          <a:p>
            <a:pPr indent="0" lvl="0" marL="12700" marR="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pt-BR" sz="13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Como atingir seu  público alvo para  expandir o seu  empreendimento?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2"/>
          <p:cNvSpPr txBox="1"/>
          <p:nvPr/>
        </p:nvSpPr>
        <p:spPr>
          <a:xfrm>
            <a:off x="5891537" y="5021332"/>
            <a:ext cx="729900" cy="2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7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pt-BR" sz="13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14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2"/>
          <p:cNvSpPr txBox="1"/>
          <p:nvPr/>
        </p:nvSpPr>
        <p:spPr>
          <a:xfrm>
            <a:off x="5761564" y="5282914"/>
            <a:ext cx="1567200" cy="44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625">
            <a:spAutoFit/>
          </a:bodyPr>
          <a:lstStyle/>
          <a:p>
            <a:pPr indent="0" lvl="0" marL="12700" marR="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pt-BR" sz="13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Empreendedorismo  para MEIs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2"/>
          <p:cNvSpPr txBox="1"/>
          <p:nvPr/>
        </p:nvSpPr>
        <p:spPr>
          <a:xfrm>
            <a:off x="7635130" y="3862418"/>
            <a:ext cx="1650600" cy="8796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8025">
            <a:spAutoFit/>
          </a:bodyPr>
          <a:lstStyle/>
          <a:p>
            <a:pPr indent="0" lvl="0" marL="12700" marR="0" rtl="0" algn="l">
              <a:lnSpc>
                <a:spcPct val="1182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12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Meios de  recebimento e  financiamento para o  MEI (Incluindo linhas  de Crédito)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2"/>
          <p:cNvSpPr txBox="1"/>
          <p:nvPr/>
        </p:nvSpPr>
        <p:spPr>
          <a:xfrm flipH="1">
            <a:off x="7621678" y="5310537"/>
            <a:ext cx="1318457" cy="9438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625">
            <a:spAutoFit/>
          </a:bodyPr>
          <a:lstStyle/>
          <a:p>
            <a:pPr indent="0" lvl="0" marL="12700" marR="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pt-BR" sz="13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Empreendedorismo  feminino e para a  Terceira Idade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2"/>
          <p:cNvSpPr txBox="1"/>
          <p:nvPr/>
        </p:nvSpPr>
        <p:spPr>
          <a:xfrm>
            <a:off x="5944625" y="753467"/>
            <a:ext cx="20001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50" lIns="60950" spcFirstLastPara="1" rIns="60950" wrap="square" tIns="6095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pt-BR" sz="13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2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2"/>
          <p:cNvSpPr txBox="1"/>
          <p:nvPr/>
        </p:nvSpPr>
        <p:spPr>
          <a:xfrm>
            <a:off x="9638237" y="834385"/>
            <a:ext cx="648600" cy="2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7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pt-BR" sz="13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4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2"/>
          <p:cNvSpPr txBox="1"/>
          <p:nvPr/>
        </p:nvSpPr>
        <p:spPr>
          <a:xfrm>
            <a:off x="9527941" y="5035299"/>
            <a:ext cx="722100" cy="2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7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pt-BR" sz="13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16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2"/>
          <p:cNvSpPr txBox="1"/>
          <p:nvPr/>
        </p:nvSpPr>
        <p:spPr>
          <a:xfrm>
            <a:off x="9446139" y="5310537"/>
            <a:ext cx="2310900" cy="44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625">
            <a:spAutoFit/>
          </a:bodyPr>
          <a:lstStyle/>
          <a:p>
            <a:pPr indent="0" lvl="0" marL="12700" marR="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pt-BR" sz="13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Importação e exportação para MEIs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2"/>
          <p:cNvSpPr txBox="1"/>
          <p:nvPr/>
        </p:nvSpPr>
        <p:spPr>
          <a:xfrm>
            <a:off x="9601487" y="5852017"/>
            <a:ext cx="722100" cy="2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7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pt-BR" sz="13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17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2"/>
          <p:cNvSpPr txBox="1"/>
          <p:nvPr/>
        </p:nvSpPr>
        <p:spPr>
          <a:xfrm>
            <a:off x="9446139" y="6090067"/>
            <a:ext cx="2310900" cy="2417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625">
            <a:spAutoFit/>
          </a:bodyPr>
          <a:lstStyle/>
          <a:p>
            <a:pPr indent="0" lvl="0" marL="12700" marR="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pt-BR" sz="13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Licitações para MEIs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2"/>
          <p:cNvSpPr txBox="1"/>
          <p:nvPr/>
        </p:nvSpPr>
        <p:spPr>
          <a:xfrm>
            <a:off x="4095540" y="3563400"/>
            <a:ext cx="731700" cy="2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7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pt-BR" sz="13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9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2"/>
          <p:cNvSpPr txBox="1"/>
          <p:nvPr/>
        </p:nvSpPr>
        <p:spPr>
          <a:xfrm>
            <a:off x="7745019" y="5046996"/>
            <a:ext cx="2000099" cy="209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7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pt-BR" sz="13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15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3dbb1169c7a_0_432"/>
          <p:cNvSpPr txBox="1"/>
          <p:nvPr/>
        </p:nvSpPr>
        <p:spPr>
          <a:xfrm>
            <a:off x="1080700" y="950400"/>
            <a:ext cx="9845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1" lang="pt-BR" sz="2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Sistema de Cadastramento Unificado de Fornecedores (Sicaf)</a:t>
            </a:r>
            <a:endParaRPr b="0" i="0" sz="27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84" name="Google Shape;384;g3dbb1169c7a_0_432"/>
          <p:cNvSpPr txBox="1"/>
          <p:nvPr/>
        </p:nvSpPr>
        <p:spPr>
          <a:xfrm>
            <a:off x="1364175" y="1402750"/>
            <a:ext cx="10091700" cy="43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</a:t>
            </a:r>
            <a:r>
              <a:rPr b="1"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Sistema de Cadastro de Fornecedores - SICAF</a:t>
            </a: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é o Sistema que permite que fornecedores de todo o Brasil e mundo possam se cadastrar e ter acesso a Compras realizadas pelos órgãos públicos.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cadastro no sistema não é obrigatório para participação em licitações, mas pode ser exigido para fins de contratação e agiliza o processo de habilitação do fornecedor.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85" name="Google Shape;385;g3dbb1169c7a_0_432"/>
          <p:cNvSpPr/>
          <p:nvPr/>
        </p:nvSpPr>
        <p:spPr>
          <a:xfrm>
            <a:off x="-15242" y="-8"/>
            <a:ext cx="12207240" cy="375118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86" name="Google Shape;386;g3dbb1169c7a_0_432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4067" y="5719292"/>
            <a:ext cx="1138700" cy="11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g3dbb1169c7a_0_432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8883" y="5733020"/>
            <a:ext cx="6369050" cy="1111250"/>
          </a:xfrm>
          <a:prstGeom prst="rect">
            <a:avLst/>
          </a:prstGeom>
          <a:noFill/>
          <a:ln>
            <a:noFill/>
          </a:ln>
        </p:spPr>
      </p:pic>
      <p:sp>
        <p:nvSpPr>
          <p:cNvPr id="388" name="Google Shape;388;g3dbb1169c7a_0_432"/>
          <p:cNvSpPr txBox="1"/>
          <p:nvPr/>
        </p:nvSpPr>
        <p:spPr>
          <a:xfrm>
            <a:off x="218225" y="64578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2026b.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3dbb1169c7a_0_444"/>
          <p:cNvSpPr txBox="1"/>
          <p:nvPr/>
        </p:nvSpPr>
        <p:spPr>
          <a:xfrm>
            <a:off x="1080700" y="950400"/>
            <a:ext cx="9845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1" lang="pt-BR" sz="2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Sistema de Cadastramento Unificado de Fornecedores (Sicaf)</a:t>
            </a:r>
            <a:endParaRPr b="0" i="0" sz="27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94" name="Google Shape;394;g3dbb1169c7a_0_444"/>
          <p:cNvSpPr txBox="1"/>
          <p:nvPr/>
        </p:nvSpPr>
        <p:spPr>
          <a:xfrm>
            <a:off x="1364175" y="1402750"/>
            <a:ext cx="10091700" cy="43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95" name="Google Shape;395;g3dbb1169c7a_0_444"/>
          <p:cNvSpPr/>
          <p:nvPr/>
        </p:nvSpPr>
        <p:spPr>
          <a:xfrm>
            <a:off x="-15242" y="-8"/>
            <a:ext cx="12207240" cy="375118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96" name="Google Shape;396;g3dbb1169c7a_0_444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4067" y="5719292"/>
            <a:ext cx="1138700" cy="11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g3dbb1169c7a_0_444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8883" y="5733020"/>
            <a:ext cx="6369050" cy="1111250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g3dbb1169c7a_0_444"/>
          <p:cNvSpPr txBox="1"/>
          <p:nvPr/>
        </p:nvSpPr>
        <p:spPr>
          <a:xfrm>
            <a:off x="218225" y="64578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2026b.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99" name="Google Shape;399;g3dbb1169c7a_0_444"/>
          <p:cNvPicPr preferRelativeResize="0"/>
          <p:nvPr/>
        </p:nvPicPr>
        <p:blipFill rotWithShape="1">
          <a:blip r:embed="rId5">
            <a:alphaModFix/>
          </a:blip>
          <a:srcRect b="3772" l="0" r="11817" t="0"/>
          <a:stretch/>
        </p:blipFill>
        <p:spPr>
          <a:xfrm>
            <a:off x="2005500" y="1489750"/>
            <a:ext cx="7995801" cy="43083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3dbb1169c7a_0_454"/>
          <p:cNvSpPr txBox="1"/>
          <p:nvPr/>
        </p:nvSpPr>
        <p:spPr>
          <a:xfrm>
            <a:off x="1080700" y="950400"/>
            <a:ext cx="9845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1" lang="pt-BR" sz="2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Compras Eletrônicas</a:t>
            </a:r>
            <a:endParaRPr b="0" i="0" sz="27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05" name="Google Shape;405;g3dbb1169c7a_0_454"/>
          <p:cNvSpPr txBox="1"/>
          <p:nvPr/>
        </p:nvSpPr>
        <p:spPr>
          <a:xfrm>
            <a:off x="1364175" y="1402750"/>
            <a:ext cx="10419900" cy="43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Portal oficial do governo federal que centraliza informações sobre licitações, pregões e contratações públicas.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06" name="Google Shape;406;g3dbb1169c7a_0_454"/>
          <p:cNvSpPr/>
          <p:nvPr/>
        </p:nvSpPr>
        <p:spPr>
          <a:xfrm>
            <a:off x="-15242" y="-8"/>
            <a:ext cx="12207240" cy="375118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07" name="Google Shape;407;g3dbb1169c7a_0_454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4067" y="5719292"/>
            <a:ext cx="1138700" cy="11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g3dbb1169c7a_0_454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8883" y="5733020"/>
            <a:ext cx="6369050" cy="1111250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g3dbb1169c7a_0_454"/>
          <p:cNvSpPr txBox="1"/>
          <p:nvPr/>
        </p:nvSpPr>
        <p:spPr>
          <a:xfrm>
            <a:off x="218225" y="64578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2024.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410" name="Google Shape;410;g3dbb1169c7a_0_45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46038" y="2150925"/>
            <a:ext cx="9099925" cy="3731753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3dbb1169c7a_0_466"/>
          <p:cNvSpPr txBox="1"/>
          <p:nvPr/>
        </p:nvSpPr>
        <p:spPr>
          <a:xfrm>
            <a:off x="1080700" y="950400"/>
            <a:ext cx="9845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1" lang="pt-BR" sz="2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Vantagens de participar das licitações como MEI</a:t>
            </a:r>
            <a:endParaRPr b="0" i="0" sz="27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16" name="Google Shape;416;g3dbb1169c7a_0_466"/>
          <p:cNvSpPr txBox="1"/>
          <p:nvPr/>
        </p:nvSpPr>
        <p:spPr>
          <a:xfrm>
            <a:off x="1364175" y="1402750"/>
            <a:ext cx="10091700" cy="43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/>
          <a:p>
            <a:pPr indent="-3683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Times New Roman"/>
              <a:buChar char="➢"/>
            </a:pP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Acesso a novos mercados; 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683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Times New Roman"/>
              <a:buChar char="➢"/>
            </a:pP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Aumento da credibilidade; 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683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Times New Roman"/>
              <a:buChar char="➢"/>
            </a:pP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Contratos de longo prazo; 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683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Times New Roman"/>
              <a:buChar char="➢"/>
            </a:pP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Pagamentos garantidos; 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683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Times New Roman"/>
              <a:buChar char="➢"/>
            </a:pP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Oportunidade de crescimento e expanção do negócio.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17" name="Google Shape;417;g3dbb1169c7a_0_466"/>
          <p:cNvSpPr/>
          <p:nvPr/>
        </p:nvSpPr>
        <p:spPr>
          <a:xfrm>
            <a:off x="-15242" y="-8"/>
            <a:ext cx="12207240" cy="375118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18" name="Google Shape;418;g3dbb1169c7a_0_466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4067" y="5719292"/>
            <a:ext cx="1138700" cy="11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g3dbb1169c7a_0_466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8883" y="5733020"/>
            <a:ext cx="6369050" cy="1111250"/>
          </a:xfrm>
          <a:prstGeom prst="rect">
            <a:avLst/>
          </a:prstGeom>
          <a:noFill/>
          <a:ln>
            <a:noFill/>
          </a:ln>
        </p:spPr>
      </p:pic>
      <p:sp>
        <p:nvSpPr>
          <p:cNvPr id="420" name="Google Shape;420;g3dbb1169c7a_0_466"/>
          <p:cNvSpPr txBox="1"/>
          <p:nvPr/>
        </p:nvSpPr>
        <p:spPr>
          <a:xfrm>
            <a:off x="218225" y="64578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Brasi, 2024.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3dbb1169c7a_0_477"/>
          <p:cNvSpPr txBox="1"/>
          <p:nvPr/>
        </p:nvSpPr>
        <p:spPr>
          <a:xfrm>
            <a:off x="1080700" y="950400"/>
            <a:ext cx="9845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1" lang="pt-BR" sz="2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Autônomo ou MEI: Qual oferece mais vantagens?</a:t>
            </a:r>
            <a:endParaRPr b="0" i="0" sz="27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26" name="Google Shape;426;g3dbb1169c7a_0_477"/>
          <p:cNvSpPr txBox="1"/>
          <p:nvPr/>
        </p:nvSpPr>
        <p:spPr>
          <a:xfrm>
            <a:off x="1364175" y="1402750"/>
            <a:ext cx="10091700" cy="43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Pessoa física ou autônoma pode vender para o governo? </a:t>
            </a:r>
            <a:endParaRPr b="1"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Sim. A pessoa física ou autônoma pode vender para o governo, desde que o edital permita e sejam cumpridostos d os requisie habilitação exigidos pela Lei 14.133/2021. 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Vantagem e desvantagem de vender para o governo como pessoa física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9144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Vantagem</a:t>
            </a: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➔ menor burocracia inicial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9144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Desvantagem</a:t>
            </a: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➔ limitações contratuais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Alguns exemplos de profissões que não podem atuar como MEI, mas podem participar de licitações são profissionais da área da: Medicina, Advocacia, Engenharia, Contabilidade e Odontologia.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27" name="Google Shape;427;g3dbb1169c7a_0_477"/>
          <p:cNvSpPr/>
          <p:nvPr/>
        </p:nvSpPr>
        <p:spPr>
          <a:xfrm>
            <a:off x="-15242" y="-8"/>
            <a:ext cx="12207240" cy="375118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28" name="Google Shape;428;g3dbb1169c7a_0_477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4067" y="5719292"/>
            <a:ext cx="1138700" cy="11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g3dbb1169c7a_0_477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8883" y="5733020"/>
            <a:ext cx="6369050" cy="1111250"/>
          </a:xfrm>
          <a:prstGeom prst="rect">
            <a:avLst/>
          </a:prstGeom>
          <a:noFill/>
          <a:ln>
            <a:noFill/>
          </a:ln>
        </p:spPr>
      </p:pic>
      <p:sp>
        <p:nvSpPr>
          <p:cNvPr id="430" name="Google Shape;430;g3dbb1169c7a_0_477"/>
          <p:cNvSpPr txBox="1"/>
          <p:nvPr/>
        </p:nvSpPr>
        <p:spPr>
          <a:xfrm>
            <a:off x="218225" y="64578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2021.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3dbb1169c7a_0_492"/>
          <p:cNvSpPr txBox="1"/>
          <p:nvPr/>
        </p:nvSpPr>
        <p:spPr>
          <a:xfrm>
            <a:off x="1080700" y="688825"/>
            <a:ext cx="9845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1" lang="pt-BR" sz="2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Referências</a:t>
            </a:r>
            <a:endParaRPr b="0" i="0" sz="27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36" name="Google Shape;436;g3dbb1169c7a_0_492"/>
          <p:cNvSpPr txBox="1"/>
          <p:nvPr/>
        </p:nvSpPr>
        <p:spPr>
          <a:xfrm>
            <a:off x="757650" y="1332350"/>
            <a:ext cx="10676700" cy="523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 Controladoria-Geral da União. Portal da Transparência: licitações e contratações. Brasília, DF, [2024]. Disponível em: https://portaldatransparencia.gov.br/entenda-a-gestao-publica/</a:t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licitacoes-e-contratacoes. Acesso em: 22 abr. 2026. </a:t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 Decreto nº 10.024, de 20 de setembro de 2019. Regulamenta a licitação, na modalidade de pregão, na forma eletrônica [...]. Brasília, DF: Presidência da República, [2019]. Disponível em: http://www.planalto.gov.br/ccivil_03/_ato2019-2022/2019/decreto/d10024.htm. Acesso em: 22 abr. 2026. </a:t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 Lei Complementar n°123, de 14 de dezembro de 2006. Institui o Estatuto Nacional da Microemprsa e da Empresa de Pequeno Prte. </a:t>
            </a:r>
            <a:r>
              <a:rPr lang="pt-BR" sz="2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Brasília, 2026a.</a:t>
            </a: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Disponível em: https://www.planalto.gov.br/ccivil_03/leis/lcp/lcp123.htm. Acesso em 21 abr. 2026. </a:t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t/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 Lei nº 10.406, de 10 de janeiro de 2002. Código Civil. Brasília, DF: Presidência da República, [2002]. Disponível em: https://www.planalto.gov.br/ccivil_03/leis/2002/l10406compilada.htm. Acesso em: 22 abr. 2026. </a:t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37" name="Google Shape;437;g3dbb1169c7a_0_492"/>
          <p:cNvSpPr/>
          <p:nvPr/>
        </p:nvSpPr>
        <p:spPr>
          <a:xfrm>
            <a:off x="-15242" y="-8"/>
            <a:ext cx="12207240" cy="375118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g3dbb1169c7a_0_502"/>
          <p:cNvSpPr txBox="1"/>
          <p:nvPr/>
        </p:nvSpPr>
        <p:spPr>
          <a:xfrm>
            <a:off x="1080700" y="607500"/>
            <a:ext cx="9845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1" lang="pt-BR" sz="2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Referências</a:t>
            </a:r>
            <a:endParaRPr b="0" i="0" sz="27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43" name="Google Shape;443;g3dbb1169c7a_0_502"/>
          <p:cNvSpPr txBox="1"/>
          <p:nvPr/>
        </p:nvSpPr>
        <p:spPr>
          <a:xfrm>
            <a:off x="921475" y="1333075"/>
            <a:ext cx="10333800" cy="43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rmAutofit lnSpcReduction="10000"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 Ministério da Gestão e da Inovação em Serviços Públicos. SICAFI - Sistema de Cadastro Unificado de Fornecedores. </a:t>
            </a:r>
            <a:r>
              <a:rPr lang="pt-BR" sz="2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Brasília, 2026b. </a:t>
            </a: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Disponível em: &lt;https://www3.comprasnet.gov.br/</a:t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sicaf-web/index.jsf&gt;. Acesso em: 22 de abr. 2026.</a:t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 Ministério da Economia. Secretaria de Gestão. Instrução Normativa SEGES/ME nº 67, de 8 de julho de 2021. Dispõe sobre a dispensa de licitação, na forma eletrônica, de que trata a Lei nº 14.133, de 1º de abril de 2021 [...]. Brasília, DF: Ministério da Economia, 2021. Disponível em: https://www.gov.br/compras/pt-br/acesso-a-informacao/legislacao/</a:t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instrucoes-normativas/instrucao-normativa-seges-me-no-67-de-8-de-julho-de-2021. Acesso em: 22 abr. 2026. </a:t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t/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 [Presidência da República]. Lei nº 14.133, de 1º de abril de 2021. Lei de Licitações e Contratos Administrativos. Brasília, DF, [2021]. Disponível em: http://www</a:t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pt-BR" sz="21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.planalto.gov.br/ccivil_03/_ato2019-2022/2021/lei/L14133.htm. Acesso em: 22 abr. 2026.</a:t>
            </a:r>
            <a:endParaRPr sz="21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44" name="Google Shape;444;g3dbb1169c7a_0_502"/>
          <p:cNvSpPr/>
          <p:nvPr/>
        </p:nvSpPr>
        <p:spPr>
          <a:xfrm>
            <a:off x="-15242" y="-8"/>
            <a:ext cx="12207240" cy="375118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dbb1169c7a_0_64"/>
          <p:cNvSpPr txBox="1"/>
          <p:nvPr/>
        </p:nvSpPr>
        <p:spPr>
          <a:xfrm>
            <a:off x="1092200" y="875517"/>
            <a:ext cx="10007700" cy="65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pt-BR" sz="27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Discentes</a:t>
            </a:r>
            <a:endParaRPr b="1" i="0" sz="27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3" name="Google Shape;213;g3dbb1169c7a_0_64"/>
          <p:cNvSpPr txBox="1"/>
          <p:nvPr/>
        </p:nvSpPr>
        <p:spPr>
          <a:xfrm>
            <a:off x="1092200" y="1734267"/>
            <a:ext cx="4800600" cy="40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spAutoFit/>
          </a:bodyPr>
          <a:lstStyle/>
          <a:p>
            <a:pPr indent="-279400" lvl="0" marL="304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2000"/>
              <a:buFont typeface="Times New Roman"/>
              <a:buChar char="●"/>
            </a:pPr>
            <a:r>
              <a:rPr lang="pt-BR" sz="2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Artur Fernandes da Silva Santos </a:t>
            </a:r>
            <a:endParaRPr sz="2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9400" lvl="0" marL="304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2000"/>
              <a:buFont typeface="Times New Roman"/>
              <a:buChar char="●"/>
            </a:pPr>
            <a:r>
              <a:rPr lang="pt-BR" sz="2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Dicla Jemima Correia Lisboa</a:t>
            </a:r>
            <a:endParaRPr sz="2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9400" lvl="0" marL="304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2000"/>
              <a:buFont typeface="Times New Roman"/>
              <a:buChar char="●"/>
            </a:pPr>
            <a:r>
              <a:rPr lang="pt-BR" sz="2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Emerson de Melo Nunes </a:t>
            </a:r>
            <a:endParaRPr sz="2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9400" lvl="0" marL="304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2000"/>
              <a:buFont typeface="Times New Roman"/>
              <a:buChar char="●"/>
            </a:pPr>
            <a:r>
              <a:rPr lang="pt-BR" sz="2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Ericléssia Porfírio da Silva </a:t>
            </a:r>
            <a:endParaRPr sz="2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9400" lvl="0" marL="304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2000"/>
              <a:buFont typeface="Times New Roman"/>
              <a:buChar char="●"/>
            </a:pPr>
            <a:r>
              <a:rPr lang="pt-BR" sz="2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Giovanni Gregory Santos Oliveira </a:t>
            </a:r>
            <a:endParaRPr sz="2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9400" lvl="0" marL="304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2000"/>
              <a:buFont typeface="Times New Roman"/>
              <a:buChar char="●"/>
            </a:pPr>
            <a:r>
              <a:rPr lang="pt-BR" sz="2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Kezya Laryssa Soares de Assis </a:t>
            </a:r>
            <a:endParaRPr sz="2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9400" lvl="0" marL="304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2000"/>
              <a:buFont typeface="Times New Roman"/>
              <a:buChar char="●"/>
            </a:pPr>
            <a:r>
              <a:rPr lang="pt-BR" sz="2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Larissa Melo da Silva </a:t>
            </a:r>
            <a:endParaRPr b="0" i="0" sz="2000" u="none" cap="none" strike="noStrike">
              <a:solidFill>
                <a:srgbClr val="0B4803"/>
              </a:solidFill>
              <a:highlight>
                <a:srgbClr val="FAFAFA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0B4803"/>
              </a:solidFill>
              <a:highlight>
                <a:srgbClr val="FAFAFA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4" name="Google Shape;214;g3dbb1169c7a_0_64"/>
          <p:cNvSpPr txBox="1"/>
          <p:nvPr/>
        </p:nvSpPr>
        <p:spPr>
          <a:xfrm>
            <a:off x="6005417" y="1746092"/>
            <a:ext cx="4597500" cy="26784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spAutoFit/>
          </a:bodyPr>
          <a:lstStyle/>
          <a:p>
            <a:pPr indent="-279400" lvl="0" marL="304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2000"/>
              <a:buFont typeface="Times New Roman"/>
              <a:buChar char="●"/>
            </a:pPr>
            <a:r>
              <a:rPr lang="pt-BR" sz="2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Myrosmar Santos de Farias </a:t>
            </a:r>
            <a:endParaRPr sz="2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9400" lvl="0" marL="304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2000"/>
              <a:buFont typeface="Times New Roman"/>
              <a:buChar char="●"/>
            </a:pPr>
            <a:r>
              <a:rPr lang="pt-BR" sz="2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Natalia Rafaela Silva dos Santos </a:t>
            </a:r>
            <a:endParaRPr sz="2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9400" lvl="0" marL="304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2000"/>
              <a:buFont typeface="Times New Roman"/>
              <a:buChar char="●"/>
            </a:pPr>
            <a:r>
              <a:rPr lang="pt-BR" sz="2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Neilson Monteiro dos Santos</a:t>
            </a:r>
            <a:endParaRPr sz="2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9400" lvl="0" marL="304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2000"/>
              <a:buFont typeface="Times New Roman"/>
              <a:buChar char="●"/>
            </a:pPr>
            <a:r>
              <a:rPr lang="pt-BR" sz="2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Rayssa Jeovana Cravo Lins </a:t>
            </a:r>
            <a:endParaRPr sz="2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9400" lvl="0" marL="304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2000"/>
              <a:buFont typeface="Times New Roman"/>
              <a:buChar char="●"/>
            </a:pPr>
            <a:r>
              <a:rPr lang="pt-BR" sz="2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Vyvian da Silva Cardoso </a:t>
            </a:r>
            <a:endParaRPr sz="2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9400" lvl="0" marL="304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2000"/>
              <a:buFont typeface="Times New Roman"/>
              <a:buChar char="●"/>
            </a:pPr>
            <a:r>
              <a:rPr lang="pt-BR" sz="2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Wallace Izidório Nobre</a:t>
            </a:r>
            <a:endParaRPr b="0" i="0" sz="2000" u="none" cap="none" strike="noStrike">
              <a:solidFill>
                <a:srgbClr val="0B4803"/>
              </a:solidFill>
              <a:highlight>
                <a:srgbClr val="FAFAFA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5" name="Google Shape;215;g3dbb1169c7a_0_64"/>
          <p:cNvSpPr/>
          <p:nvPr/>
        </p:nvSpPr>
        <p:spPr>
          <a:xfrm>
            <a:off x="-15242" y="-8"/>
            <a:ext cx="12207240" cy="375118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6" name="Google Shape;216;g3dbb1169c7a_0_64"/>
          <p:cNvSpPr txBox="1"/>
          <p:nvPr/>
        </p:nvSpPr>
        <p:spPr>
          <a:xfrm>
            <a:off x="2314067" y="5312217"/>
            <a:ext cx="22161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50" lIns="60950" spcFirstLastPara="1" rIns="60950" wrap="square" tIns="60950">
            <a:spAutoFit/>
          </a:bodyPr>
          <a:lstStyle/>
          <a:p>
            <a:pPr indent="0" lvl="0" marL="127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Um oferecimento:</a:t>
            </a:r>
            <a:endParaRPr sz="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17" name="Google Shape;217;g3dbb1169c7a_0_64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4067" y="5719292"/>
            <a:ext cx="1138700" cy="11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g3dbb1169c7a_0_64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8883" y="5733020"/>
            <a:ext cx="6369050" cy="111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dacf98fc6d_0_62"/>
          <p:cNvSpPr txBox="1"/>
          <p:nvPr/>
        </p:nvSpPr>
        <p:spPr>
          <a:xfrm>
            <a:off x="4977300" y="2649300"/>
            <a:ext cx="2237400" cy="47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1" i="0" lang="pt-BR" sz="27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TEMA 17</a:t>
            </a:r>
            <a:endParaRPr b="0" i="0" sz="27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4" name="Google Shape;224;g3dacf98fc6d_0_62"/>
          <p:cNvSpPr txBox="1"/>
          <p:nvPr/>
        </p:nvSpPr>
        <p:spPr>
          <a:xfrm>
            <a:off x="3842425" y="3121200"/>
            <a:ext cx="44919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Licitações para MEIs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g3dacf98fc6d_0_62"/>
          <p:cNvSpPr/>
          <p:nvPr/>
        </p:nvSpPr>
        <p:spPr>
          <a:xfrm>
            <a:off x="-15242" y="-8"/>
            <a:ext cx="12207240" cy="375118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26" name="Google Shape;226;g3dacf98fc6d_0_62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4067" y="5719292"/>
            <a:ext cx="1138700" cy="11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g3dacf98fc6d_0_62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8883" y="5733020"/>
            <a:ext cx="6369050" cy="111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dbb1169c7a_0_130"/>
          <p:cNvSpPr txBox="1"/>
          <p:nvPr/>
        </p:nvSpPr>
        <p:spPr>
          <a:xfrm>
            <a:off x="1080700" y="950400"/>
            <a:ext cx="3283500" cy="37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1" lang="pt-BR" sz="2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que é Licitação?</a:t>
            </a:r>
            <a:endParaRPr b="0" i="0" sz="27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3" name="Google Shape;233;g3dbb1169c7a_0_130"/>
          <p:cNvSpPr txBox="1"/>
          <p:nvPr/>
        </p:nvSpPr>
        <p:spPr>
          <a:xfrm>
            <a:off x="1364175" y="1402750"/>
            <a:ext cx="10091700" cy="43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Licitações</a:t>
            </a: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são procedimentos adotados pela Administração Pública para a contratação de serviços, aquisição de bens e execução de obras. 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Embora seja mais comum associar licitações a grandes empresas e órgãos governamentais, os </a:t>
            </a:r>
            <a:r>
              <a:rPr b="1"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Microempreendedores Individuais (MEIs)</a:t>
            </a: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também têm a oportunidade de participar desses processos. 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MEI é uma categoria empresarial no Brasil voltada para pequenos empreendedores. Para se enquadrar como MEI, é necessário faturar até </a:t>
            </a:r>
            <a:r>
              <a:rPr b="1"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R$81.000,00</a:t>
            </a: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por ano e exercer uma das atividades permitidas pelo programa. Os benefícios incluem simplificação de obrigações fiscais e previdenciárias.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g3dbb1169c7a_0_130"/>
          <p:cNvSpPr/>
          <p:nvPr/>
        </p:nvSpPr>
        <p:spPr>
          <a:xfrm>
            <a:off x="-15242" y="-8"/>
            <a:ext cx="12207240" cy="375118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35" name="Google Shape;235;g3dbb1169c7a_0_130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4067" y="5719292"/>
            <a:ext cx="1138700" cy="11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g3dbb1169c7a_0_130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8883" y="5733020"/>
            <a:ext cx="6369050" cy="111125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g3dbb1169c7a_0_130"/>
          <p:cNvSpPr txBox="1"/>
          <p:nvPr/>
        </p:nvSpPr>
        <p:spPr>
          <a:xfrm>
            <a:off x="218225" y="64578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2024.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dbb1169c7a_0_274"/>
          <p:cNvSpPr txBox="1"/>
          <p:nvPr/>
        </p:nvSpPr>
        <p:spPr>
          <a:xfrm>
            <a:off x="1080700" y="950400"/>
            <a:ext cx="7834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1" lang="pt-BR" sz="2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Lei 14.133/2021 e as Modalidades de Licitação</a:t>
            </a:r>
            <a:endParaRPr b="0" i="0" sz="27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3" name="Google Shape;243;g3dbb1169c7a_0_274"/>
          <p:cNvSpPr txBox="1"/>
          <p:nvPr/>
        </p:nvSpPr>
        <p:spPr>
          <a:xfrm>
            <a:off x="1364175" y="1402750"/>
            <a:ext cx="10091700" cy="43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Lei 14.133/2021, estabelece </a:t>
            </a:r>
            <a:r>
              <a:rPr b="1"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normas gerais</a:t>
            </a: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para as Administrações Públicas diretas, autárquicas e fundacionais da União, dos Estados, do Distrito Federal e dos Municípios sobre Licitações e Contratos, tornando-se obrigatória a partir de 30/12/2023. 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Modalidades de licitação - Art. 6º: </a:t>
            </a:r>
            <a:endParaRPr b="1"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XXXIX - Concurso: escolha de trabalhos técnicos, científicos ou artísticos, com prêmio ao vencedor; 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XL - Leilão: venda de bens púbicos para quem oferecer o maior lance,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XLI - Pregão: usado para comprar bens e serviços comuns, com base no menor preço ou maior desconto; 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XLII - Diálogo competitivo: a administração conversa com empresas para encontrar a melhor solução antes da proposta final.</a:t>
            </a:r>
            <a:endParaRPr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g3dbb1169c7a_0_274"/>
          <p:cNvSpPr/>
          <p:nvPr/>
        </p:nvSpPr>
        <p:spPr>
          <a:xfrm>
            <a:off x="-15242" y="-8"/>
            <a:ext cx="12207240" cy="375118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45" name="Google Shape;245;g3dbb1169c7a_0_274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4067" y="5719292"/>
            <a:ext cx="1138700" cy="11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g3dbb1169c7a_0_274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8883" y="5733020"/>
            <a:ext cx="6369050" cy="1111250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g3dbb1169c7a_0_274"/>
          <p:cNvSpPr txBox="1"/>
          <p:nvPr/>
        </p:nvSpPr>
        <p:spPr>
          <a:xfrm>
            <a:off x="218225" y="64578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2021.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dbb1169c7a_0_285"/>
          <p:cNvSpPr txBox="1"/>
          <p:nvPr/>
        </p:nvSpPr>
        <p:spPr>
          <a:xfrm>
            <a:off x="1080700" y="950400"/>
            <a:ext cx="7834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1" lang="pt-BR" sz="2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Lei 14.133/2021 e as Modalidades de Licitação</a:t>
            </a:r>
            <a:endParaRPr b="0" i="0" sz="27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3" name="Google Shape;253;g3dbb1169c7a_0_285"/>
          <p:cNvSpPr txBox="1"/>
          <p:nvPr/>
        </p:nvSpPr>
        <p:spPr>
          <a:xfrm>
            <a:off x="1364175" y="1402750"/>
            <a:ext cx="10091700" cy="43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Modalidades de licitação - Art. 6º: </a:t>
            </a:r>
            <a:endParaRPr b="1"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XXXVIII - Concorrência: modalidade de licitação para contratação de bens e serviços especiais e de obras e serviços comuns e especiais de engenharia, cujo critério de julgamento poderá ser: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18288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●"/>
            </a:pPr>
            <a:r>
              <a:rPr lang="pt-B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Menor preço;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18288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●"/>
            </a:pPr>
            <a:r>
              <a:rPr lang="pt-B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Melhor técnica ou conteúdo artístico; 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18288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●"/>
            </a:pPr>
            <a:r>
              <a:rPr lang="pt-B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Técnica e preço; 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18288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●"/>
            </a:pPr>
            <a:r>
              <a:rPr lang="pt-B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Maior retorno econômico; 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18288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●"/>
            </a:pPr>
            <a:r>
              <a:rPr lang="pt-BR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Maior desconto.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4" name="Google Shape;254;g3dbb1169c7a_0_285"/>
          <p:cNvSpPr/>
          <p:nvPr/>
        </p:nvSpPr>
        <p:spPr>
          <a:xfrm>
            <a:off x="-15242" y="-8"/>
            <a:ext cx="12207240" cy="375118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55" name="Google Shape;255;g3dbb1169c7a_0_285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4067" y="5719292"/>
            <a:ext cx="1138700" cy="11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g3dbb1169c7a_0_285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8883" y="5733020"/>
            <a:ext cx="6369050" cy="1111250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g3dbb1169c7a_0_285"/>
          <p:cNvSpPr txBox="1"/>
          <p:nvPr/>
        </p:nvSpPr>
        <p:spPr>
          <a:xfrm>
            <a:off x="218225" y="64578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2021.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dbb1169c7a_0_296"/>
          <p:cNvSpPr txBox="1"/>
          <p:nvPr/>
        </p:nvSpPr>
        <p:spPr>
          <a:xfrm>
            <a:off x="1080700" y="950400"/>
            <a:ext cx="7834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1" lang="pt-BR" sz="2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Virtualização e Inovações</a:t>
            </a:r>
            <a:endParaRPr b="0" i="0" sz="27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3" name="Google Shape;263;g3dbb1169c7a_0_296"/>
          <p:cNvSpPr txBox="1"/>
          <p:nvPr/>
        </p:nvSpPr>
        <p:spPr>
          <a:xfrm>
            <a:off x="1364175" y="1402750"/>
            <a:ext cx="10091700" cy="43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Lei 14.133/2021, traz uma tendência de </a:t>
            </a:r>
            <a:r>
              <a:rPr b="1"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virtualização dos atos praticados</a:t>
            </a: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sendo preferencialmente digitais, de forma a permitir que sejam produzidos, comunicados, armazenados e validados por meio eletrônico, abraçando a modernização dos processos.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Essa nova lei também prevê a modalidade de </a:t>
            </a:r>
            <a:r>
              <a:rPr b="1"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Pregão na forma eletrônica</a:t>
            </a: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e é obrigatória para aquisição de bens e serviços comuns, na qual ficou estipulado com o </a:t>
            </a:r>
            <a:r>
              <a:rPr b="1"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Decreto do Pregão Eletrônico (10.024/19)</a:t>
            </a: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à obrigatoriedade de utilização pelos órgãos da administração pública federal direta, pelas autarquias, pelas fundações e pelos fundos especiais. </a:t>
            </a: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pregão eletrônico é muito utilizado devido a sua praticidade, economicidade, celeridade, economia processual, eficiência nos processos, redução de custos para os fornecedores e administração,  além de maior segurança.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4" name="Google Shape;264;g3dbb1169c7a_0_296"/>
          <p:cNvSpPr/>
          <p:nvPr/>
        </p:nvSpPr>
        <p:spPr>
          <a:xfrm>
            <a:off x="-15242" y="-8"/>
            <a:ext cx="12207240" cy="375118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65" name="Google Shape;265;g3dbb1169c7a_0_296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4067" y="5719292"/>
            <a:ext cx="1138700" cy="11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g3dbb1169c7a_0_296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8883" y="5733020"/>
            <a:ext cx="6369050" cy="1111250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g3dbb1169c7a_0_296"/>
          <p:cNvSpPr txBox="1"/>
          <p:nvPr/>
        </p:nvSpPr>
        <p:spPr>
          <a:xfrm>
            <a:off x="218225" y="64578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2021.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dbb1169c7a_0_318"/>
          <p:cNvSpPr txBox="1"/>
          <p:nvPr/>
        </p:nvSpPr>
        <p:spPr>
          <a:xfrm>
            <a:off x="1080700" y="950400"/>
            <a:ext cx="7834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1" lang="pt-BR" sz="2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Virtualização e Inovações</a:t>
            </a:r>
            <a:endParaRPr b="0" i="0" sz="27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3" name="Google Shape;273;g3dbb1169c7a_0_318"/>
          <p:cNvSpPr txBox="1"/>
          <p:nvPr/>
        </p:nvSpPr>
        <p:spPr>
          <a:xfrm>
            <a:off x="1364175" y="1402750"/>
            <a:ext cx="10091700" cy="43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modernização das licitações também inclui a criação do </a:t>
            </a:r>
            <a:r>
              <a:rPr b="1"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Portal Nacional de Contratações Públicas (PNCP)</a:t>
            </a: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que tem como finalidade a divulgação das licitações realizadas pelos órgãos e entidades da Administração Pública direta, autárquica e fundacional da União, dos Estados, do Distrito Federal e dos Municípios, conforme previsto na Lei 14.133/2021 (art. 23, § 1º, I). 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PNCP é uma plataforma digital que centraliza informações sobre licitações e contratos administrativos no Brasil, incluindo editais, contratos, resultados e outros dados relevantes. Além disso, o portal promove a transparência ao facilitar o acesso público às informações, permitindo que cidadãos, empresas e órgãos de controle acompanhem e fiscalizem os processos licitatórios.</a:t>
            </a:r>
            <a:endParaRPr sz="2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4" name="Google Shape;274;g3dbb1169c7a_0_318"/>
          <p:cNvSpPr/>
          <p:nvPr/>
        </p:nvSpPr>
        <p:spPr>
          <a:xfrm>
            <a:off x="-15242" y="-8"/>
            <a:ext cx="12207240" cy="375118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75" name="Google Shape;275;g3dbb1169c7a_0_318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4067" y="5719292"/>
            <a:ext cx="1138700" cy="11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g3dbb1169c7a_0_318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8883" y="5733020"/>
            <a:ext cx="6369050" cy="1111250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g3dbb1169c7a_0_318"/>
          <p:cNvSpPr txBox="1"/>
          <p:nvPr/>
        </p:nvSpPr>
        <p:spPr>
          <a:xfrm>
            <a:off x="218225" y="64578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Brasil, 2021.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B4803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Neivaldo</dc:creator>
</cp:coreProperties>
</file>