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Lst>
  <p:sldSz cy="10287000" cx="18288000"/>
  <p:notesSz cx="18288000" cy="10287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39" roundtripDataSignature="AMtx7mhjqAfW+F4AwMa02VWkHcEWPI+B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customschemas.google.com/relationships/presentationmetadata" Target="metadata"/><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7924800" cy="51593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10358438" y="0"/>
            <a:ext cx="7924800" cy="51593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057900" y="1285875"/>
            <a:ext cx="6172200" cy="34718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1828800" y="4951413"/>
            <a:ext cx="14630400" cy="404971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71063"/>
            <a:ext cx="7924800" cy="51593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10358438" y="9771063"/>
            <a:ext cx="7924800" cy="51593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pt-B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dac1984b51_3_0:notes"/>
          <p:cNvSpPr txBox="1"/>
          <p:nvPr>
            <p:ph idx="1" type="body"/>
          </p:nvPr>
        </p:nvSpPr>
        <p:spPr>
          <a:xfrm>
            <a:off x="1828800" y="4886325"/>
            <a:ext cx="14630400" cy="4629300"/>
          </a:xfrm>
          <a:prstGeom prst="rect">
            <a:avLst/>
          </a:prstGeom>
          <a:noFill/>
          <a:ln>
            <a:noFill/>
          </a:ln>
        </p:spPr>
        <p:txBody>
          <a:bodyPr anchorCtr="0" anchor="t" bIns="107525" lIns="107525" spcFirstLastPara="1" rIns="107525" wrap="square" tIns="107525">
            <a:noAutofit/>
          </a:bodyPr>
          <a:lstStyle/>
          <a:p>
            <a:pPr indent="0" lvl="0" marL="0" rtl="0" algn="l">
              <a:lnSpc>
                <a:spcPct val="100000"/>
              </a:lnSpc>
              <a:spcBef>
                <a:spcPts val="0"/>
              </a:spcBef>
              <a:spcAft>
                <a:spcPts val="0"/>
              </a:spcAft>
              <a:buSzPts val="1300"/>
              <a:buNone/>
            </a:pPr>
            <a:r>
              <a:t/>
            </a:r>
            <a:endParaRPr/>
          </a:p>
        </p:txBody>
      </p:sp>
      <p:sp>
        <p:nvSpPr>
          <p:cNvPr id="119" name="Google Shape;119;g3dac1984b51_3_0:notes"/>
          <p:cNvSpPr/>
          <p:nvPr>
            <p:ph idx="2" type="sldImg"/>
          </p:nvPr>
        </p:nvSpPr>
        <p:spPr>
          <a:xfrm>
            <a:off x="1016000" y="771525"/>
            <a:ext cx="16256100" cy="3857700"/>
          </a:xfrm>
          <a:custGeom>
            <a:rect b="b" l="l" r="r" t="t"/>
            <a:pathLst>
              <a:path extrusionOk="0" h="120000" w="120000">
                <a:moveTo>
                  <a:pt x="0" y="0"/>
                </a:moveTo>
                <a:lnTo>
                  <a:pt x="120000" y="0"/>
                </a:lnTo>
                <a:lnTo>
                  <a:pt x="120000" y="120000"/>
                </a:lnTo>
                <a:lnTo>
                  <a:pt x="0" y="120000"/>
                </a:lnTo>
                <a:close/>
              </a:path>
            </a:pathLst>
          </a:custGeom>
          <a:noFill/>
          <a:ln cap="flat" cmpd="sng" w="205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dbdfe328d2_0_18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41" name="Google Shape;241;g3dbdfe328d2_0_18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dbdfe328d2_0_19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51" name="Google Shape;251;g3dbdfe328d2_0_19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dbdfe328d2_0_20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61" name="Google Shape;261;g3dbdfe328d2_0_20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dbdfe328d2_0_21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71" name="Google Shape;271;g3dbdfe328d2_0_21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dbdfe328d2_0_22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81" name="Google Shape;281;g3dbdfe328d2_0_22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dbdfe328d2_0_23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93" name="Google Shape;293;g3dbdfe328d2_0_23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dbdfe328d2_0_24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03" name="Google Shape;303;g3dbdfe328d2_0_24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dbdfe328d2_0_25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13" name="Google Shape;313;g3dbdfe328d2_0_25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dda23ae139_0_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23" name="Google Shape;323;g3dda23ae139_0_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dda23ae139_0_12: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33" name="Google Shape;333;g3dda23ae139_0_12: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2:notes"/>
          <p:cNvSpPr txBox="1"/>
          <p:nvPr>
            <p:ph idx="1" type="body"/>
          </p:nvPr>
        </p:nvSpPr>
        <p:spPr>
          <a:xfrm>
            <a:off x="1828800" y="4951413"/>
            <a:ext cx="14630400" cy="40497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p2:notes"/>
          <p:cNvSpPr/>
          <p:nvPr>
            <p:ph idx="2" type="sldImg"/>
          </p:nvPr>
        </p:nvSpPr>
        <p:spPr>
          <a:xfrm>
            <a:off x="6057900" y="1285875"/>
            <a:ext cx="6172200" cy="34718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ddb39084ca_0_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43" name="Google Shape;343;g3ddb39084ca_0_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ddb39084ca_0_11: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53" name="Google Shape;353;g3ddb39084ca_0_11: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ddb39084ca_0_22: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63" name="Google Shape;363;g3ddb39084ca_0_22: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ddb39084ca_0_4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74" name="Google Shape;374;g3ddb39084ca_0_4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ddb39084ca_0_5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84" name="Google Shape;384;g3ddb39084ca_0_5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ddb39084ca_0_7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94" name="Google Shape;394;g3ddb39084ca_0_7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f4359efd8e_0_29: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404" name="Google Shape;404;g3f4359efd8e_0_29: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f4359efd8e_0_39: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414" name="Google Shape;414;g3f4359efd8e_0_39: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f4359efd8e_0_5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425" name="Google Shape;425;g3f4359efd8e_0_5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f4359efd8e_0_62: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436" name="Google Shape;436;g3f4359efd8e_0_62: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dac1984b51_5_192: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g3dac1984b51_5_192: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29:notes"/>
          <p:cNvSpPr/>
          <p:nvPr>
            <p:ph idx="2" type="sldImg"/>
          </p:nvPr>
        </p:nvSpPr>
        <p:spPr>
          <a:xfrm>
            <a:off x="6057900" y="1285875"/>
            <a:ext cx="6172200" cy="34718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29:notes"/>
          <p:cNvSpPr txBox="1"/>
          <p:nvPr>
            <p:ph idx="1" type="body"/>
          </p:nvPr>
        </p:nvSpPr>
        <p:spPr>
          <a:xfrm>
            <a:off x="1828800" y="4951413"/>
            <a:ext cx="14630400" cy="40497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6" name="Google Shape;446;p29:notes"/>
          <p:cNvSpPr txBox="1"/>
          <p:nvPr>
            <p:ph idx="12" type="sldNum"/>
          </p:nvPr>
        </p:nvSpPr>
        <p:spPr>
          <a:xfrm>
            <a:off x="10358438" y="9771063"/>
            <a:ext cx="7924800" cy="5159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pt-BR"/>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e4666200ae_0_9: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3e4666200ae_0_9: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4" name="Google Shape;454;g3e4666200ae_0_9:notes"/>
          <p:cNvSpPr txBox="1"/>
          <p:nvPr>
            <p:ph idx="12" type="sldNum"/>
          </p:nvPr>
        </p:nvSpPr>
        <p:spPr>
          <a:xfrm>
            <a:off x="10358438" y="9771063"/>
            <a:ext cx="7924800" cy="516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pt-BR"/>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f4359efd8e_0_72: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3f4359efd8e_0_72: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g3f4359efd8e_0_72:notes"/>
          <p:cNvSpPr txBox="1"/>
          <p:nvPr>
            <p:ph idx="12" type="sldNum"/>
          </p:nvPr>
        </p:nvSpPr>
        <p:spPr>
          <a:xfrm>
            <a:off x="10358438" y="9771063"/>
            <a:ext cx="7924800" cy="516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pt-B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dac1984b51_1_94: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g3dac1984b51_1_94: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dbdfe328d2_0_6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191" name="Google Shape;191;g3dbdfe328d2_0_6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dbdfe328d2_0_134: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01" name="Google Shape;201;g3dbdfe328d2_0_134: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dbdfe328d2_0_144: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11" name="Google Shape;211;g3dbdfe328d2_0_144: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dbdfe328d2_0_16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21" name="Google Shape;221;g3dbdfe328d2_0_16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dbdfe328d2_0_174: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31" name="Google Shape;231;g3dbdfe328d2_0_174: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 Id="rId3" Type="http://schemas.openxmlformats.org/officeDocument/2006/relationships/image" Target="../media/image1.png"/><Relationship Id="rId4" Type="http://schemas.openxmlformats.org/officeDocument/2006/relationships/image" Target="../media/image19.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png"/><Relationship Id="rId4"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png"/><Relationship Id="rId4" Type="http://schemas.openxmlformats.org/officeDocument/2006/relationships/image" Target="../media/image1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 Id="rId3" Type="http://schemas.openxmlformats.org/officeDocument/2006/relationships/image" Target="../media/image1.png"/><Relationship Id="rId4" Type="http://schemas.openxmlformats.org/officeDocument/2006/relationships/image" Target="../media/image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OBJECT_1">
    <p:spTree>
      <p:nvGrpSpPr>
        <p:cNvPr id="16" name="Shape 16"/>
        <p:cNvGrpSpPr/>
        <p:nvPr/>
      </p:nvGrpSpPr>
      <p:grpSpPr>
        <a:xfrm>
          <a:off x="0" y="0"/>
          <a:ext cx="0" cy="0"/>
          <a:chOff x="0" y="0"/>
          <a:chExt cx="0" cy="0"/>
        </a:xfrm>
      </p:grpSpPr>
      <p:sp>
        <p:nvSpPr>
          <p:cNvPr id="17" name="Google Shape;17;g3d88e81eb60_2_108"/>
          <p:cNvSpPr txBox="1"/>
          <p:nvPr>
            <p:ph type="title"/>
          </p:nvPr>
        </p:nvSpPr>
        <p:spPr>
          <a:xfrm>
            <a:off x="293299" y="4111022"/>
            <a:ext cx="17701800" cy="328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g3d88e81eb60_2_108"/>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g3d88e81eb60_2_108"/>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g3d88e81eb60_2_108"/>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94" name="Shape 94"/>
        <p:cNvGrpSpPr/>
        <p:nvPr/>
      </p:nvGrpSpPr>
      <p:grpSpPr>
        <a:xfrm>
          <a:off x="0" y="0"/>
          <a:ext cx="0" cy="0"/>
          <a:chOff x="0" y="0"/>
          <a:chExt cx="0" cy="0"/>
        </a:xfrm>
      </p:grpSpPr>
      <p:sp>
        <p:nvSpPr>
          <p:cNvPr id="95" name="Google Shape;95;g3dbdfe328d2_0_99"/>
          <p:cNvSpPr/>
          <p:nvPr/>
        </p:nvSpPr>
        <p:spPr>
          <a:xfrm>
            <a:off x="0" y="1"/>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96" name="Google Shape;96;g3dbdfe328d2_0_99"/>
          <p:cNvPicPr preferRelativeResize="0"/>
          <p:nvPr/>
        </p:nvPicPr>
        <p:blipFill rotWithShape="1">
          <a:blip r:embed="rId2">
            <a:alphaModFix/>
          </a:blip>
          <a:srcRect b="0" l="0" r="0" t="0"/>
          <a:stretch/>
        </p:blipFill>
        <p:spPr>
          <a:xfrm>
            <a:off x="2653768" y="5024430"/>
            <a:ext cx="2181224" cy="4114797"/>
          </a:xfrm>
          <a:prstGeom prst="rect">
            <a:avLst/>
          </a:prstGeom>
          <a:noFill/>
          <a:ln>
            <a:noFill/>
          </a:ln>
        </p:spPr>
      </p:pic>
      <p:pic>
        <p:nvPicPr>
          <p:cNvPr id="97" name="Google Shape;97;g3dbdfe328d2_0_99"/>
          <p:cNvPicPr preferRelativeResize="0"/>
          <p:nvPr/>
        </p:nvPicPr>
        <p:blipFill rotWithShape="1">
          <a:blip r:embed="rId3">
            <a:alphaModFix/>
          </a:blip>
          <a:srcRect b="0" l="0" r="0" t="0"/>
          <a:stretch/>
        </p:blipFill>
        <p:spPr>
          <a:xfrm>
            <a:off x="7519383" y="6127005"/>
            <a:ext cx="3248024" cy="2162174"/>
          </a:xfrm>
          <a:prstGeom prst="rect">
            <a:avLst/>
          </a:prstGeom>
          <a:noFill/>
          <a:ln>
            <a:noFill/>
          </a:ln>
        </p:spPr>
      </p:pic>
      <p:sp>
        <p:nvSpPr>
          <p:cNvPr id="98" name="Google Shape;98;g3dbdfe328d2_0_99"/>
          <p:cNvSpPr/>
          <p:nvPr/>
        </p:nvSpPr>
        <p:spPr>
          <a:xfrm>
            <a:off x="9308298" y="6721064"/>
            <a:ext cx="263547" cy="362855"/>
          </a:xfrm>
          <a:custGeom>
            <a:rect b="b" l="l" r="r" t="t"/>
            <a:pathLst>
              <a:path extrusionOk="0" h="361950" w="262890">
                <a:moveTo>
                  <a:pt x="262289" y="361646"/>
                </a:moveTo>
                <a:lnTo>
                  <a:pt x="0" y="361646"/>
                </a:lnTo>
                <a:lnTo>
                  <a:pt x="131144" y="0"/>
                </a:lnTo>
                <a:lnTo>
                  <a:pt x="262289" y="36164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99" name="Google Shape;99;g3dbdfe328d2_0_99"/>
          <p:cNvPicPr preferRelativeResize="0"/>
          <p:nvPr/>
        </p:nvPicPr>
        <p:blipFill rotWithShape="1">
          <a:blip r:embed="rId4">
            <a:alphaModFix/>
          </a:blip>
          <a:srcRect b="0" l="0" r="0" t="0"/>
          <a:stretch/>
        </p:blipFill>
        <p:spPr>
          <a:xfrm>
            <a:off x="12546999" y="5974828"/>
            <a:ext cx="4714874" cy="2314574"/>
          </a:xfrm>
          <a:prstGeom prst="rect">
            <a:avLst/>
          </a:prstGeom>
          <a:noFill/>
          <a:ln>
            <a:noFill/>
          </a:ln>
        </p:spPr>
      </p:pic>
      <p:sp>
        <p:nvSpPr>
          <p:cNvPr id="100" name="Google Shape;100;g3dbdfe328d2_0_99"/>
          <p:cNvSpPr txBox="1"/>
          <p:nvPr>
            <p:ph type="ctrTitle"/>
          </p:nvPr>
        </p:nvSpPr>
        <p:spPr>
          <a:xfrm>
            <a:off x="898213" y="415686"/>
            <a:ext cx="16491600" cy="1199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g3dbdfe328d2_0_99"/>
          <p:cNvSpPr txBox="1"/>
          <p:nvPr>
            <p:ph idx="1" type="subTitle"/>
          </p:nvPr>
        </p:nvSpPr>
        <p:spPr>
          <a:xfrm>
            <a:off x="2743200" y="5760720"/>
            <a:ext cx="12801600" cy="2571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g3dbdfe328d2_0_99"/>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g3dbdfe328d2_0_99"/>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g3dbdfe328d2_0_99"/>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05" name="Shape 105"/>
        <p:cNvGrpSpPr/>
        <p:nvPr/>
      </p:nvGrpSpPr>
      <p:grpSpPr>
        <a:xfrm>
          <a:off x="0" y="0"/>
          <a:ext cx="0" cy="0"/>
          <a:chOff x="0" y="0"/>
          <a:chExt cx="0" cy="0"/>
        </a:xfrm>
      </p:grpSpPr>
      <p:sp>
        <p:nvSpPr>
          <p:cNvPr id="106" name="Google Shape;106;g3dbdfe328d2_0_114"/>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g3dbdfe328d2_0_114"/>
          <p:cNvSpPr txBox="1"/>
          <p:nvPr>
            <p:ph idx="1" type="body"/>
          </p:nvPr>
        </p:nvSpPr>
        <p:spPr>
          <a:xfrm>
            <a:off x="914400" y="2366010"/>
            <a:ext cx="79557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8" name="Google Shape;108;g3dbdfe328d2_0_114"/>
          <p:cNvSpPr txBox="1"/>
          <p:nvPr>
            <p:ph idx="2" type="body"/>
          </p:nvPr>
        </p:nvSpPr>
        <p:spPr>
          <a:xfrm>
            <a:off x="9418320" y="2366010"/>
            <a:ext cx="79557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9" name="Google Shape;109;g3dbdfe328d2_0_114"/>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g3dbdfe328d2_0_114"/>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g3dbdfe328d2_0_114"/>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OBJECT_1">
    <p:spTree>
      <p:nvGrpSpPr>
        <p:cNvPr id="112" name="Shape 112"/>
        <p:cNvGrpSpPr/>
        <p:nvPr/>
      </p:nvGrpSpPr>
      <p:grpSpPr>
        <a:xfrm>
          <a:off x="0" y="0"/>
          <a:ext cx="0" cy="0"/>
          <a:chOff x="0" y="0"/>
          <a:chExt cx="0" cy="0"/>
        </a:xfrm>
      </p:grpSpPr>
      <p:sp>
        <p:nvSpPr>
          <p:cNvPr id="113" name="Google Shape;113;g3dbdfe328d2_0_121"/>
          <p:cNvSpPr txBox="1"/>
          <p:nvPr>
            <p:ph type="title"/>
          </p:nvPr>
        </p:nvSpPr>
        <p:spPr>
          <a:xfrm>
            <a:off x="293299" y="4111022"/>
            <a:ext cx="17701800" cy="328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g3dbdfe328d2_0_121"/>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3dbdfe328d2_0_121"/>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g3dbdfe328d2_0_121"/>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bg>
      <p:bgPr>
        <a:solidFill>
          <a:schemeClr val="lt1"/>
        </a:solidFill>
      </p:bgPr>
    </p:bg>
    <p:spTree>
      <p:nvGrpSpPr>
        <p:cNvPr id="21" name="Shape 21"/>
        <p:cNvGrpSpPr/>
        <p:nvPr/>
      </p:nvGrpSpPr>
      <p:grpSpPr>
        <a:xfrm>
          <a:off x="0" y="0"/>
          <a:ext cx="0" cy="0"/>
          <a:chOff x="0" y="0"/>
          <a:chExt cx="0" cy="0"/>
        </a:xfrm>
      </p:grpSpPr>
      <p:sp>
        <p:nvSpPr>
          <p:cNvPr id="22" name="Google Shape;22;p34"/>
          <p:cNvSpPr/>
          <p:nvPr/>
        </p:nvSpPr>
        <p:spPr>
          <a:xfrm>
            <a:off x="0" y="0"/>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 name="Google Shape;23;p34"/>
          <p:cNvSpPr/>
          <p:nvPr/>
        </p:nvSpPr>
        <p:spPr>
          <a:xfrm>
            <a:off x="6190396" y="790575"/>
            <a:ext cx="1510665" cy="76200"/>
          </a:xfrm>
          <a:custGeom>
            <a:rect b="b" l="l" r="r" t="t"/>
            <a:pathLst>
              <a:path extrusionOk="0" h="76200" w="1510665">
                <a:moveTo>
                  <a:pt x="1510216" y="76199"/>
                </a:moveTo>
                <a:lnTo>
                  <a:pt x="0" y="76199"/>
                </a:lnTo>
                <a:lnTo>
                  <a:pt x="0" y="0"/>
                </a:lnTo>
                <a:lnTo>
                  <a:pt x="1510216" y="0"/>
                </a:lnTo>
                <a:lnTo>
                  <a:pt x="1510216" y="76199"/>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 name="Google Shape;24;p34"/>
          <p:cNvSpPr/>
          <p:nvPr/>
        </p:nvSpPr>
        <p:spPr>
          <a:xfrm>
            <a:off x="7913941" y="790587"/>
            <a:ext cx="6938009" cy="76200"/>
          </a:xfrm>
          <a:custGeom>
            <a:rect b="b" l="l" r="r" t="t"/>
            <a:pathLst>
              <a:path extrusionOk="0" h="76200" w="6938009">
                <a:moveTo>
                  <a:pt x="6937654" y="0"/>
                </a:moveTo>
                <a:lnTo>
                  <a:pt x="5005857" y="0"/>
                </a:lnTo>
                <a:lnTo>
                  <a:pt x="0" y="0"/>
                </a:lnTo>
                <a:lnTo>
                  <a:pt x="0" y="76200"/>
                </a:lnTo>
                <a:lnTo>
                  <a:pt x="5005857" y="76200"/>
                </a:lnTo>
                <a:lnTo>
                  <a:pt x="6937654" y="76200"/>
                </a:lnTo>
                <a:lnTo>
                  <a:pt x="6937654" y="0"/>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34"/>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4"/>
          <p:cNvSpPr txBox="1"/>
          <p:nvPr>
            <p:ph idx="1" type="body"/>
          </p:nvPr>
        </p:nvSpPr>
        <p:spPr>
          <a:xfrm>
            <a:off x="914400" y="2366010"/>
            <a:ext cx="16459200" cy="678942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7" name="Google Shape;27;p34"/>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34"/>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4"/>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30" name="Shape 30"/>
        <p:cNvGrpSpPr/>
        <p:nvPr/>
      </p:nvGrpSpPr>
      <p:grpSpPr>
        <a:xfrm>
          <a:off x="0" y="0"/>
          <a:ext cx="0" cy="0"/>
          <a:chOff x="0" y="0"/>
          <a:chExt cx="0" cy="0"/>
        </a:xfrm>
      </p:grpSpPr>
      <p:sp>
        <p:nvSpPr>
          <p:cNvPr id="31" name="Google Shape;31;p36"/>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6"/>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6"/>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obj">
  <p:cSld name="OBJECT">
    <p:bg>
      <p:bgPr>
        <a:solidFill>
          <a:schemeClr val="lt1"/>
        </a:solidFill>
      </p:bgPr>
    </p:bg>
    <p:spTree>
      <p:nvGrpSpPr>
        <p:cNvPr id="34" name="Shape 34"/>
        <p:cNvGrpSpPr/>
        <p:nvPr/>
      </p:nvGrpSpPr>
      <p:grpSpPr>
        <a:xfrm>
          <a:off x="0" y="0"/>
          <a:ext cx="0" cy="0"/>
          <a:chOff x="0" y="0"/>
          <a:chExt cx="0" cy="0"/>
        </a:xfrm>
      </p:grpSpPr>
      <p:sp>
        <p:nvSpPr>
          <p:cNvPr id="35" name="Google Shape;35;p33"/>
          <p:cNvSpPr/>
          <p:nvPr/>
        </p:nvSpPr>
        <p:spPr>
          <a:xfrm>
            <a:off x="0" y="0"/>
            <a:ext cx="18288000" cy="9721215"/>
          </a:xfrm>
          <a:custGeom>
            <a:rect b="b" l="l" r="r" t="t"/>
            <a:pathLst>
              <a:path extrusionOk="0" h="9721215" w="18288000">
                <a:moveTo>
                  <a:pt x="0" y="9720639"/>
                </a:moveTo>
                <a:lnTo>
                  <a:pt x="18287998" y="9720639"/>
                </a:lnTo>
                <a:lnTo>
                  <a:pt x="18287998" y="0"/>
                </a:lnTo>
                <a:lnTo>
                  <a:pt x="0" y="0"/>
                </a:lnTo>
                <a:lnTo>
                  <a:pt x="0" y="972063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 name="Google Shape;36;p33"/>
          <p:cNvSpPr/>
          <p:nvPr/>
        </p:nvSpPr>
        <p:spPr>
          <a:xfrm>
            <a:off x="0" y="9720639"/>
            <a:ext cx="18288000" cy="566420"/>
          </a:xfrm>
          <a:custGeom>
            <a:rect b="b" l="l" r="r" t="t"/>
            <a:pathLst>
              <a:path extrusionOk="0" h="566420" w="18288000">
                <a:moveTo>
                  <a:pt x="18287998" y="566360"/>
                </a:moveTo>
                <a:lnTo>
                  <a:pt x="0" y="566360"/>
                </a:lnTo>
                <a:lnTo>
                  <a:pt x="0" y="0"/>
                </a:lnTo>
                <a:lnTo>
                  <a:pt x="18287998" y="0"/>
                </a:lnTo>
                <a:lnTo>
                  <a:pt x="18287998" y="566360"/>
                </a:lnTo>
                <a:close/>
              </a:path>
            </a:pathLst>
          </a:custGeom>
          <a:solidFill>
            <a:srgbClr val="C1FF7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37" name="Google Shape;37;p33"/>
          <p:cNvPicPr preferRelativeResize="0"/>
          <p:nvPr/>
        </p:nvPicPr>
        <p:blipFill rotWithShape="1">
          <a:blip r:embed="rId2">
            <a:alphaModFix/>
          </a:blip>
          <a:srcRect b="0" l="0" r="0" t="0"/>
          <a:stretch/>
        </p:blipFill>
        <p:spPr>
          <a:xfrm>
            <a:off x="13908915" y="7071874"/>
            <a:ext cx="1152524" cy="2190749"/>
          </a:xfrm>
          <a:prstGeom prst="rect">
            <a:avLst/>
          </a:prstGeom>
          <a:noFill/>
          <a:ln>
            <a:noFill/>
          </a:ln>
        </p:spPr>
      </p:pic>
      <p:pic>
        <p:nvPicPr>
          <p:cNvPr id="38" name="Google Shape;38;p33"/>
          <p:cNvPicPr preferRelativeResize="0"/>
          <p:nvPr/>
        </p:nvPicPr>
        <p:blipFill rotWithShape="1">
          <a:blip r:embed="rId3">
            <a:alphaModFix/>
          </a:blip>
          <a:srcRect b="0" l="0" r="0" t="0"/>
          <a:stretch/>
        </p:blipFill>
        <p:spPr>
          <a:xfrm>
            <a:off x="15896341" y="7846655"/>
            <a:ext cx="2114549" cy="1409699"/>
          </a:xfrm>
          <a:prstGeom prst="rect">
            <a:avLst/>
          </a:prstGeom>
          <a:noFill/>
          <a:ln>
            <a:noFill/>
          </a:ln>
        </p:spPr>
      </p:pic>
      <p:sp>
        <p:nvSpPr>
          <p:cNvPr id="39" name="Google Shape;39;p33"/>
          <p:cNvSpPr/>
          <p:nvPr/>
        </p:nvSpPr>
        <p:spPr>
          <a:xfrm>
            <a:off x="17062145" y="8233792"/>
            <a:ext cx="171450" cy="236220"/>
          </a:xfrm>
          <a:custGeom>
            <a:rect b="b" l="l" r="r" t="t"/>
            <a:pathLst>
              <a:path extrusionOk="0" h="236220" w="171450">
                <a:moveTo>
                  <a:pt x="170928" y="235678"/>
                </a:moveTo>
                <a:lnTo>
                  <a:pt x="0" y="235678"/>
                </a:lnTo>
                <a:lnTo>
                  <a:pt x="85464" y="0"/>
                </a:lnTo>
                <a:lnTo>
                  <a:pt x="170928" y="235678"/>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40" name="Google Shape;40;p33"/>
          <p:cNvPicPr preferRelativeResize="0"/>
          <p:nvPr/>
        </p:nvPicPr>
        <p:blipFill rotWithShape="1">
          <a:blip r:embed="rId4">
            <a:alphaModFix/>
          </a:blip>
          <a:srcRect b="0" l="0" r="0" t="0"/>
          <a:stretch/>
        </p:blipFill>
        <p:spPr>
          <a:xfrm>
            <a:off x="5176043" y="2404268"/>
            <a:ext cx="7934324" cy="3905249"/>
          </a:xfrm>
          <a:prstGeom prst="rect">
            <a:avLst/>
          </a:prstGeom>
          <a:noFill/>
          <a:ln>
            <a:noFill/>
          </a:ln>
        </p:spPr>
      </p:pic>
      <p:sp>
        <p:nvSpPr>
          <p:cNvPr id="41" name="Google Shape;41;p33"/>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3"/>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3"/>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33"/>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45" name="Shape 45"/>
        <p:cNvGrpSpPr/>
        <p:nvPr/>
      </p:nvGrpSpPr>
      <p:grpSpPr>
        <a:xfrm>
          <a:off x="0" y="0"/>
          <a:ext cx="0" cy="0"/>
          <a:chOff x="0" y="0"/>
          <a:chExt cx="0" cy="0"/>
        </a:xfrm>
      </p:grpSpPr>
      <p:sp>
        <p:nvSpPr>
          <p:cNvPr id="46" name="Google Shape;46;p35"/>
          <p:cNvSpPr/>
          <p:nvPr/>
        </p:nvSpPr>
        <p:spPr>
          <a:xfrm>
            <a:off x="0" y="1"/>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47" name="Google Shape;47;p35"/>
          <p:cNvPicPr preferRelativeResize="0"/>
          <p:nvPr/>
        </p:nvPicPr>
        <p:blipFill rotWithShape="1">
          <a:blip r:embed="rId2">
            <a:alphaModFix/>
          </a:blip>
          <a:srcRect b="0" l="0" r="0" t="0"/>
          <a:stretch/>
        </p:blipFill>
        <p:spPr>
          <a:xfrm>
            <a:off x="2653768" y="5024430"/>
            <a:ext cx="2181224" cy="4114799"/>
          </a:xfrm>
          <a:prstGeom prst="rect">
            <a:avLst/>
          </a:prstGeom>
          <a:noFill/>
          <a:ln>
            <a:noFill/>
          </a:ln>
        </p:spPr>
      </p:pic>
      <p:pic>
        <p:nvPicPr>
          <p:cNvPr id="48" name="Google Shape;48;p35"/>
          <p:cNvPicPr preferRelativeResize="0"/>
          <p:nvPr/>
        </p:nvPicPr>
        <p:blipFill rotWithShape="1">
          <a:blip r:embed="rId3">
            <a:alphaModFix/>
          </a:blip>
          <a:srcRect b="0" l="0" r="0" t="0"/>
          <a:stretch/>
        </p:blipFill>
        <p:spPr>
          <a:xfrm>
            <a:off x="7519383" y="6127005"/>
            <a:ext cx="3248024" cy="2162174"/>
          </a:xfrm>
          <a:prstGeom prst="rect">
            <a:avLst/>
          </a:prstGeom>
          <a:noFill/>
          <a:ln>
            <a:noFill/>
          </a:ln>
        </p:spPr>
      </p:pic>
      <p:sp>
        <p:nvSpPr>
          <p:cNvPr id="49" name="Google Shape;49;p35"/>
          <p:cNvSpPr/>
          <p:nvPr/>
        </p:nvSpPr>
        <p:spPr>
          <a:xfrm>
            <a:off x="9308298" y="6721064"/>
            <a:ext cx="262890" cy="361950"/>
          </a:xfrm>
          <a:custGeom>
            <a:rect b="b" l="l" r="r" t="t"/>
            <a:pathLst>
              <a:path extrusionOk="0" h="361950" w="262890">
                <a:moveTo>
                  <a:pt x="262289" y="361646"/>
                </a:moveTo>
                <a:lnTo>
                  <a:pt x="0" y="361646"/>
                </a:lnTo>
                <a:lnTo>
                  <a:pt x="131144" y="0"/>
                </a:lnTo>
                <a:lnTo>
                  <a:pt x="262289" y="36164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50" name="Google Shape;50;p35"/>
          <p:cNvPicPr preferRelativeResize="0"/>
          <p:nvPr/>
        </p:nvPicPr>
        <p:blipFill rotWithShape="1">
          <a:blip r:embed="rId4">
            <a:alphaModFix/>
          </a:blip>
          <a:srcRect b="0" l="0" r="0" t="0"/>
          <a:stretch/>
        </p:blipFill>
        <p:spPr>
          <a:xfrm>
            <a:off x="12546999" y="5974828"/>
            <a:ext cx="4714874" cy="2314574"/>
          </a:xfrm>
          <a:prstGeom prst="rect">
            <a:avLst/>
          </a:prstGeom>
          <a:noFill/>
          <a:ln>
            <a:noFill/>
          </a:ln>
        </p:spPr>
      </p:pic>
      <p:sp>
        <p:nvSpPr>
          <p:cNvPr id="51" name="Google Shape;51;p35"/>
          <p:cNvSpPr txBox="1"/>
          <p:nvPr>
            <p:ph type="ctrTitle"/>
          </p:nvPr>
        </p:nvSpPr>
        <p:spPr>
          <a:xfrm>
            <a:off x="898213" y="415686"/>
            <a:ext cx="16491572" cy="119951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5"/>
          <p:cNvSpPr txBox="1"/>
          <p:nvPr>
            <p:ph idx="1" type="subTitle"/>
          </p:nvPr>
        </p:nvSpPr>
        <p:spPr>
          <a:xfrm>
            <a:off x="2743200" y="5760720"/>
            <a:ext cx="12801600" cy="25717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5"/>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35"/>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5"/>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6" name="Shape 56"/>
        <p:cNvGrpSpPr/>
        <p:nvPr/>
      </p:nvGrpSpPr>
      <p:grpSpPr>
        <a:xfrm>
          <a:off x="0" y="0"/>
          <a:ext cx="0" cy="0"/>
          <a:chOff x="0" y="0"/>
          <a:chExt cx="0" cy="0"/>
        </a:xfrm>
      </p:grpSpPr>
      <p:sp>
        <p:nvSpPr>
          <p:cNvPr id="57" name="Google Shape;57;p37"/>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37"/>
          <p:cNvSpPr txBox="1"/>
          <p:nvPr>
            <p:ph idx="1" type="body"/>
          </p:nvPr>
        </p:nvSpPr>
        <p:spPr>
          <a:xfrm>
            <a:off x="914400" y="2366010"/>
            <a:ext cx="7955280" cy="678942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9" name="Google Shape;59;p37"/>
          <p:cNvSpPr txBox="1"/>
          <p:nvPr>
            <p:ph idx="2" type="body"/>
          </p:nvPr>
        </p:nvSpPr>
        <p:spPr>
          <a:xfrm>
            <a:off x="9418320" y="2366010"/>
            <a:ext cx="7955280" cy="678942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0" name="Google Shape;60;p37"/>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37"/>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37"/>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70" name="Shape 70"/>
        <p:cNvGrpSpPr/>
        <p:nvPr/>
      </p:nvGrpSpPr>
      <p:grpSpPr>
        <a:xfrm>
          <a:off x="0" y="0"/>
          <a:ext cx="0" cy="0"/>
          <a:chOff x="0" y="0"/>
          <a:chExt cx="0" cy="0"/>
        </a:xfrm>
      </p:grpSpPr>
      <p:sp>
        <p:nvSpPr>
          <p:cNvPr id="71" name="Google Shape;71;g3dbdfe328d2_0_110"/>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g3dbdfe328d2_0_110"/>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g3dbdfe328d2_0_110"/>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obj">
  <p:cSld name="OBJECT">
    <p:bg>
      <p:bgPr>
        <a:solidFill>
          <a:schemeClr val="lt1"/>
        </a:solidFill>
      </p:bgPr>
    </p:bg>
    <p:spTree>
      <p:nvGrpSpPr>
        <p:cNvPr id="74" name="Shape 74"/>
        <p:cNvGrpSpPr/>
        <p:nvPr/>
      </p:nvGrpSpPr>
      <p:grpSpPr>
        <a:xfrm>
          <a:off x="0" y="0"/>
          <a:ext cx="0" cy="0"/>
          <a:chOff x="0" y="0"/>
          <a:chExt cx="0" cy="0"/>
        </a:xfrm>
      </p:grpSpPr>
      <p:sp>
        <p:nvSpPr>
          <p:cNvPr id="75" name="Google Shape;75;g3dbdfe328d2_0_79"/>
          <p:cNvSpPr/>
          <p:nvPr/>
        </p:nvSpPr>
        <p:spPr>
          <a:xfrm>
            <a:off x="0" y="0"/>
            <a:ext cx="18333720" cy="9745518"/>
          </a:xfrm>
          <a:custGeom>
            <a:rect b="b" l="l" r="r" t="t"/>
            <a:pathLst>
              <a:path extrusionOk="0" h="9721215" w="18288000">
                <a:moveTo>
                  <a:pt x="0" y="9720639"/>
                </a:moveTo>
                <a:lnTo>
                  <a:pt x="18287998" y="9720639"/>
                </a:lnTo>
                <a:lnTo>
                  <a:pt x="18287998" y="0"/>
                </a:lnTo>
                <a:lnTo>
                  <a:pt x="0" y="0"/>
                </a:lnTo>
                <a:lnTo>
                  <a:pt x="0" y="972063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 name="Google Shape;76;g3dbdfe328d2_0_79"/>
          <p:cNvSpPr/>
          <p:nvPr/>
        </p:nvSpPr>
        <p:spPr>
          <a:xfrm>
            <a:off x="0" y="9720639"/>
            <a:ext cx="18333720" cy="567836"/>
          </a:xfrm>
          <a:custGeom>
            <a:rect b="b" l="l" r="r" t="t"/>
            <a:pathLst>
              <a:path extrusionOk="0" h="566420" w="18288000">
                <a:moveTo>
                  <a:pt x="18287998" y="566360"/>
                </a:moveTo>
                <a:lnTo>
                  <a:pt x="0" y="566360"/>
                </a:lnTo>
                <a:lnTo>
                  <a:pt x="0" y="0"/>
                </a:lnTo>
                <a:lnTo>
                  <a:pt x="18287998" y="0"/>
                </a:lnTo>
                <a:lnTo>
                  <a:pt x="18287998" y="566360"/>
                </a:lnTo>
                <a:close/>
              </a:path>
            </a:pathLst>
          </a:custGeom>
          <a:solidFill>
            <a:srgbClr val="C1FF7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77" name="Google Shape;77;g3dbdfe328d2_0_79"/>
          <p:cNvPicPr preferRelativeResize="0"/>
          <p:nvPr/>
        </p:nvPicPr>
        <p:blipFill rotWithShape="1">
          <a:blip r:embed="rId2">
            <a:alphaModFix/>
          </a:blip>
          <a:srcRect b="0" l="0" r="0" t="0"/>
          <a:stretch/>
        </p:blipFill>
        <p:spPr>
          <a:xfrm>
            <a:off x="13908915" y="7071874"/>
            <a:ext cx="1152524" cy="2190749"/>
          </a:xfrm>
          <a:prstGeom prst="rect">
            <a:avLst/>
          </a:prstGeom>
          <a:noFill/>
          <a:ln>
            <a:noFill/>
          </a:ln>
        </p:spPr>
      </p:pic>
      <p:pic>
        <p:nvPicPr>
          <p:cNvPr id="78" name="Google Shape;78;g3dbdfe328d2_0_79"/>
          <p:cNvPicPr preferRelativeResize="0"/>
          <p:nvPr/>
        </p:nvPicPr>
        <p:blipFill rotWithShape="1">
          <a:blip r:embed="rId3">
            <a:alphaModFix/>
          </a:blip>
          <a:srcRect b="0" l="0" r="0" t="0"/>
          <a:stretch/>
        </p:blipFill>
        <p:spPr>
          <a:xfrm>
            <a:off x="15896341" y="7846655"/>
            <a:ext cx="2114549" cy="1409699"/>
          </a:xfrm>
          <a:prstGeom prst="rect">
            <a:avLst/>
          </a:prstGeom>
          <a:noFill/>
          <a:ln>
            <a:noFill/>
          </a:ln>
        </p:spPr>
      </p:pic>
      <p:sp>
        <p:nvSpPr>
          <p:cNvPr id="79" name="Google Shape;79;g3dbdfe328d2_0_79"/>
          <p:cNvSpPr/>
          <p:nvPr/>
        </p:nvSpPr>
        <p:spPr>
          <a:xfrm>
            <a:off x="17062145" y="8233792"/>
            <a:ext cx="171879" cy="236811"/>
          </a:xfrm>
          <a:custGeom>
            <a:rect b="b" l="l" r="r" t="t"/>
            <a:pathLst>
              <a:path extrusionOk="0" h="236220" w="171450">
                <a:moveTo>
                  <a:pt x="170928" y="235678"/>
                </a:moveTo>
                <a:lnTo>
                  <a:pt x="0" y="235678"/>
                </a:lnTo>
                <a:lnTo>
                  <a:pt x="85464" y="0"/>
                </a:lnTo>
                <a:lnTo>
                  <a:pt x="170928" y="235678"/>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80" name="Google Shape;80;g3dbdfe328d2_0_79"/>
          <p:cNvPicPr preferRelativeResize="0"/>
          <p:nvPr/>
        </p:nvPicPr>
        <p:blipFill rotWithShape="1">
          <a:blip r:embed="rId4">
            <a:alphaModFix/>
          </a:blip>
          <a:srcRect b="0" l="0" r="0" t="0"/>
          <a:stretch/>
        </p:blipFill>
        <p:spPr>
          <a:xfrm>
            <a:off x="5176043" y="2404268"/>
            <a:ext cx="7934323" cy="3905249"/>
          </a:xfrm>
          <a:prstGeom prst="rect">
            <a:avLst/>
          </a:prstGeom>
          <a:noFill/>
          <a:ln>
            <a:noFill/>
          </a:ln>
        </p:spPr>
      </p:pic>
      <p:sp>
        <p:nvSpPr>
          <p:cNvPr id="81" name="Google Shape;81;g3dbdfe328d2_0_79"/>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g3dbdfe328d2_0_79"/>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g3dbdfe328d2_0_79"/>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g3dbdfe328d2_0_79"/>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bg>
      <p:bgPr>
        <a:solidFill>
          <a:schemeClr val="lt1"/>
        </a:solidFill>
      </p:bgPr>
    </p:bg>
    <p:spTree>
      <p:nvGrpSpPr>
        <p:cNvPr id="85" name="Shape 85"/>
        <p:cNvGrpSpPr/>
        <p:nvPr/>
      </p:nvGrpSpPr>
      <p:grpSpPr>
        <a:xfrm>
          <a:off x="0" y="0"/>
          <a:ext cx="0" cy="0"/>
          <a:chOff x="0" y="0"/>
          <a:chExt cx="0" cy="0"/>
        </a:xfrm>
      </p:grpSpPr>
      <p:sp>
        <p:nvSpPr>
          <p:cNvPr id="86" name="Google Shape;86;g3dbdfe328d2_0_90"/>
          <p:cNvSpPr/>
          <p:nvPr/>
        </p:nvSpPr>
        <p:spPr>
          <a:xfrm>
            <a:off x="0" y="0"/>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 name="Google Shape;87;g3dbdfe328d2_0_90"/>
          <p:cNvSpPr/>
          <p:nvPr/>
        </p:nvSpPr>
        <p:spPr>
          <a:xfrm>
            <a:off x="6190396" y="790575"/>
            <a:ext cx="1514442" cy="76391"/>
          </a:xfrm>
          <a:custGeom>
            <a:rect b="b" l="l" r="r" t="t"/>
            <a:pathLst>
              <a:path extrusionOk="0" h="76200" w="1510665">
                <a:moveTo>
                  <a:pt x="1510216" y="76199"/>
                </a:moveTo>
                <a:lnTo>
                  <a:pt x="0" y="76199"/>
                </a:lnTo>
                <a:lnTo>
                  <a:pt x="0" y="0"/>
                </a:lnTo>
                <a:lnTo>
                  <a:pt x="1510216" y="0"/>
                </a:lnTo>
                <a:lnTo>
                  <a:pt x="1510216" y="76199"/>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8" name="Google Shape;88;g3dbdfe328d2_0_90"/>
          <p:cNvSpPr/>
          <p:nvPr/>
        </p:nvSpPr>
        <p:spPr>
          <a:xfrm>
            <a:off x="7913941" y="790587"/>
            <a:ext cx="6955354" cy="76390"/>
          </a:xfrm>
          <a:custGeom>
            <a:rect b="b" l="l" r="r" t="t"/>
            <a:pathLst>
              <a:path extrusionOk="0" h="76200" w="6938009">
                <a:moveTo>
                  <a:pt x="6937654" y="0"/>
                </a:moveTo>
                <a:lnTo>
                  <a:pt x="5005857" y="0"/>
                </a:lnTo>
                <a:lnTo>
                  <a:pt x="0" y="0"/>
                </a:lnTo>
                <a:lnTo>
                  <a:pt x="0" y="76200"/>
                </a:lnTo>
                <a:lnTo>
                  <a:pt x="5005857" y="76200"/>
                </a:lnTo>
                <a:lnTo>
                  <a:pt x="6937654" y="76200"/>
                </a:lnTo>
                <a:lnTo>
                  <a:pt x="6937654" y="0"/>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 name="Google Shape;89;g3dbdfe328d2_0_90"/>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g3dbdfe328d2_0_90"/>
          <p:cNvSpPr txBox="1"/>
          <p:nvPr>
            <p:ph idx="1" type="body"/>
          </p:nvPr>
        </p:nvSpPr>
        <p:spPr>
          <a:xfrm>
            <a:off x="914400" y="2366010"/>
            <a:ext cx="164592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91" name="Google Shape;91;g3dbdfe328d2_0_90"/>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g3dbdfe328d2_0_90"/>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g3dbdfe328d2_0_90"/>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2"/>
          <p:cNvSpPr/>
          <p:nvPr/>
        </p:nvSpPr>
        <p:spPr>
          <a:xfrm>
            <a:off x="0" y="3"/>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 name="Google Shape;11;p32"/>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92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32"/>
          <p:cNvSpPr txBox="1"/>
          <p:nvPr>
            <p:ph idx="1" type="body"/>
          </p:nvPr>
        </p:nvSpPr>
        <p:spPr>
          <a:xfrm>
            <a:off x="914400" y="2366010"/>
            <a:ext cx="16459200" cy="678942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13" name="Google Shape;13;p32"/>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32"/>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 name="Google Shape;15;p32"/>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 name="Shape 63"/>
        <p:cNvGrpSpPr/>
        <p:nvPr/>
      </p:nvGrpSpPr>
      <p:grpSpPr>
        <a:xfrm>
          <a:off x="0" y="0"/>
          <a:ext cx="0" cy="0"/>
          <a:chOff x="0" y="0"/>
          <a:chExt cx="0" cy="0"/>
        </a:xfrm>
      </p:grpSpPr>
      <p:sp>
        <p:nvSpPr>
          <p:cNvPr id="64" name="Google Shape;64;g3dbdfe328d2_0_72"/>
          <p:cNvSpPr/>
          <p:nvPr/>
        </p:nvSpPr>
        <p:spPr>
          <a:xfrm>
            <a:off x="0" y="3"/>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 name="Google Shape;65;g3dbdfe328d2_0_72"/>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92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6" name="Google Shape;66;g3dbdfe328d2_0_72"/>
          <p:cNvSpPr txBox="1"/>
          <p:nvPr>
            <p:ph idx="1" type="body"/>
          </p:nvPr>
        </p:nvSpPr>
        <p:spPr>
          <a:xfrm>
            <a:off x="914400" y="2366010"/>
            <a:ext cx="16459200" cy="67890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67" name="Google Shape;67;g3dbdfe328d2_0_72"/>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8" name="Google Shape;68;g3dbdfe328d2_0_72"/>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9" name="Google Shape;69;g3dbdfe328d2_0_72"/>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56" r:id="rId1"/>
    <p:sldLayoutId id="2147483657" r:id="rId2"/>
    <p:sldLayoutId id="2147483658" r:id="rId3"/>
    <p:sldLayoutId id="2147483659" r:id="rId4"/>
    <p:sldLayoutId id="2147483660" r:id="rId5"/>
    <p:sldLayoutId id="2147483661"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3.png"/><Relationship Id="rId6" Type="http://schemas.openxmlformats.org/officeDocument/2006/relationships/image" Target="../media/image6.png"/><Relationship Id="rId7"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hyperlink" Target="https://www.salesforce.com/marketing/loyalty-management/loyalty-program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agenciadenoticias.ibge.gov.br"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www.scielo.br/j/rac/a/wVbBLJDGsbWC8bsBGV8tJpJ/?lang=p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AFAFA"/>
        </a:solidFill>
      </p:bgPr>
    </p:bg>
    <p:spTree>
      <p:nvGrpSpPr>
        <p:cNvPr id="120" name="Shape 120"/>
        <p:cNvGrpSpPr/>
        <p:nvPr/>
      </p:nvGrpSpPr>
      <p:grpSpPr>
        <a:xfrm>
          <a:off x="0" y="0"/>
          <a:ext cx="0" cy="0"/>
          <a:chOff x="0" y="0"/>
          <a:chExt cx="0" cy="0"/>
        </a:xfrm>
      </p:grpSpPr>
      <p:sp>
        <p:nvSpPr>
          <p:cNvPr id="121" name="Google Shape;121;g3dac1984b51_3_0"/>
          <p:cNvSpPr/>
          <p:nvPr/>
        </p:nvSpPr>
        <p:spPr>
          <a:xfrm>
            <a:off x="0" y="3"/>
            <a:ext cx="18333720" cy="9745518"/>
          </a:xfrm>
          <a:custGeom>
            <a:rect b="b" l="l" r="r" t="t"/>
            <a:pathLst>
              <a:path extrusionOk="0" h="9721215" w="18288000">
                <a:moveTo>
                  <a:pt x="0" y="9720635"/>
                </a:moveTo>
                <a:lnTo>
                  <a:pt x="18287998" y="9720635"/>
                </a:lnTo>
                <a:lnTo>
                  <a:pt x="18287998" y="0"/>
                </a:lnTo>
                <a:lnTo>
                  <a:pt x="0" y="0"/>
                </a:lnTo>
                <a:lnTo>
                  <a:pt x="0" y="9720635"/>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22" name="Google Shape;122;g3dac1984b51_3_0"/>
          <p:cNvSpPr/>
          <p:nvPr/>
        </p:nvSpPr>
        <p:spPr>
          <a:xfrm>
            <a:off x="0" y="10282518"/>
            <a:ext cx="18333720" cy="5092"/>
          </a:xfrm>
          <a:custGeom>
            <a:rect b="b" l="l" r="r" t="t"/>
            <a:pathLst>
              <a:path extrusionOk="0" h="5079" w="18288000">
                <a:moveTo>
                  <a:pt x="0" y="4483"/>
                </a:moveTo>
                <a:lnTo>
                  <a:pt x="18287998" y="4483"/>
                </a:lnTo>
                <a:lnTo>
                  <a:pt x="18287998" y="0"/>
                </a:lnTo>
                <a:lnTo>
                  <a:pt x="0" y="0"/>
                </a:lnTo>
                <a:lnTo>
                  <a:pt x="0" y="4483"/>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23" name="Google Shape;123;g3dac1984b51_3_0"/>
          <p:cNvSpPr/>
          <p:nvPr/>
        </p:nvSpPr>
        <p:spPr>
          <a:xfrm>
            <a:off x="0" y="9720638"/>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24" name="Google Shape;124;g3dac1984b51_3_0"/>
          <p:cNvSpPr txBox="1"/>
          <p:nvPr>
            <p:ph type="title"/>
          </p:nvPr>
        </p:nvSpPr>
        <p:spPr>
          <a:xfrm>
            <a:off x="1532677" y="1332517"/>
            <a:ext cx="15701100" cy="3122100"/>
          </a:xfrm>
          <a:prstGeom prst="rect">
            <a:avLst/>
          </a:prstGeom>
          <a:noFill/>
          <a:ln>
            <a:noFill/>
          </a:ln>
        </p:spPr>
        <p:txBody>
          <a:bodyPr anchorCtr="0" anchor="t" bIns="0" lIns="0" spcFirstLastPara="1" rIns="0" wrap="square" tIns="12725">
            <a:spAutoFit/>
          </a:bodyPr>
          <a:lstStyle/>
          <a:p>
            <a:pPr indent="0" lvl="0" marL="25400" rtl="0" algn="l">
              <a:lnSpc>
                <a:spcPct val="100000"/>
              </a:lnSpc>
              <a:spcBef>
                <a:spcPts val="0"/>
              </a:spcBef>
              <a:spcAft>
                <a:spcPts val="0"/>
              </a:spcAft>
              <a:buSzPts val="1400"/>
              <a:buNone/>
            </a:pPr>
            <a:r>
              <a:rPr lang="pt-BR" sz="10100">
                <a:solidFill>
                  <a:srgbClr val="0B4803"/>
                </a:solidFill>
                <a:latin typeface="Times New Roman"/>
                <a:ea typeface="Times New Roman"/>
                <a:cs typeface="Times New Roman"/>
                <a:sym typeface="Times New Roman"/>
              </a:rPr>
              <a:t>PROJETO DE EXTENSÃO</a:t>
            </a:r>
            <a:br>
              <a:rPr lang="pt-BR" sz="10100">
                <a:solidFill>
                  <a:srgbClr val="0B4803"/>
                </a:solidFill>
                <a:latin typeface="Times New Roman"/>
                <a:ea typeface="Times New Roman"/>
                <a:cs typeface="Times New Roman"/>
                <a:sym typeface="Times New Roman"/>
              </a:rPr>
            </a:br>
            <a:endParaRPr sz="10100">
              <a:solidFill>
                <a:srgbClr val="0B4803"/>
              </a:solidFill>
              <a:latin typeface="Times New Roman"/>
              <a:ea typeface="Times New Roman"/>
              <a:cs typeface="Times New Roman"/>
              <a:sym typeface="Times New Roman"/>
            </a:endParaRPr>
          </a:p>
        </p:txBody>
      </p:sp>
      <p:pic>
        <p:nvPicPr>
          <p:cNvPr id="125" name="Google Shape;125;g3dac1984b51_3_0" title="DIREITOS E OBRIGAÇÕES DO MEI 2026.png"/>
          <p:cNvPicPr preferRelativeResize="0"/>
          <p:nvPr/>
        </p:nvPicPr>
        <p:blipFill rotWithShape="1">
          <a:blip r:embed="rId3">
            <a:alphaModFix/>
          </a:blip>
          <a:srcRect b="0" l="0" r="0" t="0"/>
          <a:stretch/>
        </p:blipFill>
        <p:spPr>
          <a:xfrm>
            <a:off x="4367213" y="7708205"/>
            <a:ext cx="9553575" cy="1666875"/>
          </a:xfrm>
          <a:prstGeom prst="rect">
            <a:avLst/>
          </a:prstGeom>
          <a:noFill/>
          <a:ln>
            <a:noFill/>
          </a:ln>
        </p:spPr>
      </p:pic>
      <p:sp>
        <p:nvSpPr>
          <p:cNvPr id="126" name="Google Shape;126;g3dac1984b51_3_0"/>
          <p:cNvSpPr txBox="1"/>
          <p:nvPr/>
        </p:nvSpPr>
        <p:spPr>
          <a:xfrm>
            <a:off x="0" y="9043546"/>
            <a:ext cx="14794800" cy="677100"/>
          </a:xfrm>
          <a:prstGeom prst="rect">
            <a:avLst/>
          </a:prstGeom>
          <a:noFill/>
          <a:ln>
            <a:noFill/>
          </a:ln>
        </p:spPr>
        <p:txBody>
          <a:bodyPr anchorCtr="0" anchor="t" bIns="91425" lIns="91425" spcFirstLastPara="1" rIns="91425" wrap="square" tIns="91425">
            <a:spAutoFit/>
          </a:bodyPr>
          <a:lstStyle/>
          <a:p>
            <a:pPr indent="0" lvl="0" marL="25400" marR="0" rtl="0" algn="l">
              <a:lnSpc>
                <a:spcPct val="100000"/>
              </a:lnSpc>
              <a:spcBef>
                <a:spcPts val="0"/>
              </a:spcBef>
              <a:spcAft>
                <a:spcPts val="0"/>
              </a:spcAft>
              <a:buClr>
                <a:srgbClr val="000000"/>
              </a:buClr>
              <a:buSzPts val="3200"/>
              <a:buFont typeface="Arial"/>
              <a:buNone/>
            </a:pPr>
            <a:r>
              <a:rPr b="1" i="0" lang="pt-BR" sz="3200" u="none" cap="none" strike="noStrike">
                <a:solidFill>
                  <a:srgbClr val="000000"/>
                </a:solidFill>
                <a:latin typeface="Arial"/>
                <a:ea typeface="Arial"/>
                <a:cs typeface="Arial"/>
                <a:sym typeface="Arial"/>
              </a:rPr>
              <a:t>Coordenação: Profa. Dra. Elyrouse Cavalcante de Oliveira Bellini - UFAL</a:t>
            </a:r>
            <a:endParaRPr b="0" i="0" sz="1400" u="none" cap="none" strike="noStrike">
              <a:solidFill>
                <a:srgbClr val="000000"/>
              </a:solidFill>
              <a:latin typeface="Arial"/>
              <a:ea typeface="Arial"/>
              <a:cs typeface="Arial"/>
              <a:sym typeface="Arial"/>
            </a:endParaRPr>
          </a:p>
        </p:txBody>
      </p:sp>
      <p:pic>
        <p:nvPicPr>
          <p:cNvPr id="127" name="Google Shape;127;g3dac1984b51_3_0" title="IDENTIDADE VISUAL (1).png"/>
          <p:cNvPicPr preferRelativeResize="0"/>
          <p:nvPr/>
        </p:nvPicPr>
        <p:blipFill rotWithShape="1">
          <a:blip r:embed="rId4">
            <a:alphaModFix/>
          </a:blip>
          <a:srcRect b="17662" l="0" r="0" t="17901"/>
          <a:stretch/>
        </p:blipFill>
        <p:spPr>
          <a:xfrm>
            <a:off x="5700019" y="2924381"/>
            <a:ext cx="6887965" cy="44382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3dbdfe328d2_0_183"/>
          <p:cNvSpPr txBox="1"/>
          <p:nvPr/>
        </p:nvSpPr>
        <p:spPr>
          <a:xfrm>
            <a:off x="1588775" y="1124300"/>
            <a:ext cx="126123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DESAFIOS</a:t>
            </a:r>
            <a:endParaRPr b="1" i="0" sz="4100" u="none" cap="none" strike="noStrike">
              <a:solidFill>
                <a:schemeClr val="dk1"/>
              </a:solidFill>
              <a:latin typeface="Times New Roman"/>
              <a:ea typeface="Times New Roman"/>
              <a:cs typeface="Times New Roman"/>
              <a:sym typeface="Times New Roman"/>
            </a:endParaRPr>
          </a:p>
        </p:txBody>
      </p:sp>
      <p:sp>
        <p:nvSpPr>
          <p:cNvPr id="244" name="Google Shape;244;g3dbdfe328d2_0_183"/>
          <p:cNvSpPr txBox="1"/>
          <p:nvPr/>
        </p:nvSpPr>
        <p:spPr>
          <a:xfrm>
            <a:off x="2035488" y="1910425"/>
            <a:ext cx="15137700" cy="65931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PRECONCEITO</a:t>
            </a:r>
            <a:r>
              <a:rPr b="0" i="0" lang="pt-BR" sz="3300" u="none" cap="none" strike="noStrike">
                <a:solidFill>
                  <a:schemeClr val="dk1"/>
                </a:solidFill>
                <a:latin typeface="Times New Roman"/>
                <a:ea typeface="Times New Roman"/>
                <a:cs typeface="Times New Roman"/>
                <a:sym typeface="Times New Roman"/>
              </a:rPr>
              <a:t> - A discriminação e diferentes oportunidades podem ser percebidas entre idades e gêneros</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DUPLA JORNADA</a:t>
            </a:r>
            <a:r>
              <a:rPr b="0" i="0" lang="pt-BR" sz="3300" u="none" cap="none" strike="noStrike">
                <a:solidFill>
                  <a:schemeClr val="dk1"/>
                </a:solidFill>
                <a:latin typeface="Times New Roman"/>
                <a:ea typeface="Times New Roman"/>
                <a:cs typeface="Times New Roman"/>
                <a:sym typeface="Times New Roman"/>
              </a:rPr>
              <a:t> -  As mulheres precisam conciliar todas suas responsabilidades da vida pessoal e profissional. É desafiador, mas possível. </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VALOR AGREGADO</a:t>
            </a:r>
            <a:r>
              <a:rPr b="0" i="0" lang="pt-BR" sz="3300" u="none" cap="none" strike="noStrike">
                <a:solidFill>
                  <a:schemeClr val="dk1"/>
                </a:solidFill>
                <a:latin typeface="Times New Roman"/>
                <a:ea typeface="Times New Roman"/>
                <a:cs typeface="Times New Roman"/>
                <a:sym typeface="Times New Roman"/>
              </a:rPr>
              <a:t> - Geralmente optam por setores ou serviços com baixo valor agregado. Soluções como amplo uso da tecnologia a favor do seu negócio pode gerar grande retorno.</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AUTOCONFIANÇA </a:t>
            </a:r>
            <a:r>
              <a:rPr b="0" i="0" lang="pt-BR" sz="3300" u="none" cap="none" strike="noStrike">
                <a:solidFill>
                  <a:schemeClr val="dk1"/>
                </a:solidFill>
                <a:latin typeface="Times New Roman"/>
                <a:ea typeface="Times New Roman"/>
                <a:cs typeface="Times New Roman"/>
                <a:sym typeface="Times New Roman"/>
              </a:rPr>
              <a:t>- O medo de falhar aterroriza não apenas mulheres, mas também os da terceira idade. Mas lembre-se: fracassar faz parte, desistir, não.</a:t>
            </a:r>
            <a:endParaRPr b="0" i="0" sz="3300" u="none" cap="none" strike="noStrike">
              <a:solidFill>
                <a:schemeClr val="dk1"/>
              </a:solidFill>
              <a:latin typeface="Times New Roman"/>
              <a:ea typeface="Times New Roman"/>
              <a:cs typeface="Times New Roman"/>
              <a:sym typeface="Times New Roman"/>
            </a:endParaRPr>
          </a:p>
        </p:txBody>
      </p:sp>
      <p:sp>
        <p:nvSpPr>
          <p:cNvPr id="245" name="Google Shape;245;g3dbdfe328d2_0_18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46" name="Google Shape;246;g3dbdfe328d2_0_18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47" name="Google Shape;247;g3dbdfe328d2_0_18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48" name="Google Shape;248;g3dbdfe328d2_0_183"/>
          <p:cNvSpPr txBox="1"/>
          <p:nvPr/>
        </p:nvSpPr>
        <p:spPr>
          <a:xfrm>
            <a:off x="-12"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2025</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g3dbdfe328d2_0_193"/>
          <p:cNvSpPr txBox="1"/>
          <p:nvPr/>
        </p:nvSpPr>
        <p:spPr>
          <a:xfrm>
            <a:off x="1621050" y="1425600"/>
            <a:ext cx="1057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DESAFIOS</a:t>
            </a:r>
            <a:endParaRPr b="1" i="0" sz="4100" u="none" cap="none" strike="noStrike">
              <a:solidFill>
                <a:schemeClr val="dk1"/>
              </a:solidFill>
              <a:latin typeface="Times New Roman"/>
              <a:ea typeface="Times New Roman"/>
              <a:cs typeface="Times New Roman"/>
              <a:sym typeface="Times New Roman"/>
            </a:endParaRPr>
          </a:p>
        </p:txBody>
      </p:sp>
      <p:sp>
        <p:nvSpPr>
          <p:cNvPr id="254" name="Google Shape;254;g3dbdfe328d2_0_193"/>
          <p:cNvSpPr txBox="1"/>
          <p:nvPr/>
        </p:nvSpPr>
        <p:spPr>
          <a:xfrm>
            <a:off x="2046263" y="2104125"/>
            <a:ext cx="15137700" cy="6593100"/>
          </a:xfrm>
          <a:prstGeom prst="rect">
            <a:avLst/>
          </a:prstGeom>
          <a:noFill/>
          <a:ln>
            <a:noFill/>
          </a:ln>
        </p:spPr>
        <p:txBody>
          <a:bodyPr anchorCtr="0" anchor="t" bIns="45725" lIns="91425" spcFirstLastPara="1" rIns="91425" wrap="square" tIns="45725">
            <a:noAutofit/>
          </a:bodyPr>
          <a:lstStyle/>
          <a:p>
            <a:pPr indent="-412750" lvl="0" marL="457200" marR="0" rtl="0" algn="just">
              <a:lnSpc>
                <a:spcPct val="100000"/>
              </a:lnSpc>
              <a:spcBef>
                <a:spcPts val="0"/>
              </a:spcBef>
              <a:spcAft>
                <a:spcPts val="0"/>
              </a:spcAft>
              <a:buClr>
                <a:schemeClr val="dk1"/>
              </a:buClr>
              <a:buSzPts val="2900"/>
              <a:buFont typeface="Times New Roman"/>
              <a:buChar char="➔"/>
            </a:pPr>
            <a:r>
              <a:rPr b="1" i="0" lang="pt-BR" sz="2900" u="none" cap="none" strike="noStrike">
                <a:solidFill>
                  <a:schemeClr val="dk1"/>
                </a:solidFill>
                <a:latin typeface="Times New Roman"/>
                <a:ea typeface="Times New Roman"/>
                <a:cs typeface="Times New Roman"/>
                <a:sym typeface="Times New Roman"/>
              </a:rPr>
              <a:t>CRÉDITO </a:t>
            </a:r>
            <a:r>
              <a:rPr b="0" i="0" lang="pt-BR" sz="2900" u="none" cap="none" strike="noStrike">
                <a:solidFill>
                  <a:schemeClr val="dk1"/>
                </a:solidFill>
                <a:latin typeface="Times New Roman"/>
                <a:ea typeface="Times New Roman"/>
                <a:cs typeface="Times New Roman"/>
                <a:sym typeface="Times New Roman"/>
              </a:rPr>
              <a:t>- Geralmente as linhas de créditos para microempreendedores na terceira idade são reduzidas, essa realidade é a realidade maias desafiadora para as mulheres, dificultando a captação de recursos para investimentos e capital de giro. Nesse contexto, iniciativas como o programa ‘Brasil Para Elas’( Governo Federal) e o ‘Banco da Mulher Empreendedora(Prefeitura de Maceió) surgem como alternativas promissoras para fermentar o empreendedorismo feminino.</a:t>
            </a:r>
            <a:endParaRPr b="0" i="0" sz="2900" u="none" cap="none" strike="noStrike">
              <a:solidFill>
                <a:schemeClr val="dk1"/>
              </a:solidFill>
              <a:latin typeface="Times New Roman"/>
              <a:ea typeface="Times New Roman"/>
              <a:cs typeface="Times New Roman"/>
              <a:sym typeface="Times New Roman"/>
            </a:endParaRPr>
          </a:p>
          <a:p>
            <a:pPr indent="-412750" lvl="0" marL="457200" marR="0" rtl="0" algn="just">
              <a:lnSpc>
                <a:spcPct val="100000"/>
              </a:lnSpc>
              <a:spcBef>
                <a:spcPts val="0"/>
              </a:spcBef>
              <a:spcAft>
                <a:spcPts val="0"/>
              </a:spcAft>
              <a:buClr>
                <a:schemeClr val="dk1"/>
              </a:buClr>
              <a:buSzPts val="2900"/>
              <a:buFont typeface="Times New Roman"/>
              <a:buChar char="➔"/>
            </a:pPr>
            <a:r>
              <a:rPr b="1" i="0" lang="pt-BR" sz="2900" u="none" cap="none" strike="noStrike">
                <a:solidFill>
                  <a:schemeClr val="dk1"/>
                </a:solidFill>
                <a:latin typeface="Times New Roman"/>
                <a:ea typeface="Times New Roman"/>
                <a:cs typeface="Times New Roman"/>
                <a:sym typeface="Times New Roman"/>
              </a:rPr>
              <a:t>NEGÓCIOS E CONTROLE FINANCEIRO</a:t>
            </a:r>
            <a:r>
              <a:rPr b="0" i="0" lang="pt-BR" sz="2900" u="none" cap="none" strike="noStrike">
                <a:solidFill>
                  <a:schemeClr val="dk1"/>
                </a:solidFill>
                <a:latin typeface="Times New Roman"/>
                <a:ea typeface="Times New Roman"/>
                <a:cs typeface="Times New Roman"/>
                <a:sym typeface="Times New Roman"/>
              </a:rPr>
              <a:t> - empresas que fecham até os 42 meses de vida, geralmente está ligada a falta de habilidade em negociação e controles financeiros. Buscar por informações, inovações e networking pode ajudar nessa empreitada. Inúmeras instituições como o Sebrae,  </a:t>
            </a:r>
            <a:r>
              <a:rPr lang="pt-BR" sz="2900">
                <a:solidFill>
                  <a:schemeClr val="dk1"/>
                </a:solidFill>
                <a:latin typeface="Times New Roman"/>
                <a:ea typeface="Times New Roman"/>
                <a:cs typeface="Times New Roman"/>
                <a:sym typeface="Times New Roman"/>
              </a:rPr>
              <a:t>disponibiliza</a:t>
            </a:r>
            <a:r>
              <a:rPr b="0" i="0" lang="pt-BR" sz="2900" u="none" cap="none" strike="noStrike">
                <a:solidFill>
                  <a:schemeClr val="dk1"/>
                </a:solidFill>
                <a:latin typeface="Times New Roman"/>
                <a:ea typeface="Times New Roman"/>
                <a:cs typeface="Times New Roman"/>
                <a:sym typeface="Times New Roman"/>
              </a:rPr>
              <a:t> matérias fantásticas acerca desses assuntos.</a:t>
            </a:r>
            <a:endParaRPr b="0" i="0" sz="2900" u="none" cap="none" strike="noStrike">
              <a:solidFill>
                <a:schemeClr val="dk1"/>
              </a:solidFill>
              <a:latin typeface="Times New Roman"/>
              <a:ea typeface="Times New Roman"/>
              <a:cs typeface="Times New Roman"/>
              <a:sym typeface="Times New Roman"/>
            </a:endParaRPr>
          </a:p>
        </p:txBody>
      </p:sp>
      <p:sp>
        <p:nvSpPr>
          <p:cNvPr id="255" name="Google Shape;255;g3dbdfe328d2_0_19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56" name="Google Shape;256;g3dbdfe328d2_0_19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57" name="Google Shape;257;g3dbdfe328d2_0_19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58" name="Google Shape;258;g3dbdfe328d2_0_193"/>
          <p:cNvSpPr txBox="1"/>
          <p:nvPr/>
        </p:nvSpPr>
        <p:spPr>
          <a:xfrm>
            <a:off x="-22850" y="9666100"/>
            <a:ext cx="14293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2025</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3dbdfe328d2_0_20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64" name="Google Shape;264;g3dbdfe328d2_0_20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65" name="Google Shape;265;g3dbdfe328d2_0_20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66" name="Google Shape;266;g3dbdfe328d2_0_203"/>
          <p:cNvSpPr txBox="1"/>
          <p:nvPr/>
        </p:nvSpPr>
        <p:spPr>
          <a:xfrm>
            <a:off x="1567250" y="1048975"/>
            <a:ext cx="1057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ALGUNS PARCEIROS</a:t>
            </a:r>
            <a:endParaRPr b="1" i="0" sz="4100" u="none" cap="none" strike="noStrike">
              <a:solidFill>
                <a:schemeClr val="dk1"/>
              </a:solidFill>
              <a:latin typeface="Times New Roman"/>
              <a:ea typeface="Times New Roman"/>
              <a:cs typeface="Times New Roman"/>
              <a:sym typeface="Times New Roman"/>
            </a:endParaRPr>
          </a:p>
        </p:txBody>
      </p:sp>
      <p:sp>
        <p:nvSpPr>
          <p:cNvPr id="267" name="Google Shape;267;g3dbdfe328d2_0_203"/>
          <p:cNvSpPr txBox="1"/>
          <p:nvPr/>
        </p:nvSpPr>
        <p:spPr>
          <a:xfrm>
            <a:off x="912025" y="1916950"/>
            <a:ext cx="16872300" cy="63771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Sebrae Delas - </a:t>
            </a:r>
            <a:r>
              <a:rPr b="0" i="0" lang="pt-BR" sz="3300" u="none" cap="none" strike="noStrike">
                <a:solidFill>
                  <a:schemeClr val="dk1"/>
                </a:solidFill>
                <a:latin typeface="Times New Roman"/>
                <a:ea typeface="Times New Roman"/>
                <a:cs typeface="Times New Roman"/>
                <a:sym typeface="Times New Roman"/>
              </a:rPr>
              <a:t> É um programa com objetivo de aumentar a probabilidade de sucesso de ideias e negócios liderados por mulheres.</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Portal do empreendedor - </a:t>
            </a:r>
            <a:r>
              <a:rPr b="0" i="0" lang="pt-BR" sz="3300" u="none" cap="none" strike="noStrike">
                <a:solidFill>
                  <a:schemeClr val="dk1"/>
                </a:solidFill>
                <a:latin typeface="Times New Roman"/>
                <a:ea typeface="Times New Roman"/>
                <a:cs typeface="Times New Roman"/>
                <a:sym typeface="Times New Roman"/>
              </a:rPr>
              <a:t>Portal do governo direcionado ao empreendedor. Cursos, materiais e muito mais para fomentar o empreendedorismo no Brasil.</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Outros - </a:t>
            </a:r>
            <a:r>
              <a:rPr b="0" i="0" lang="pt-BR" sz="3300" u="none" cap="none" strike="noStrike">
                <a:solidFill>
                  <a:schemeClr val="dk1"/>
                </a:solidFill>
                <a:latin typeface="Times New Roman"/>
                <a:ea typeface="Times New Roman"/>
                <a:cs typeface="Times New Roman"/>
                <a:sym typeface="Times New Roman"/>
              </a:rPr>
              <a:t>Existem diversos sites que podem ajudar o microempreendedor, como: FGV; Academia Assai; e Empreendedoras Caixa.</a:t>
            </a:r>
            <a:endParaRPr b="0" i="0" sz="3300" u="none" cap="none" strike="noStrike">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
        <p:nvSpPr>
          <p:cNvPr id="268" name="Google Shape;268;g3dbdfe328d2_0_203"/>
          <p:cNvSpPr txBox="1"/>
          <p:nvPr/>
        </p:nvSpPr>
        <p:spPr>
          <a:xfrm>
            <a:off x="-22850" y="9666100"/>
            <a:ext cx="14293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2025</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3dbdfe328d2_0_21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74" name="Google Shape;274;g3dbdfe328d2_0_21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75" name="Google Shape;275;g3dbdfe328d2_0_21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76" name="Google Shape;276;g3dbdfe328d2_0_213"/>
          <p:cNvSpPr txBox="1"/>
          <p:nvPr/>
        </p:nvSpPr>
        <p:spPr>
          <a:xfrm>
            <a:off x="0" y="9686700"/>
            <a:ext cx="130992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2024 </a:t>
            </a:r>
            <a:endParaRPr b="0" i="0" sz="2100" u="none" cap="none" strike="noStrike">
              <a:solidFill>
                <a:schemeClr val="dk1"/>
              </a:solidFill>
              <a:latin typeface="Arial"/>
              <a:ea typeface="Arial"/>
              <a:cs typeface="Arial"/>
              <a:sym typeface="Arial"/>
            </a:endParaRPr>
          </a:p>
        </p:txBody>
      </p:sp>
      <p:sp>
        <p:nvSpPr>
          <p:cNvPr id="277" name="Google Shape;277;g3dbdfe328d2_0_213"/>
          <p:cNvSpPr txBox="1"/>
          <p:nvPr/>
        </p:nvSpPr>
        <p:spPr>
          <a:xfrm>
            <a:off x="1567250" y="1048975"/>
            <a:ext cx="1057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SEBRAE DELAS</a:t>
            </a:r>
            <a:endParaRPr b="1" i="0" sz="4100" u="none" cap="none" strike="noStrike">
              <a:solidFill>
                <a:schemeClr val="dk1"/>
              </a:solidFill>
              <a:latin typeface="Times New Roman"/>
              <a:ea typeface="Times New Roman"/>
              <a:cs typeface="Times New Roman"/>
              <a:sym typeface="Times New Roman"/>
            </a:endParaRPr>
          </a:p>
        </p:txBody>
      </p:sp>
      <p:pic>
        <p:nvPicPr>
          <p:cNvPr id="278" name="Google Shape;278;g3dbdfe328d2_0_213"/>
          <p:cNvPicPr preferRelativeResize="0"/>
          <p:nvPr/>
        </p:nvPicPr>
        <p:blipFill rotWithShape="1">
          <a:blip r:embed="rId5">
            <a:alphaModFix/>
          </a:blip>
          <a:srcRect b="0" l="0" r="0" t="0"/>
          <a:stretch/>
        </p:blipFill>
        <p:spPr>
          <a:xfrm>
            <a:off x="1987063" y="1836113"/>
            <a:ext cx="14313877" cy="6518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3dbdfe328d2_0_223"/>
          <p:cNvSpPr txBox="1"/>
          <p:nvPr/>
        </p:nvSpPr>
        <p:spPr>
          <a:xfrm>
            <a:off x="765975" y="1350275"/>
            <a:ext cx="167640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CURSOS GRATUITOS DO SEBRAE PARA EMPREENDEDORES</a:t>
            </a:r>
            <a:endParaRPr b="1" i="0" sz="4100" u="none" cap="none" strike="noStrike">
              <a:solidFill>
                <a:schemeClr val="dk1"/>
              </a:solidFill>
              <a:latin typeface="Times New Roman"/>
              <a:ea typeface="Times New Roman"/>
              <a:cs typeface="Times New Roman"/>
              <a:sym typeface="Times New Roman"/>
            </a:endParaRPr>
          </a:p>
        </p:txBody>
      </p:sp>
      <p:sp>
        <p:nvSpPr>
          <p:cNvPr id="284" name="Google Shape;284;g3dbdfe328d2_0_22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85" name="Google Shape;285;g3dbdfe328d2_0_22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86" name="Google Shape;286;g3dbdfe328d2_0_22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87" name="Google Shape;287;g3dbdfe328d2_0_223"/>
          <p:cNvSpPr txBox="1"/>
          <p:nvPr/>
        </p:nvSpPr>
        <p:spPr>
          <a:xfrm>
            <a:off x="-12" y="96661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2024</a:t>
            </a:r>
            <a:endParaRPr b="0" i="0" sz="2100" u="none" cap="none" strike="noStrike">
              <a:solidFill>
                <a:schemeClr val="dk1"/>
              </a:solidFill>
              <a:latin typeface="Arial"/>
              <a:ea typeface="Arial"/>
              <a:cs typeface="Arial"/>
              <a:sym typeface="Arial"/>
            </a:endParaRPr>
          </a:p>
        </p:txBody>
      </p:sp>
      <p:pic>
        <p:nvPicPr>
          <p:cNvPr id="288" name="Google Shape;288;g3dbdfe328d2_0_223"/>
          <p:cNvPicPr preferRelativeResize="0"/>
          <p:nvPr/>
        </p:nvPicPr>
        <p:blipFill rotWithShape="1">
          <a:blip r:embed="rId5">
            <a:alphaModFix/>
          </a:blip>
          <a:srcRect b="0" l="0" r="0" t="0"/>
          <a:stretch/>
        </p:blipFill>
        <p:spPr>
          <a:xfrm>
            <a:off x="685938" y="2909759"/>
            <a:ext cx="9906735" cy="4150264"/>
          </a:xfrm>
          <a:prstGeom prst="rect">
            <a:avLst/>
          </a:prstGeom>
          <a:noFill/>
          <a:ln>
            <a:noFill/>
          </a:ln>
        </p:spPr>
      </p:pic>
      <p:pic>
        <p:nvPicPr>
          <p:cNvPr id="289" name="Google Shape;289;g3dbdfe328d2_0_223"/>
          <p:cNvPicPr preferRelativeResize="0"/>
          <p:nvPr/>
        </p:nvPicPr>
        <p:blipFill rotWithShape="1">
          <a:blip r:embed="rId6">
            <a:alphaModFix/>
          </a:blip>
          <a:srcRect b="0" l="0" r="0" t="0"/>
          <a:stretch/>
        </p:blipFill>
        <p:spPr>
          <a:xfrm>
            <a:off x="10917320" y="2861249"/>
            <a:ext cx="3190872" cy="4150265"/>
          </a:xfrm>
          <a:prstGeom prst="rect">
            <a:avLst/>
          </a:prstGeom>
          <a:noFill/>
          <a:ln>
            <a:noFill/>
          </a:ln>
        </p:spPr>
      </p:pic>
      <p:pic>
        <p:nvPicPr>
          <p:cNvPr id="290" name="Google Shape;290;g3dbdfe328d2_0_223"/>
          <p:cNvPicPr preferRelativeResize="0"/>
          <p:nvPr/>
        </p:nvPicPr>
        <p:blipFill rotWithShape="1">
          <a:blip r:embed="rId7">
            <a:alphaModFix/>
          </a:blip>
          <a:srcRect b="0" l="0" r="0" t="0"/>
          <a:stretch/>
        </p:blipFill>
        <p:spPr>
          <a:xfrm>
            <a:off x="14432751" y="2872029"/>
            <a:ext cx="3169293" cy="415026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3dbdfe328d2_0_235"/>
          <p:cNvSpPr txBox="1"/>
          <p:nvPr/>
        </p:nvSpPr>
        <p:spPr>
          <a:xfrm>
            <a:off x="852250" y="1446175"/>
            <a:ext cx="104817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PORTAL DO EMPREENDEDOR</a:t>
            </a:r>
            <a:endParaRPr b="1" i="0" sz="4100" u="none" cap="none" strike="noStrike">
              <a:solidFill>
                <a:schemeClr val="dk1"/>
              </a:solidFill>
              <a:latin typeface="Times New Roman"/>
              <a:ea typeface="Times New Roman"/>
              <a:cs typeface="Times New Roman"/>
              <a:sym typeface="Times New Roman"/>
            </a:endParaRPr>
          </a:p>
        </p:txBody>
      </p:sp>
      <p:sp>
        <p:nvSpPr>
          <p:cNvPr id="296" name="Google Shape;296;g3dbdfe328d2_0_23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97" name="Google Shape;297;g3dbdfe328d2_0_23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98" name="Google Shape;298;g3dbdfe328d2_0_23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99" name="Google Shape;299;g3dbdfe328d2_0_235"/>
          <p:cNvSpPr txBox="1"/>
          <p:nvPr/>
        </p:nvSpPr>
        <p:spPr>
          <a:xfrm>
            <a:off x="-4" y="9686700"/>
            <a:ext cx="123027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Brasil, 2024</a:t>
            </a:r>
            <a:endParaRPr b="0" i="0" sz="2100" u="none" cap="none" strike="noStrike">
              <a:solidFill>
                <a:schemeClr val="dk1"/>
              </a:solidFill>
              <a:latin typeface="Arial"/>
              <a:ea typeface="Arial"/>
              <a:cs typeface="Arial"/>
              <a:sym typeface="Arial"/>
            </a:endParaRPr>
          </a:p>
        </p:txBody>
      </p:sp>
      <p:pic>
        <p:nvPicPr>
          <p:cNvPr id="300" name="Google Shape;300;g3dbdfe328d2_0_235"/>
          <p:cNvPicPr preferRelativeResize="0"/>
          <p:nvPr/>
        </p:nvPicPr>
        <p:blipFill rotWithShape="1">
          <a:blip r:embed="rId5">
            <a:alphaModFix/>
          </a:blip>
          <a:srcRect b="0" l="0" r="0" t="0"/>
          <a:stretch/>
        </p:blipFill>
        <p:spPr>
          <a:xfrm>
            <a:off x="852262" y="2209050"/>
            <a:ext cx="16583476" cy="61695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g3dbdfe328d2_0_24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06" name="Google Shape;306;g3dbdfe328d2_0_24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07" name="Google Shape;307;g3dbdfe328d2_0_24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08" name="Google Shape;308;g3dbdfe328d2_0_245"/>
          <p:cNvSpPr txBox="1"/>
          <p:nvPr/>
        </p:nvSpPr>
        <p:spPr>
          <a:xfrm>
            <a:off x="0" y="9686700"/>
            <a:ext cx="13981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a:t>
            </a:r>
            <a:r>
              <a:rPr lang="pt-BR" sz="2100">
                <a:solidFill>
                  <a:schemeClr val="dk1"/>
                </a:solidFill>
              </a:rPr>
              <a:t>cademia</a:t>
            </a:r>
            <a:r>
              <a:rPr b="0" i="0" lang="pt-BR" sz="2100" u="none" cap="none" strike="noStrike">
                <a:solidFill>
                  <a:schemeClr val="dk1"/>
                </a:solidFill>
                <a:latin typeface="Arial"/>
                <a:ea typeface="Arial"/>
                <a:cs typeface="Arial"/>
                <a:sym typeface="Arial"/>
              </a:rPr>
              <a:t> A</a:t>
            </a:r>
            <a:r>
              <a:rPr lang="pt-BR" sz="2100">
                <a:solidFill>
                  <a:schemeClr val="dk1"/>
                </a:solidFill>
              </a:rPr>
              <a:t>ssaí</a:t>
            </a:r>
            <a:r>
              <a:rPr b="0" i="0" lang="pt-BR" sz="2100" u="none" cap="none" strike="noStrike">
                <a:solidFill>
                  <a:schemeClr val="dk1"/>
                </a:solidFill>
                <a:latin typeface="Arial"/>
                <a:ea typeface="Arial"/>
                <a:cs typeface="Arial"/>
                <a:sym typeface="Arial"/>
              </a:rPr>
              <a:t>, 2024.</a:t>
            </a:r>
            <a:endParaRPr b="0" i="0" sz="2100" u="none" cap="none" strike="noStrike">
              <a:solidFill>
                <a:schemeClr val="dk1"/>
              </a:solidFill>
              <a:latin typeface="Arial"/>
              <a:ea typeface="Arial"/>
              <a:cs typeface="Arial"/>
              <a:sym typeface="Arial"/>
            </a:endParaRPr>
          </a:p>
        </p:txBody>
      </p:sp>
      <p:sp>
        <p:nvSpPr>
          <p:cNvPr id="309" name="Google Shape;309;g3dbdfe328d2_0_245"/>
          <p:cNvSpPr txBox="1"/>
          <p:nvPr/>
        </p:nvSpPr>
        <p:spPr>
          <a:xfrm>
            <a:off x="723900" y="959125"/>
            <a:ext cx="104817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ACADEMIA ASSAÍ</a:t>
            </a:r>
            <a:endParaRPr b="1" i="0" sz="4100" u="none" cap="none" strike="noStrike">
              <a:solidFill>
                <a:schemeClr val="dk1"/>
              </a:solidFill>
              <a:latin typeface="Times New Roman"/>
              <a:ea typeface="Times New Roman"/>
              <a:cs typeface="Times New Roman"/>
              <a:sym typeface="Times New Roman"/>
            </a:endParaRPr>
          </a:p>
        </p:txBody>
      </p:sp>
      <p:pic>
        <p:nvPicPr>
          <p:cNvPr id="310" name="Google Shape;310;g3dbdfe328d2_0_245"/>
          <p:cNvPicPr preferRelativeResize="0"/>
          <p:nvPr/>
        </p:nvPicPr>
        <p:blipFill rotWithShape="1">
          <a:blip r:embed="rId5">
            <a:alphaModFix/>
          </a:blip>
          <a:srcRect b="0" l="0" r="0" t="0"/>
          <a:stretch/>
        </p:blipFill>
        <p:spPr>
          <a:xfrm>
            <a:off x="152400" y="1663375"/>
            <a:ext cx="17821150" cy="65673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g3dbdfe328d2_0_255"/>
          <p:cNvSpPr txBox="1"/>
          <p:nvPr/>
        </p:nvSpPr>
        <p:spPr>
          <a:xfrm>
            <a:off x="933550" y="901050"/>
            <a:ext cx="108261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EMPREENDEDORAS | CAIXA</a:t>
            </a:r>
            <a:endParaRPr b="1" i="0" sz="4100" u="none" cap="none" strike="noStrike">
              <a:solidFill>
                <a:schemeClr val="dk1"/>
              </a:solidFill>
              <a:latin typeface="Times New Roman"/>
              <a:ea typeface="Times New Roman"/>
              <a:cs typeface="Times New Roman"/>
              <a:sym typeface="Times New Roman"/>
            </a:endParaRPr>
          </a:p>
        </p:txBody>
      </p:sp>
      <p:sp>
        <p:nvSpPr>
          <p:cNvPr id="316" name="Google Shape;316;g3dbdfe328d2_0_25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17" name="Google Shape;317;g3dbdfe328d2_0_25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18" name="Google Shape;318;g3dbdfe328d2_0_25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19" name="Google Shape;319;g3dbdfe328d2_0_255"/>
          <p:cNvSpPr txBox="1"/>
          <p:nvPr/>
        </p:nvSpPr>
        <p:spPr>
          <a:xfrm>
            <a:off x="-12"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Brasil, 2024 </a:t>
            </a:r>
            <a:endParaRPr b="0" i="0" sz="2100" u="none" cap="none" strike="noStrike">
              <a:solidFill>
                <a:schemeClr val="dk1"/>
              </a:solidFill>
              <a:latin typeface="Arial"/>
              <a:ea typeface="Arial"/>
              <a:cs typeface="Arial"/>
              <a:sym typeface="Arial"/>
            </a:endParaRPr>
          </a:p>
        </p:txBody>
      </p:sp>
      <p:pic>
        <p:nvPicPr>
          <p:cNvPr id="320" name="Google Shape;320;g3dbdfe328d2_0_255"/>
          <p:cNvPicPr preferRelativeResize="0"/>
          <p:nvPr/>
        </p:nvPicPr>
        <p:blipFill rotWithShape="1">
          <a:blip r:embed="rId5">
            <a:alphaModFix/>
          </a:blip>
          <a:srcRect b="0" l="0" r="0" t="0"/>
          <a:stretch/>
        </p:blipFill>
        <p:spPr>
          <a:xfrm>
            <a:off x="1586025" y="1576588"/>
            <a:ext cx="15115961" cy="70968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g3dda23ae139_0_0"/>
          <p:cNvSpPr txBox="1"/>
          <p:nvPr/>
        </p:nvSpPr>
        <p:spPr>
          <a:xfrm>
            <a:off x="674125" y="1135050"/>
            <a:ext cx="106110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BRASIL PARA ELAS</a:t>
            </a:r>
            <a:endParaRPr b="1" i="0" sz="4100" u="none" cap="none" strike="noStrike">
              <a:solidFill>
                <a:schemeClr val="dk1"/>
              </a:solidFill>
              <a:latin typeface="Times New Roman"/>
              <a:ea typeface="Times New Roman"/>
              <a:cs typeface="Times New Roman"/>
              <a:sym typeface="Times New Roman"/>
            </a:endParaRPr>
          </a:p>
        </p:txBody>
      </p:sp>
      <p:sp>
        <p:nvSpPr>
          <p:cNvPr id="326" name="Google Shape;326;g3dda23ae139_0_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27" name="Google Shape;327;g3dda23ae139_0_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28" name="Google Shape;328;g3dda23ae139_0_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29" name="Google Shape;329;g3dda23ae139_0_0"/>
          <p:cNvSpPr txBox="1"/>
          <p:nvPr/>
        </p:nvSpPr>
        <p:spPr>
          <a:xfrm>
            <a:off x="-12" y="971315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Brasil, 2024</a:t>
            </a:r>
            <a:endParaRPr b="0" i="0" sz="2100" u="none" cap="none" strike="noStrike">
              <a:solidFill>
                <a:schemeClr val="dk1"/>
              </a:solidFill>
              <a:latin typeface="Arial"/>
              <a:ea typeface="Arial"/>
              <a:cs typeface="Arial"/>
              <a:sym typeface="Arial"/>
            </a:endParaRPr>
          </a:p>
        </p:txBody>
      </p:sp>
      <p:pic>
        <p:nvPicPr>
          <p:cNvPr id="330" name="Google Shape;330;g3dda23ae139_0_0"/>
          <p:cNvPicPr preferRelativeResize="0"/>
          <p:nvPr/>
        </p:nvPicPr>
        <p:blipFill rotWithShape="1">
          <a:blip r:embed="rId5">
            <a:alphaModFix/>
          </a:blip>
          <a:srcRect b="0" l="0" r="0" t="0"/>
          <a:stretch/>
        </p:blipFill>
        <p:spPr>
          <a:xfrm>
            <a:off x="1633763" y="1856888"/>
            <a:ext cx="14373225" cy="6562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g3dda23ae139_0_12"/>
          <p:cNvSpPr txBox="1"/>
          <p:nvPr/>
        </p:nvSpPr>
        <p:spPr>
          <a:xfrm>
            <a:off x="1621050" y="1425600"/>
            <a:ext cx="152421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Prefeitura de Maceió lança Banco da Mulher Empreendedora</a:t>
            </a:r>
            <a:endParaRPr b="1" i="0" sz="4100" u="none" cap="none" strike="noStrike">
              <a:solidFill>
                <a:schemeClr val="dk1"/>
              </a:solidFill>
              <a:latin typeface="Times New Roman"/>
              <a:ea typeface="Times New Roman"/>
              <a:cs typeface="Times New Roman"/>
              <a:sym typeface="Times New Roman"/>
            </a:endParaRPr>
          </a:p>
        </p:txBody>
      </p:sp>
      <p:sp>
        <p:nvSpPr>
          <p:cNvPr id="336" name="Google Shape;336;g3dda23ae139_0_1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37" name="Google Shape;337;g3dda23ae139_0_1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38" name="Google Shape;338;g3dda23ae139_0_1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39" name="Google Shape;339;g3dda23ae139_0_12"/>
          <p:cNvSpPr txBox="1"/>
          <p:nvPr/>
        </p:nvSpPr>
        <p:spPr>
          <a:xfrm>
            <a:off x="8" y="96867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Banco da Mulher Empreendedora, 2024</a:t>
            </a:r>
            <a:endParaRPr b="0" i="0" sz="2100" u="none" cap="none" strike="noStrike">
              <a:solidFill>
                <a:schemeClr val="dk1"/>
              </a:solidFill>
              <a:latin typeface="Arial"/>
              <a:ea typeface="Arial"/>
              <a:cs typeface="Arial"/>
              <a:sym typeface="Arial"/>
            </a:endParaRPr>
          </a:p>
        </p:txBody>
      </p:sp>
      <p:pic>
        <p:nvPicPr>
          <p:cNvPr descr="Grupo de pessoas em pé posando para foto&#10;&#10;Descrição gerada automaticamente" id="340" name="Google Shape;340;g3dda23ae139_0_12"/>
          <p:cNvPicPr preferRelativeResize="0"/>
          <p:nvPr/>
        </p:nvPicPr>
        <p:blipFill rotWithShape="1">
          <a:blip r:embed="rId5">
            <a:alphaModFix/>
          </a:blip>
          <a:srcRect b="0" l="0" r="0" t="0"/>
          <a:stretch/>
        </p:blipFill>
        <p:spPr>
          <a:xfrm>
            <a:off x="4464049" y="2350275"/>
            <a:ext cx="9359906" cy="62286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131" name="Shape 131"/>
        <p:cNvGrpSpPr/>
        <p:nvPr/>
      </p:nvGrpSpPr>
      <p:grpSpPr>
        <a:xfrm>
          <a:off x="0" y="0"/>
          <a:ext cx="0" cy="0"/>
          <a:chOff x="0" y="0"/>
          <a:chExt cx="0" cy="0"/>
        </a:xfrm>
      </p:grpSpPr>
      <p:sp>
        <p:nvSpPr>
          <p:cNvPr id="132" name="Google Shape;132;p2"/>
          <p:cNvSpPr txBox="1"/>
          <p:nvPr>
            <p:ph type="title"/>
          </p:nvPr>
        </p:nvSpPr>
        <p:spPr>
          <a:xfrm>
            <a:off x="6177701" y="0"/>
            <a:ext cx="11047200" cy="969600"/>
          </a:xfrm>
          <a:prstGeom prst="rect">
            <a:avLst/>
          </a:prstGeom>
          <a:noFill/>
          <a:ln>
            <a:noFill/>
          </a:ln>
        </p:spPr>
        <p:txBody>
          <a:bodyPr anchorCtr="0" anchor="t" bIns="0" lIns="0" spcFirstLastPara="1" rIns="0" wrap="square" tIns="15225">
            <a:spAutoFit/>
          </a:bodyPr>
          <a:lstStyle/>
          <a:p>
            <a:pPr indent="0" lvl="0" marL="12700" rtl="0" algn="l">
              <a:lnSpc>
                <a:spcPct val="100000"/>
              </a:lnSpc>
              <a:spcBef>
                <a:spcPts val="0"/>
              </a:spcBef>
              <a:spcAft>
                <a:spcPts val="0"/>
              </a:spcAft>
              <a:buSzPts val="1400"/>
              <a:buNone/>
            </a:pPr>
            <a:r>
              <a:rPr b="0" lang="pt-BR" sz="6200">
                <a:solidFill>
                  <a:srgbClr val="242625"/>
                </a:solidFill>
                <a:latin typeface="Trebuchet MS"/>
                <a:ea typeface="Trebuchet MS"/>
                <a:cs typeface="Trebuchet MS"/>
                <a:sym typeface="Trebuchet MS"/>
              </a:rPr>
              <a:t>Em que iremos te ajudar?</a:t>
            </a:r>
            <a:endParaRPr sz="6200">
              <a:latin typeface="Trebuchet MS"/>
              <a:ea typeface="Trebuchet MS"/>
              <a:cs typeface="Trebuchet MS"/>
              <a:sym typeface="Trebuchet MS"/>
            </a:endParaRPr>
          </a:p>
        </p:txBody>
      </p:sp>
      <p:sp>
        <p:nvSpPr>
          <p:cNvPr id="133" name="Google Shape;133;p2"/>
          <p:cNvSpPr txBox="1"/>
          <p:nvPr/>
        </p:nvSpPr>
        <p:spPr>
          <a:xfrm>
            <a:off x="6177696" y="1763339"/>
            <a:ext cx="2061845" cy="1082675"/>
          </a:xfrm>
          <a:prstGeom prst="rect">
            <a:avLst/>
          </a:prstGeom>
          <a:noFill/>
          <a:ln>
            <a:noFill/>
          </a:ln>
        </p:spPr>
        <p:txBody>
          <a:bodyPr anchorCtr="0" anchor="t" bIns="0" lIns="0" spcFirstLastPara="1" rIns="0" wrap="square" tIns="11425">
            <a:spAutoFit/>
          </a:bodyPr>
          <a:lstStyle/>
          <a:p>
            <a:pPr indent="0" lvl="0" marL="12700" marR="5080" rtl="0" algn="l">
              <a:lnSpc>
                <a:spcPct val="118600"/>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Contribuições do  MEI para a  sociedade</a:t>
            </a:r>
            <a:endParaRPr b="0" i="0" sz="1950" u="none" cap="none" strike="noStrike">
              <a:solidFill>
                <a:schemeClr val="dk1"/>
              </a:solidFill>
              <a:latin typeface="Arial"/>
              <a:ea typeface="Arial"/>
              <a:cs typeface="Arial"/>
              <a:sym typeface="Arial"/>
            </a:endParaRPr>
          </a:p>
        </p:txBody>
      </p:sp>
      <p:grpSp>
        <p:nvGrpSpPr>
          <p:cNvPr id="134" name="Google Shape;134;p2"/>
          <p:cNvGrpSpPr/>
          <p:nvPr/>
        </p:nvGrpSpPr>
        <p:grpSpPr>
          <a:xfrm>
            <a:off x="0" y="826691"/>
            <a:ext cx="5479397" cy="8417050"/>
            <a:chOff x="0" y="826691"/>
            <a:chExt cx="5479397" cy="8417050"/>
          </a:xfrm>
        </p:grpSpPr>
        <p:pic>
          <p:nvPicPr>
            <p:cNvPr id="135" name="Google Shape;135;p2"/>
            <p:cNvPicPr preferRelativeResize="0"/>
            <p:nvPr/>
          </p:nvPicPr>
          <p:blipFill rotWithShape="1">
            <a:blip r:embed="rId3">
              <a:alphaModFix/>
            </a:blip>
            <a:srcRect b="0" l="0" r="0" t="0"/>
            <a:stretch/>
          </p:blipFill>
          <p:spPr>
            <a:xfrm>
              <a:off x="0" y="826691"/>
              <a:ext cx="5479397" cy="8417050"/>
            </a:xfrm>
            <a:prstGeom prst="rect">
              <a:avLst/>
            </a:prstGeom>
            <a:noFill/>
            <a:ln>
              <a:noFill/>
            </a:ln>
          </p:spPr>
        </p:pic>
        <p:sp>
          <p:nvSpPr>
            <p:cNvPr id="136" name="Google Shape;136;p2"/>
            <p:cNvSpPr/>
            <p:nvPr/>
          </p:nvSpPr>
          <p:spPr>
            <a:xfrm>
              <a:off x="303390" y="2637585"/>
              <a:ext cx="231775" cy="2025650"/>
            </a:xfrm>
            <a:custGeom>
              <a:rect b="b" l="l" r="r" t="t"/>
              <a:pathLst>
                <a:path extrusionOk="0" h="2025650" w="231775">
                  <a:moveTo>
                    <a:pt x="135154" y="231479"/>
                  </a:moveTo>
                  <a:lnTo>
                    <a:pt x="96539" y="231479"/>
                  </a:lnTo>
                  <a:lnTo>
                    <a:pt x="96539" y="0"/>
                  </a:lnTo>
                  <a:lnTo>
                    <a:pt x="135154" y="0"/>
                  </a:lnTo>
                  <a:lnTo>
                    <a:pt x="135154" y="231479"/>
                  </a:lnTo>
                  <a:close/>
                </a:path>
                <a:path extrusionOk="0" h="2025650" w="231775">
                  <a:moveTo>
                    <a:pt x="115847" y="2025448"/>
                  </a:moveTo>
                  <a:lnTo>
                    <a:pt x="71137" y="2016406"/>
                  </a:lnTo>
                  <a:lnTo>
                    <a:pt x="34271" y="1991691"/>
                  </a:lnTo>
                  <a:lnTo>
                    <a:pt x="9231" y="1954919"/>
                  </a:lnTo>
                  <a:lnTo>
                    <a:pt x="0" y="1909708"/>
                  </a:lnTo>
                  <a:lnTo>
                    <a:pt x="38615" y="1909708"/>
                  </a:lnTo>
                  <a:lnTo>
                    <a:pt x="44709" y="1939668"/>
                  </a:lnTo>
                  <a:lnTo>
                    <a:pt x="61302" y="1964202"/>
                  </a:lnTo>
                  <a:lnTo>
                    <a:pt x="85859" y="1980780"/>
                  </a:lnTo>
                  <a:lnTo>
                    <a:pt x="115847" y="1986868"/>
                  </a:lnTo>
                  <a:lnTo>
                    <a:pt x="201149" y="1986868"/>
                  </a:lnTo>
                  <a:lnTo>
                    <a:pt x="197905" y="1991691"/>
                  </a:lnTo>
                  <a:lnTo>
                    <a:pt x="161099" y="2016406"/>
                  </a:lnTo>
                  <a:lnTo>
                    <a:pt x="115847" y="2025448"/>
                  </a:lnTo>
                  <a:close/>
                </a:path>
                <a:path extrusionOk="0" h="2025650" w="231775">
                  <a:moveTo>
                    <a:pt x="201149" y="1986868"/>
                  </a:moveTo>
                  <a:lnTo>
                    <a:pt x="115847" y="1986868"/>
                  </a:lnTo>
                  <a:lnTo>
                    <a:pt x="145834" y="1980780"/>
                  </a:lnTo>
                  <a:lnTo>
                    <a:pt x="170391" y="1964202"/>
                  </a:lnTo>
                  <a:lnTo>
                    <a:pt x="186984" y="1939668"/>
                  </a:lnTo>
                  <a:lnTo>
                    <a:pt x="193078" y="1909708"/>
                  </a:lnTo>
                  <a:lnTo>
                    <a:pt x="231694" y="1909708"/>
                  </a:lnTo>
                  <a:lnTo>
                    <a:pt x="222643" y="1954919"/>
                  </a:lnTo>
                  <a:lnTo>
                    <a:pt x="201149" y="1986868"/>
                  </a:lnTo>
                  <a:close/>
                </a:path>
              </a:pathLst>
            </a:custGeom>
            <a:solidFill>
              <a:srgbClr val="2ED47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37" name="Google Shape;137;p2"/>
          <p:cNvSpPr txBox="1"/>
          <p:nvPr/>
        </p:nvSpPr>
        <p:spPr>
          <a:xfrm>
            <a:off x="8916955" y="1767832"/>
            <a:ext cx="2287905" cy="102868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Direitos e  Obrigações do MEI</a:t>
            </a:r>
            <a:endParaRPr b="0" i="0" sz="1950" u="none" cap="none" strike="noStrike">
              <a:solidFill>
                <a:schemeClr val="dk1"/>
              </a:solidFill>
              <a:latin typeface="Arial"/>
              <a:ea typeface="Arial"/>
              <a:cs typeface="Arial"/>
              <a:sym typeface="Arial"/>
            </a:endParaRPr>
          </a:p>
        </p:txBody>
      </p:sp>
      <p:sp>
        <p:nvSpPr>
          <p:cNvPr id="138" name="Google Shape;138;p2"/>
          <p:cNvSpPr txBox="1"/>
          <p:nvPr/>
        </p:nvSpPr>
        <p:spPr>
          <a:xfrm>
            <a:off x="11659558" y="1232005"/>
            <a:ext cx="972185"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3</a:t>
            </a:r>
            <a:endParaRPr b="0" i="0" sz="1900" u="none" cap="none" strike="noStrike">
              <a:solidFill>
                <a:schemeClr val="dk1"/>
              </a:solidFill>
              <a:latin typeface="Arial"/>
              <a:ea typeface="Arial"/>
              <a:cs typeface="Arial"/>
              <a:sym typeface="Arial"/>
            </a:endParaRPr>
          </a:p>
        </p:txBody>
      </p:sp>
      <p:sp>
        <p:nvSpPr>
          <p:cNvPr id="139" name="Google Shape;139;p2"/>
          <p:cNvSpPr txBox="1"/>
          <p:nvPr/>
        </p:nvSpPr>
        <p:spPr>
          <a:xfrm>
            <a:off x="11659558" y="1748254"/>
            <a:ext cx="2509520"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legalizar o seu  MEI</a:t>
            </a:r>
            <a:endParaRPr b="0" i="0" sz="1950" u="none" cap="none" strike="noStrike">
              <a:solidFill>
                <a:schemeClr val="dk1"/>
              </a:solidFill>
              <a:latin typeface="Arial"/>
              <a:ea typeface="Arial"/>
              <a:cs typeface="Arial"/>
              <a:sym typeface="Arial"/>
            </a:endParaRPr>
          </a:p>
        </p:txBody>
      </p:sp>
      <p:sp>
        <p:nvSpPr>
          <p:cNvPr id="140" name="Google Shape;140;p2"/>
          <p:cNvSpPr/>
          <p:nvPr/>
        </p:nvSpPr>
        <p:spPr>
          <a:xfrm>
            <a:off x="16108453" y="1"/>
            <a:ext cx="2179955" cy="1256665"/>
          </a:xfrm>
          <a:custGeom>
            <a:rect b="b" l="l" r="r" t="t"/>
            <a:pathLst>
              <a:path extrusionOk="0" h="1256665" w="2179955">
                <a:moveTo>
                  <a:pt x="1429801" y="1256484"/>
                </a:moveTo>
                <a:lnTo>
                  <a:pt x="1381223" y="1255682"/>
                </a:lnTo>
                <a:lnTo>
                  <a:pt x="1333070" y="1253292"/>
                </a:lnTo>
                <a:lnTo>
                  <a:pt x="1285345" y="1249340"/>
                </a:lnTo>
                <a:lnTo>
                  <a:pt x="1238072" y="1243850"/>
                </a:lnTo>
                <a:lnTo>
                  <a:pt x="1191277" y="1236848"/>
                </a:lnTo>
                <a:lnTo>
                  <a:pt x="1144984" y="1228360"/>
                </a:lnTo>
                <a:lnTo>
                  <a:pt x="1099220" y="1218409"/>
                </a:lnTo>
                <a:lnTo>
                  <a:pt x="1054009" y="1207023"/>
                </a:lnTo>
                <a:lnTo>
                  <a:pt x="1009376" y="1194225"/>
                </a:lnTo>
                <a:lnTo>
                  <a:pt x="965347" y="1180042"/>
                </a:lnTo>
                <a:lnTo>
                  <a:pt x="921948" y="1164498"/>
                </a:lnTo>
                <a:lnTo>
                  <a:pt x="879202" y="1147618"/>
                </a:lnTo>
                <a:lnTo>
                  <a:pt x="837136" y="1129428"/>
                </a:lnTo>
                <a:lnTo>
                  <a:pt x="795775" y="1109953"/>
                </a:lnTo>
                <a:lnTo>
                  <a:pt x="755144" y="1089219"/>
                </a:lnTo>
                <a:lnTo>
                  <a:pt x="715267" y="1067250"/>
                </a:lnTo>
                <a:lnTo>
                  <a:pt x="676172" y="1044071"/>
                </a:lnTo>
                <a:lnTo>
                  <a:pt x="637881" y="1019709"/>
                </a:lnTo>
                <a:lnTo>
                  <a:pt x="600422" y="994188"/>
                </a:lnTo>
                <a:lnTo>
                  <a:pt x="563819" y="967533"/>
                </a:lnTo>
                <a:lnTo>
                  <a:pt x="528097" y="939770"/>
                </a:lnTo>
                <a:lnTo>
                  <a:pt x="493281" y="910923"/>
                </a:lnTo>
                <a:lnTo>
                  <a:pt x="459398" y="881019"/>
                </a:lnTo>
                <a:lnTo>
                  <a:pt x="426471" y="850082"/>
                </a:lnTo>
                <a:lnTo>
                  <a:pt x="394527" y="818138"/>
                </a:lnTo>
                <a:lnTo>
                  <a:pt x="363590" y="785211"/>
                </a:lnTo>
                <a:lnTo>
                  <a:pt x="333686" y="751327"/>
                </a:lnTo>
                <a:lnTo>
                  <a:pt x="304839" y="716512"/>
                </a:lnTo>
                <a:lnTo>
                  <a:pt x="277076" y="680790"/>
                </a:lnTo>
                <a:lnTo>
                  <a:pt x="250421" y="644187"/>
                </a:lnTo>
                <a:lnTo>
                  <a:pt x="224900" y="606727"/>
                </a:lnTo>
                <a:lnTo>
                  <a:pt x="200537" y="568437"/>
                </a:lnTo>
                <a:lnTo>
                  <a:pt x="177359" y="529341"/>
                </a:lnTo>
                <a:lnTo>
                  <a:pt x="155390" y="489465"/>
                </a:lnTo>
                <a:lnTo>
                  <a:pt x="134655" y="448834"/>
                </a:lnTo>
                <a:lnTo>
                  <a:pt x="115181" y="407473"/>
                </a:lnTo>
                <a:lnTo>
                  <a:pt x="96991" y="365407"/>
                </a:lnTo>
                <a:lnTo>
                  <a:pt x="80111" y="322661"/>
                </a:lnTo>
                <a:lnTo>
                  <a:pt x="64567" y="279261"/>
                </a:lnTo>
                <a:lnTo>
                  <a:pt x="50383" y="235233"/>
                </a:lnTo>
                <a:lnTo>
                  <a:pt x="37586" y="190600"/>
                </a:lnTo>
                <a:lnTo>
                  <a:pt x="26199" y="145389"/>
                </a:lnTo>
                <a:lnTo>
                  <a:pt x="16249" y="99625"/>
                </a:lnTo>
                <a:lnTo>
                  <a:pt x="7760" y="53332"/>
                </a:lnTo>
                <a:lnTo>
                  <a:pt x="759" y="6537"/>
                </a:lnTo>
                <a:lnTo>
                  <a:pt x="0" y="0"/>
                </a:lnTo>
                <a:lnTo>
                  <a:pt x="2179544" y="0"/>
                </a:lnTo>
                <a:lnTo>
                  <a:pt x="2179544" y="1046348"/>
                </a:lnTo>
                <a:lnTo>
                  <a:pt x="2144288" y="1067250"/>
                </a:lnTo>
                <a:lnTo>
                  <a:pt x="2104412" y="1089219"/>
                </a:lnTo>
                <a:lnTo>
                  <a:pt x="2063780" y="1109953"/>
                </a:lnTo>
                <a:lnTo>
                  <a:pt x="2022419" y="1129428"/>
                </a:lnTo>
                <a:lnTo>
                  <a:pt x="1980353" y="1147618"/>
                </a:lnTo>
                <a:lnTo>
                  <a:pt x="1937607" y="1164498"/>
                </a:lnTo>
                <a:lnTo>
                  <a:pt x="1894208" y="1180042"/>
                </a:lnTo>
                <a:lnTo>
                  <a:pt x="1850179" y="1194225"/>
                </a:lnTo>
                <a:lnTo>
                  <a:pt x="1805547" y="1207023"/>
                </a:lnTo>
                <a:lnTo>
                  <a:pt x="1760335" y="1218409"/>
                </a:lnTo>
                <a:lnTo>
                  <a:pt x="1714571" y="1228360"/>
                </a:lnTo>
                <a:lnTo>
                  <a:pt x="1668279" y="1236848"/>
                </a:lnTo>
                <a:lnTo>
                  <a:pt x="1621483" y="1243850"/>
                </a:lnTo>
                <a:lnTo>
                  <a:pt x="1574210" y="1249340"/>
                </a:lnTo>
                <a:lnTo>
                  <a:pt x="1526485" y="1253292"/>
                </a:lnTo>
                <a:lnTo>
                  <a:pt x="1478332" y="1255682"/>
                </a:lnTo>
                <a:lnTo>
                  <a:pt x="1429801" y="1256484"/>
                </a:lnTo>
                <a:close/>
              </a:path>
            </a:pathLst>
          </a:custGeom>
          <a:solidFill>
            <a:srgbClr val="242625">
              <a:alpha val="1960"/>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2"/>
          <p:cNvSpPr txBox="1"/>
          <p:nvPr/>
        </p:nvSpPr>
        <p:spPr>
          <a:xfrm>
            <a:off x="6177696" y="1251582"/>
            <a:ext cx="92697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a:t>
            </a:r>
            <a:endParaRPr b="0" i="0" sz="1900" u="none" cap="none" strike="noStrike">
              <a:solidFill>
                <a:schemeClr val="dk1"/>
              </a:solidFill>
              <a:latin typeface="Arial"/>
              <a:ea typeface="Arial"/>
              <a:cs typeface="Arial"/>
              <a:sym typeface="Arial"/>
            </a:endParaRPr>
          </a:p>
        </p:txBody>
      </p:sp>
      <p:sp>
        <p:nvSpPr>
          <p:cNvPr id="142" name="Google Shape;142;p2"/>
          <p:cNvSpPr txBox="1"/>
          <p:nvPr/>
        </p:nvSpPr>
        <p:spPr>
          <a:xfrm>
            <a:off x="14470163" y="1767832"/>
            <a:ext cx="2426335" cy="102868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Obrigações  Acessórias e Fiscais</a:t>
            </a:r>
            <a:endParaRPr b="0" i="0" sz="1950" u="none" cap="none" strike="noStrike">
              <a:solidFill>
                <a:schemeClr val="dk1"/>
              </a:solidFill>
              <a:latin typeface="Arial"/>
              <a:ea typeface="Arial"/>
              <a:cs typeface="Arial"/>
              <a:sym typeface="Arial"/>
            </a:endParaRPr>
          </a:p>
        </p:txBody>
      </p:sp>
      <p:sp>
        <p:nvSpPr>
          <p:cNvPr id="143" name="Google Shape;143;p2"/>
          <p:cNvSpPr txBox="1"/>
          <p:nvPr/>
        </p:nvSpPr>
        <p:spPr>
          <a:xfrm>
            <a:off x="6177696" y="3132720"/>
            <a:ext cx="96901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5</a:t>
            </a:r>
            <a:endParaRPr b="0" i="0" sz="1900" u="none" cap="none" strike="noStrike">
              <a:solidFill>
                <a:schemeClr val="dk1"/>
              </a:solidFill>
              <a:latin typeface="Arial"/>
              <a:ea typeface="Arial"/>
              <a:cs typeface="Arial"/>
              <a:sym typeface="Arial"/>
            </a:endParaRPr>
          </a:p>
        </p:txBody>
      </p:sp>
      <p:sp>
        <p:nvSpPr>
          <p:cNvPr id="144" name="Google Shape;144;p2"/>
          <p:cNvSpPr txBox="1"/>
          <p:nvPr/>
        </p:nvSpPr>
        <p:spPr>
          <a:xfrm>
            <a:off x="8916955" y="3144864"/>
            <a:ext cx="972819"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6</a:t>
            </a:r>
            <a:endParaRPr b="0" i="0" sz="1900" u="none" cap="none" strike="noStrike">
              <a:solidFill>
                <a:schemeClr val="dk1"/>
              </a:solidFill>
              <a:latin typeface="Arial"/>
              <a:ea typeface="Arial"/>
              <a:cs typeface="Arial"/>
              <a:sym typeface="Arial"/>
            </a:endParaRPr>
          </a:p>
        </p:txBody>
      </p:sp>
      <p:sp>
        <p:nvSpPr>
          <p:cNvPr id="145" name="Google Shape;145;p2"/>
          <p:cNvSpPr txBox="1"/>
          <p:nvPr/>
        </p:nvSpPr>
        <p:spPr>
          <a:xfrm>
            <a:off x="8916955" y="3661114"/>
            <a:ext cx="2042160"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encerrar a  Atividade do MEI</a:t>
            </a:r>
            <a:endParaRPr b="0" i="0" sz="1950" u="none" cap="none" strike="noStrike">
              <a:solidFill>
                <a:schemeClr val="dk1"/>
              </a:solidFill>
              <a:latin typeface="Arial"/>
              <a:ea typeface="Arial"/>
              <a:cs typeface="Arial"/>
              <a:sym typeface="Arial"/>
            </a:endParaRPr>
          </a:p>
        </p:txBody>
      </p:sp>
      <p:sp>
        <p:nvSpPr>
          <p:cNvPr id="146" name="Google Shape;146;p2"/>
          <p:cNvSpPr txBox="1"/>
          <p:nvPr/>
        </p:nvSpPr>
        <p:spPr>
          <a:xfrm>
            <a:off x="11659558" y="3113141"/>
            <a:ext cx="956944"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7</a:t>
            </a:r>
            <a:endParaRPr b="0" i="0" sz="1900" u="none" cap="none" strike="noStrike">
              <a:solidFill>
                <a:schemeClr val="dk1"/>
              </a:solidFill>
              <a:latin typeface="Arial"/>
              <a:ea typeface="Arial"/>
              <a:cs typeface="Arial"/>
              <a:sym typeface="Arial"/>
            </a:endParaRPr>
          </a:p>
        </p:txBody>
      </p:sp>
      <p:sp>
        <p:nvSpPr>
          <p:cNvPr id="147" name="Google Shape;147;p2"/>
          <p:cNvSpPr txBox="1"/>
          <p:nvPr/>
        </p:nvSpPr>
        <p:spPr>
          <a:xfrm>
            <a:off x="11659558" y="3629391"/>
            <a:ext cx="2195195"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Análise e Controle  do Fluxo de Caixa</a:t>
            </a:r>
            <a:endParaRPr b="0" i="0" sz="1950" u="none" cap="none" strike="noStrike">
              <a:solidFill>
                <a:schemeClr val="dk1"/>
              </a:solidFill>
              <a:latin typeface="Arial"/>
              <a:ea typeface="Arial"/>
              <a:cs typeface="Arial"/>
              <a:sym typeface="Arial"/>
            </a:endParaRPr>
          </a:p>
        </p:txBody>
      </p:sp>
      <p:sp>
        <p:nvSpPr>
          <p:cNvPr id="148" name="Google Shape;148;p2"/>
          <p:cNvSpPr txBox="1"/>
          <p:nvPr/>
        </p:nvSpPr>
        <p:spPr>
          <a:xfrm>
            <a:off x="14402161" y="3164443"/>
            <a:ext cx="972819"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8</a:t>
            </a:r>
            <a:endParaRPr b="0" i="0" sz="1900" u="none" cap="none" strike="noStrike">
              <a:solidFill>
                <a:schemeClr val="dk1"/>
              </a:solidFill>
              <a:latin typeface="Arial"/>
              <a:ea typeface="Arial"/>
              <a:cs typeface="Arial"/>
              <a:sym typeface="Arial"/>
            </a:endParaRPr>
          </a:p>
        </p:txBody>
      </p:sp>
      <p:sp>
        <p:nvSpPr>
          <p:cNvPr id="149" name="Google Shape;149;p2"/>
          <p:cNvSpPr txBox="1"/>
          <p:nvPr/>
        </p:nvSpPr>
        <p:spPr>
          <a:xfrm>
            <a:off x="14402161" y="3680692"/>
            <a:ext cx="2464435"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Controle de Estoque  para o MEI</a:t>
            </a:r>
            <a:endParaRPr b="0" i="0" sz="1950" u="none" cap="none" strike="noStrike">
              <a:solidFill>
                <a:schemeClr val="dk1"/>
              </a:solidFill>
              <a:latin typeface="Arial"/>
              <a:ea typeface="Arial"/>
              <a:cs typeface="Arial"/>
              <a:sym typeface="Arial"/>
            </a:endParaRPr>
          </a:p>
        </p:txBody>
      </p:sp>
      <p:sp>
        <p:nvSpPr>
          <p:cNvPr id="150" name="Google Shape;150;p2"/>
          <p:cNvSpPr txBox="1"/>
          <p:nvPr/>
        </p:nvSpPr>
        <p:spPr>
          <a:xfrm>
            <a:off x="6177696" y="3652737"/>
            <a:ext cx="2464435" cy="2188210"/>
          </a:xfrm>
          <a:prstGeom prst="rect">
            <a:avLst/>
          </a:prstGeom>
          <a:noFill/>
          <a:ln>
            <a:noFill/>
          </a:ln>
        </p:spPr>
        <p:txBody>
          <a:bodyPr anchorCtr="0" anchor="t" bIns="0" lIns="0" spcFirstLastPara="1" rIns="0" wrap="square" tIns="12050">
            <a:spAutoFit/>
          </a:bodyPr>
          <a:lstStyle/>
          <a:p>
            <a:pPr indent="0" lvl="0" marL="12700" marR="5080" rtl="0" algn="l">
              <a:lnSpc>
                <a:spcPct val="118200"/>
              </a:lnSpc>
              <a:spcBef>
                <a:spcPts val="0"/>
              </a:spcBef>
              <a:spcAft>
                <a:spcPts val="0"/>
              </a:spcAft>
              <a:buClr>
                <a:srgbClr val="000000"/>
              </a:buClr>
              <a:buSzPts val="1850"/>
              <a:buFont typeface="Arial"/>
              <a:buNone/>
            </a:pPr>
            <a:r>
              <a:rPr b="0" i="0" lang="pt-BR" sz="1850" u="none" cap="none" strike="noStrike">
                <a:solidFill>
                  <a:srgbClr val="242625"/>
                </a:solidFill>
                <a:latin typeface="Arial"/>
                <a:ea typeface="Arial"/>
                <a:cs typeface="Arial"/>
                <a:sym typeface="Arial"/>
              </a:rPr>
              <a:t>Liquidação de  Pendências  Tributárias e  Desenquadramento  MEI</a:t>
            </a:r>
            <a:endParaRPr b="0" i="0" sz="1850" u="none" cap="none" strike="noStrike">
              <a:solidFill>
                <a:schemeClr val="dk1"/>
              </a:solidFill>
              <a:latin typeface="Arial"/>
              <a:ea typeface="Arial"/>
              <a:cs typeface="Arial"/>
              <a:sym typeface="Arial"/>
            </a:endParaRPr>
          </a:p>
          <a:p>
            <a:pPr indent="0" lvl="0" marL="12700" marR="0" rtl="0" algn="l">
              <a:lnSpc>
                <a:spcPct val="100000"/>
              </a:lnSpc>
              <a:spcBef>
                <a:spcPts val="1625"/>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9</a:t>
            </a:r>
            <a:endParaRPr b="0" i="0" sz="1900" u="none" cap="none" strike="noStrike">
              <a:solidFill>
                <a:schemeClr val="dk1"/>
              </a:solidFill>
              <a:latin typeface="Arial"/>
              <a:ea typeface="Arial"/>
              <a:cs typeface="Arial"/>
              <a:sym typeface="Arial"/>
            </a:endParaRPr>
          </a:p>
        </p:txBody>
      </p:sp>
      <p:sp>
        <p:nvSpPr>
          <p:cNvPr id="151" name="Google Shape;151;p2"/>
          <p:cNvSpPr txBox="1"/>
          <p:nvPr/>
        </p:nvSpPr>
        <p:spPr>
          <a:xfrm>
            <a:off x="6177696" y="6039552"/>
            <a:ext cx="2256155" cy="106489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o MEI pode  definir o seu preço  de Venda?</a:t>
            </a:r>
            <a:endParaRPr b="0" i="0" sz="1950" u="none" cap="none" strike="noStrike">
              <a:solidFill>
                <a:schemeClr val="dk1"/>
              </a:solidFill>
              <a:latin typeface="Arial"/>
              <a:ea typeface="Arial"/>
              <a:cs typeface="Arial"/>
              <a:sym typeface="Arial"/>
            </a:endParaRPr>
          </a:p>
        </p:txBody>
      </p:sp>
      <p:sp>
        <p:nvSpPr>
          <p:cNvPr id="152" name="Google Shape;152;p2"/>
          <p:cNvSpPr txBox="1"/>
          <p:nvPr/>
        </p:nvSpPr>
        <p:spPr>
          <a:xfrm>
            <a:off x="8916955" y="5523302"/>
            <a:ext cx="109728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10</a:t>
            </a:r>
            <a:endParaRPr b="0" i="0" sz="1900" u="none" cap="none" strike="noStrike">
              <a:solidFill>
                <a:schemeClr val="dk1"/>
              </a:solidFill>
              <a:latin typeface="Arial"/>
              <a:ea typeface="Arial"/>
              <a:cs typeface="Arial"/>
              <a:sym typeface="Arial"/>
            </a:endParaRPr>
          </a:p>
        </p:txBody>
      </p:sp>
      <p:sp>
        <p:nvSpPr>
          <p:cNvPr id="153" name="Google Shape;153;p2"/>
          <p:cNvSpPr txBox="1"/>
          <p:nvPr/>
        </p:nvSpPr>
        <p:spPr>
          <a:xfrm>
            <a:off x="8916955" y="6039552"/>
            <a:ext cx="2348865"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Declaração do IRPF  para o MEI</a:t>
            </a:r>
            <a:endParaRPr b="0" i="0" sz="1950" u="none" cap="none" strike="noStrike">
              <a:solidFill>
                <a:schemeClr val="dk1"/>
              </a:solidFill>
              <a:latin typeface="Arial"/>
              <a:ea typeface="Arial"/>
              <a:cs typeface="Arial"/>
              <a:sym typeface="Arial"/>
            </a:endParaRPr>
          </a:p>
        </p:txBody>
      </p:sp>
      <p:sp>
        <p:nvSpPr>
          <p:cNvPr id="154" name="Google Shape;154;p2"/>
          <p:cNvSpPr txBox="1"/>
          <p:nvPr/>
        </p:nvSpPr>
        <p:spPr>
          <a:xfrm>
            <a:off x="11659558" y="5491580"/>
            <a:ext cx="104521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11</a:t>
            </a:r>
            <a:endParaRPr b="0" i="0" sz="1900" u="none" cap="none" strike="noStrike">
              <a:solidFill>
                <a:schemeClr val="dk1"/>
              </a:solidFill>
              <a:latin typeface="Arial"/>
              <a:ea typeface="Arial"/>
              <a:cs typeface="Arial"/>
              <a:sym typeface="Arial"/>
            </a:endParaRPr>
          </a:p>
        </p:txBody>
      </p:sp>
      <p:sp>
        <p:nvSpPr>
          <p:cNvPr id="155" name="Google Shape;155;p2"/>
          <p:cNvSpPr txBox="1"/>
          <p:nvPr/>
        </p:nvSpPr>
        <p:spPr>
          <a:xfrm>
            <a:off x="14402161" y="5542881"/>
            <a:ext cx="108331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12</a:t>
            </a:r>
            <a:endParaRPr b="0" i="0" sz="1900" u="none" cap="none" strike="noStrike">
              <a:solidFill>
                <a:schemeClr val="dk1"/>
              </a:solidFill>
              <a:latin typeface="Arial"/>
              <a:ea typeface="Arial"/>
              <a:cs typeface="Arial"/>
              <a:sym typeface="Arial"/>
            </a:endParaRPr>
          </a:p>
        </p:txBody>
      </p:sp>
      <p:sp>
        <p:nvSpPr>
          <p:cNvPr id="156" name="Google Shape;156;p2"/>
          <p:cNvSpPr txBox="1"/>
          <p:nvPr/>
        </p:nvSpPr>
        <p:spPr>
          <a:xfrm>
            <a:off x="14402161" y="6059130"/>
            <a:ext cx="2465705" cy="106489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Previdência para o  MEI (Incluindo  previdência privada)</a:t>
            </a:r>
            <a:endParaRPr b="0" i="0" sz="1950" u="none" cap="none" strike="noStrike">
              <a:solidFill>
                <a:schemeClr val="dk1"/>
              </a:solidFill>
              <a:latin typeface="Arial"/>
              <a:ea typeface="Arial"/>
              <a:cs typeface="Arial"/>
              <a:sym typeface="Arial"/>
            </a:endParaRPr>
          </a:p>
        </p:txBody>
      </p:sp>
      <p:sp>
        <p:nvSpPr>
          <p:cNvPr id="157" name="Google Shape;157;p2"/>
          <p:cNvSpPr txBox="1"/>
          <p:nvPr/>
        </p:nvSpPr>
        <p:spPr>
          <a:xfrm>
            <a:off x="6177696" y="7885214"/>
            <a:ext cx="1090295"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13</a:t>
            </a:r>
            <a:endParaRPr b="0" i="0" sz="1900" u="none" cap="none" strike="noStrike">
              <a:solidFill>
                <a:schemeClr val="dk1"/>
              </a:solidFill>
              <a:latin typeface="Arial"/>
              <a:ea typeface="Arial"/>
              <a:cs typeface="Arial"/>
              <a:sym typeface="Arial"/>
            </a:endParaRPr>
          </a:p>
        </p:txBody>
      </p:sp>
      <p:sp>
        <p:nvSpPr>
          <p:cNvPr id="158" name="Google Shape;158;p2"/>
          <p:cNvSpPr txBox="1"/>
          <p:nvPr/>
        </p:nvSpPr>
        <p:spPr>
          <a:xfrm>
            <a:off x="6177696" y="8401463"/>
            <a:ext cx="2178685" cy="141160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atingir seu  público alvo para  expandir o seu  empreendimento?</a:t>
            </a:r>
            <a:endParaRPr b="0" i="0" sz="1950" u="none" cap="none" strike="noStrike">
              <a:solidFill>
                <a:schemeClr val="dk1"/>
              </a:solidFill>
              <a:latin typeface="Arial"/>
              <a:ea typeface="Arial"/>
              <a:cs typeface="Arial"/>
              <a:sym typeface="Arial"/>
            </a:endParaRPr>
          </a:p>
        </p:txBody>
      </p:sp>
      <p:sp>
        <p:nvSpPr>
          <p:cNvPr id="159" name="Google Shape;159;p2"/>
          <p:cNvSpPr txBox="1"/>
          <p:nvPr/>
        </p:nvSpPr>
        <p:spPr>
          <a:xfrm>
            <a:off x="8916955" y="7897358"/>
            <a:ext cx="109474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14</a:t>
            </a:r>
            <a:endParaRPr b="0" i="0" sz="1900" u="none" cap="none" strike="noStrike">
              <a:solidFill>
                <a:schemeClr val="dk1"/>
              </a:solidFill>
              <a:latin typeface="Arial"/>
              <a:ea typeface="Arial"/>
              <a:cs typeface="Arial"/>
              <a:sym typeface="Arial"/>
            </a:endParaRPr>
          </a:p>
        </p:txBody>
      </p:sp>
      <p:sp>
        <p:nvSpPr>
          <p:cNvPr id="160" name="Google Shape;160;p2"/>
          <p:cNvSpPr txBox="1"/>
          <p:nvPr/>
        </p:nvSpPr>
        <p:spPr>
          <a:xfrm>
            <a:off x="8916955" y="8413608"/>
            <a:ext cx="2350770"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Empreendedorismo  para MEIs</a:t>
            </a:r>
            <a:endParaRPr b="0" i="0" sz="1950" u="none" cap="none" strike="noStrike">
              <a:solidFill>
                <a:schemeClr val="dk1"/>
              </a:solidFill>
              <a:latin typeface="Arial"/>
              <a:ea typeface="Arial"/>
              <a:cs typeface="Arial"/>
              <a:sym typeface="Arial"/>
            </a:endParaRPr>
          </a:p>
        </p:txBody>
      </p:sp>
      <p:sp>
        <p:nvSpPr>
          <p:cNvPr id="161" name="Google Shape;161;p2"/>
          <p:cNvSpPr txBox="1"/>
          <p:nvPr/>
        </p:nvSpPr>
        <p:spPr>
          <a:xfrm>
            <a:off x="11659558" y="6011599"/>
            <a:ext cx="2475865" cy="2171700"/>
          </a:xfrm>
          <a:prstGeom prst="rect">
            <a:avLst/>
          </a:prstGeom>
          <a:noFill/>
          <a:ln>
            <a:noFill/>
          </a:ln>
        </p:spPr>
        <p:txBody>
          <a:bodyPr anchorCtr="0" anchor="t" bIns="0" lIns="0" spcFirstLastPara="1" rIns="0" wrap="square" tIns="12050">
            <a:spAutoFit/>
          </a:bodyPr>
          <a:lstStyle/>
          <a:p>
            <a:pPr indent="0" lvl="0" marL="12700" marR="5080" rtl="0" algn="l">
              <a:lnSpc>
                <a:spcPct val="118200"/>
              </a:lnSpc>
              <a:spcBef>
                <a:spcPts val="0"/>
              </a:spcBef>
              <a:spcAft>
                <a:spcPts val="0"/>
              </a:spcAft>
              <a:buClr>
                <a:srgbClr val="000000"/>
              </a:buClr>
              <a:buSzPts val="1850"/>
              <a:buFont typeface="Arial"/>
              <a:buNone/>
            </a:pPr>
            <a:r>
              <a:rPr b="0" i="0" lang="pt-BR" sz="1850" u="none" cap="none" strike="noStrike">
                <a:solidFill>
                  <a:srgbClr val="242625"/>
                </a:solidFill>
                <a:latin typeface="Arial"/>
                <a:ea typeface="Arial"/>
                <a:cs typeface="Arial"/>
                <a:sym typeface="Arial"/>
              </a:rPr>
              <a:t>Meios de  recebimento e  financiamento para	o  MEI (Incluindo linhas  de Crédito)</a:t>
            </a:r>
            <a:endParaRPr b="0" i="0" sz="1850" u="none" cap="none" strike="noStrike">
              <a:solidFill>
                <a:schemeClr val="dk1"/>
              </a:solidFill>
              <a:latin typeface="Arial"/>
              <a:ea typeface="Arial"/>
              <a:cs typeface="Arial"/>
              <a:sym typeface="Arial"/>
            </a:endParaRPr>
          </a:p>
          <a:p>
            <a:pPr indent="0" lvl="0" marL="12700" marR="0" rtl="0" algn="l">
              <a:lnSpc>
                <a:spcPct val="100000"/>
              </a:lnSpc>
              <a:spcBef>
                <a:spcPts val="1495"/>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15</a:t>
            </a:r>
            <a:endParaRPr b="0" i="0" sz="1900" u="none" cap="none" strike="noStrike">
              <a:solidFill>
                <a:schemeClr val="dk1"/>
              </a:solidFill>
              <a:latin typeface="Arial"/>
              <a:ea typeface="Arial"/>
              <a:cs typeface="Arial"/>
              <a:sym typeface="Arial"/>
            </a:endParaRPr>
          </a:p>
        </p:txBody>
      </p:sp>
      <p:sp>
        <p:nvSpPr>
          <p:cNvPr id="162" name="Google Shape;162;p2"/>
          <p:cNvSpPr txBox="1"/>
          <p:nvPr/>
        </p:nvSpPr>
        <p:spPr>
          <a:xfrm>
            <a:off x="11659558" y="8381886"/>
            <a:ext cx="2350770" cy="106489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Empreendedorismo  feminino e para a  Terceira Idade</a:t>
            </a:r>
            <a:endParaRPr b="0" i="0" sz="1950" u="none" cap="none" strike="noStrike">
              <a:solidFill>
                <a:schemeClr val="dk1"/>
              </a:solidFill>
              <a:latin typeface="Arial"/>
              <a:ea typeface="Arial"/>
              <a:cs typeface="Arial"/>
              <a:sym typeface="Arial"/>
            </a:endParaRPr>
          </a:p>
        </p:txBody>
      </p:sp>
      <p:sp>
        <p:nvSpPr>
          <p:cNvPr id="163" name="Google Shape;163;p2"/>
          <p:cNvSpPr txBox="1"/>
          <p:nvPr/>
        </p:nvSpPr>
        <p:spPr>
          <a:xfrm>
            <a:off x="8916938" y="1130200"/>
            <a:ext cx="3000000" cy="477000"/>
          </a:xfrm>
          <a:prstGeom prst="rect">
            <a:avLst/>
          </a:prstGeom>
          <a:noFill/>
          <a:ln>
            <a:noFill/>
          </a:ln>
        </p:spPr>
        <p:txBody>
          <a:bodyPr anchorCtr="0" anchor="t" bIns="91425" lIns="91425" spcFirstLastPara="1" rIns="91425" wrap="square" tIns="91425">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2</a:t>
            </a:r>
            <a:endParaRPr b="0" i="0" sz="1900" u="none" cap="none" strike="noStrike">
              <a:solidFill>
                <a:schemeClr val="dk1"/>
              </a:solidFill>
              <a:latin typeface="Arial"/>
              <a:ea typeface="Arial"/>
              <a:cs typeface="Arial"/>
              <a:sym typeface="Arial"/>
            </a:endParaRPr>
          </a:p>
        </p:txBody>
      </p:sp>
      <p:sp>
        <p:nvSpPr>
          <p:cNvPr id="164" name="Google Shape;164;p2"/>
          <p:cNvSpPr txBox="1"/>
          <p:nvPr/>
        </p:nvSpPr>
        <p:spPr>
          <a:xfrm>
            <a:off x="14457355" y="1251577"/>
            <a:ext cx="9729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4</a:t>
            </a:r>
            <a:endParaRPr b="0" i="0" sz="1900" u="none" cap="none" strike="noStrike">
              <a:solidFill>
                <a:schemeClr val="dk1"/>
              </a:solidFill>
              <a:latin typeface="Arial"/>
              <a:ea typeface="Arial"/>
              <a:cs typeface="Arial"/>
              <a:sym typeface="Arial"/>
            </a:endParaRPr>
          </a:p>
        </p:txBody>
      </p:sp>
      <p:sp>
        <p:nvSpPr>
          <p:cNvPr id="165" name="Google Shape;165;p2"/>
          <p:cNvSpPr txBox="1"/>
          <p:nvPr/>
        </p:nvSpPr>
        <p:spPr>
          <a:xfrm>
            <a:off x="15092736" y="7488031"/>
            <a:ext cx="10833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16</a:t>
            </a:r>
            <a:endParaRPr b="0" i="0" sz="1900" u="none" cap="none" strike="noStrike">
              <a:solidFill>
                <a:schemeClr val="dk1"/>
              </a:solidFill>
              <a:latin typeface="Arial"/>
              <a:ea typeface="Arial"/>
              <a:cs typeface="Arial"/>
              <a:sym typeface="Arial"/>
            </a:endParaRPr>
          </a:p>
        </p:txBody>
      </p:sp>
      <p:sp>
        <p:nvSpPr>
          <p:cNvPr id="166" name="Google Shape;166;p2"/>
          <p:cNvSpPr txBox="1"/>
          <p:nvPr/>
        </p:nvSpPr>
        <p:spPr>
          <a:xfrm>
            <a:off x="14507952" y="8008521"/>
            <a:ext cx="3466500" cy="66180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Importação e exportação para MEIs</a:t>
            </a:r>
            <a:endParaRPr b="0" i="0" sz="1950" u="none" cap="none" strike="noStrike">
              <a:solidFill>
                <a:schemeClr val="dk1"/>
              </a:solidFill>
              <a:latin typeface="Arial"/>
              <a:ea typeface="Arial"/>
              <a:cs typeface="Arial"/>
              <a:sym typeface="Arial"/>
            </a:endParaRPr>
          </a:p>
        </p:txBody>
      </p:sp>
      <p:sp>
        <p:nvSpPr>
          <p:cNvPr id="167" name="Google Shape;167;p2"/>
          <p:cNvSpPr txBox="1"/>
          <p:nvPr/>
        </p:nvSpPr>
        <p:spPr>
          <a:xfrm>
            <a:off x="15141699" y="8883631"/>
            <a:ext cx="10833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17</a:t>
            </a:r>
            <a:endParaRPr b="0" i="0" sz="1900" u="none" cap="none" strike="noStrike">
              <a:solidFill>
                <a:schemeClr val="dk1"/>
              </a:solidFill>
              <a:latin typeface="Arial"/>
              <a:ea typeface="Arial"/>
              <a:cs typeface="Arial"/>
              <a:sym typeface="Arial"/>
            </a:endParaRPr>
          </a:p>
        </p:txBody>
      </p:sp>
      <p:sp>
        <p:nvSpPr>
          <p:cNvPr id="168" name="Google Shape;168;p2"/>
          <p:cNvSpPr txBox="1"/>
          <p:nvPr/>
        </p:nvSpPr>
        <p:spPr>
          <a:xfrm>
            <a:off x="14617677" y="9243746"/>
            <a:ext cx="3466500" cy="31170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Licitação  para MEIs</a:t>
            </a:r>
            <a:endParaRPr b="0" i="0" sz="1950" u="none" cap="none" strike="noStrik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g3ddb39084ca_0_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46" name="Google Shape;346;g3ddb39084ca_0_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47" name="Google Shape;347;g3ddb39084ca_0_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48" name="Google Shape;348;g3ddb39084ca_0_0"/>
          <p:cNvSpPr txBox="1"/>
          <p:nvPr/>
        </p:nvSpPr>
        <p:spPr>
          <a:xfrm>
            <a:off x="885025" y="1430150"/>
            <a:ext cx="140970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Consulte as condições para cadastro no Banco da mulher</a:t>
            </a:r>
            <a:endParaRPr b="1" i="0" sz="4100" u="none" cap="none" strike="noStrike">
              <a:solidFill>
                <a:schemeClr val="dk1"/>
              </a:solidFill>
              <a:latin typeface="Times New Roman"/>
              <a:ea typeface="Times New Roman"/>
              <a:cs typeface="Times New Roman"/>
              <a:sym typeface="Times New Roman"/>
            </a:endParaRPr>
          </a:p>
        </p:txBody>
      </p:sp>
      <p:sp>
        <p:nvSpPr>
          <p:cNvPr id="349" name="Google Shape;349;g3ddb39084ca_0_0"/>
          <p:cNvSpPr txBox="1"/>
          <p:nvPr/>
        </p:nvSpPr>
        <p:spPr>
          <a:xfrm>
            <a:off x="728100" y="2360950"/>
            <a:ext cx="16968600" cy="5849700"/>
          </a:xfrm>
          <a:prstGeom prst="rect">
            <a:avLst/>
          </a:prstGeom>
          <a:noFill/>
          <a:ln>
            <a:noFill/>
          </a:ln>
        </p:spPr>
        <p:txBody>
          <a:bodyPr anchorCtr="0" anchor="t" bIns="45725" lIns="91425" spcFirstLastPara="1" rIns="91425" wrap="square" tIns="45725">
            <a:noAutofit/>
          </a:bodyPr>
          <a:lstStyle/>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3.1. Ser mulher (cisgênero e/ou transgénero);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 3.2. Ter no mínimo 18 anos;</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3.3 Ser prioritariamente chefe de família;</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 3.4. Residir e ter instalado empreendimento, ou a ser instalado seu empreendimento, devendo comprovar tal condição a partir de um projeto simplificado de seu negócio;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 3.5. Caso a beneficiária não possua empreendimento instalado, deverá apresentar, no plano de negócio, proposta de instalação de empreendimento;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3.6. Não ter sido beneficiada com recursos de outros programas e/ou projetos similares do Município de Maceió;</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 3.7. Ser hipossuficiente, a comprovação dar-se-á através da apresentação de um dos seguintes documentos:</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 3.7.1 Fatura de energia elétrica que demonstre o consumo de ate 80 (oitenta) kWh mensais; </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3.7.2 Fatura de água que demonstre o consumo de até 10 (dez) m3 mensais; </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3.7.3 Comprovante de inscrição em benefícios assistenciais do Governo Federal; e</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just">
              <a:lnSpc>
                <a:spcPct val="10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3.7.4 Comprovante de obtenção de rendimento mensal inferior a meio salário mínimo por membro do núcleo familiar.</a:t>
            </a:r>
            <a:endParaRPr b="0" i="0" sz="28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2800" u="none" cap="none" strike="noStrike">
              <a:solidFill>
                <a:schemeClr val="dk1"/>
              </a:solidFill>
              <a:latin typeface="Times New Roman"/>
              <a:ea typeface="Times New Roman"/>
              <a:cs typeface="Times New Roman"/>
              <a:sym typeface="Times New Roman"/>
            </a:endParaRPr>
          </a:p>
        </p:txBody>
      </p:sp>
      <p:sp>
        <p:nvSpPr>
          <p:cNvPr id="350" name="Google Shape;350;g3ddb39084ca_0_0"/>
          <p:cNvSpPr txBox="1"/>
          <p:nvPr/>
        </p:nvSpPr>
        <p:spPr>
          <a:xfrm>
            <a:off x="8" y="96867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Banco da Mulher Empreendedora, 2024</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g3ddb39084ca_0_11"/>
          <p:cNvSpPr txBox="1"/>
          <p:nvPr/>
        </p:nvSpPr>
        <p:spPr>
          <a:xfrm>
            <a:off x="980275" y="1430150"/>
            <a:ext cx="92121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Inscrições</a:t>
            </a:r>
            <a:endParaRPr b="0" i="0" sz="4100" u="none" cap="none" strike="noStrike">
              <a:solidFill>
                <a:schemeClr val="dk1"/>
              </a:solidFill>
              <a:latin typeface="Times New Roman"/>
              <a:ea typeface="Times New Roman"/>
              <a:cs typeface="Times New Roman"/>
              <a:sym typeface="Times New Roman"/>
            </a:endParaRPr>
          </a:p>
        </p:txBody>
      </p:sp>
      <p:sp>
        <p:nvSpPr>
          <p:cNvPr id="356" name="Google Shape;356;g3ddb39084ca_0_11"/>
          <p:cNvSpPr txBox="1"/>
          <p:nvPr/>
        </p:nvSpPr>
        <p:spPr>
          <a:xfrm>
            <a:off x="980275" y="2360950"/>
            <a:ext cx="16502100" cy="58497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b="0" i="0" lang="pt-BR" sz="3300" u="none" cap="none" strike="noStrike">
                <a:solidFill>
                  <a:schemeClr val="dk1"/>
                </a:solidFill>
                <a:latin typeface="Times New Roman"/>
                <a:ea typeface="Times New Roman"/>
                <a:cs typeface="Times New Roman"/>
                <a:sym typeface="Times New Roman"/>
              </a:rPr>
              <a:t>As inscrições serão realizadas exclusivamente por meio do portal eletrônico [www.bancoda mulher.maceio.al.gov.b r](http://www.bancodamulher.maceio.al.gov.br). O Programa Assistencial prevê a concessão de um auxílio financeiro no valor de R$ 1.200,00 (um mil e duzentos reais) às mulheres beneficiárias. O uso dos recursos deverá estar vinculado à aquisição de máquinas, equipamentos, insumos ou capacitações que tenham relação direta com o plano de negócio apresentado. A prestação de contas será obrigatória no prazo de até 30 (trinta) dias após o recebimento do crédito, mediante a apresentação de notas fiscais relacionadas à compra de materiais, equipamentos e/ou insumos que constem no plano de negócio, conforme especificado no Anexo 3A. Além disso, será exigida a comprovação mínima do desenvolvimento e manutenção do projeto empreendedor, previamente estabelecido no portal [www.bancodamulher.maceio.al.gov.br](http://www.bancodamulher.maceio.al.gov.br).</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p:txBody>
      </p:sp>
      <p:sp>
        <p:nvSpPr>
          <p:cNvPr id="357" name="Google Shape;357;g3ddb39084ca_0_11"/>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58" name="Google Shape;358;g3ddb39084ca_0_11"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59" name="Google Shape;359;g3ddb39084ca_0_11"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60" name="Google Shape;360;g3ddb39084ca_0_11"/>
          <p:cNvSpPr txBox="1"/>
          <p:nvPr/>
        </p:nvSpPr>
        <p:spPr>
          <a:xfrm>
            <a:off x="8" y="96661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Banco da Mulher Empreendedora, 2024</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g3ddb39084ca_0_22"/>
          <p:cNvSpPr txBox="1"/>
          <p:nvPr/>
        </p:nvSpPr>
        <p:spPr>
          <a:xfrm>
            <a:off x="980275" y="1430150"/>
            <a:ext cx="1240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Empreendedorismo na Terceira Idade </a:t>
            </a:r>
            <a:endParaRPr b="1" i="0" sz="4100" u="none" cap="none" strike="noStrike">
              <a:solidFill>
                <a:schemeClr val="dk1"/>
              </a:solidFill>
              <a:latin typeface="Times New Roman"/>
              <a:ea typeface="Times New Roman"/>
              <a:cs typeface="Times New Roman"/>
              <a:sym typeface="Times New Roman"/>
            </a:endParaRPr>
          </a:p>
        </p:txBody>
      </p:sp>
      <p:sp>
        <p:nvSpPr>
          <p:cNvPr id="366" name="Google Shape;366;g3ddb39084ca_0_2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67" name="Google Shape;367;g3ddb39084ca_0_2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68" name="Google Shape;368;g3ddb39084ca_0_2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69" name="Google Shape;369;g3ddb39084ca_0_22"/>
          <p:cNvSpPr txBox="1"/>
          <p:nvPr/>
        </p:nvSpPr>
        <p:spPr>
          <a:xfrm>
            <a:off x="327350" y="9686700"/>
            <a:ext cx="98601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Arial"/>
              <a:ea typeface="Arial"/>
              <a:cs typeface="Arial"/>
              <a:sym typeface="Arial"/>
            </a:endParaRPr>
          </a:p>
        </p:txBody>
      </p:sp>
      <p:sp>
        <p:nvSpPr>
          <p:cNvPr id="370" name="Google Shape;370;g3ddb39084ca_0_22"/>
          <p:cNvSpPr txBox="1"/>
          <p:nvPr/>
        </p:nvSpPr>
        <p:spPr>
          <a:xfrm>
            <a:off x="980275" y="2360950"/>
            <a:ext cx="16502100" cy="58497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b="0" i="0" lang="pt-BR" sz="3300" u="none" cap="none" strike="noStrike">
                <a:solidFill>
                  <a:schemeClr val="dk1"/>
                </a:solidFill>
                <a:latin typeface="Times New Roman"/>
                <a:ea typeface="Times New Roman"/>
                <a:cs typeface="Times New Roman"/>
                <a:sym typeface="Times New Roman"/>
              </a:rPr>
              <a:t>O empreendedorismo na terceira idade é uma tendência crescente no Brasil e no mundo. Cada vez mais, pessoas com mais de 60 anos estão empreendendo, seja por necessidade ou por oportunidade. Há muitos motivos pelos quais os idosos podem optar pelo empreendedorismo. Alguns buscam uma forma de complementar a renda, enquanto outros desejam realizar um sonho ou simplesmente manter-se ativos. Além disso, o empreendedorismo pode ser uma forma de independência e autonomia para os idosos. Segundo o Relatório Executivo GEM Brasil 2023/2024 (Sebrae/Anegepe), empresários de 55 a 64 anos apresentaram, em 2023, a menor taxa de Empreendedores Iniciais do país (9,4%), mas a maior taxa de Empreendedores Estabelecidos entre todas as faixas etárias (17,7%), com crescimento de 27% em relação a 2022. Isso reforça o perfil do empreendedor sênior brasileiro: menos propenso a abrir novos negócios, mas responsável por manter os negócios mais consolidados e duradouros do país.</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
        <p:nvSpPr>
          <p:cNvPr id="371" name="Google Shape;371;g3ddb39084ca_0_22"/>
          <p:cNvSpPr txBox="1"/>
          <p:nvPr/>
        </p:nvSpPr>
        <p:spPr>
          <a:xfrm>
            <a:off x="8" y="96661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GEM, </a:t>
            </a:r>
            <a:r>
              <a:rPr lang="pt-BR" sz="2100">
                <a:solidFill>
                  <a:schemeClr val="dk1"/>
                </a:solidFill>
              </a:rPr>
              <a:t>2024</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3ddb39084ca_0_43"/>
          <p:cNvSpPr txBox="1"/>
          <p:nvPr/>
        </p:nvSpPr>
        <p:spPr>
          <a:xfrm>
            <a:off x="1170775" y="1354175"/>
            <a:ext cx="140277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Taxas do Empreendedorismo na Terceira Idade em 2023:</a:t>
            </a:r>
            <a:endParaRPr b="1" i="0" sz="4100" u="none" cap="none" strike="noStrike">
              <a:solidFill>
                <a:schemeClr val="dk1"/>
              </a:solidFill>
              <a:latin typeface="Times New Roman"/>
              <a:ea typeface="Times New Roman"/>
              <a:cs typeface="Times New Roman"/>
              <a:sym typeface="Times New Roman"/>
            </a:endParaRPr>
          </a:p>
        </p:txBody>
      </p:sp>
      <p:sp>
        <p:nvSpPr>
          <p:cNvPr id="377" name="Google Shape;377;g3ddb39084ca_0_43"/>
          <p:cNvSpPr txBox="1"/>
          <p:nvPr/>
        </p:nvSpPr>
        <p:spPr>
          <a:xfrm>
            <a:off x="1170775" y="2360950"/>
            <a:ext cx="16013100" cy="57837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Segundo a pesquisa Global Entrepreneurship Monitor (GEM) 2023, empresários entre 55 e 64 anos lideram o empreendedorismo estabelecido no Brasil: cerca de 18% dos 16 milhões de negócios com mais de três anos e meio de existência são geridos por essa faixa etária, superando em mais de 10 pontos percentuais os jovens empreendedores (18 a 34 anos) e em quase 4 pontos os de faixa intermediária (35 a 54 anos). Ainda assim, a necessidade financeira segue relevante nesse grupo: em 2020, 63% dos negócios de empreendedores sêniores foram abertos por necessidade, índice que caiu para 54% em 2023, refletindo a dificuldade de reinserção no mercado de trabalho para pessoas acima de 54 anos. Quanto ao perfil demográfico, 56% dos empreendedores sêniores se declaram brancos e há forte predominância masculina, com 74% de homens contra 26% de mulheres — a maior disparidade de gênero entre todas as faixas etárias pesquisadas.</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
        <p:nvSpPr>
          <p:cNvPr id="378" name="Google Shape;378;g3ddb39084ca_0_4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79" name="Google Shape;379;g3ddb39084ca_0_4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80" name="Google Shape;380;g3ddb39084ca_0_4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81" name="Google Shape;381;g3ddb39084ca_0_43"/>
          <p:cNvSpPr txBox="1"/>
          <p:nvPr/>
        </p:nvSpPr>
        <p:spPr>
          <a:xfrm>
            <a:off x="8" y="9666100"/>
            <a:ext cx="7558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GEM, 202</a:t>
            </a:r>
            <a:r>
              <a:rPr lang="pt-BR" sz="2100">
                <a:solidFill>
                  <a:schemeClr val="dk1"/>
                </a:solidFill>
              </a:rPr>
              <a:t>3</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g3ddb39084ca_0_53"/>
          <p:cNvSpPr txBox="1"/>
          <p:nvPr/>
        </p:nvSpPr>
        <p:spPr>
          <a:xfrm>
            <a:off x="765975" y="1592300"/>
            <a:ext cx="155628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SENTIMENTOS E MOTIVAÇÕES PRESENTES </a:t>
            </a:r>
            <a:endParaRPr b="1" i="0" sz="4100" u="none" cap="none" strike="noStrike">
              <a:solidFill>
                <a:schemeClr val="dk1"/>
              </a:solidFill>
              <a:latin typeface="Times New Roman"/>
              <a:ea typeface="Times New Roman"/>
              <a:cs typeface="Times New Roman"/>
              <a:sym typeface="Times New Roman"/>
            </a:endParaRPr>
          </a:p>
        </p:txBody>
      </p:sp>
      <p:sp>
        <p:nvSpPr>
          <p:cNvPr id="387" name="Google Shape;387;g3ddb39084ca_0_53"/>
          <p:cNvSpPr txBox="1"/>
          <p:nvPr/>
        </p:nvSpPr>
        <p:spPr>
          <a:xfrm>
            <a:off x="765975" y="2360950"/>
            <a:ext cx="16740300" cy="58497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Realização de sonhos antigos:</a:t>
            </a:r>
            <a:r>
              <a:rPr b="0" i="0" lang="pt-BR" sz="3300" u="none" cap="none" strike="noStrike">
                <a:solidFill>
                  <a:schemeClr val="dk1"/>
                </a:solidFill>
                <a:latin typeface="Times New Roman"/>
                <a:ea typeface="Times New Roman"/>
                <a:cs typeface="Times New Roman"/>
                <a:sym typeface="Times New Roman"/>
              </a:rPr>
              <a:t> Chance de tirar do papel negócios ou hobbies que foram adiados durante a vida profissional regular.</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Complementação de renda:</a:t>
            </a:r>
            <a:r>
              <a:rPr b="0" i="0" lang="pt-BR" sz="3300" u="none" cap="none" strike="noStrike">
                <a:solidFill>
                  <a:schemeClr val="dk1"/>
                </a:solidFill>
                <a:latin typeface="Times New Roman"/>
                <a:ea typeface="Times New Roman"/>
                <a:cs typeface="Times New Roman"/>
                <a:sym typeface="Times New Roman"/>
              </a:rPr>
              <a:t> Necessidade de garantir estabilidade financeira, já que muitas vezes a aposentadoria básica é insuficiente.</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Transmissão de legado:</a:t>
            </a:r>
            <a:r>
              <a:rPr b="0" i="0" lang="pt-BR" sz="3300" u="none" cap="none" strike="noStrike">
                <a:solidFill>
                  <a:schemeClr val="dk1"/>
                </a:solidFill>
                <a:latin typeface="Times New Roman"/>
                <a:ea typeface="Times New Roman"/>
                <a:cs typeface="Times New Roman"/>
                <a:sym typeface="Times New Roman"/>
              </a:rPr>
              <a:t> Desejo profundo de compartilhar o conhecimento acumulado e mentorar as gerações mais jovens.</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Combate ao etarismo:</a:t>
            </a:r>
            <a:r>
              <a:rPr b="0" i="0" lang="pt-BR" sz="3300" u="none" cap="none" strike="noStrike">
                <a:solidFill>
                  <a:schemeClr val="dk1"/>
                </a:solidFill>
                <a:latin typeface="Times New Roman"/>
                <a:ea typeface="Times New Roman"/>
                <a:cs typeface="Times New Roman"/>
                <a:sym typeface="Times New Roman"/>
              </a:rPr>
              <a:t> Resposta ativa ao preconceito etário do mercado tradicional, criando o próprio espaço de trabalho.</a:t>
            </a:r>
            <a:endParaRPr b="0" i="0" sz="3300" u="none" cap="none" strike="noStrike">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p:txBody>
      </p:sp>
      <p:sp>
        <p:nvSpPr>
          <p:cNvPr id="388" name="Google Shape;388;g3ddb39084ca_0_5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89" name="Google Shape;389;g3ddb39084ca_0_5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90" name="Google Shape;390;g3ddb39084ca_0_5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91" name="Google Shape;391;g3ddb39084ca_0_53"/>
          <p:cNvSpPr txBox="1"/>
          <p:nvPr/>
        </p:nvSpPr>
        <p:spPr>
          <a:xfrm>
            <a:off x="-12" y="96661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Scielo Brazil</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g3ddb39084ca_0_73"/>
          <p:cNvSpPr txBox="1"/>
          <p:nvPr/>
        </p:nvSpPr>
        <p:spPr>
          <a:xfrm>
            <a:off x="1621050" y="1425600"/>
            <a:ext cx="145707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DICAS DE COMO COMEÇAR:</a:t>
            </a:r>
            <a:endParaRPr b="0" i="0" sz="4100" u="none" cap="none" strike="noStrike">
              <a:solidFill>
                <a:schemeClr val="dk1"/>
              </a:solidFill>
              <a:latin typeface="Times New Roman"/>
              <a:ea typeface="Times New Roman"/>
              <a:cs typeface="Times New Roman"/>
              <a:sym typeface="Times New Roman"/>
            </a:endParaRPr>
          </a:p>
        </p:txBody>
      </p:sp>
      <p:sp>
        <p:nvSpPr>
          <p:cNvPr id="397" name="Google Shape;397;g3ddb39084ca_0_73"/>
          <p:cNvSpPr txBox="1"/>
          <p:nvPr/>
        </p:nvSpPr>
        <p:spPr>
          <a:xfrm>
            <a:off x="965825" y="2510375"/>
            <a:ext cx="16764900" cy="58497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Busque ajuda:</a:t>
            </a:r>
            <a:r>
              <a:rPr b="0" i="0" lang="pt-BR" sz="3300" u="none" cap="none" strike="noStrike">
                <a:solidFill>
                  <a:schemeClr val="dk1"/>
                </a:solidFill>
                <a:latin typeface="Times New Roman"/>
                <a:ea typeface="Times New Roman"/>
                <a:cs typeface="Times New Roman"/>
                <a:sym typeface="Times New Roman"/>
              </a:rPr>
              <a:t> experiência e aptidão são credenciais para abertura de um negócio.</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Inove: </a:t>
            </a:r>
            <a:r>
              <a:rPr b="0" i="0" lang="pt-BR" sz="3300" u="none" cap="none" strike="noStrike">
                <a:solidFill>
                  <a:schemeClr val="dk1"/>
                </a:solidFill>
                <a:latin typeface="Times New Roman"/>
                <a:ea typeface="Times New Roman"/>
                <a:cs typeface="Times New Roman"/>
                <a:sym typeface="Times New Roman"/>
              </a:rPr>
              <a:t>observe o que há de novidade no mercado para oferecer produtos ou serviços diferenciados</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Invista em capacitação:</a:t>
            </a:r>
            <a:r>
              <a:rPr b="0" i="0" lang="pt-BR" sz="3300" u="none" cap="none" strike="noStrike">
                <a:solidFill>
                  <a:schemeClr val="dk1"/>
                </a:solidFill>
                <a:latin typeface="Times New Roman"/>
                <a:ea typeface="Times New Roman"/>
                <a:cs typeface="Times New Roman"/>
                <a:sym typeface="Times New Roman"/>
              </a:rPr>
              <a:t> o conhecimento e as competências adquiridas durante a vida profissional devem estar afiados.</a:t>
            </a:r>
            <a:endParaRPr b="0" i="0" sz="3300" u="none" cap="none" strike="noStrike">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i="0" lang="pt-BR" sz="3300" u="none" cap="none" strike="noStrike">
                <a:solidFill>
                  <a:schemeClr val="dk1"/>
                </a:solidFill>
                <a:latin typeface="Times New Roman"/>
                <a:ea typeface="Times New Roman"/>
                <a:cs typeface="Times New Roman"/>
                <a:sym typeface="Times New Roman"/>
              </a:rPr>
              <a:t>Seja dedicado:</a:t>
            </a:r>
            <a:r>
              <a:rPr b="0" i="0" lang="pt-BR" sz="3300" u="none" cap="none" strike="noStrike">
                <a:solidFill>
                  <a:schemeClr val="dk1"/>
                </a:solidFill>
                <a:latin typeface="Times New Roman"/>
                <a:ea typeface="Times New Roman"/>
                <a:cs typeface="Times New Roman"/>
                <a:sym typeface="Times New Roman"/>
              </a:rPr>
              <a:t> investir em um negócio exige determinação em qualquer idade.</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
        <p:nvSpPr>
          <p:cNvPr id="398" name="Google Shape;398;g3ddb39084ca_0_7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99" name="Google Shape;399;g3ddb39084ca_0_7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400" name="Google Shape;400;g3ddb39084ca_0_7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401" name="Google Shape;401;g3ddb39084ca_0_73"/>
          <p:cNvSpPr txBox="1"/>
          <p:nvPr/>
        </p:nvSpPr>
        <p:spPr>
          <a:xfrm>
            <a:off x="-22862"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b="0" i="0" lang="pt-BR" sz="2100" u="sng" cap="none" strike="noStrike">
                <a:solidFill>
                  <a:schemeClr val="hlink"/>
                </a:solidFill>
                <a:latin typeface="Arial"/>
                <a:ea typeface="Arial"/>
                <a:cs typeface="Arial"/>
                <a:sym typeface="Arial"/>
                <a:hlinkClick r:id="rId5"/>
              </a:rPr>
              <a:t>Salesforce</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g3f4359efd8e_0_29"/>
          <p:cNvSpPr txBox="1"/>
          <p:nvPr/>
        </p:nvSpPr>
        <p:spPr>
          <a:xfrm>
            <a:off x="631050" y="1473225"/>
            <a:ext cx="170259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QUAIS SÃO AS ÁREAS MAIS COMUNS DO EMPREENDEDORISMO</a:t>
            </a:r>
            <a:endParaRPr b="0" i="0" sz="4100" u="none" cap="none" strike="noStrike">
              <a:solidFill>
                <a:schemeClr val="dk1"/>
              </a:solidFill>
              <a:latin typeface="Times New Roman"/>
              <a:ea typeface="Times New Roman"/>
              <a:cs typeface="Times New Roman"/>
              <a:sym typeface="Times New Roman"/>
            </a:endParaRPr>
          </a:p>
        </p:txBody>
      </p:sp>
      <p:sp>
        <p:nvSpPr>
          <p:cNvPr id="407" name="Google Shape;407;g3f4359efd8e_0_29"/>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408" name="Google Shape;408;g3f4359efd8e_0_29"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409" name="Google Shape;409;g3f4359efd8e_0_29"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410" name="Google Shape;410;g3f4359efd8e_0_29"/>
          <p:cNvSpPr txBox="1"/>
          <p:nvPr/>
        </p:nvSpPr>
        <p:spPr>
          <a:xfrm>
            <a:off x="-12" y="96661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G1, 2025</a:t>
            </a:r>
            <a:endParaRPr b="0" i="0" sz="2100" u="none" cap="none" strike="noStrike">
              <a:solidFill>
                <a:schemeClr val="dk1"/>
              </a:solidFill>
              <a:latin typeface="Arial"/>
              <a:ea typeface="Arial"/>
              <a:cs typeface="Arial"/>
              <a:sym typeface="Arial"/>
            </a:endParaRPr>
          </a:p>
        </p:txBody>
      </p:sp>
      <p:pic>
        <p:nvPicPr>
          <p:cNvPr id="411" name="Google Shape;411;g3f4359efd8e_0_29"/>
          <p:cNvPicPr preferRelativeResize="0"/>
          <p:nvPr/>
        </p:nvPicPr>
        <p:blipFill rotWithShape="1">
          <a:blip r:embed="rId5">
            <a:alphaModFix/>
          </a:blip>
          <a:srcRect b="0" l="0" r="0" t="0"/>
          <a:stretch/>
        </p:blipFill>
        <p:spPr>
          <a:xfrm>
            <a:off x="3287875" y="2333215"/>
            <a:ext cx="11712260" cy="62457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g3f4359efd8e_0_39"/>
          <p:cNvSpPr txBox="1"/>
          <p:nvPr/>
        </p:nvSpPr>
        <p:spPr>
          <a:xfrm>
            <a:off x="631050" y="925525"/>
            <a:ext cx="170259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PROGRAMA SEBRAE 60+</a:t>
            </a:r>
            <a:endParaRPr b="1" i="0" sz="4100" u="none" cap="none" strike="noStrike">
              <a:solidFill>
                <a:schemeClr val="dk1"/>
              </a:solidFill>
              <a:latin typeface="Times New Roman"/>
              <a:ea typeface="Times New Roman"/>
              <a:cs typeface="Times New Roman"/>
              <a:sym typeface="Times New Roman"/>
            </a:endParaRPr>
          </a:p>
        </p:txBody>
      </p:sp>
      <p:sp>
        <p:nvSpPr>
          <p:cNvPr id="417" name="Google Shape;417;g3f4359efd8e_0_39"/>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418" name="Google Shape;418;g3f4359efd8e_0_39"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419" name="Google Shape;419;g3f4359efd8e_0_39"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420" name="Google Shape;420;g3f4359efd8e_0_39"/>
          <p:cNvSpPr txBox="1"/>
          <p:nvPr/>
        </p:nvSpPr>
        <p:spPr>
          <a:xfrm>
            <a:off x="-12"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2022</a:t>
            </a:r>
            <a:endParaRPr b="0" i="0" sz="2100" u="none" cap="none" strike="noStrike">
              <a:solidFill>
                <a:schemeClr val="dk1"/>
              </a:solidFill>
              <a:latin typeface="Arial"/>
              <a:ea typeface="Arial"/>
              <a:cs typeface="Arial"/>
              <a:sym typeface="Arial"/>
            </a:endParaRPr>
          </a:p>
        </p:txBody>
      </p:sp>
      <p:sp>
        <p:nvSpPr>
          <p:cNvPr id="421" name="Google Shape;421;g3f4359efd8e_0_39"/>
          <p:cNvSpPr txBox="1"/>
          <p:nvPr/>
        </p:nvSpPr>
        <p:spPr>
          <a:xfrm>
            <a:off x="527850" y="1778713"/>
            <a:ext cx="17430900" cy="25026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b="0" i="0" lang="pt-BR" sz="3300" u="none" cap="none" strike="noStrike">
                <a:solidFill>
                  <a:schemeClr val="dk1"/>
                </a:solidFill>
                <a:latin typeface="Times New Roman"/>
                <a:ea typeface="Times New Roman"/>
                <a:cs typeface="Times New Roman"/>
                <a:sym typeface="Times New Roman"/>
              </a:rPr>
              <a:t>O Sebrae 60+ (também chamado de Empreendedorismo Sênior) é um movimento nacional e uma trilha de capacitação focada na "economia prateada". Com mais de 4,3 milhões de empreendedores brasileiros nessa faixa etária, o Sebrae oferece cursos exclusivos para transformar sua experiência de vida em um negócio seguro, rentável e com propósito.</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pic>
        <p:nvPicPr>
          <p:cNvPr id="422" name="Google Shape;422;g3f4359efd8e_0_39"/>
          <p:cNvPicPr preferRelativeResize="0"/>
          <p:nvPr/>
        </p:nvPicPr>
        <p:blipFill rotWithShape="1">
          <a:blip r:embed="rId5">
            <a:alphaModFix/>
          </a:blip>
          <a:srcRect b="11682" l="1709" r="29101" t="13147"/>
          <a:stretch/>
        </p:blipFill>
        <p:spPr>
          <a:xfrm>
            <a:off x="5646474" y="4281325"/>
            <a:ext cx="6995050" cy="40517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g3f4359efd8e_0_50"/>
          <p:cNvSpPr txBox="1"/>
          <p:nvPr/>
        </p:nvSpPr>
        <p:spPr>
          <a:xfrm>
            <a:off x="631050" y="925525"/>
            <a:ext cx="170259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PROGRAMA IDOSO EMPREENDEDOR</a:t>
            </a:r>
            <a:endParaRPr b="1" i="0" sz="41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100"/>
              <a:buFont typeface="Arial"/>
              <a:buNone/>
            </a:pPr>
            <a:r>
              <a:t/>
            </a:r>
            <a:endParaRPr b="1" i="0" sz="4100" u="none" cap="none" strike="noStrike">
              <a:solidFill>
                <a:schemeClr val="dk1"/>
              </a:solidFill>
              <a:latin typeface="Times New Roman"/>
              <a:ea typeface="Times New Roman"/>
              <a:cs typeface="Times New Roman"/>
              <a:sym typeface="Times New Roman"/>
            </a:endParaRPr>
          </a:p>
        </p:txBody>
      </p:sp>
      <p:sp>
        <p:nvSpPr>
          <p:cNvPr id="428" name="Google Shape;428;g3f4359efd8e_0_5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429" name="Google Shape;429;g3f4359efd8e_0_5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430" name="Google Shape;430;g3f4359efd8e_0_5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431" name="Google Shape;431;g3f4359efd8e_0_50"/>
          <p:cNvSpPr txBox="1"/>
          <p:nvPr/>
        </p:nvSpPr>
        <p:spPr>
          <a:xfrm>
            <a:off x="-12" y="96661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Afem, 2023</a:t>
            </a:r>
            <a:endParaRPr b="0" i="0" sz="2100" u="none" cap="none" strike="noStrike">
              <a:solidFill>
                <a:schemeClr val="dk1"/>
              </a:solidFill>
              <a:latin typeface="Arial"/>
              <a:ea typeface="Arial"/>
              <a:cs typeface="Arial"/>
              <a:sym typeface="Arial"/>
            </a:endParaRPr>
          </a:p>
        </p:txBody>
      </p:sp>
      <p:sp>
        <p:nvSpPr>
          <p:cNvPr id="432" name="Google Shape;432;g3f4359efd8e_0_50"/>
          <p:cNvSpPr txBox="1"/>
          <p:nvPr/>
        </p:nvSpPr>
        <p:spPr>
          <a:xfrm>
            <a:off x="631050" y="1488013"/>
            <a:ext cx="17430900" cy="25026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b="0" i="0" lang="pt-BR" sz="3300" u="none" cap="none" strike="noStrike">
                <a:solidFill>
                  <a:schemeClr val="dk1"/>
                </a:solidFill>
                <a:latin typeface="Times New Roman"/>
                <a:ea typeface="Times New Roman"/>
                <a:cs typeface="Times New Roman"/>
                <a:sym typeface="Times New Roman"/>
              </a:rPr>
              <a:t>O Programa Idoso Empreendedor refere-se a iniciativas de fomento ao microcrédito e capacitação para pessoas com 60 anos ou mais. Destaca-se o modelo pioneiro do Governo do Amazonas e o projeto do Programa Nacional de Incentivo ao Empreendedorismo 60+, aprovado pela Câmara dos Deputados.</a:t>
            </a:r>
            <a:endParaRPr b="0" i="0" sz="3300" u="none" cap="none" strike="noStrike">
              <a:solidFill>
                <a:schemeClr val="dk1"/>
              </a:solidFill>
              <a:latin typeface="Times New Roman"/>
              <a:ea typeface="Times New Roman"/>
              <a:cs typeface="Times New Roman"/>
              <a:sym typeface="Times New Roman"/>
            </a:endParaRPr>
          </a:p>
        </p:txBody>
      </p:sp>
      <p:pic>
        <p:nvPicPr>
          <p:cNvPr id="433" name="Google Shape;433;g3f4359efd8e_0_50"/>
          <p:cNvPicPr preferRelativeResize="0"/>
          <p:nvPr/>
        </p:nvPicPr>
        <p:blipFill rotWithShape="1">
          <a:blip r:embed="rId5">
            <a:alphaModFix/>
          </a:blip>
          <a:srcRect b="0" l="0" r="0" t="0"/>
          <a:stretch/>
        </p:blipFill>
        <p:spPr>
          <a:xfrm>
            <a:off x="6149450" y="3990625"/>
            <a:ext cx="5989100" cy="44918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g3f4359efd8e_0_62"/>
          <p:cNvSpPr txBox="1"/>
          <p:nvPr/>
        </p:nvSpPr>
        <p:spPr>
          <a:xfrm>
            <a:off x="631050" y="3568725"/>
            <a:ext cx="170259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Empreenda!</a:t>
            </a:r>
            <a:endParaRPr b="1" i="0" sz="4100" u="none" cap="none" strike="noStrike">
              <a:solidFill>
                <a:schemeClr val="dk1"/>
              </a:solidFill>
              <a:latin typeface="Times New Roman"/>
              <a:ea typeface="Times New Roman"/>
              <a:cs typeface="Times New Roman"/>
              <a:sym typeface="Times New Roman"/>
            </a:endParaRPr>
          </a:p>
        </p:txBody>
      </p:sp>
      <p:sp>
        <p:nvSpPr>
          <p:cNvPr id="439" name="Google Shape;439;g3f4359efd8e_0_6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440" name="Google Shape;440;g3f4359efd8e_0_6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441" name="Google Shape;441;g3f4359efd8e_0_6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442" name="Google Shape;442;g3f4359efd8e_0_62"/>
          <p:cNvSpPr txBox="1"/>
          <p:nvPr/>
        </p:nvSpPr>
        <p:spPr>
          <a:xfrm>
            <a:off x="631050" y="4571988"/>
            <a:ext cx="17430900" cy="25026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b="0" i="0" lang="pt-BR" sz="3300" u="none" cap="none" strike="noStrike">
                <a:solidFill>
                  <a:schemeClr val="dk1"/>
                </a:solidFill>
                <a:latin typeface="Times New Roman"/>
                <a:ea typeface="Times New Roman"/>
                <a:cs typeface="Times New Roman"/>
                <a:sym typeface="Times New Roman"/>
              </a:rPr>
              <a:t>“O empreendedorismo para mim, é fazer acontecer! Independente do cenário, das opiniões ou da estatística.” - Luiza Helena Trajano.</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3dac1984b51_5_192"/>
          <p:cNvSpPr txBox="1"/>
          <p:nvPr/>
        </p:nvSpPr>
        <p:spPr>
          <a:xfrm>
            <a:off x="1638300" y="1313275"/>
            <a:ext cx="15011400" cy="985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pt-BR" sz="4000" u="none" cap="none" strike="noStrike">
                <a:solidFill>
                  <a:schemeClr val="dk1"/>
                </a:solidFill>
                <a:latin typeface="Times New Roman"/>
                <a:ea typeface="Times New Roman"/>
                <a:cs typeface="Times New Roman"/>
                <a:sym typeface="Times New Roman"/>
              </a:rPr>
              <a:t>Discentes</a:t>
            </a:r>
            <a:endParaRPr b="1" i="0" sz="1800" u="none" cap="none" strike="noStrike">
              <a:solidFill>
                <a:schemeClr val="dk1"/>
              </a:solidFill>
              <a:latin typeface="Times New Roman"/>
              <a:ea typeface="Times New Roman"/>
              <a:cs typeface="Times New Roman"/>
              <a:sym typeface="Times New Roman"/>
            </a:endParaRPr>
          </a:p>
        </p:txBody>
      </p:sp>
      <p:sp>
        <p:nvSpPr>
          <p:cNvPr id="174" name="Google Shape;174;g3dac1984b51_5_192"/>
          <p:cNvSpPr txBox="1"/>
          <p:nvPr/>
        </p:nvSpPr>
        <p:spPr>
          <a:xfrm>
            <a:off x="8429425" y="3048363"/>
            <a:ext cx="6896100" cy="4402200"/>
          </a:xfrm>
          <a:prstGeom prst="rect">
            <a:avLst/>
          </a:prstGeom>
          <a:noFill/>
          <a:ln>
            <a:noFill/>
          </a:ln>
        </p:spPr>
        <p:txBody>
          <a:bodyPr anchorCtr="0" anchor="t" bIns="45700" lIns="91425" spcFirstLastPara="1" rIns="91425" wrap="square" tIns="45700">
            <a:spAutoFit/>
          </a:bodyPr>
          <a:lstStyle/>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José Araújo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José Eduardo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Maciel Francisco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Marcos André</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Neilson Monteiro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Victor Carvalho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Marcus Monteiro</a:t>
            </a:r>
            <a:endParaRPr b="0" i="0" sz="2800" u="none" cap="none" strike="noStrike">
              <a:solidFill>
                <a:schemeClr val="dk1"/>
              </a:solidFill>
              <a:latin typeface="Times New Roman"/>
              <a:ea typeface="Times New Roman"/>
              <a:cs typeface="Times New Roman"/>
              <a:sym typeface="Times New Roman"/>
            </a:endParaRPr>
          </a:p>
        </p:txBody>
      </p:sp>
      <p:sp>
        <p:nvSpPr>
          <p:cNvPr id="175" name="Google Shape;175;g3dac1984b51_5_19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76" name="Google Shape;176;g3dac1984b51_5_192"/>
          <p:cNvSpPr txBox="1"/>
          <p:nvPr/>
        </p:nvSpPr>
        <p:spPr>
          <a:xfrm>
            <a:off x="3471100" y="7968325"/>
            <a:ext cx="3324000" cy="631200"/>
          </a:xfrm>
          <a:prstGeom prst="rect">
            <a:avLst/>
          </a:prstGeom>
          <a:noFill/>
          <a:ln>
            <a:noFill/>
          </a:ln>
        </p:spPr>
        <p:txBody>
          <a:bodyPr anchorCtr="0" anchor="t" bIns="91425" lIns="91425" spcFirstLastPara="1" rIns="91425" wrap="square" tIns="91425">
            <a:spAutoFit/>
          </a:bodyPr>
          <a:lstStyle/>
          <a:p>
            <a:pPr indent="0" lvl="0" marL="12700" marR="0" rtl="0" algn="l">
              <a:lnSpc>
                <a:spcPct val="100000"/>
              </a:lnSpc>
              <a:spcBef>
                <a:spcPts val="0"/>
              </a:spcBef>
              <a:spcAft>
                <a:spcPts val="0"/>
              </a:spcAft>
              <a:buClr>
                <a:srgbClr val="000000"/>
              </a:buClr>
              <a:buSzPts val="2900"/>
              <a:buFont typeface="Arial"/>
              <a:buNone/>
            </a:pPr>
            <a:r>
              <a:rPr b="1" i="0" lang="pt-BR" sz="2900" u="none" cap="none" strike="noStrike">
                <a:solidFill>
                  <a:schemeClr val="dk1"/>
                </a:solidFill>
                <a:latin typeface="Times New Roman"/>
                <a:ea typeface="Times New Roman"/>
                <a:cs typeface="Times New Roman"/>
                <a:sym typeface="Times New Roman"/>
              </a:rPr>
              <a:t>Um oferecimento:</a:t>
            </a:r>
            <a:endParaRPr b="0" i="0" sz="1000" u="none" cap="none" strike="noStrike">
              <a:solidFill>
                <a:schemeClr val="dk1"/>
              </a:solidFill>
              <a:latin typeface="Times New Roman"/>
              <a:ea typeface="Times New Roman"/>
              <a:cs typeface="Times New Roman"/>
              <a:sym typeface="Times New Roman"/>
            </a:endParaRPr>
          </a:p>
        </p:txBody>
      </p:sp>
      <p:pic>
        <p:nvPicPr>
          <p:cNvPr id="177" name="Google Shape;177;g3dac1984b51_5_19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178" name="Google Shape;178;g3dac1984b51_5_19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179" name="Google Shape;179;g3dac1984b51_5_192"/>
          <p:cNvSpPr txBox="1"/>
          <p:nvPr/>
        </p:nvSpPr>
        <p:spPr>
          <a:xfrm>
            <a:off x="2151875" y="3048375"/>
            <a:ext cx="6277500" cy="3755700"/>
          </a:xfrm>
          <a:prstGeom prst="rect">
            <a:avLst/>
          </a:prstGeom>
          <a:noFill/>
          <a:ln>
            <a:noFill/>
          </a:ln>
        </p:spPr>
        <p:txBody>
          <a:bodyPr anchorCtr="0" anchor="t" bIns="45700" lIns="91425" spcFirstLastPara="1" rIns="91425" wrap="square" tIns="45700">
            <a:spAutoFit/>
          </a:bodyPr>
          <a:lstStyle/>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Acelina Cristiana</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Alberto Marcos</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Caio Barbosa</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Davi Emanuel</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Dicla Jemima</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Gimyson Bezerra</a:t>
            </a:r>
            <a:endParaRPr b="0" i="0" sz="2800" u="none" cap="none" strike="noStrike">
              <a:solidFill>
                <a:schemeClr val="dk1"/>
              </a:solidFill>
              <a:highlight>
                <a:srgbClr val="FAFAFA"/>
              </a:highlight>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447" name="Shape 447"/>
        <p:cNvGrpSpPr/>
        <p:nvPr/>
      </p:nvGrpSpPr>
      <p:grpSpPr>
        <a:xfrm>
          <a:off x="0" y="0"/>
          <a:ext cx="0" cy="0"/>
          <a:chOff x="0" y="0"/>
          <a:chExt cx="0" cy="0"/>
        </a:xfrm>
      </p:grpSpPr>
      <p:sp>
        <p:nvSpPr>
          <p:cNvPr id="448" name="Google Shape;448;p29"/>
          <p:cNvSpPr/>
          <p:nvPr/>
        </p:nvSpPr>
        <p:spPr>
          <a:xfrm>
            <a:off x="527850" y="1577100"/>
            <a:ext cx="17192700" cy="7527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BRASIL. IBGE. Estatísticas dos Cadastros de Microempreendedores Individuais 2022. Agência de Notícias IBGE, 2024. Disponível em: </a:t>
            </a:r>
            <a:r>
              <a:rPr b="0" i="0" lang="pt-BR" sz="2800" u="sng" cap="none" strike="noStrike">
                <a:solidFill>
                  <a:schemeClr val="hlink"/>
                </a:solidFill>
                <a:latin typeface="Times New Roman"/>
                <a:ea typeface="Times New Roman"/>
                <a:cs typeface="Times New Roman"/>
                <a:sym typeface="Times New Roman"/>
                <a:hlinkClick r:id="rId3"/>
              </a:rPr>
              <a:t>agenciadenoticias.ibge.gov.br</a:t>
            </a:r>
            <a:r>
              <a:rPr b="0" i="0" lang="pt-BR" sz="2800" u="none" cap="none" strike="noStrike">
                <a:solidFill>
                  <a:srgbClr val="0B4803"/>
                </a:solidFill>
                <a:latin typeface="Times New Roman"/>
                <a:ea typeface="Times New Roman"/>
                <a:cs typeface="Times New Roman"/>
                <a:sym typeface="Times New Roman"/>
              </a:rPr>
              <a:t>. Acesso em: 09/07/2026</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BRASIL. Instituto Brasileiro de Geografia e Estatística – IBGE. Donos de negócio da terceira idade no Brasil no 3º trimestre de 2020. 2021. Disponível em: https://sebrae.com. br/sites/Po rtalSe brae/artigos/perfil-dos-empreendedores-da-terceira-idade-no-brasil, 9158c34f9 6306810 VgnVCM1000001b00320 aRCRD. Acesso em: 11/04/2025.</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BRASIL. Receita Federal. Relatórios de Microempreendedores Individuais (MEI). 2023. Disponível em :http://www22.receita.fazenda.gov.br/ins cricaomei/private/pages/relatorios/opc oesRelatorio.jsf.  Acesso em: 11/04/2025.</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BRASIL. Mapa de Empresas. Boletim do 2º Quadrimestre de 2025. Ministério do Empreendedorismo, da Microempresa e da Empresa de Pequeno Porte, 2025. Acesso em: 09/07/2026</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GOMES, Ana; SANTANA, Beatriz. Empreendedorismo feminino e o conflito trabalho-família. In: Anais do Encontro Nacional de Estudos Organizacionais, 2004. Disponível em: https://ri.ufs.br/bitstream/riufs/779/1/EmpreendedorismoFemininoConflito.pdf. Acesso em: 11/04/2025.</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p:txBody>
      </p:sp>
      <p:sp>
        <p:nvSpPr>
          <p:cNvPr id="449" name="Google Shape;449;p29"/>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50" name="Google Shape;450;p29"/>
          <p:cNvSpPr txBox="1"/>
          <p:nvPr/>
        </p:nvSpPr>
        <p:spPr>
          <a:xfrm>
            <a:off x="527850" y="670038"/>
            <a:ext cx="30000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rgbClr val="0B4803"/>
                </a:solidFill>
                <a:latin typeface="Times New Roman"/>
                <a:ea typeface="Times New Roman"/>
                <a:cs typeface="Times New Roman"/>
                <a:sym typeface="Times New Roman"/>
              </a:rPr>
              <a:t>Referências</a:t>
            </a:r>
            <a:endParaRPr b="1" i="0" sz="9200" u="none" cap="none" strike="noStrike">
              <a:solidFill>
                <a:srgbClr val="0B4803"/>
              </a:solidFill>
              <a:latin typeface="Trebuchet MS"/>
              <a:ea typeface="Trebuchet MS"/>
              <a:cs typeface="Trebuchet MS"/>
              <a:sym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455" name="Shape 455"/>
        <p:cNvGrpSpPr/>
        <p:nvPr/>
      </p:nvGrpSpPr>
      <p:grpSpPr>
        <a:xfrm>
          <a:off x="0" y="0"/>
          <a:ext cx="0" cy="0"/>
          <a:chOff x="0" y="0"/>
          <a:chExt cx="0" cy="0"/>
        </a:xfrm>
      </p:grpSpPr>
      <p:sp>
        <p:nvSpPr>
          <p:cNvPr id="456" name="Google Shape;456;g3e4666200ae_0_9"/>
          <p:cNvSpPr/>
          <p:nvPr/>
        </p:nvSpPr>
        <p:spPr>
          <a:xfrm>
            <a:off x="637150" y="1790433"/>
            <a:ext cx="16497300" cy="7403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Maceió. Prefeitura de Maceió prorroga inscrições do Banco da Mulher Empreendedora. Disponível em: https://maceio.al.gov.br/imprensa/semuc/prefeitura-de-maceio-prorroga-inscricoes-do-banco-da-mulher-empreendedora. Acesso em: 13/04/2025.</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Sebrae. As mulheres ganham espaço e fama no mundo dos negócios. 2021. Disponível em: https://sebrae.com.br/sites/PortalSebrae/empreendedorismofeminino. Acesso em: 08/07/2026.</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Sebrae. Empreendedorismo e maternidade: pode ser uma equação possível? 2022.2022a. Disponível em: https://sebrae.com.br/sites/PortalSebrae/artigos/empreendedorismo-e-maternidade-pode-ser-uma-equacao-possivel,3d8e52cfbd2f4810VgnVCM10 0000d701210Arc  RD. Acesso em: 11/04/2025.</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Sebrae. Empreendedorismo no Brasil: desafios e oportunidades para mulheres e idosos. Brasília, 2016. Disponível em: https://sebrae.com.br/sites/PortalSebrae/. Acesso em: 11/04/2025.</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Sebrae. Mulher MEI: somos fortes, somos empreendedoras. Disponível em: https://sebrae.com.br/sites/PortalSebrae/artigos/mulher-mei-somos-fortes-somos-empreendedoras,d035f883f14a6810VgnVCM1000001b00320aRCRD. Acesso em: 11/04/2025.</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p:txBody>
      </p:sp>
      <p:sp>
        <p:nvSpPr>
          <p:cNvPr id="457" name="Google Shape;457;g3e4666200ae_0_9"/>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58" name="Google Shape;458;g3e4666200ae_0_9"/>
          <p:cNvSpPr txBox="1"/>
          <p:nvPr/>
        </p:nvSpPr>
        <p:spPr>
          <a:xfrm>
            <a:off x="637150" y="776700"/>
            <a:ext cx="30000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rgbClr val="0B4803"/>
                </a:solidFill>
                <a:latin typeface="Times New Roman"/>
                <a:ea typeface="Times New Roman"/>
                <a:cs typeface="Times New Roman"/>
                <a:sym typeface="Times New Roman"/>
              </a:rPr>
              <a:t>Referências</a:t>
            </a:r>
            <a:endParaRPr b="1" i="0" sz="9200" u="none" cap="none" strike="noStrike">
              <a:solidFill>
                <a:srgbClr val="0B4803"/>
              </a:solidFill>
              <a:latin typeface="Trebuchet MS"/>
              <a:ea typeface="Trebuchet MS"/>
              <a:cs typeface="Trebuchet MS"/>
              <a:sym typeface="Trebuchet M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463" name="Shape 463"/>
        <p:cNvGrpSpPr/>
        <p:nvPr/>
      </p:nvGrpSpPr>
      <p:grpSpPr>
        <a:xfrm>
          <a:off x="0" y="0"/>
          <a:ext cx="0" cy="0"/>
          <a:chOff x="0" y="0"/>
          <a:chExt cx="0" cy="0"/>
        </a:xfrm>
      </p:grpSpPr>
      <p:sp>
        <p:nvSpPr>
          <p:cNvPr id="464" name="Google Shape;464;g3f4359efd8e_0_72"/>
          <p:cNvSpPr/>
          <p:nvPr/>
        </p:nvSpPr>
        <p:spPr>
          <a:xfrm>
            <a:off x="637150" y="1790424"/>
            <a:ext cx="16497300" cy="788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Sebrae. Os desafios das mulheres empreendedoras. 2022b.Disponível em: https://sebrae.com.br/sites/PortalSebrae/os-desafios-das-mulheres-empreended oras,1d7c06f280fd1810VgnVCM100000d701210aRCRD. Acesso em: 11/04/2025.</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RME. Rede Mulher Empreendedora. Nosso 2020 em números. Disponível em: https://rme.net.br/nosso-2020-em-numeros/. Acesso em: 11/04/2025</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Scielo Brasil. Motivações para o empreendedorismo: necessidade versus oportunidade? Disponível em: </a:t>
            </a:r>
            <a:r>
              <a:rPr b="0" i="0" lang="pt-BR" sz="2800" u="sng" cap="none" strike="noStrike">
                <a:solidFill>
                  <a:schemeClr val="hlink"/>
                </a:solidFill>
                <a:latin typeface="Times New Roman"/>
                <a:ea typeface="Times New Roman"/>
                <a:cs typeface="Times New Roman"/>
                <a:sym typeface="Times New Roman"/>
                <a:hlinkClick r:id="rId3"/>
              </a:rPr>
              <a:t>https://www.scielo.br/j/rac/a/wVbBLJDGsbWC8bsBGV8tJpJ/?lang=pt#</a:t>
            </a:r>
            <a:r>
              <a:rPr b="0" i="0" lang="pt-BR" sz="2800" u="none" cap="none" strike="noStrike">
                <a:solidFill>
                  <a:srgbClr val="0B4803"/>
                </a:solidFill>
                <a:latin typeface="Times New Roman"/>
                <a:ea typeface="Times New Roman"/>
                <a:cs typeface="Times New Roman"/>
                <a:sym typeface="Times New Roman"/>
              </a:rPr>
              <a:t>. Acesso em: 09/07/2026</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GEM: relatório Global Entrepreneurship Monitor por faixa etária 2025. Sebrae/PR, 2026. Disponível em: https://sebraepr.com.br/wp-content/uploads/2026/04/GEM-Relatorio-Global-Entrepreneurship-Monitor-por-Faixa-Etaria-2025.pdf. Acesso em: 09/072026.</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GLOBAL ENTREPRENEURSHIP MONITOR. Relatório executivo: empreendedorismo no Brasil 2023/2024. Sebrae/Anegepe, 2024. Disponível em: https://api.pr.sebrae.com.br/storage/comunidade/anexos/28500/PUB_GEM%20-%20Relat%C3%B3rio%20Executivo%20Global%20Entrepreneurship%20Monitor%202024.pdf. Acesso em: 09/07/2026.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p:txBody>
      </p:sp>
      <p:sp>
        <p:nvSpPr>
          <p:cNvPr id="465" name="Google Shape;465;g3f4359efd8e_0_7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66" name="Google Shape;466;g3f4359efd8e_0_72"/>
          <p:cNvSpPr txBox="1"/>
          <p:nvPr/>
        </p:nvSpPr>
        <p:spPr>
          <a:xfrm>
            <a:off x="637150" y="776700"/>
            <a:ext cx="30000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rgbClr val="0B4803"/>
                </a:solidFill>
                <a:latin typeface="Times New Roman"/>
                <a:ea typeface="Times New Roman"/>
                <a:cs typeface="Times New Roman"/>
                <a:sym typeface="Times New Roman"/>
              </a:rPr>
              <a:t>Referências</a:t>
            </a:r>
            <a:endParaRPr b="1" i="0" sz="9200" u="none" cap="none" strike="noStrike">
              <a:solidFill>
                <a:srgbClr val="0B4803"/>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3dac1984b51_1_94"/>
          <p:cNvSpPr txBox="1"/>
          <p:nvPr/>
        </p:nvSpPr>
        <p:spPr>
          <a:xfrm>
            <a:off x="7256625" y="3864000"/>
            <a:ext cx="3356100" cy="708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chemeClr val="dk1"/>
                </a:solidFill>
                <a:latin typeface="Times New Roman"/>
                <a:ea typeface="Times New Roman"/>
                <a:cs typeface="Times New Roman"/>
                <a:sym typeface="Times New Roman"/>
              </a:rPr>
              <a:t>TEMA 15</a:t>
            </a:r>
            <a:endParaRPr b="0" i="0" sz="4000" u="none" cap="none" strike="noStrike">
              <a:solidFill>
                <a:schemeClr val="dk1"/>
              </a:solidFill>
              <a:latin typeface="Times New Roman"/>
              <a:ea typeface="Times New Roman"/>
              <a:cs typeface="Times New Roman"/>
              <a:sym typeface="Times New Roman"/>
            </a:endParaRPr>
          </a:p>
        </p:txBody>
      </p:sp>
      <p:sp>
        <p:nvSpPr>
          <p:cNvPr id="185" name="Google Shape;185;g3dac1984b51_1_94"/>
          <p:cNvSpPr txBox="1"/>
          <p:nvPr/>
        </p:nvSpPr>
        <p:spPr>
          <a:xfrm>
            <a:off x="2924250" y="4681800"/>
            <a:ext cx="12406800" cy="923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pt-BR" sz="3600" u="none" cap="none" strike="noStrike">
                <a:solidFill>
                  <a:schemeClr val="dk1"/>
                </a:solidFill>
                <a:latin typeface="Times New Roman"/>
                <a:ea typeface="Times New Roman"/>
                <a:cs typeface="Times New Roman"/>
                <a:sym typeface="Times New Roman"/>
              </a:rPr>
              <a:t>Empreendedorismo feminino e terceira idade</a:t>
            </a:r>
            <a:endParaRPr b="0" i="0" sz="36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Times New Roman"/>
              <a:ea typeface="Times New Roman"/>
              <a:cs typeface="Times New Roman"/>
              <a:sym typeface="Times New Roman"/>
            </a:endParaRPr>
          </a:p>
        </p:txBody>
      </p:sp>
      <p:sp>
        <p:nvSpPr>
          <p:cNvPr id="186" name="Google Shape;186;g3dac1984b51_1_9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187" name="Google Shape;187;g3dac1984b51_1_9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188" name="Google Shape;188;g3dac1984b51_1_9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3dbdfe328d2_0_63"/>
          <p:cNvSpPr txBox="1"/>
          <p:nvPr/>
        </p:nvSpPr>
        <p:spPr>
          <a:xfrm>
            <a:off x="1621050" y="973425"/>
            <a:ext cx="9750000" cy="10146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O Empreendedorismo </a:t>
            </a:r>
            <a:endParaRPr b="1" i="0" sz="4100" u="none" cap="none" strike="noStrike">
              <a:solidFill>
                <a:schemeClr val="dk1"/>
              </a:solidFill>
              <a:latin typeface="Times New Roman"/>
              <a:ea typeface="Times New Roman"/>
              <a:cs typeface="Times New Roman"/>
              <a:sym typeface="Times New Roman"/>
            </a:endParaRPr>
          </a:p>
        </p:txBody>
      </p:sp>
      <p:sp>
        <p:nvSpPr>
          <p:cNvPr id="194" name="Google Shape;194;g3dbdfe328d2_0_63"/>
          <p:cNvSpPr txBox="1"/>
          <p:nvPr/>
        </p:nvSpPr>
        <p:spPr>
          <a:xfrm>
            <a:off x="2046263" y="2104125"/>
            <a:ext cx="15137700" cy="6593100"/>
          </a:xfrm>
          <a:prstGeom prst="rect">
            <a:avLst/>
          </a:prstGeom>
          <a:noFill/>
          <a:ln>
            <a:noFill/>
          </a:ln>
        </p:spPr>
        <p:txBody>
          <a:bodyPr anchorCtr="0" anchor="ctr"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0" i="0" lang="pt-BR" sz="3300" u="none" cap="none" strike="noStrike">
                <a:solidFill>
                  <a:schemeClr val="dk1"/>
                </a:solidFill>
                <a:latin typeface="Times New Roman"/>
                <a:ea typeface="Times New Roman"/>
                <a:cs typeface="Times New Roman"/>
                <a:sym typeface="Times New Roman"/>
              </a:rPr>
              <a:t>Em 2025, o Brasil registrava 24.213.445 empresas ativas, das quais 12.660.170 (52,3%) eram Microempreendedores Individuais (MEI), segundo o Mapa de Empresas do Governo Federal (2º quadrimestre de 2025). Somente em 2025 foram abertos 3,8 milhões de novos MEIs — recorde histórico e alta de 22,1% em relação a 2024 — segundo dados da Receita Federal compilados pelo Sebrae (2025).</a:t>
            </a:r>
            <a:endParaRPr b="0" i="0" sz="3300" u="none" cap="none" strike="noStrike">
              <a:solidFill>
                <a:schemeClr val="dk1"/>
              </a:solidFill>
              <a:latin typeface="Times New Roman"/>
              <a:ea typeface="Times New Roman"/>
              <a:cs typeface="Times New Roman"/>
              <a:sym typeface="Times New Roman"/>
            </a:endParaRPr>
          </a:p>
        </p:txBody>
      </p:sp>
      <p:sp>
        <p:nvSpPr>
          <p:cNvPr id="195" name="Google Shape;195;g3dbdfe328d2_0_6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196" name="Google Shape;196;g3dbdfe328d2_0_6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197" name="Google Shape;197;g3dbdfe328d2_0_6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198" name="Google Shape;198;g3dbdfe328d2_0_63"/>
          <p:cNvSpPr txBox="1"/>
          <p:nvPr/>
        </p:nvSpPr>
        <p:spPr>
          <a:xfrm>
            <a:off x="-12" y="96661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Brasil, 2025</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3dbdfe328d2_0_134"/>
          <p:cNvSpPr txBox="1"/>
          <p:nvPr/>
        </p:nvSpPr>
        <p:spPr>
          <a:xfrm>
            <a:off x="1642575" y="973650"/>
            <a:ext cx="65529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O Empreendedorismo </a:t>
            </a:r>
            <a:endParaRPr b="0" i="0" sz="4100" u="none" cap="none" strike="noStrike">
              <a:solidFill>
                <a:schemeClr val="dk1"/>
              </a:solidFill>
              <a:latin typeface="Times New Roman"/>
              <a:ea typeface="Times New Roman"/>
              <a:cs typeface="Times New Roman"/>
              <a:sym typeface="Times New Roman"/>
            </a:endParaRPr>
          </a:p>
        </p:txBody>
      </p:sp>
      <p:sp>
        <p:nvSpPr>
          <p:cNvPr id="204" name="Google Shape;204;g3dbdfe328d2_0_134"/>
          <p:cNvSpPr txBox="1"/>
          <p:nvPr/>
        </p:nvSpPr>
        <p:spPr>
          <a:xfrm>
            <a:off x="852625" y="1912000"/>
            <a:ext cx="16383600" cy="6687600"/>
          </a:xfrm>
          <a:prstGeom prst="rect">
            <a:avLst/>
          </a:prstGeom>
          <a:noFill/>
          <a:ln>
            <a:noFill/>
          </a:ln>
        </p:spPr>
        <p:txBody>
          <a:bodyPr anchorCtr="0" anchor="ctr"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b="0" i="0" lang="pt-BR" sz="3300" u="none" cap="none" strike="noStrike">
                <a:solidFill>
                  <a:schemeClr val="dk1"/>
                </a:solidFill>
                <a:latin typeface="Times New Roman"/>
                <a:ea typeface="Times New Roman"/>
                <a:cs typeface="Times New Roman"/>
                <a:sym typeface="Times New Roman"/>
              </a:rPr>
              <a:t>Em 2022, o Brasil tinha 14,6 milhões de MEIs cadastrados, dos quais 53,6% eram homens e 46,4% mulheres, segundo o IBGE. Cerca de metade (51,5%) atuava no setor de Serviços, sendo Cabeleireiros a atividade individual mais frequente (9,0%). Quanto à cor/raça, 44,7% se declararam brancos e 29,8% pardos. Em relação à escolaridade, 86,5% não possuíam nível superior. Chama atenção que 28,4% dos MEIs estavam inscritos no CADÚnico, e quase metade destes (49,8%) recebia o Bolsa Família, evidenciando que parte expressiva do MEI reflete vulnerabilidade socioeconômica, e não apenas empreendedorismo por oportunidade.</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
        <p:nvSpPr>
          <p:cNvPr id="205" name="Google Shape;205;g3dbdfe328d2_0_13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06" name="Google Shape;206;g3dbdfe328d2_0_13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07" name="Google Shape;207;g3dbdfe328d2_0_13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08" name="Google Shape;208;g3dbdfe328d2_0_134"/>
          <p:cNvSpPr txBox="1"/>
          <p:nvPr/>
        </p:nvSpPr>
        <p:spPr>
          <a:xfrm>
            <a:off x="-22862"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IBGE, 2024</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g3dbdfe328d2_0_144"/>
          <p:cNvSpPr txBox="1"/>
          <p:nvPr/>
        </p:nvSpPr>
        <p:spPr>
          <a:xfrm>
            <a:off x="1621050" y="1425600"/>
            <a:ext cx="73125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O empreendedorismo</a:t>
            </a:r>
            <a:endParaRPr b="1" i="0" sz="4100" u="none" cap="none" strike="noStrike">
              <a:solidFill>
                <a:schemeClr val="dk1"/>
              </a:solidFill>
              <a:latin typeface="Times New Roman"/>
              <a:ea typeface="Times New Roman"/>
              <a:cs typeface="Times New Roman"/>
              <a:sym typeface="Times New Roman"/>
            </a:endParaRPr>
          </a:p>
        </p:txBody>
      </p:sp>
      <p:sp>
        <p:nvSpPr>
          <p:cNvPr id="214" name="Google Shape;214;g3dbdfe328d2_0_144"/>
          <p:cNvSpPr txBox="1"/>
          <p:nvPr/>
        </p:nvSpPr>
        <p:spPr>
          <a:xfrm>
            <a:off x="2046275" y="2104125"/>
            <a:ext cx="15137700" cy="44280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b="0" i="0" lang="pt-BR" sz="3300" u="none" cap="none" strike="noStrike">
                <a:solidFill>
                  <a:schemeClr val="dk1"/>
                </a:solidFill>
                <a:latin typeface="Times New Roman"/>
                <a:ea typeface="Times New Roman"/>
                <a:cs typeface="Times New Roman"/>
                <a:sym typeface="Times New Roman"/>
              </a:rPr>
              <a:t>As mulheres e a população da terceira idade vêm lutando há anos por igualdade social e por mais espaço no mercado de trabalho. Mas apesar dos grandes avanços e conquistas, ainda existem muitos desafios a serem enfrentados. Essa luta, entretanto, tem um importante aliado: o empreendedorismo.</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rPr b="0" i="0" lang="pt-BR" sz="3300" u="none" cap="none" strike="noStrike">
                <a:solidFill>
                  <a:schemeClr val="dk1"/>
                </a:solidFill>
                <a:latin typeface="Times New Roman"/>
                <a:ea typeface="Times New Roman"/>
                <a:cs typeface="Times New Roman"/>
                <a:sym typeface="Times New Roman"/>
              </a:rPr>
              <a:t>Conforme pesquisas, mulheres empreendedoras têm mais dificuldades em empreender, devido a alguns fatores: dificuldade em realizar contatos profissionais e estruturar uma rede de relacionamentos; dificuldade em conseguir apoio de parceiros, amigos e familiares; e conciliar toda vida profissional e pessoal.</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
        <p:nvSpPr>
          <p:cNvPr id="215" name="Google Shape;215;g3dbdfe328d2_0_14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16" name="Google Shape;216;g3dbdfe328d2_0_14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17" name="Google Shape;217;g3dbdfe328d2_0_14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18" name="Google Shape;218;g3dbdfe328d2_0_144"/>
          <p:cNvSpPr txBox="1"/>
          <p:nvPr/>
        </p:nvSpPr>
        <p:spPr>
          <a:xfrm>
            <a:off x="-22862"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2022</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3dbdfe328d2_0_165"/>
          <p:cNvSpPr txBox="1"/>
          <p:nvPr/>
        </p:nvSpPr>
        <p:spPr>
          <a:xfrm>
            <a:off x="1621050" y="1425600"/>
            <a:ext cx="99321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A atividade empreendedora </a:t>
            </a:r>
            <a:endParaRPr b="1" i="0" sz="4100" u="none" cap="none" strike="noStrike">
              <a:solidFill>
                <a:schemeClr val="dk1"/>
              </a:solidFill>
              <a:latin typeface="Times New Roman"/>
              <a:ea typeface="Times New Roman"/>
              <a:cs typeface="Times New Roman"/>
              <a:sym typeface="Times New Roman"/>
            </a:endParaRPr>
          </a:p>
        </p:txBody>
      </p:sp>
      <p:sp>
        <p:nvSpPr>
          <p:cNvPr id="224" name="Google Shape;224;g3dbdfe328d2_0_165"/>
          <p:cNvSpPr txBox="1"/>
          <p:nvPr/>
        </p:nvSpPr>
        <p:spPr>
          <a:xfrm>
            <a:off x="1621038" y="1988100"/>
            <a:ext cx="15137700" cy="65931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b="0" i="0" lang="pt-BR" sz="3300" u="none" cap="none" strike="noStrike">
                <a:solidFill>
                  <a:schemeClr val="dk1"/>
                </a:solidFill>
                <a:latin typeface="Times New Roman"/>
                <a:ea typeface="Times New Roman"/>
                <a:cs typeface="Times New Roman"/>
                <a:sym typeface="Times New Roman"/>
              </a:rPr>
              <a:t>Conforme visto anteriormente, as taxas de homens em relação a das mulheres são maiores em relação aos MEIs e essa diferença se acentua conforme o negócio amadurece, isso pode ser explicado devido as mulheres terem entrado de forma mais tardia no empreendedorismo e porque as mulheres têm mais dificuldades em permanecer na atividade empreendedora. Historicamente, há uma perda maior de mulheres desde a ideia até a criação e consolidação do negócio.</a:t>
            </a:r>
            <a:endParaRPr b="0" i="0" sz="3300" u="none" cap="none" strike="noStrike">
              <a:solidFill>
                <a:schemeClr val="dk1"/>
              </a:solidFill>
              <a:latin typeface="Times New Roman"/>
              <a:ea typeface="Times New Roman"/>
              <a:cs typeface="Times New Roman"/>
              <a:sym typeface="Times New Roman"/>
            </a:endParaRPr>
          </a:p>
        </p:txBody>
      </p:sp>
      <p:sp>
        <p:nvSpPr>
          <p:cNvPr id="225" name="Google Shape;225;g3dbdfe328d2_0_16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26" name="Google Shape;226;g3dbdfe328d2_0_16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27" name="Google Shape;227;g3dbdfe328d2_0_16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28" name="Google Shape;228;g3dbdfe328d2_0_165"/>
          <p:cNvSpPr txBox="1"/>
          <p:nvPr/>
        </p:nvSpPr>
        <p:spPr>
          <a:xfrm>
            <a:off x="0" y="9666100"/>
            <a:ext cx="142398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IBGE, 2024</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3dbdfe328d2_0_174"/>
          <p:cNvSpPr txBox="1"/>
          <p:nvPr/>
        </p:nvSpPr>
        <p:spPr>
          <a:xfrm>
            <a:off x="1621050" y="1425600"/>
            <a:ext cx="123132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i="0" lang="pt-BR" sz="4100" u="none" cap="none" strike="noStrike">
                <a:solidFill>
                  <a:schemeClr val="dk1"/>
                </a:solidFill>
                <a:latin typeface="Times New Roman"/>
                <a:ea typeface="Times New Roman"/>
                <a:cs typeface="Times New Roman"/>
                <a:sym typeface="Times New Roman"/>
              </a:rPr>
              <a:t>Definição do público alvo A atividade empreendedora </a:t>
            </a:r>
            <a:endParaRPr b="1" i="0" sz="4100" u="none" cap="none" strike="noStrike">
              <a:solidFill>
                <a:schemeClr val="dk1"/>
              </a:solidFill>
              <a:latin typeface="Times New Roman"/>
              <a:ea typeface="Times New Roman"/>
              <a:cs typeface="Times New Roman"/>
              <a:sym typeface="Times New Roman"/>
            </a:endParaRPr>
          </a:p>
        </p:txBody>
      </p:sp>
      <p:sp>
        <p:nvSpPr>
          <p:cNvPr id="234" name="Google Shape;234;g3dbdfe328d2_0_17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35" name="Google Shape;235;g3dbdfe328d2_0_17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36" name="Google Shape;236;g3dbdfe328d2_0_17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37" name="Google Shape;237;g3dbdfe328d2_0_174"/>
          <p:cNvSpPr txBox="1"/>
          <p:nvPr/>
        </p:nvSpPr>
        <p:spPr>
          <a:xfrm>
            <a:off x="1" y="9686700"/>
            <a:ext cx="127977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Sebrae, 2023. </a:t>
            </a:r>
            <a:endParaRPr b="0" i="0" sz="2100" u="none" cap="none" strike="noStrike">
              <a:solidFill>
                <a:schemeClr val="dk1"/>
              </a:solidFill>
              <a:latin typeface="Arial"/>
              <a:ea typeface="Arial"/>
              <a:cs typeface="Arial"/>
              <a:sym typeface="Arial"/>
            </a:endParaRPr>
          </a:p>
        </p:txBody>
      </p:sp>
      <p:sp>
        <p:nvSpPr>
          <p:cNvPr id="238" name="Google Shape;238;g3dbdfe328d2_0_174"/>
          <p:cNvSpPr txBox="1"/>
          <p:nvPr/>
        </p:nvSpPr>
        <p:spPr>
          <a:xfrm>
            <a:off x="1621038" y="2123000"/>
            <a:ext cx="15137700" cy="6593100"/>
          </a:xfrm>
          <a:prstGeom prst="rect">
            <a:avLst/>
          </a:prstGeom>
          <a:noFill/>
          <a:ln>
            <a:noFill/>
          </a:ln>
        </p:spPr>
        <p:txBody>
          <a:bodyPr anchorCtr="0" anchor="ctr"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0" i="0" lang="pt-BR" sz="3300" u="none" cap="none" strike="noStrike">
                <a:solidFill>
                  <a:schemeClr val="dk1"/>
                </a:solidFill>
                <a:latin typeface="Times New Roman"/>
                <a:ea typeface="Times New Roman"/>
                <a:cs typeface="Times New Roman"/>
                <a:sym typeface="Times New Roman"/>
              </a:rPr>
              <a:t>As empreendedoras representam também a maioria nos segmentos de mercado com o maior crescimento e número de formalizações em 2022, principalmente, nas atividades moda e beleza. Além disso, entre os setores com predominância de mulheres como MEIs, os mais notáveis são as atividades de tratamento de beleza (95,9%), serviços domésticos (95,6%) e fabricação de artigos de vestuário (94,8%).</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B4803"/>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Neivaldo</dc:creator>
</cp:coreProperties>
</file>