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7" roundtripDataSignature="AMtx7mhh8YZ82L2hfxKs6h5oc/EQCcXA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customschemas.google.com/relationships/presentationmetadata" Target="metadata"/><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3" name="Google Shape;38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3" name="Google Shape;42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4" name="Google Shape;45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 name="Google Shape;10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5" name="Google Shape;48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1" name="Google Shape;50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7" name="Google Shape;51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3" name="Google Shape;53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1" name="Google Shape;55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9" name="Google Shape;56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7" name="Google Shape;58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4" name="Google Shape;624;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1" name="Google Shape;64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6" name="Google Shape;65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1" name="Google Shape;67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1" name="Google Shape;70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7" name="Google Shape;71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3" name="Google Shape;73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4" name="Google Shape;774;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0" name="Google Shape;79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6" name="Google Shape;806;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4" name="Google Shape;824;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0" name="Google Shape;840;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6" name="Google Shape;856;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2" name="Google Shape;872;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8" name="Google Shape;88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4" name="Google Shape;904;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0" name="Google Shape;920;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7" name="Google Shape;937;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0" name="Google Shape;96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0" name="Google Shape;98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9" name="Google Shape;999;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3" name="Google Shape;1013;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2" name="Google Shape;1032;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8" name="Google Shape;1048;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5" name="Google Shape;1065;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3" name="Google Shape;1083;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8" name="Google Shape;1098;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3" name="Google Shape;1113;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8" name="Google Shape;1128;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3" name="Google Shape;1143;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8" name="Google Shape;1158;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4" name="Google Shape;1174;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7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7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68" name="Shape 68"/>
        <p:cNvGrpSpPr/>
        <p:nvPr/>
      </p:nvGrpSpPr>
      <p:grpSpPr>
        <a:xfrm>
          <a:off x="0" y="0"/>
          <a:ext cx="0" cy="0"/>
          <a:chOff x="0" y="0"/>
          <a:chExt cx="0" cy="0"/>
        </a:xfrm>
      </p:grpSpPr>
      <p:sp>
        <p:nvSpPr>
          <p:cNvPr id="69" name="Google Shape;69;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e Título Vertical" type="vertTitleAndTx">
  <p:cSld name="VERTICAL_TITLE_AND_VERTICAL_TEXT">
    <p:spTree>
      <p:nvGrpSpPr>
        <p:cNvPr id="74" name="Shape 74"/>
        <p:cNvGrpSpPr/>
        <p:nvPr/>
      </p:nvGrpSpPr>
      <p:grpSpPr>
        <a:xfrm>
          <a:off x="0" y="0"/>
          <a:ext cx="0" cy="0"/>
          <a:chOff x="0" y="0"/>
          <a:chExt cx="0" cy="0"/>
        </a:xfrm>
      </p:grpSpPr>
      <p:sp>
        <p:nvSpPr>
          <p:cNvPr id="75" name="Google Shape;75;p8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17" name="Shape 17"/>
        <p:cNvGrpSpPr/>
        <p:nvPr/>
      </p:nvGrpSpPr>
      <p:grpSpPr>
        <a:xfrm>
          <a:off x="0" y="0"/>
          <a:ext cx="0" cy="0"/>
          <a:chOff x="0" y="0"/>
          <a:chExt cx="0" cy="0"/>
        </a:xfrm>
      </p:grpSpPr>
      <p:sp>
        <p:nvSpPr>
          <p:cNvPr id="18" name="Google Shape;18;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type="secHead">
  <p:cSld name="SECTION_HEADER">
    <p:spTree>
      <p:nvGrpSpPr>
        <p:cNvPr id="23" name="Shape 23"/>
        <p:cNvGrpSpPr/>
        <p:nvPr/>
      </p:nvGrpSpPr>
      <p:grpSpPr>
        <a:xfrm>
          <a:off x="0" y="0"/>
          <a:ext cx="0" cy="0"/>
          <a:chOff x="0" y="0"/>
          <a:chExt cx="0" cy="0"/>
        </a:xfrm>
      </p:grpSpPr>
      <p:sp>
        <p:nvSpPr>
          <p:cNvPr id="24" name="Google Shape;24;p7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7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29" name="Shape 29"/>
        <p:cNvGrpSpPr/>
        <p:nvPr/>
      </p:nvGrpSpPr>
      <p:grpSpPr>
        <a:xfrm>
          <a:off x="0" y="0"/>
          <a:ext cx="0" cy="0"/>
          <a:chOff x="0" y="0"/>
          <a:chExt cx="0" cy="0"/>
        </a:xfrm>
      </p:grpSpPr>
      <p:sp>
        <p:nvSpPr>
          <p:cNvPr id="30" name="Google Shape;30;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7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36" name="Shape 36"/>
        <p:cNvGrpSpPr/>
        <p:nvPr/>
      </p:nvGrpSpPr>
      <p:grpSpPr>
        <a:xfrm>
          <a:off x="0" y="0"/>
          <a:ext cx="0" cy="0"/>
          <a:chOff x="0" y="0"/>
          <a:chExt cx="0" cy="0"/>
        </a:xfrm>
      </p:grpSpPr>
      <p:sp>
        <p:nvSpPr>
          <p:cNvPr id="37" name="Google Shape;37;p7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45" name="Shape 45"/>
        <p:cNvGrpSpPr/>
        <p:nvPr/>
      </p:nvGrpSpPr>
      <p:grpSpPr>
        <a:xfrm>
          <a:off x="0" y="0"/>
          <a:ext cx="0" cy="0"/>
          <a:chOff x="0" y="0"/>
          <a:chExt cx="0" cy="0"/>
        </a:xfrm>
      </p:grpSpPr>
      <p:sp>
        <p:nvSpPr>
          <p:cNvPr id="46" name="Google Shape;4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50" name="Shape 50"/>
        <p:cNvGrpSpPr/>
        <p:nvPr/>
      </p:nvGrpSpPr>
      <p:grpSpPr>
        <a:xfrm>
          <a:off x="0" y="0"/>
          <a:ext cx="0" cy="0"/>
          <a:chOff x="0" y="0"/>
          <a:chExt cx="0" cy="0"/>
        </a:xfrm>
      </p:grpSpPr>
      <p:sp>
        <p:nvSpPr>
          <p:cNvPr id="51" name="Google Shape;51;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54" name="Shape 54"/>
        <p:cNvGrpSpPr/>
        <p:nvPr/>
      </p:nvGrpSpPr>
      <p:grpSpPr>
        <a:xfrm>
          <a:off x="0" y="0"/>
          <a:ext cx="0" cy="0"/>
          <a:chOff x="0" y="0"/>
          <a:chExt cx="0" cy="0"/>
        </a:xfrm>
      </p:grpSpPr>
      <p:sp>
        <p:nvSpPr>
          <p:cNvPr id="55" name="Google Shape;55;p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8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61" name="Shape 61"/>
        <p:cNvGrpSpPr/>
        <p:nvPr/>
      </p:nvGrpSpPr>
      <p:grpSpPr>
        <a:xfrm>
          <a:off x="0" y="0"/>
          <a:ext cx="0" cy="0"/>
          <a:chOff x="0" y="0"/>
          <a:chExt cx="0" cy="0"/>
        </a:xfrm>
      </p:grpSpPr>
      <p:sp>
        <p:nvSpPr>
          <p:cNvPr id="62" name="Google Shape;62;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p:nvPr>
            <p:ph idx="2" type="pic"/>
          </p:nvPr>
        </p:nvSpPr>
        <p:spPr>
          <a:xfrm>
            <a:off x="5183188" y="987425"/>
            <a:ext cx="6172200" cy="4873625"/>
          </a:xfrm>
          <a:prstGeom prst="rect">
            <a:avLst/>
          </a:prstGeom>
          <a:noFill/>
          <a:ln>
            <a:noFill/>
          </a:ln>
        </p:spPr>
      </p:sp>
      <p:sp>
        <p:nvSpPr>
          <p:cNvPr id="64" name="Google Shape;64;p8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3.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hyperlink" Target="https://controlefinanceiro.granatum.com.br/empreendedorismo/6-habilidades-fundamentais-para-empreendedores/" TargetMode="External"/><Relationship Id="rId5" Type="http://schemas.openxmlformats.org/officeDocument/2006/relationships/image" Target="../media/image12.jp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hyperlink" Target="https://pagar.me/blog/como-empreender-do-zero/" TargetMode="External"/><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image" Target="../media/image1.png"/><Relationship Id="rId5" Type="http://schemas.openxmlformats.org/officeDocument/2006/relationships/image" Target="../media/image32.png"/><Relationship Id="rId6" Type="http://schemas.openxmlformats.org/officeDocument/2006/relationships/image" Target="../media/image20.png"/><Relationship Id="rId7" Type="http://schemas.openxmlformats.org/officeDocument/2006/relationships/hyperlink" Target="https://pagar.me/blog/como-empreender-do-zero/" TargetMode="External"/><Relationship Id="rId8" Type="http://schemas.openxmlformats.org/officeDocument/2006/relationships/hyperlink" Target="https://pagar.me/blog/como-empreender-do-zer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22.png"/><Relationship Id="rId6" Type="http://schemas.openxmlformats.org/officeDocument/2006/relationships/image" Target="../media/image16.png"/><Relationship Id="rId7" Type="http://schemas.openxmlformats.org/officeDocument/2006/relationships/hyperlink" Target="https://pagar.me/blog/como-empreender-do-zero/" TargetMode="External"/><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hyperlink" Target="https://pagar.me/blog/como-empreender-do-zero/" TargetMode="External"/><Relationship Id="rId8"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hyperlink" Target="https://pagar.me/blog/como-e-por-que-abrir-mei" TargetMode="External"/><Relationship Id="rId5" Type="http://schemas.openxmlformats.org/officeDocument/2006/relationships/image" Target="../media/image12.jp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hyperlink" Target="https://pagar.me/blog/como-e-por-que-abrir-mei" TargetMode="External"/><Relationship Id="rId5" Type="http://schemas.openxmlformats.org/officeDocument/2006/relationships/image" Target="../media/image12.jp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35.pn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hyperlink" Target="https://www.sebrae.com.br/sites/PortalSebrae/cursosonline/" TargetMode="External"/><Relationship Id="rId5" Type="http://schemas.openxmlformats.org/officeDocument/2006/relationships/image" Target="../media/image1.png"/><Relationship Id="rId6" Type="http://schemas.openxmlformats.org/officeDocument/2006/relationships/hyperlink" Target="https://conampe.org.br/blog/6-cursos-gratuitos-para-ajudar-pequenos-negocios/" TargetMode="External"/><Relationship Id="rId7" Type="http://schemas.openxmlformats.org/officeDocument/2006/relationships/hyperlink" Target="https://www.sebrae.com.br/sites/PortalSebrae/cursosonline/" TargetMode="External"/><Relationship Id="rId8" Type="http://schemas.openxmlformats.org/officeDocument/2006/relationships/hyperlink" Target="https://conampe.org.br/blog/6-cursos-gratuitos-para-ajudar-pequenos-negocio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image" Target="../media/image1.png"/><Relationship Id="rId5" Type="http://schemas.openxmlformats.org/officeDocument/2006/relationships/hyperlink" Target="https://conampe.org.br/blog/6-cursos-gratuitos-para-ajudar-pequenos-negocios/" TargetMode="External"/><Relationship Id="rId6" Type="http://schemas.openxmlformats.org/officeDocument/2006/relationships/hyperlink" Target="https://www.sebrae.com.br/sites/PortalSebrae/cursosonline/" TargetMode="External"/><Relationship Id="rId7" Type="http://schemas.openxmlformats.org/officeDocument/2006/relationships/hyperlink" Target="https://conampe.org.br/blog/6-cursos-gratuitos-para-ajudar-pequenos-negocios/" TargetMode="External"/><Relationship Id="rId8" Type="http://schemas.openxmlformats.org/officeDocument/2006/relationships/hyperlink" Target="https://www.sebrae.com.br/sites/PortalSebrae/cursosonlin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image" Target="../media/image1.png"/><Relationship Id="rId5" Type="http://schemas.openxmlformats.org/officeDocument/2006/relationships/hyperlink" Target="https://conampe.org.br/blog/6-cursos-gratuitos-para-ajudar-pequenos-negocios/" TargetMode="External"/><Relationship Id="rId6" Type="http://schemas.openxmlformats.org/officeDocument/2006/relationships/hyperlink" Target="https://www.sebrae.com.br/sites/PortalSebrae/cursosonline/" TargetMode="External"/><Relationship Id="rId7" Type="http://schemas.openxmlformats.org/officeDocument/2006/relationships/hyperlink" Target="https://conampe.org.br/blog/6-cursos-gratuitos-para-ajudar-pequenos-negocios/" TargetMode="External"/><Relationship Id="rId8" Type="http://schemas.openxmlformats.org/officeDocument/2006/relationships/hyperlink" Target="https://www.sebrae.com.br/sites/PortalSebrae/cursosonlin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hyperlink" Target="https://www.sebrae.com.br/sites/PortalSebrae/cursosonline/" TargetMode="External"/><Relationship Id="rId5" Type="http://schemas.openxmlformats.org/officeDocument/2006/relationships/hyperlink" Target="https://conampe.org.br/blog/6-cursos-gratuitos-para-ajudar-pequenos-negocios/" TargetMode="External"/><Relationship Id="rId6" Type="http://schemas.openxmlformats.org/officeDocument/2006/relationships/hyperlink" Target="https://www.sebrae.com.br/sites/PortalSebrae/cursosonline/" TargetMode="External"/><Relationship Id="rId7" Type="http://schemas.openxmlformats.org/officeDocument/2006/relationships/image" Target="../media/image1.png"/><Relationship Id="rId8" Type="http://schemas.openxmlformats.org/officeDocument/2006/relationships/hyperlink" Target="https://conampe.org.br/blog/6-cursos-gratuitos-para-ajudar-pequenos-negocio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23.png"/><Relationship Id="rId6" Type="http://schemas.openxmlformats.org/officeDocument/2006/relationships/image" Target="../media/image1.png"/><Relationship Id="rId7"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43.png"/><Relationship Id="rId6" Type="http://schemas.openxmlformats.org/officeDocument/2006/relationships/image" Target="../media/image1.png"/><Relationship Id="rId7"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6.png"/><Relationship Id="rId8" Type="http://schemas.openxmlformats.org/officeDocument/2006/relationships/hyperlink" Target="https://www.bing.com/images/search?view=detailV2&amp;ccid=jyrEmIEc&amp;id=AB03389B0264937037C0679F790AA27EA4B9ED3F&amp;thid=OIP.jyrEmIEc-iMweiXkES4bfgHaEe&amp;mediaurl=https://static1.bigstockphoto.com/8/1/3/large1500/318896983.jpg&amp;cdnurl=https://th.bing.com/th/id/R.8f2ac498811cfa23307a25e4112e1b7e?rik%3DP%2b25pH6iCnmfZw%26pid%3DImgRaw%26r%3D0&amp;exph=907&amp;expw=1500&amp;q=IMAGEM+RELACIONADA+AOBUSINESS-TO-BUSINESS+(B2B):+&amp;simid=608023428422191469&amp;form=IRPRST&amp;ck=6F2136D749C8C35EBDCC1130CA292A28&amp;selectedindex=2&amp;itb=0&amp;ajaxhist=0&amp;ajaxserp=0&amp;pivotparams=insightsToken%3Dccid_2RlyaEre*cp_BE1E420F6A1014A1CDCD859BB5BA9084*mid_6A107C405B621A8828406D6F9F0E976AB3B9F5E7*simid_608023243718879043*thid_OIP.2RlyaEre0xpZxUE8ovuczAHaD9&amp;vt=0&amp;sim=11&amp;iss=VSI&amp;ajaxhist=0&amp;ajaxserp=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hyperlink" Target="https://th.bing.com/th/id/OIP.xZRTs5F3NXsrR0CFSNRjYgHaE8?rs=1&amp;pid=ImgDetMai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4.png"/><Relationship Id="rId8" Type="http://schemas.openxmlformats.org/officeDocument/2006/relationships/hyperlink" Target="https://techibytes.com/wp-content/uploads/2021/11/Business-To-customers.jp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5.png"/><Relationship Id="rId8" Type="http://schemas.openxmlformats.org/officeDocument/2006/relationships/hyperlink" Target="https://th.bing.com/th/id/OIP.mkhvO9eR8PdhizWdrn9lBQHaE7?rs=1&amp;pid=ImgDetMai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s://www.ecommercebrasil.com.b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s://www.ecommercebrasil.com.br/"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s://www.ecommercebrasil.com.br/"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s://www.ecommercebrasil.com.b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s://www.ecommercebrasil.com.b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3.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33.png"/><Relationship Id="rId8"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33.png"/></Relationships>
</file>

<file path=ppt/slides/_rels/slide47.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1.png"/><Relationship Id="rId13" Type="http://schemas.openxmlformats.org/officeDocument/2006/relationships/image" Target="../media/image55.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5.png"/><Relationship Id="rId8"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33.png"/><Relationship Id="rId8"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www.buzzsumo.com/" TargetMode="External"/><Relationship Id="rId8"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www.inshot.com/" TargetMode="External"/><Relationship Id="rId8" Type="http://schemas.openxmlformats.org/officeDocument/2006/relationships/image" Target="../media/image56.png"/></Relationships>
</file>

<file path=ppt/slides/_rels/slide57.xml.rels><?xml version="1.0" encoding="UTF-8" standalone="yes"?><Relationships xmlns="http://schemas.openxmlformats.org/package/2006/relationships"><Relationship Id="rId10"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hyperlink" Target="https://substackcdn.com/image/fetch/f_auto,q_auto:good,fl_progressive:steep/https:/bucketeer-e05bbc84-baa3-437e-9518-adb32be77984.s3.amazonaws.com/public/images/767890df-a546-4b0a-b4f4-14d64a084a96_3104x1974.png" TargetMode="External"/><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hyperlink" Target="http://www.giphy.com/" TargetMode="External"/><Relationship Id="rId8" Type="http://schemas.openxmlformats.org/officeDocument/2006/relationships/image" Target="../media/image76.png"/></Relationships>
</file>

<file path=ppt/slides/_rels/slide58.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54.png"/><Relationship Id="rId13" Type="http://schemas.openxmlformats.org/officeDocument/2006/relationships/image" Target="../media/image71.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image" Target="../media/image58.png"/><Relationship Id="rId15" Type="http://schemas.openxmlformats.org/officeDocument/2006/relationships/image" Target="../media/image63.png"/><Relationship Id="rId14" Type="http://schemas.openxmlformats.org/officeDocument/2006/relationships/image" Target="../media/image59.png"/><Relationship Id="rId16" Type="http://schemas.openxmlformats.org/officeDocument/2006/relationships/image" Target="../media/image65.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57.png"/><Relationship Id="rId8"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9.png"/></Relationships>
</file>

<file path=ppt/slides/_rels/slide62.xml.rels><?xml version="1.0" encoding="UTF-8" standalone="yes"?><Relationships xmlns="http://schemas.openxmlformats.org/package/2006/relationships"><Relationship Id="rId10" Type="http://schemas.openxmlformats.org/officeDocument/2006/relationships/hyperlink" Target="https://th.bing.com/th/id/R.c178e8bfbf01009c8036603206070f96?rik=4Q3y102Dym4/jg&amp;riu=http://www.ntech.com.br/enin/fiea.png&amp;ehk=zv6i4ha6v74swT7h/sI5KYfzSV4E2FRrnDVrzM7qLZA%3d&amp;risl=&amp;pid=ImgRaw&amp;r=0" TargetMode="External"/><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12.jpg"/><Relationship Id="rId9" Type="http://schemas.openxmlformats.org/officeDocument/2006/relationships/hyperlink" Target="https://www.bing.com/images/search?view=detailV2&amp;ccid=wDhMQPLV&amp;id=CB63408E024CAE9CC4CD4CE01C7CE160D5586478&amp;thid=OIP.wDhMQPLVqEmaaBGwmLSQSQHaDC&amp;mediaurl=https://diariodoturismo.com.br/wp-content/uploads/2017/11/sebrae.jpg&amp;cdnurl=https://th.bing.com/th/id/R.c0384c40f2d5a8499a6811b098b49049?rik%3deGRY1WDhfBzgTA%26pid%3dImgRaw%26r%3d0&amp;exph=460&amp;expw=1120&amp;q=SEBRAE&amp;simid=608044907591505235&amp;FORM=IRPRST&amp;ck=F4598FB29AFC9548D22A9B56F09C6654&amp;selectedIndex=5&amp;itb=0" TargetMode="External"/><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5.png"/><Relationship Id="rId8"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4.png"/><Relationship Id="rId8" Type="http://schemas.openxmlformats.org/officeDocument/2006/relationships/hyperlink" Target="https://citandalucia.com/wp-content/uploads/2022/04/8-mejores-apps-para-programar-publicaciones-en-Instagram-desde-el-movil.jp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4.png"/><Relationship Id="rId4" Type="http://schemas.openxmlformats.org/officeDocument/2006/relationships/image" Target="../media/image8.png"/><Relationship Id="rId5" Type="http://schemas.openxmlformats.org/officeDocument/2006/relationships/image" Target="../media/image12.jp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3.png"/><Relationship Id="rId4" Type="http://schemas.openxmlformats.org/officeDocument/2006/relationships/image" Target="../media/image8.png"/><Relationship Id="rId5" Type="http://schemas.openxmlformats.org/officeDocument/2006/relationships/image" Target="../media/image12.jp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3.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hyperlink" Target="https://www.ideianoar.com.br/habilidades-e-competencias-empreendedor/" TargetMode="External"/><Relationship Id="rId6" Type="http://schemas.openxmlformats.org/officeDocument/2006/relationships/image" Target="../media/image12.jp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hyperlink" Target="https://controlefinanceiro.granatum.com.br/empreendedorismo/6-habilidades-fundamentais-para-empreendedores/" TargetMode="External"/><Relationship Id="rId6" Type="http://schemas.openxmlformats.org/officeDocument/2006/relationships/image" Target="../media/image12.jp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85" name="Google Shape;85;p1"/>
          <p:cNvSpPr txBox="1"/>
          <p:nvPr/>
        </p:nvSpPr>
        <p:spPr>
          <a:xfrm>
            <a:off x="82296" y="594360"/>
            <a:ext cx="12015215" cy="1243956"/>
          </a:xfrm>
          <a:prstGeom prst="rect">
            <a:avLst/>
          </a:prstGeom>
          <a:noFill/>
          <a:ln>
            <a:noFill/>
          </a:ln>
        </p:spPr>
        <p:txBody>
          <a:bodyPr anchorCtr="0" anchor="t" bIns="0" lIns="0" spcFirstLastPara="1" rIns="0" wrap="square" tIns="12725">
            <a:spAutoFit/>
          </a:bodyPr>
          <a:lstStyle/>
          <a:p>
            <a:pPr indent="0" lvl="0" marL="25400" marR="0" rtl="0" algn="ctr">
              <a:lnSpc>
                <a:spcPct val="100000"/>
              </a:lnSpc>
              <a:spcBef>
                <a:spcPts val="0"/>
              </a:spcBef>
              <a:spcAft>
                <a:spcPts val="0"/>
              </a:spcAft>
              <a:buClr>
                <a:schemeClr val="dk1"/>
              </a:buClr>
              <a:buSzPts val="1400"/>
              <a:buFont typeface="Times New Roman"/>
              <a:buNone/>
            </a:pPr>
            <a:r>
              <a:rPr b="1" i="0" lang="pt-BR" sz="4000" u="none" cap="none" strike="noStrike">
                <a:solidFill>
                  <a:schemeClr val="dk1"/>
                </a:solidFill>
                <a:latin typeface="Times New Roman"/>
                <a:ea typeface="Times New Roman"/>
                <a:cs typeface="Times New Roman"/>
                <a:sym typeface="Times New Roman"/>
              </a:rPr>
              <a:t>PROJETO DE EXTENSÃO</a:t>
            </a:r>
            <a:br>
              <a:rPr b="1" i="0" lang="pt-BR" sz="4000" u="none" cap="none" strike="noStrike">
                <a:solidFill>
                  <a:schemeClr val="dk1"/>
                </a:solidFill>
                <a:latin typeface="Times New Roman"/>
                <a:ea typeface="Times New Roman"/>
                <a:cs typeface="Times New Roman"/>
                <a:sym typeface="Times New Roman"/>
              </a:rPr>
            </a:br>
            <a:endParaRPr b="1" i="0" sz="4000" u="none" cap="none" strike="noStrike">
              <a:solidFill>
                <a:schemeClr val="dk1"/>
              </a:solidFill>
              <a:latin typeface="Times New Roman"/>
              <a:ea typeface="Times New Roman"/>
              <a:cs typeface="Times New Roman"/>
              <a:sym typeface="Times New Roman"/>
            </a:endParaRPr>
          </a:p>
        </p:txBody>
      </p:sp>
      <p:pic>
        <p:nvPicPr>
          <p:cNvPr id="86" name="Google Shape;86;p1"/>
          <p:cNvPicPr preferRelativeResize="0"/>
          <p:nvPr/>
        </p:nvPicPr>
        <p:blipFill rotWithShape="1">
          <a:blip r:embed="rId4">
            <a:alphaModFix/>
          </a:blip>
          <a:srcRect b="0" l="0" r="0" t="0"/>
          <a:stretch/>
        </p:blipFill>
        <p:spPr>
          <a:xfrm>
            <a:off x="3000565" y="2160784"/>
            <a:ext cx="5393627" cy="2429503"/>
          </a:xfrm>
          <a:prstGeom prst="rect">
            <a:avLst/>
          </a:prstGeom>
          <a:noFill/>
          <a:ln>
            <a:noFill/>
          </a:ln>
        </p:spPr>
      </p:pic>
      <p:sp>
        <p:nvSpPr>
          <p:cNvPr id="87" name="Google Shape;87;p1"/>
          <p:cNvSpPr/>
          <p:nvPr/>
        </p:nvSpPr>
        <p:spPr>
          <a:xfrm>
            <a:off x="82295" y="5528995"/>
            <a:ext cx="1201521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Calibri"/>
                <a:ea typeface="Calibri"/>
                <a:cs typeface="Calibri"/>
                <a:sym typeface="Calibri"/>
              </a:rPr>
              <a:t>COORDENAÇÃO: PROFA. DRA. ELYROUSE CAVALCANTE DE OLIVEIRA BELLINI - UFAL</a:t>
            </a:r>
            <a:endParaRPr b="1" i="0" sz="2000" u="none" cap="none" strike="noStrike">
              <a:solidFill>
                <a:schemeClr val="dk1"/>
              </a:solidFill>
              <a:latin typeface="Calibri"/>
              <a:ea typeface="Calibri"/>
              <a:cs typeface="Calibri"/>
              <a:sym typeface="Calibri"/>
            </a:endParaRPr>
          </a:p>
        </p:txBody>
      </p:sp>
      <p:grpSp>
        <p:nvGrpSpPr>
          <p:cNvPr id="88" name="Google Shape;88;p1"/>
          <p:cNvGrpSpPr/>
          <p:nvPr/>
        </p:nvGrpSpPr>
        <p:grpSpPr>
          <a:xfrm>
            <a:off x="9294373" y="2359152"/>
            <a:ext cx="2114549" cy="1920240"/>
            <a:chOff x="15896341" y="7846654"/>
            <a:chExt cx="2114549" cy="1409699"/>
          </a:xfrm>
        </p:grpSpPr>
        <p:pic>
          <p:nvPicPr>
            <p:cNvPr id="89" name="Google Shape;89;p1"/>
            <p:cNvPicPr preferRelativeResize="0"/>
            <p:nvPr/>
          </p:nvPicPr>
          <p:blipFill rotWithShape="1">
            <a:blip r:embed="rId5">
              <a:alphaModFix/>
            </a:blip>
            <a:srcRect b="0" l="0" r="0" t="0"/>
            <a:stretch/>
          </p:blipFill>
          <p:spPr>
            <a:xfrm>
              <a:off x="15896341" y="7846654"/>
              <a:ext cx="2114549" cy="1409699"/>
            </a:xfrm>
            <a:prstGeom prst="rect">
              <a:avLst/>
            </a:prstGeom>
            <a:noFill/>
            <a:ln>
              <a:noFill/>
            </a:ln>
          </p:spPr>
        </p:pic>
        <p:sp>
          <p:nvSpPr>
            <p:cNvPr id="90" name="Google Shape;90;p1"/>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pic>
        <p:nvPicPr>
          <p:cNvPr id="91" name="Google Shape;91;p1"/>
          <p:cNvPicPr preferRelativeResize="0"/>
          <p:nvPr/>
        </p:nvPicPr>
        <p:blipFill rotWithShape="1">
          <a:blip r:embed="rId6">
            <a:alphaModFix/>
          </a:blip>
          <a:srcRect b="0" l="0" r="0" t="0"/>
          <a:stretch/>
        </p:blipFill>
        <p:spPr>
          <a:xfrm>
            <a:off x="699224" y="2205266"/>
            <a:ext cx="1401160" cy="21886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10"/>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192" name="Google Shape;192;p10"/>
          <p:cNvSpPr/>
          <p:nvPr/>
        </p:nvSpPr>
        <p:spPr>
          <a:xfrm>
            <a:off x="254977" y="345051"/>
            <a:ext cx="116234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EMPREENDEDORISMO E MICROEMPREENDEDOR INDIVIDUAL (MEI)</a:t>
            </a:r>
            <a:endParaRPr b="0" i="0" sz="1400" u="none" cap="none" strike="noStrike">
              <a:solidFill>
                <a:srgbClr val="000000"/>
              </a:solidFill>
              <a:latin typeface="Arial"/>
              <a:ea typeface="Arial"/>
              <a:cs typeface="Arial"/>
              <a:sym typeface="Arial"/>
            </a:endParaRPr>
          </a:p>
        </p:txBody>
      </p:sp>
      <p:sp>
        <p:nvSpPr>
          <p:cNvPr id="193" name="Google Shape;193;p10"/>
          <p:cNvSpPr/>
          <p:nvPr/>
        </p:nvSpPr>
        <p:spPr>
          <a:xfrm>
            <a:off x="184638" y="1046257"/>
            <a:ext cx="11887200" cy="646331"/>
          </a:xfrm>
          <a:prstGeom prst="rect">
            <a:avLst/>
          </a:prstGeom>
          <a:noFill/>
          <a:ln>
            <a:noFill/>
          </a:ln>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HABILIDADES NECESSÁRIAS PARA SER UM EMPREENDEDOR DE SUCESSO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 </a:t>
            </a:r>
            <a:endParaRPr b="1" i="0" sz="1800" u="none" cap="none" strike="noStrike">
              <a:solidFill>
                <a:schemeClr val="dk1"/>
              </a:solidFill>
              <a:latin typeface="Calibri"/>
              <a:ea typeface="Calibri"/>
              <a:cs typeface="Calibri"/>
              <a:sym typeface="Calibri"/>
            </a:endParaRPr>
          </a:p>
        </p:txBody>
      </p:sp>
      <p:sp>
        <p:nvSpPr>
          <p:cNvPr id="194" name="Google Shape;194;p10"/>
          <p:cNvSpPr/>
          <p:nvPr/>
        </p:nvSpPr>
        <p:spPr>
          <a:xfrm>
            <a:off x="254977" y="5867203"/>
            <a:ext cx="8607669"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pt-BR" sz="1100" u="sng" cap="none" strike="noStrike">
                <a:solidFill>
                  <a:schemeClr val="hlink"/>
                </a:solidFill>
                <a:latin typeface="Arial"/>
                <a:ea typeface="Arial"/>
                <a:cs typeface="Arial"/>
                <a:sym typeface="Arial"/>
                <a:hlinkClick r:id="rId4"/>
              </a:rPr>
              <a:t>https://controlefinanceiro.granatum.com.br/empreendedorismo/6-habilidades-fundamentais-para-empreendedores</a:t>
            </a:r>
            <a:endParaRPr b="0" i="0" sz="1100" u="none" cap="none" strike="noStrike">
              <a:solidFill>
                <a:schemeClr val="dk1"/>
              </a:solidFill>
              <a:latin typeface="Calibri"/>
              <a:ea typeface="Calibri"/>
              <a:cs typeface="Calibri"/>
              <a:sym typeface="Calibri"/>
            </a:endParaRPr>
          </a:p>
        </p:txBody>
      </p:sp>
      <p:sp>
        <p:nvSpPr>
          <p:cNvPr id="195" name="Google Shape;195;p10"/>
          <p:cNvSpPr/>
          <p:nvPr/>
        </p:nvSpPr>
        <p:spPr>
          <a:xfrm>
            <a:off x="612530" y="1913869"/>
            <a:ext cx="3273670"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LIDERANÇA: </a:t>
            </a:r>
            <a:r>
              <a:rPr b="0" i="0" lang="pt-BR" sz="1800" u="none" cap="none" strike="noStrike">
                <a:solidFill>
                  <a:schemeClr val="dk1"/>
                </a:solidFill>
                <a:latin typeface="Calibri"/>
                <a:ea typeface="Calibri"/>
                <a:cs typeface="Calibri"/>
                <a:sym typeface="Calibri"/>
              </a:rPr>
              <a:t>Capacidade de inspirar e motivar uma equipe, estabelecendo uma visão clara e orientando todos em direção aos objetivos comuns.</a:t>
            </a:r>
            <a:endParaRPr b="0" i="0" sz="1400" u="none" cap="none" strike="noStrike">
              <a:solidFill>
                <a:srgbClr val="000000"/>
              </a:solidFill>
              <a:latin typeface="Arial"/>
              <a:ea typeface="Arial"/>
              <a:cs typeface="Arial"/>
              <a:sym typeface="Arial"/>
            </a:endParaRPr>
          </a:p>
        </p:txBody>
      </p:sp>
      <p:sp>
        <p:nvSpPr>
          <p:cNvPr id="196" name="Google Shape;196;p10"/>
          <p:cNvSpPr/>
          <p:nvPr/>
        </p:nvSpPr>
        <p:spPr>
          <a:xfrm>
            <a:off x="612530" y="3810761"/>
            <a:ext cx="3273669"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RESILIÊNCIA:</a:t>
            </a:r>
            <a:r>
              <a:rPr b="0" i="0" lang="pt-BR" sz="1800" u="none" cap="none" strike="noStrike">
                <a:solidFill>
                  <a:schemeClr val="dk1"/>
                </a:solidFill>
                <a:latin typeface="Calibri"/>
                <a:ea typeface="Calibri"/>
                <a:cs typeface="Calibri"/>
                <a:sym typeface="Calibri"/>
              </a:rPr>
              <a:t> Habilidade para superar desafios e adversidades, adaptando-se rapidamente às mudanças e aprendendo com os erros.</a:t>
            </a:r>
            <a:endParaRPr b="0" i="0" sz="1400" u="none" cap="none" strike="noStrike">
              <a:solidFill>
                <a:srgbClr val="000000"/>
              </a:solidFill>
              <a:latin typeface="Arial"/>
              <a:ea typeface="Arial"/>
              <a:cs typeface="Arial"/>
              <a:sym typeface="Arial"/>
            </a:endParaRPr>
          </a:p>
        </p:txBody>
      </p:sp>
      <p:sp>
        <p:nvSpPr>
          <p:cNvPr id="197" name="Google Shape;197;p10"/>
          <p:cNvSpPr/>
          <p:nvPr/>
        </p:nvSpPr>
        <p:spPr>
          <a:xfrm>
            <a:off x="4783015" y="4549425"/>
            <a:ext cx="6096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INOVAÇÃO: </a:t>
            </a:r>
            <a:r>
              <a:rPr b="0" i="0" lang="pt-BR" sz="1800" u="none" cap="none" strike="noStrike">
                <a:solidFill>
                  <a:schemeClr val="dk1"/>
                </a:solidFill>
                <a:latin typeface="Calibri"/>
                <a:ea typeface="Calibri"/>
                <a:cs typeface="Calibri"/>
                <a:sym typeface="Calibri"/>
              </a:rPr>
              <a:t>Aptidão para pensar de maneira criativa e desenvolver soluções novas e eficazes, mantendo o negócio competitivo e relevante.</a:t>
            </a:r>
            <a:endParaRPr b="0" i="0" sz="1400" u="none" cap="none" strike="noStrike">
              <a:solidFill>
                <a:srgbClr val="000000"/>
              </a:solidFill>
              <a:latin typeface="Arial"/>
              <a:ea typeface="Arial"/>
              <a:cs typeface="Arial"/>
              <a:sym typeface="Arial"/>
            </a:endParaRPr>
          </a:p>
        </p:txBody>
      </p:sp>
      <p:sp>
        <p:nvSpPr>
          <p:cNvPr id="198" name="Google Shape;198;p10"/>
          <p:cNvSpPr/>
          <p:nvPr/>
        </p:nvSpPr>
        <p:spPr>
          <a:xfrm>
            <a:off x="4783015" y="1913869"/>
            <a:ext cx="6096000"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PERSISTÊNCIA:</a:t>
            </a:r>
            <a:r>
              <a:rPr b="0" i="0" lang="pt-BR" sz="1800" u="none" cap="none" strike="noStrike">
                <a:solidFill>
                  <a:schemeClr val="dk1"/>
                </a:solidFill>
                <a:latin typeface="Calibri"/>
                <a:ea typeface="Calibri"/>
                <a:cs typeface="Calibri"/>
                <a:sym typeface="Calibri"/>
              </a:rPr>
              <a:t> Determinação e empenho para continuar avançando, mesmo diante de dificuldades e fracassos temporários.</a:t>
            </a:r>
            <a:endParaRPr b="0" i="0" sz="1400" u="none" cap="none" strike="noStrike">
              <a:solidFill>
                <a:srgbClr val="000000"/>
              </a:solidFill>
              <a:latin typeface="Arial"/>
              <a:ea typeface="Arial"/>
              <a:cs typeface="Arial"/>
              <a:sym typeface="Arial"/>
            </a:endParaRPr>
          </a:p>
        </p:txBody>
      </p:sp>
      <p:sp>
        <p:nvSpPr>
          <p:cNvPr id="199" name="Google Shape;199;p10"/>
          <p:cNvSpPr/>
          <p:nvPr/>
        </p:nvSpPr>
        <p:spPr>
          <a:xfrm>
            <a:off x="4783015" y="3231647"/>
            <a:ext cx="6096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INTELIGÊNCIA EMOCIONAL: </a:t>
            </a:r>
            <a:r>
              <a:rPr b="0" i="0" lang="pt-BR" sz="1800" u="none" cap="none" strike="noStrike">
                <a:solidFill>
                  <a:schemeClr val="dk1"/>
                </a:solidFill>
                <a:latin typeface="Calibri"/>
                <a:ea typeface="Calibri"/>
                <a:cs typeface="Calibri"/>
                <a:sym typeface="Calibri"/>
              </a:rPr>
              <a:t>Capacidade de entender e gerenciar suas próprias emoções e as dos outros, facilitando a comunicação e a construção de relacionamentos saudáveis.</a:t>
            </a:r>
            <a:endParaRPr b="0" i="0" sz="1400" u="none" cap="none" strike="noStrike">
              <a:solidFill>
                <a:srgbClr val="000000"/>
              </a:solidFill>
              <a:latin typeface="Arial"/>
              <a:ea typeface="Arial"/>
              <a:cs typeface="Arial"/>
              <a:sym typeface="Arial"/>
            </a:endParaRPr>
          </a:p>
        </p:txBody>
      </p:sp>
      <p:pic>
        <p:nvPicPr>
          <p:cNvPr id="200" name="Google Shape;200;p10"/>
          <p:cNvPicPr preferRelativeResize="0"/>
          <p:nvPr/>
        </p:nvPicPr>
        <p:blipFill rotWithShape="1">
          <a:blip r:embed="rId5">
            <a:alphaModFix/>
          </a:blip>
          <a:srcRect b="0" l="0" r="0" t="0"/>
          <a:stretch/>
        </p:blipFill>
        <p:spPr>
          <a:xfrm>
            <a:off x="10014437" y="5318914"/>
            <a:ext cx="2047143" cy="856163"/>
          </a:xfrm>
          <a:prstGeom prst="rect">
            <a:avLst/>
          </a:prstGeom>
          <a:noFill/>
          <a:ln>
            <a:noFill/>
          </a:ln>
        </p:spPr>
      </p:pic>
      <p:pic>
        <p:nvPicPr>
          <p:cNvPr id="201" name="Google Shape;201;p10"/>
          <p:cNvPicPr preferRelativeResize="0"/>
          <p:nvPr/>
        </p:nvPicPr>
        <p:blipFill rotWithShape="1">
          <a:blip r:embed="rId6">
            <a:alphaModFix/>
          </a:blip>
          <a:srcRect b="0" l="0" r="0" t="0"/>
          <a:stretch/>
        </p:blipFill>
        <p:spPr>
          <a:xfrm>
            <a:off x="11112012" y="229364"/>
            <a:ext cx="766396" cy="10492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1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207" name="Google Shape;207;p11"/>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208" name="Google Shape;208;p11"/>
          <p:cNvSpPr/>
          <p:nvPr/>
        </p:nvSpPr>
        <p:spPr>
          <a:xfrm>
            <a:off x="316523" y="509926"/>
            <a:ext cx="1158826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Arial"/>
                <a:ea typeface="Arial"/>
                <a:cs typeface="Arial"/>
                <a:sym typeface="Arial"/>
              </a:rPr>
              <a:t>EMPREENDEDORISMO E E-COMMERCE PARA O MEI</a:t>
            </a:r>
            <a:endParaRPr b="1" i="0" sz="2400" u="none" cap="none" strike="noStrike">
              <a:solidFill>
                <a:srgbClr val="000000"/>
              </a:solidFill>
              <a:latin typeface="Arial"/>
              <a:ea typeface="Arial"/>
              <a:cs typeface="Arial"/>
              <a:sym typeface="Arial"/>
            </a:endParaRPr>
          </a:p>
        </p:txBody>
      </p:sp>
      <p:sp>
        <p:nvSpPr>
          <p:cNvPr id="209" name="Google Shape;209;p11"/>
          <p:cNvSpPr/>
          <p:nvPr/>
        </p:nvSpPr>
        <p:spPr>
          <a:xfrm>
            <a:off x="316524" y="1257273"/>
            <a:ext cx="1158826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POR ONDE COMEÇAR?</a:t>
            </a:r>
            <a:endParaRPr b="1" i="0" sz="1800" u="none" cap="none" strike="noStrike">
              <a:solidFill>
                <a:srgbClr val="000000"/>
              </a:solidFill>
              <a:latin typeface="Arial"/>
              <a:ea typeface="Arial"/>
              <a:cs typeface="Arial"/>
              <a:sym typeface="Arial"/>
            </a:endParaRPr>
          </a:p>
        </p:txBody>
      </p:sp>
      <p:pic>
        <p:nvPicPr>
          <p:cNvPr descr="Pessoas De Negócios PNG Imagens Gratuitas Para Download - Lovepik" id="210" name="Google Shape;210;p11"/>
          <p:cNvPicPr preferRelativeResize="0"/>
          <p:nvPr/>
        </p:nvPicPr>
        <p:blipFill rotWithShape="1">
          <a:blip r:embed="rId5">
            <a:alphaModFix/>
          </a:blip>
          <a:srcRect b="0" l="0" r="0" t="0"/>
          <a:stretch/>
        </p:blipFill>
        <p:spPr>
          <a:xfrm>
            <a:off x="1284912" y="4319310"/>
            <a:ext cx="1799871" cy="1807829"/>
          </a:xfrm>
          <a:prstGeom prst="rect">
            <a:avLst/>
          </a:prstGeom>
          <a:noFill/>
          <a:ln>
            <a:noFill/>
          </a:ln>
        </p:spPr>
      </p:pic>
      <p:sp>
        <p:nvSpPr>
          <p:cNvPr id="211" name="Google Shape;211;p11"/>
          <p:cNvSpPr/>
          <p:nvPr/>
        </p:nvSpPr>
        <p:spPr>
          <a:xfrm>
            <a:off x="450961" y="1921853"/>
            <a:ext cx="424413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1. IDENTIFIQUE OPORTUNIDADES DE NEGÓCIOS</a:t>
            </a:r>
            <a:endParaRPr b="1" i="0" sz="1800" u="none" cap="none" strike="noStrike">
              <a:solidFill>
                <a:schemeClr val="dk1"/>
              </a:solidFill>
              <a:latin typeface="Calibri"/>
              <a:ea typeface="Calibri"/>
              <a:cs typeface="Calibri"/>
              <a:sym typeface="Calibri"/>
            </a:endParaRPr>
          </a:p>
        </p:txBody>
      </p:sp>
      <p:pic>
        <p:nvPicPr>
          <p:cNvPr descr="Desenho de Mulher de Negócios Fazendo Apresentação PNG Transparente  [download] - Designi" id="212" name="Google Shape;212;p11"/>
          <p:cNvPicPr preferRelativeResize="0"/>
          <p:nvPr/>
        </p:nvPicPr>
        <p:blipFill rotWithShape="1">
          <a:blip r:embed="rId6">
            <a:alphaModFix/>
          </a:blip>
          <a:srcRect b="0" l="0" r="0" t="0"/>
          <a:stretch/>
        </p:blipFill>
        <p:spPr>
          <a:xfrm>
            <a:off x="7409536" y="4029943"/>
            <a:ext cx="2101361" cy="2315138"/>
          </a:xfrm>
          <a:prstGeom prst="rect">
            <a:avLst/>
          </a:prstGeom>
          <a:noFill/>
          <a:ln>
            <a:noFill/>
          </a:ln>
        </p:spPr>
      </p:pic>
      <p:sp>
        <p:nvSpPr>
          <p:cNvPr id="213" name="Google Shape;213;p11"/>
          <p:cNvSpPr/>
          <p:nvPr/>
        </p:nvSpPr>
        <p:spPr>
          <a:xfrm>
            <a:off x="6695628" y="1961378"/>
            <a:ext cx="48006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2. FAÇA UM ESTUDO DE MERCADO</a:t>
            </a:r>
            <a:endParaRPr b="0" i="0" sz="1800" u="none" cap="none" strike="noStrike">
              <a:solidFill>
                <a:srgbClr val="000000"/>
              </a:solidFill>
              <a:latin typeface="Calibri"/>
              <a:ea typeface="Calibri"/>
              <a:cs typeface="Calibri"/>
              <a:sym typeface="Calibri"/>
            </a:endParaRPr>
          </a:p>
        </p:txBody>
      </p:sp>
      <p:sp>
        <p:nvSpPr>
          <p:cNvPr id="214" name="Google Shape;214;p11"/>
          <p:cNvSpPr/>
          <p:nvPr/>
        </p:nvSpPr>
        <p:spPr>
          <a:xfrm>
            <a:off x="4187438" y="5828742"/>
            <a:ext cx="352808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7"/>
              </a:rPr>
              <a:t>https://pagar.me/blog/como-empreender-do-zero/</a:t>
            </a:r>
            <a:endParaRPr b="0" i="0" sz="1200" u="none" cap="none" strike="noStrike">
              <a:solidFill>
                <a:schemeClr val="dk1"/>
              </a:solidFill>
              <a:latin typeface="Arial"/>
              <a:ea typeface="Arial"/>
              <a:cs typeface="Arial"/>
              <a:sym typeface="Arial"/>
            </a:endParaRPr>
          </a:p>
        </p:txBody>
      </p:sp>
      <p:sp>
        <p:nvSpPr>
          <p:cNvPr id="215" name="Google Shape;215;p11"/>
          <p:cNvSpPr/>
          <p:nvPr/>
        </p:nvSpPr>
        <p:spPr>
          <a:xfrm>
            <a:off x="316523" y="2863432"/>
            <a:ext cx="4774223"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Observe tendências de mercado.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Analise problemas comuns que podem ser solucionados.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Pense em suas paixões e habilidades.</a:t>
            </a:r>
            <a:endParaRPr b="0" i="0" sz="1400" u="none" cap="none" strike="noStrike">
              <a:solidFill>
                <a:srgbClr val="000000"/>
              </a:solidFill>
              <a:latin typeface="Arial"/>
              <a:ea typeface="Arial"/>
              <a:cs typeface="Arial"/>
              <a:sym typeface="Arial"/>
            </a:endParaRPr>
          </a:p>
        </p:txBody>
      </p:sp>
      <p:sp>
        <p:nvSpPr>
          <p:cNvPr id="216" name="Google Shape;216;p11"/>
          <p:cNvSpPr/>
          <p:nvPr/>
        </p:nvSpPr>
        <p:spPr>
          <a:xfrm>
            <a:off x="7267946" y="2936633"/>
            <a:ext cx="4485903"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Pesquisa sobre concorrentes.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Analise demanda e oferta.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Identifique lacunas no mercado.</a:t>
            </a:r>
            <a:endParaRPr b="0" i="0" sz="1400" u="none" cap="none" strike="noStrike">
              <a:solidFill>
                <a:srgbClr val="000000"/>
              </a:solidFill>
              <a:latin typeface="Arial"/>
              <a:ea typeface="Arial"/>
              <a:cs typeface="Arial"/>
              <a:sym typeface="Arial"/>
            </a:endParaRPr>
          </a:p>
        </p:txBody>
      </p:sp>
      <p:pic>
        <p:nvPicPr>
          <p:cNvPr id="217" name="Google Shape;217;p11"/>
          <p:cNvPicPr preferRelativeResize="0"/>
          <p:nvPr/>
        </p:nvPicPr>
        <p:blipFill rotWithShape="1">
          <a:blip r:embed="rId8">
            <a:alphaModFix/>
          </a:blip>
          <a:srcRect b="0" l="0" r="0" t="0"/>
          <a:stretch/>
        </p:blipFill>
        <p:spPr>
          <a:xfrm>
            <a:off x="10963629" y="291825"/>
            <a:ext cx="766396" cy="10492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223" name="Google Shape;223;p12"/>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224" name="Google Shape;224;p12"/>
          <p:cNvSpPr/>
          <p:nvPr/>
        </p:nvSpPr>
        <p:spPr>
          <a:xfrm>
            <a:off x="316523" y="509926"/>
            <a:ext cx="1158826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Calibri"/>
                <a:ea typeface="Calibri"/>
                <a:cs typeface="Calibri"/>
                <a:sym typeface="Calibri"/>
              </a:rPr>
              <a:t>EMPREENDEDORISMO E E-COMMERCE PARA O MEI</a:t>
            </a:r>
            <a:endParaRPr b="1" i="0" sz="2400" u="none" cap="none" strike="noStrike">
              <a:solidFill>
                <a:srgbClr val="000000"/>
              </a:solidFill>
              <a:latin typeface="Calibri"/>
              <a:ea typeface="Calibri"/>
              <a:cs typeface="Calibri"/>
              <a:sym typeface="Calibri"/>
            </a:endParaRPr>
          </a:p>
        </p:txBody>
      </p:sp>
      <p:sp>
        <p:nvSpPr>
          <p:cNvPr id="225" name="Google Shape;225;p12"/>
          <p:cNvSpPr/>
          <p:nvPr/>
        </p:nvSpPr>
        <p:spPr>
          <a:xfrm>
            <a:off x="316524" y="1257273"/>
            <a:ext cx="1158826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POR ONDE COMEÇAR?</a:t>
            </a:r>
            <a:endParaRPr b="1" i="0" sz="1800" u="none" cap="none" strike="noStrike">
              <a:solidFill>
                <a:srgbClr val="000000"/>
              </a:solidFill>
              <a:latin typeface="Calibri"/>
              <a:ea typeface="Calibri"/>
              <a:cs typeface="Calibri"/>
              <a:sym typeface="Calibri"/>
            </a:endParaRPr>
          </a:p>
        </p:txBody>
      </p:sp>
      <p:pic>
        <p:nvPicPr>
          <p:cNvPr descr="Alvo 3d Imagens – Download Grátis no Freepik" id="226" name="Google Shape;226;p12"/>
          <p:cNvPicPr preferRelativeResize="0"/>
          <p:nvPr/>
        </p:nvPicPr>
        <p:blipFill rotWithShape="1">
          <a:blip r:embed="rId5">
            <a:alphaModFix/>
          </a:blip>
          <a:srcRect b="0" l="0" r="0" t="0"/>
          <a:stretch/>
        </p:blipFill>
        <p:spPr>
          <a:xfrm>
            <a:off x="1341633" y="4368495"/>
            <a:ext cx="2233247" cy="1928624"/>
          </a:xfrm>
          <a:prstGeom prst="rect">
            <a:avLst/>
          </a:prstGeom>
          <a:noFill/>
          <a:ln>
            <a:noFill/>
          </a:ln>
        </p:spPr>
      </p:pic>
      <p:sp>
        <p:nvSpPr>
          <p:cNvPr id="227" name="Google Shape;227;p12"/>
          <p:cNvSpPr/>
          <p:nvPr/>
        </p:nvSpPr>
        <p:spPr>
          <a:xfrm>
            <a:off x="632133" y="2402717"/>
            <a:ext cx="400330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3. DEFINA SEU PÚBLICO-ALVO</a:t>
            </a:r>
            <a:endParaRPr b="0" i="0" sz="1800" u="none" cap="none" strike="noStrike">
              <a:solidFill>
                <a:srgbClr val="000000"/>
              </a:solidFill>
              <a:latin typeface="Calibri"/>
              <a:ea typeface="Calibri"/>
              <a:cs typeface="Calibri"/>
              <a:sym typeface="Calibri"/>
            </a:endParaRPr>
          </a:p>
        </p:txBody>
      </p:sp>
      <p:pic>
        <p:nvPicPr>
          <p:cNvPr descr="2 5d Tridimensional Negócio Finanças PNG , Compartilhar, Empresa, 25d  Imagem PNG e Vetor Para Download Gratuito" id="228" name="Google Shape;228;p12"/>
          <p:cNvPicPr preferRelativeResize="0"/>
          <p:nvPr/>
        </p:nvPicPr>
        <p:blipFill rotWithShape="1">
          <a:blip r:embed="rId6">
            <a:alphaModFix/>
          </a:blip>
          <a:srcRect b="0" l="0" r="0" t="0"/>
          <a:stretch/>
        </p:blipFill>
        <p:spPr>
          <a:xfrm>
            <a:off x="7703775" y="2358700"/>
            <a:ext cx="2214520" cy="2076582"/>
          </a:xfrm>
          <a:prstGeom prst="rect">
            <a:avLst/>
          </a:prstGeom>
          <a:noFill/>
          <a:ln>
            <a:noFill/>
          </a:ln>
        </p:spPr>
      </p:pic>
      <p:sp>
        <p:nvSpPr>
          <p:cNvPr id="229" name="Google Shape;229;p12"/>
          <p:cNvSpPr/>
          <p:nvPr/>
        </p:nvSpPr>
        <p:spPr>
          <a:xfrm>
            <a:off x="6550270" y="2245018"/>
            <a:ext cx="452153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4. ESTRUTURE UM DIFERENCIAL</a:t>
            </a:r>
            <a:endParaRPr b="0" i="0" sz="1800" u="none" cap="none" strike="noStrike">
              <a:solidFill>
                <a:srgbClr val="000000"/>
              </a:solidFill>
              <a:latin typeface="Calibri"/>
              <a:ea typeface="Calibri"/>
              <a:cs typeface="Calibri"/>
              <a:sym typeface="Calibri"/>
            </a:endParaRPr>
          </a:p>
        </p:txBody>
      </p:sp>
      <p:sp>
        <p:nvSpPr>
          <p:cNvPr id="230" name="Google Shape;230;p12"/>
          <p:cNvSpPr/>
          <p:nvPr/>
        </p:nvSpPr>
        <p:spPr>
          <a:xfrm>
            <a:off x="4412878" y="5820600"/>
            <a:ext cx="336624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Calibri"/>
                <a:ea typeface="Calibri"/>
                <a:cs typeface="Calibri"/>
                <a:sym typeface="Calibri"/>
                <a:hlinkClick r:id="rId7"/>
              </a:rPr>
              <a:t>https://pagar.me/blog/como-empreender-do-zero</a:t>
            </a:r>
            <a:r>
              <a:rPr b="0" i="0" lang="pt-BR" sz="1200" u="sng" cap="none" strike="noStrike">
                <a:solidFill>
                  <a:schemeClr val="hlink"/>
                </a:solidFill>
                <a:latin typeface="Arial"/>
                <a:ea typeface="Arial"/>
                <a:cs typeface="Arial"/>
                <a:sym typeface="Arial"/>
                <a:hlinkClick r:id="rId8"/>
              </a:rPr>
              <a:t>/</a:t>
            </a:r>
            <a:endParaRPr b="0" i="0" sz="1200" u="none" cap="none" strike="noStrike">
              <a:solidFill>
                <a:schemeClr val="dk1"/>
              </a:solidFill>
              <a:latin typeface="Arial"/>
              <a:ea typeface="Arial"/>
              <a:cs typeface="Arial"/>
              <a:sym typeface="Arial"/>
            </a:endParaRPr>
          </a:p>
        </p:txBody>
      </p:sp>
      <p:sp>
        <p:nvSpPr>
          <p:cNvPr id="231" name="Google Shape;231;p12"/>
          <p:cNvSpPr/>
          <p:nvPr/>
        </p:nvSpPr>
        <p:spPr>
          <a:xfrm>
            <a:off x="813287" y="3376552"/>
            <a:ext cx="4848959" cy="120032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Quem são seus clientes ideais?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Quais são suas necessidades e desejos?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Como você pode alcançar e engajar esse público?</a:t>
            </a:r>
            <a:endParaRPr b="0" i="0" sz="1400" u="none" cap="none" strike="noStrike">
              <a:solidFill>
                <a:srgbClr val="000000"/>
              </a:solidFill>
              <a:latin typeface="Arial"/>
              <a:ea typeface="Arial"/>
              <a:cs typeface="Arial"/>
              <a:sym typeface="Arial"/>
            </a:endParaRPr>
          </a:p>
        </p:txBody>
      </p:sp>
      <p:sp>
        <p:nvSpPr>
          <p:cNvPr id="232" name="Google Shape;232;p12"/>
          <p:cNvSpPr/>
          <p:nvPr/>
        </p:nvSpPr>
        <p:spPr>
          <a:xfrm>
            <a:off x="6966437" y="4052005"/>
            <a:ext cx="6096000"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1" i="0" lang="pt-BR" sz="1800" u="none" cap="none" strike="noStrike">
                <a:solidFill>
                  <a:schemeClr val="dk1"/>
                </a:solidFill>
                <a:latin typeface="Calibri"/>
                <a:ea typeface="Calibri"/>
                <a:cs typeface="Calibri"/>
                <a:sym typeface="Calibri"/>
              </a:rPr>
              <a:t>O que torna seu negócio único?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1" i="0" lang="pt-BR" sz="1800" u="none" cap="none" strike="noStrike">
                <a:solidFill>
                  <a:schemeClr val="dk1"/>
                </a:solidFill>
                <a:latin typeface="Calibri"/>
                <a:ea typeface="Calibri"/>
                <a:cs typeface="Calibri"/>
                <a:sym typeface="Calibri"/>
              </a:rPr>
              <a:t>Por que os clientes devem escolher você?</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1" i="0" lang="pt-BR" sz="1800" u="none" cap="none" strike="noStrike">
                <a:solidFill>
                  <a:schemeClr val="dk1"/>
                </a:solidFill>
                <a:latin typeface="Calibri"/>
                <a:ea typeface="Calibri"/>
                <a:cs typeface="Calibri"/>
                <a:sym typeface="Calibri"/>
              </a:rPr>
              <a:t>Desenvolva uma proposta de valor clara.</a:t>
            </a:r>
            <a:endParaRPr b="0" i="0" sz="1400" u="none" cap="none" strike="noStrike">
              <a:solidFill>
                <a:srgbClr val="000000"/>
              </a:solidFill>
              <a:latin typeface="Arial"/>
              <a:ea typeface="Arial"/>
              <a:cs typeface="Arial"/>
              <a:sym typeface="Arial"/>
            </a:endParaRPr>
          </a:p>
        </p:txBody>
      </p:sp>
      <p:pic>
        <p:nvPicPr>
          <p:cNvPr id="233" name="Google Shape;233;p12"/>
          <p:cNvPicPr preferRelativeResize="0"/>
          <p:nvPr/>
        </p:nvPicPr>
        <p:blipFill rotWithShape="1">
          <a:blip r:embed="rId9">
            <a:alphaModFix/>
          </a:blip>
          <a:srcRect b="0" l="0" r="0" t="0"/>
          <a:stretch/>
        </p:blipFill>
        <p:spPr>
          <a:xfrm>
            <a:off x="11138389" y="147009"/>
            <a:ext cx="766396" cy="10492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13"/>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239" name="Google Shape;239;p13"/>
          <p:cNvSpPr/>
          <p:nvPr/>
        </p:nvSpPr>
        <p:spPr>
          <a:xfrm>
            <a:off x="4920964" y="1204519"/>
            <a:ext cx="235006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POR ONDE COMEÇAR?</a:t>
            </a:r>
            <a:endParaRPr b="1" i="0" sz="1800" u="none" cap="none" strike="noStrike">
              <a:solidFill>
                <a:srgbClr val="000000"/>
              </a:solidFill>
              <a:latin typeface="Calibri"/>
              <a:ea typeface="Calibri"/>
              <a:cs typeface="Calibri"/>
              <a:sym typeface="Calibri"/>
            </a:endParaRPr>
          </a:p>
        </p:txBody>
      </p:sp>
      <p:sp>
        <p:nvSpPr>
          <p:cNvPr id="240" name="Google Shape;240;p13"/>
          <p:cNvSpPr/>
          <p:nvPr/>
        </p:nvSpPr>
        <p:spPr>
          <a:xfrm>
            <a:off x="4012448" y="560881"/>
            <a:ext cx="5106141"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EMPREENDEDORISMO E E-COMMERCE PARA O MEI</a:t>
            </a:r>
            <a:endParaRPr b="1" i="0" sz="1800" u="none" cap="none" strike="noStrike">
              <a:solidFill>
                <a:srgbClr val="000000"/>
              </a:solidFill>
              <a:latin typeface="Calibri"/>
              <a:ea typeface="Calibri"/>
              <a:cs typeface="Calibri"/>
              <a:sym typeface="Calibri"/>
            </a:endParaRPr>
          </a:p>
        </p:txBody>
      </p:sp>
      <p:pic>
        <p:nvPicPr>
          <p:cNvPr id="241" name="Google Shape;241;p13"/>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pic>
        <p:nvPicPr>
          <p:cNvPr descr="Vetor Desenho Animado Homem de Negócios PNG" id="242" name="Google Shape;242;p13"/>
          <p:cNvPicPr preferRelativeResize="0"/>
          <p:nvPr/>
        </p:nvPicPr>
        <p:blipFill rotWithShape="1">
          <a:blip r:embed="rId5">
            <a:alphaModFix/>
          </a:blip>
          <a:srcRect b="0" l="0" r="0" t="0"/>
          <a:stretch/>
        </p:blipFill>
        <p:spPr>
          <a:xfrm>
            <a:off x="4202127" y="2998360"/>
            <a:ext cx="1426002" cy="2643162"/>
          </a:xfrm>
          <a:prstGeom prst="rect">
            <a:avLst/>
          </a:prstGeom>
          <a:noFill/>
          <a:ln>
            <a:noFill/>
          </a:ln>
        </p:spPr>
      </p:pic>
      <p:sp>
        <p:nvSpPr>
          <p:cNvPr id="243" name="Google Shape;243;p13"/>
          <p:cNvSpPr/>
          <p:nvPr/>
        </p:nvSpPr>
        <p:spPr>
          <a:xfrm>
            <a:off x="274943" y="2256721"/>
            <a:ext cx="546643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5. </a:t>
            </a:r>
            <a:r>
              <a:rPr b="1" i="0" lang="pt-BR" sz="1800" u="none" cap="none" strike="noStrike">
                <a:solidFill>
                  <a:schemeClr val="dk1"/>
                </a:solidFill>
                <a:latin typeface="Calibri"/>
                <a:ea typeface="Calibri"/>
                <a:cs typeface="Calibri"/>
                <a:sym typeface="Calibri"/>
              </a:rPr>
              <a:t>SELECIONE O MODELO DO SEU NEGÓCIO</a:t>
            </a:r>
            <a:endParaRPr b="0" i="0" sz="1800" u="none" cap="none" strike="noStrike">
              <a:solidFill>
                <a:srgbClr val="000000"/>
              </a:solidFill>
              <a:latin typeface="Calibri"/>
              <a:ea typeface="Calibri"/>
              <a:cs typeface="Calibri"/>
              <a:sym typeface="Calibri"/>
            </a:endParaRPr>
          </a:p>
        </p:txBody>
      </p:sp>
      <p:pic>
        <p:nvPicPr>
          <p:cNvPr descr="Finanças, Dinheiro, Plano Financeiro png transparente grátis" id="244" name="Google Shape;244;p13"/>
          <p:cNvPicPr preferRelativeResize="0"/>
          <p:nvPr/>
        </p:nvPicPr>
        <p:blipFill rotWithShape="1">
          <a:blip r:embed="rId6">
            <a:alphaModFix/>
          </a:blip>
          <a:srcRect b="0" l="26243" r="26484" t="0"/>
          <a:stretch/>
        </p:blipFill>
        <p:spPr>
          <a:xfrm>
            <a:off x="10175252" y="3535668"/>
            <a:ext cx="1503365" cy="1514242"/>
          </a:xfrm>
          <a:prstGeom prst="rect">
            <a:avLst/>
          </a:prstGeom>
          <a:noFill/>
          <a:ln>
            <a:noFill/>
          </a:ln>
        </p:spPr>
      </p:pic>
      <p:sp>
        <p:nvSpPr>
          <p:cNvPr id="245" name="Google Shape;245;p13"/>
          <p:cNvSpPr/>
          <p:nvPr/>
        </p:nvSpPr>
        <p:spPr>
          <a:xfrm>
            <a:off x="7341578" y="2306887"/>
            <a:ext cx="45280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6. FAÇA UM PLANEJAMENTO FINANCEIRO</a:t>
            </a:r>
            <a:endParaRPr b="0" i="0" sz="1400" u="none" cap="none" strike="noStrike">
              <a:solidFill>
                <a:srgbClr val="000000"/>
              </a:solidFill>
              <a:latin typeface="Arial"/>
              <a:ea typeface="Arial"/>
              <a:cs typeface="Arial"/>
              <a:sym typeface="Arial"/>
            </a:endParaRPr>
          </a:p>
        </p:txBody>
      </p:sp>
      <p:sp>
        <p:nvSpPr>
          <p:cNvPr id="246" name="Google Shape;246;p13"/>
          <p:cNvSpPr/>
          <p:nvPr/>
        </p:nvSpPr>
        <p:spPr>
          <a:xfrm>
            <a:off x="4202127" y="5771629"/>
            <a:ext cx="352808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7"/>
              </a:rPr>
              <a:t>https://pagar.me/blog/como-empreender-do-zero/</a:t>
            </a:r>
            <a:endParaRPr b="0" i="0" sz="1200" u="none" cap="none" strike="noStrike">
              <a:solidFill>
                <a:schemeClr val="dk1"/>
              </a:solidFill>
              <a:latin typeface="Arial"/>
              <a:ea typeface="Arial"/>
              <a:cs typeface="Arial"/>
              <a:sym typeface="Arial"/>
            </a:endParaRPr>
          </a:p>
        </p:txBody>
      </p:sp>
      <p:sp>
        <p:nvSpPr>
          <p:cNvPr id="247" name="Google Shape;247;p13"/>
          <p:cNvSpPr/>
          <p:nvPr/>
        </p:nvSpPr>
        <p:spPr>
          <a:xfrm>
            <a:off x="970309" y="3016551"/>
            <a:ext cx="3546231"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Varejo, serviços, manufatura?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Online ou físico?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Considere logística e operação</a:t>
            </a:r>
            <a:r>
              <a:rPr b="0" i="0" lang="pt-BR"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248" name="Google Shape;248;p13"/>
          <p:cNvSpPr/>
          <p:nvPr/>
        </p:nvSpPr>
        <p:spPr>
          <a:xfrm>
            <a:off x="7502793" y="3083325"/>
            <a:ext cx="4205654"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Estime custos iniciais e operacionais.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Projete receitas.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Planeje fluxo de caixa.</a:t>
            </a:r>
            <a:endParaRPr b="0" i="0" sz="1400" u="none" cap="none" strike="noStrike">
              <a:solidFill>
                <a:srgbClr val="000000"/>
              </a:solidFill>
              <a:latin typeface="Arial"/>
              <a:ea typeface="Arial"/>
              <a:cs typeface="Arial"/>
              <a:sym typeface="Arial"/>
            </a:endParaRPr>
          </a:p>
        </p:txBody>
      </p:sp>
      <p:pic>
        <p:nvPicPr>
          <p:cNvPr id="249" name="Google Shape;249;p13"/>
          <p:cNvPicPr preferRelativeResize="0"/>
          <p:nvPr/>
        </p:nvPicPr>
        <p:blipFill rotWithShape="1">
          <a:blip r:embed="rId8">
            <a:alphaModFix/>
          </a:blip>
          <a:srcRect b="0" l="0" r="0" t="0"/>
          <a:stretch/>
        </p:blipFill>
        <p:spPr>
          <a:xfrm>
            <a:off x="11103220" y="272796"/>
            <a:ext cx="766396" cy="10492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255" name="Google Shape;255;p14"/>
          <p:cNvSpPr/>
          <p:nvPr/>
        </p:nvSpPr>
        <p:spPr>
          <a:xfrm>
            <a:off x="4689202" y="1213311"/>
            <a:ext cx="28135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POR ONDE COMEÇAR?</a:t>
            </a:r>
            <a:endParaRPr b="1" i="0" sz="1800" u="none" cap="none" strike="noStrike">
              <a:solidFill>
                <a:srgbClr val="000000"/>
              </a:solidFill>
              <a:latin typeface="Arial"/>
              <a:ea typeface="Arial"/>
              <a:cs typeface="Arial"/>
              <a:sym typeface="Arial"/>
            </a:endParaRPr>
          </a:p>
        </p:txBody>
      </p:sp>
      <p:sp>
        <p:nvSpPr>
          <p:cNvPr id="256" name="Google Shape;256;p14"/>
          <p:cNvSpPr/>
          <p:nvPr/>
        </p:nvSpPr>
        <p:spPr>
          <a:xfrm>
            <a:off x="3073408" y="560881"/>
            <a:ext cx="6045181"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EMPREENDEDORISMO E E-COMMERCE PARA O MEI</a:t>
            </a:r>
            <a:endParaRPr b="1" i="0" sz="1800" u="none" cap="none" strike="noStrike">
              <a:solidFill>
                <a:srgbClr val="000000"/>
              </a:solidFill>
              <a:latin typeface="Arial"/>
              <a:ea typeface="Arial"/>
              <a:cs typeface="Arial"/>
              <a:sym typeface="Arial"/>
            </a:endParaRPr>
          </a:p>
        </p:txBody>
      </p:sp>
      <p:pic>
        <p:nvPicPr>
          <p:cNvPr id="257" name="Google Shape;257;p14"/>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pic>
        <p:nvPicPr>
          <p:cNvPr descr="Ícones de documento em SVG, PNG, AI para baixar." id="258" name="Google Shape;258;p14"/>
          <p:cNvPicPr preferRelativeResize="0"/>
          <p:nvPr/>
        </p:nvPicPr>
        <p:blipFill rotWithShape="1">
          <a:blip r:embed="rId5">
            <a:alphaModFix/>
          </a:blip>
          <a:srcRect b="0" l="0" r="0" t="0"/>
          <a:stretch/>
        </p:blipFill>
        <p:spPr>
          <a:xfrm>
            <a:off x="308512" y="4030501"/>
            <a:ext cx="2130928" cy="2130928"/>
          </a:xfrm>
          <a:prstGeom prst="rect">
            <a:avLst/>
          </a:prstGeom>
          <a:noFill/>
          <a:ln>
            <a:noFill/>
          </a:ln>
        </p:spPr>
      </p:pic>
      <p:sp>
        <p:nvSpPr>
          <p:cNvPr id="259" name="Google Shape;259;p14"/>
          <p:cNvSpPr/>
          <p:nvPr/>
        </p:nvSpPr>
        <p:spPr>
          <a:xfrm>
            <a:off x="789196" y="2061501"/>
            <a:ext cx="390000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7</a:t>
            </a:r>
            <a:r>
              <a:rPr b="1" i="0" lang="pt-BR" sz="1800" u="none" cap="none" strike="noStrike">
                <a:solidFill>
                  <a:schemeClr val="dk1"/>
                </a:solidFill>
                <a:latin typeface="Calibri"/>
                <a:ea typeface="Calibri"/>
                <a:cs typeface="Calibri"/>
                <a:sym typeface="Calibri"/>
              </a:rPr>
              <a:t>. FORMALIZE SUA EMPRESA</a:t>
            </a:r>
            <a:endParaRPr b="0" i="0" sz="1800" u="none" cap="none" strike="noStrike">
              <a:solidFill>
                <a:srgbClr val="000000"/>
              </a:solidFill>
              <a:latin typeface="Calibri"/>
              <a:ea typeface="Calibri"/>
              <a:cs typeface="Calibri"/>
              <a:sym typeface="Calibri"/>
            </a:endParaRPr>
          </a:p>
        </p:txBody>
      </p:sp>
      <p:pic>
        <p:nvPicPr>
          <p:cNvPr descr="Plano de ação - ícones de o negócio grátis" id="260" name="Google Shape;260;p14"/>
          <p:cNvPicPr preferRelativeResize="0"/>
          <p:nvPr/>
        </p:nvPicPr>
        <p:blipFill rotWithShape="1">
          <a:blip r:embed="rId6">
            <a:alphaModFix/>
          </a:blip>
          <a:srcRect b="0" l="0" r="0" t="0"/>
          <a:stretch/>
        </p:blipFill>
        <p:spPr>
          <a:xfrm>
            <a:off x="7889039" y="4580621"/>
            <a:ext cx="1603427" cy="1599668"/>
          </a:xfrm>
          <a:prstGeom prst="rect">
            <a:avLst/>
          </a:prstGeom>
          <a:noFill/>
          <a:ln>
            <a:noFill/>
          </a:ln>
        </p:spPr>
      </p:pic>
      <p:sp>
        <p:nvSpPr>
          <p:cNvPr id="261" name="Google Shape;261;p14"/>
          <p:cNvSpPr/>
          <p:nvPr/>
        </p:nvSpPr>
        <p:spPr>
          <a:xfrm>
            <a:off x="7330115" y="1865741"/>
            <a:ext cx="3959209"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8. MONTE UM PLANO DE NEGÓCIO</a:t>
            </a:r>
            <a:endParaRPr b="0" i="0" sz="1800" u="none" cap="none" strike="noStrike">
              <a:solidFill>
                <a:srgbClr val="000000"/>
              </a:solidFill>
              <a:latin typeface="Arial"/>
              <a:ea typeface="Arial"/>
              <a:cs typeface="Arial"/>
              <a:sym typeface="Arial"/>
            </a:endParaRPr>
          </a:p>
        </p:txBody>
      </p:sp>
      <p:sp>
        <p:nvSpPr>
          <p:cNvPr id="262" name="Google Shape;262;p14"/>
          <p:cNvSpPr/>
          <p:nvPr/>
        </p:nvSpPr>
        <p:spPr>
          <a:xfrm>
            <a:off x="3802033" y="5813776"/>
            <a:ext cx="3528082"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7"/>
              </a:rPr>
              <a:t>https://pagar.me/blog/como-empreender-do-zero/</a:t>
            </a:r>
            <a:endParaRPr b="0" i="0" sz="1200" u="none" cap="none" strike="noStrike">
              <a:solidFill>
                <a:schemeClr val="dk1"/>
              </a:solidFill>
              <a:latin typeface="Arial"/>
              <a:ea typeface="Arial"/>
              <a:cs typeface="Arial"/>
              <a:sym typeface="Arial"/>
            </a:endParaRPr>
          </a:p>
        </p:txBody>
      </p:sp>
      <p:sp>
        <p:nvSpPr>
          <p:cNvPr id="263" name="Google Shape;263;p14"/>
          <p:cNvSpPr/>
          <p:nvPr/>
        </p:nvSpPr>
        <p:spPr>
          <a:xfrm>
            <a:off x="1090218" y="2825786"/>
            <a:ext cx="3598984"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Courier New"/>
              <a:buChar char="o"/>
            </a:pPr>
            <a:r>
              <a:rPr b="1" i="0" lang="pt-BR" sz="1800" u="none" cap="none" strike="noStrike">
                <a:solidFill>
                  <a:schemeClr val="dk1"/>
                </a:solidFill>
                <a:latin typeface="Calibri"/>
                <a:ea typeface="Calibri"/>
                <a:cs typeface="Calibri"/>
                <a:sym typeface="Calibri"/>
              </a:rPr>
              <a:t>Registre-se como MEI.</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Courier New"/>
              <a:buChar char="o"/>
            </a:pPr>
            <a:r>
              <a:rPr b="1" i="0" lang="pt-BR" sz="1800" u="none" cap="none" strike="noStrike">
                <a:solidFill>
                  <a:schemeClr val="dk1"/>
                </a:solidFill>
                <a:latin typeface="Calibri"/>
                <a:ea typeface="Calibri"/>
                <a:cs typeface="Calibri"/>
                <a:sym typeface="Calibri"/>
              </a:rPr>
              <a:t>Obtenha licenças e permissões.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Courier New"/>
              <a:buChar char="o"/>
            </a:pPr>
            <a:r>
              <a:rPr b="1" i="0" lang="pt-BR" sz="1800" u="none" cap="none" strike="noStrike">
                <a:solidFill>
                  <a:schemeClr val="dk1"/>
                </a:solidFill>
                <a:latin typeface="Calibri"/>
                <a:ea typeface="Calibri"/>
                <a:cs typeface="Calibri"/>
                <a:sym typeface="Calibri"/>
              </a:rPr>
              <a:t>Entenda suas obrigações fiscais.</a:t>
            </a:r>
            <a:endParaRPr b="0" i="0" sz="1400" u="none" cap="none" strike="noStrike">
              <a:solidFill>
                <a:srgbClr val="000000"/>
              </a:solidFill>
              <a:latin typeface="Arial"/>
              <a:ea typeface="Arial"/>
              <a:cs typeface="Arial"/>
              <a:sym typeface="Arial"/>
            </a:endParaRPr>
          </a:p>
        </p:txBody>
      </p:sp>
      <p:sp>
        <p:nvSpPr>
          <p:cNvPr id="264" name="Google Shape;264;p14"/>
          <p:cNvSpPr/>
          <p:nvPr/>
        </p:nvSpPr>
        <p:spPr>
          <a:xfrm>
            <a:off x="7330115" y="3166810"/>
            <a:ext cx="4838700"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0" i="0" lang="pt-BR" sz="1800" u="none" cap="none" strike="noStrike">
                <a:solidFill>
                  <a:schemeClr val="dk1"/>
                </a:solidFill>
                <a:latin typeface="Calibri"/>
                <a:ea typeface="Calibri"/>
                <a:cs typeface="Calibri"/>
                <a:sym typeface="Calibri"/>
              </a:rPr>
              <a:t>Descreva sua visão e missão.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0" i="0" lang="pt-BR" sz="1800" u="none" cap="none" strike="noStrike">
                <a:solidFill>
                  <a:schemeClr val="dk1"/>
                </a:solidFill>
                <a:latin typeface="Calibri"/>
                <a:ea typeface="Calibri"/>
                <a:cs typeface="Calibri"/>
                <a:sym typeface="Calibri"/>
              </a:rPr>
              <a:t>Estabeleça objetivos de curto e longo prazo.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0" i="0" lang="pt-BR" sz="1800" u="none" cap="none" strike="noStrike">
                <a:solidFill>
                  <a:schemeClr val="dk1"/>
                </a:solidFill>
                <a:latin typeface="Calibri"/>
                <a:ea typeface="Calibri"/>
                <a:cs typeface="Calibri"/>
                <a:sym typeface="Calibri"/>
              </a:rPr>
              <a:t>Inclua estratégias de marketing e vendas.</a:t>
            </a:r>
            <a:endParaRPr b="0" i="0" sz="1400" u="none" cap="none" strike="noStrike">
              <a:solidFill>
                <a:srgbClr val="000000"/>
              </a:solidFill>
              <a:latin typeface="Arial"/>
              <a:ea typeface="Arial"/>
              <a:cs typeface="Arial"/>
              <a:sym typeface="Arial"/>
            </a:endParaRPr>
          </a:p>
        </p:txBody>
      </p:sp>
      <p:pic>
        <p:nvPicPr>
          <p:cNvPr id="265" name="Google Shape;265;p14"/>
          <p:cNvPicPr preferRelativeResize="0"/>
          <p:nvPr/>
        </p:nvPicPr>
        <p:blipFill rotWithShape="1">
          <a:blip r:embed="rId8">
            <a:alphaModFix/>
          </a:blip>
          <a:srcRect b="0" l="0" r="0" t="0"/>
          <a:stretch/>
        </p:blipFill>
        <p:spPr>
          <a:xfrm>
            <a:off x="11038008" y="175047"/>
            <a:ext cx="766396" cy="10492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15"/>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271" name="Google Shape;271;p15"/>
          <p:cNvSpPr/>
          <p:nvPr/>
        </p:nvSpPr>
        <p:spPr>
          <a:xfrm>
            <a:off x="167054" y="659396"/>
            <a:ext cx="1179048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POR QUE SE TORNAR MEI?</a:t>
            </a:r>
            <a:endParaRPr b="1" i="0" sz="1800" u="none" cap="none" strike="noStrike">
              <a:solidFill>
                <a:srgbClr val="000000"/>
              </a:solidFill>
              <a:latin typeface="Arial"/>
              <a:ea typeface="Arial"/>
              <a:cs typeface="Arial"/>
              <a:sym typeface="Arial"/>
            </a:endParaRPr>
          </a:p>
        </p:txBody>
      </p:sp>
      <p:sp>
        <p:nvSpPr>
          <p:cNvPr id="272" name="Google Shape;272;p15"/>
          <p:cNvSpPr/>
          <p:nvPr/>
        </p:nvSpPr>
        <p:spPr>
          <a:xfrm>
            <a:off x="167054" y="5794103"/>
            <a:ext cx="1193116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pt-BR" sz="1800" u="sng" cap="none" strike="noStrike">
                <a:solidFill>
                  <a:schemeClr val="hlink"/>
                </a:solidFill>
                <a:latin typeface="Arial"/>
                <a:ea typeface="Arial"/>
                <a:cs typeface="Arial"/>
                <a:sym typeface="Arial"/>
                <a:hlinkClick r:id="rId4"/>
              </a:rPr>
              <a:t>https://pagar.me/blog/como-e-por-que-abrir-mei</a:t>
            </a:r>
            <a:endParaRPr b="0" i="0" sz="1800" u="none" cap="none" strike="noStrike">
              <a:solidFill>
                <a:schemeClr val="dk1"/>
              </a:solidFill>
              <a:latin typeface="Calibri"/>
              <a:ea typeface="Calibri"/>
              <a:cs typeface="Calibri"/>
              <a:sym typeface="Calibri"/>
            </a:endParaRPr>
          </a:p>
        </p:txBody>
      </p:sp>
      <p:pic>
        <p:nvPicPr>
          <p:cNvPr id="273" name="Google Shape;273;p15"/>
          <p:cNvPicPr preferRelativeResize="0"/>
          <p:nvPr/>
        </p:nvPicPr>
        <p:blipFill rotWithShape="1">
          <a:blip r:embed="rId5">
            <a:alphaModFix/>
          </a:blip>
          <a:srcRect b="0" l="0" r="0" t="0"/>
          <a:stretch/>
        </p:blipFill>
        <p:spPr>
          <a:xfrm>
            <a:off x="10014437" y="5318914"/>
            <a:ext cx="2047143" cy="856163"/>
          </a:xfrm>
          <a:prstGeom prst="rect">
            <a:avLst/>
          </a:prstGeom>
          <a:noFill/>
          <a:ln>
            <a:noFill/>
          </a:ln>
        </p:spPr>
      </p:pic>
      <p:sp>
        <p:nvSpPr>
          <p:cNvPr id="274" name="Google Shape;274;p15"/>
          <p:cNvSpPr/>
          <p:nvPr/>
        </p:nvSpPr>
        <p:spPr>
          <a:xfrm>
            <a:off x="515815" y="1380090"/>
            <a:ext cx="4794739" cy="36933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FORMALIZAÇÃO: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formalização como MEI (Microempreendedor Individual) oferece aos empreendedores a oportunidade de legalizar suas atividades, permitindo a emissão de notas fiscais e possibilitando a firmação de contratos com empresas maiores.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BENEFÍCIOS: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Acesso a benefícios previdenciários como aposentadoria, auxílio-doença e licença-maternidade.</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Segurança jurídica ao realizar negócios.</a:t>
            </a:r>
            <a:endParaRPr b="0" i="0" sz="1400" u="none" cap="none" strike="noStrike">
              <a:solidFill>
                <a:srgbClr val="000000"/>
              </a:solidFill>
              <a:latin typeface="Arial"/>
              <a:ea typeface="Arial"/>
              <a:cs typeface="Arial"/>
              <a:sym typeface="Arial"/>
            </a:endParaRPr>
          </a:p>
        </p:txBody>
      </p:sp>
      <p:sp>
        <p:nvSpPr>
          <p:cNvPr id="275" name="Google Shape;275;p15"/>
          <p:cNvSpPr/>
          <p:nvPr/>
        </p:nvSpPr>
        <p:spPr>
          <a:xfrm>
            <a:off x="6427178" y="1503917"/>
            <a:ext cx="5020407"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BAIXO CUSTO: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custo para se formalizar como MEI é relativamente baixo, englobando um valor fixo mensal que cobre impostos como INSS, ICMS e ISS.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BENEFÍCIOS: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Menor carga tributária em comparação com outras modalidades empresariais.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Facilidade de planejamento financeiro com custos previsíveis.</a:t>
            </a:r>
            <a:endParaRPr b="0" i="0" sz="1400" u="none" cap="none" strike="noStrike">
              <a:solidFill>
                <a:srgbClr val="000000"/>
              </a:solidFill>
              <a:latin typeface="Arial"/>
              <a:ea typeface="Arial"/>
              <a:cs typeface="Arial"/>
              <a:sym typeface="Arial"/>
            </a:endParaRPr>
          </a:p>
        </p:txBody>
      </p:sp>
      <p:pic>
        <p:nvPicPr>
          <p:cNvPr id="276" name="Google Shape;276;p15"/>
          <p:cNvPicPr preferRelativeResize="0"/>
          <p:nvPr/>
        </p:nvPicPr>
        <p:blipFill rotWithShape="1">
          <a:blip r:embed="rId6">
            <a:alphaModFix/>
          </a:blip>
          <a:srcRect b="0" l="0" r="0" t="0"/>
          <a:stretch/>
        </p:blipFill>
        <p:spPr>
          <a:xfrm>
            <a:off x="11026285" y="217079"/>
            <a:ext cx="766396" cy="10492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16"/>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282" name="Google Shape;282;p16"/>
          <p:cNvSpPr/>
          <p:nvPr/>
        </p:nvSpPr>
        <p:spPr>
          <a:xfrm>
            <a:off x="219809" y="492341"/>
            <a:ext cx="1174652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POR QUE SE TORNAR MEI?</a:t>
            </a:r>
            <a:endParaRPr b="1" i="0" sz="1800" u="none" cap="none" strike="noStrike">
              <a:solidFill>
                <a:srgbClr val="000000"/>
              </a:solidFill>
              <a:latin typeface="Arial"/>
              <a:ea typeface="Arial"/>
              <a:cs typeface="Arial"/>
              <a:sym typeface="Arial"/>
            </a:endParaRPr>
          </a:p>
        </p:txBody>
      </p:sp>
      <p:sp>
        <p:nvSpPr>
          <p:cNvPr id="283" name="Google Shape;283;p16"/>
          <p:cNvSpPr/>
          <p:nvPr/>
        </p:nvSpPr>
        <p:spPr>
          <a:xfrm>
            <a:off x="446883" y="1040946"/>
            <a:ext cx="5049716"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FLEXIBILIDADE: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MEI permite ao empreendedor adaptar seu horário e local de trabalho conforme suas necessidades e demandas do mercado.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BENEFÍCIOS: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Maior liberdade para equilibrar vida profissional e pessoal.</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Capacidade de ajustar rapidamente as operações conforme as mudanças de mercado.</a:t>
            </a:r>
            <a:endParaRPr b="0" i="0" sz="1400" u="none" cap="none" strike="noStrike">
              <a:solidFill>
                <a:srgbClr val="000000"/>
              </a:solidFill>
              <a:latin typeface="Arial"/>
              <a:ea typeface="Arial"/>
              <a:cs typeface="Arial"/>
              <a:sym typeface="Arial"/>
            </a:endParaRPr>
          </a:p>
        </p:txBody>
      </p:sp>
      <p:sp>
        <p:nvSpPr>
          <p:cNvPr id="284" name="Google Shape;284;p16"/>
          <p:cNvSpPr/>
          <p:nvPr/>
        </p:nvSpPr>
        <p:spPr>
          <a:xfrm>
            <a:off x="5906907" y="1101117"/>
            <a:ext cx="5733405"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AUTONOMIA: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Ser um MEI permite ao empreendedor tomar decisões sobre seu negócio de forma independente, sem a necessidade de responder a superiores.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BENEFÍCIOS: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Controle total sobre a gestão, estratégias e crescimento do negócio.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Maior satisfação pessoal e profissional ao ver os resultados diretos de suas decisões.</a:t>
            </a:r>
            <a:endParaRPr b="0" i="0" sz="1400" u="none" cap="none" strike="noStrike">
              <a:solidFill>
                <a:srgbClr val="000000"/>
              </a:solidFill>
              <a:latin typeface="Arial"/>
              <a:ea typeface="Arial"/>
              <a:cs typeface="Arial"/>
              <a:sym typeface="Arial"/>
            </a:endParaRPr>
          </a:p>
        </p:txBody>
      </p:sp>
      <p:sp>
        <p:nvSpPr>
          <p:cNvPr id="285" name="Google Shape;285;p16"/>
          <p:cNvSpPr/>
          <p:nvPr/>
        </p:nvSpPr>
        <p:spPr>
          <a:xfrm>
            <a:off x="538090" y="4096678"/>
            <a:ext cx="11109960"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OPORTUNIDADES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formalização como MEI abre portas para participar de licitações, acessar linhas de crédito com juros mais baixos e fazer parcerias comerciais vantajosas.</a:t>
            </a:r>
            <a:endParaRPr b="0" i="0" sz="1400" u="none" cap="none" strike="noStrike">
              <a:solidFill>
                <a:srgbClr val="000000"/>
              </a:solidFill>
              <a:latin typeface="Arial"/>
              <a:ea typeface="Arial"/>
              <a:cs typeface="Arial"/>
              <a:sym typeface="Arial"/>
            </a:endParaRPr>
          </a:p>
          <a:p>
            <a:pPr indent="-114300" lvl="0" marL="0" marR="0" rtl="0" algn="ctr">
              <a:lnSpc>
                <a:spcPct val="100000"/>
              </a:lnSpc>
              <a:spcBef>
                <a:spcPts val="0"/>
              </a:spcBef>
              <a:spcAft>
                <a:spcPts val="0"/>
              </a:spcAft>
              <a:buClr>
                <a:schemeClr val="dk1"/>
              </a:buClr>
              <a:buSzPts val="1800"/>
              <a:buFont typeface="Arial"/>
              <a:buChar char="•"/>
            </a:pPr>
            <a:r>
              <a:rPr b="1" i="0" lang="pt-BR" sz="1800" u="none" cap="none" strike="noStrike">
                <a:solidFill>
                  <a:schemeClr val="dk1"/>
                </a:solidFill>
                <a:latin typeface="Calibri"/>
                <a:ea typeface="Calibri"/>
                <a:cs typeface="Calibri"/>
                <a:sym typeface="Calibri"/>
              </a:rPr>
              <a:t>BENEFÍCIOS: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Aumento das oportunidades de crescimento e expansão do negócio.</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Melhor posicionamento no mercado e acesso a novas oportunidades de negócios.</a:t>
            </a:r>
            <a:endParaRPr b="0" i="0" sz="1400" u="none" cap="none" strike="noStrike">
              <a:solidFill>
                <a:srgbClr val="000000"/>
              </a:solidFill>
              <a:latin typeface="Arial"/>
              <a:ea typeface="Arial"/>
              <a:cs typeface="Arial"/>
              <a:sym typeface="Arial"/>
            </a:endParaRPr>
          </a:p>
        </p:txBody>
      </p:sp>
      <p:sp>
        <p:nvSpPr>
          <p:cNvPr id="286" name="Google Shape;286;p16"/>
          <p:cNvSpPr/>
          <p:nvPr/>
        </p:nvSpPr>
        <p:spPr>
          <a:xfrm>
            <a:off x="446883" y="5948285"/>
            <a:ext cx="1151944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sng" cap="none" strike="noStrike">
                <a:solidFill>
                  <a:schemeClr val="hlink"/>
                </a:solidFill>
                <a:latin typeface="Arial"/>
                <a:ea typeface="Arial"/>
                <a:cs typeface="Arial"/>
                <a:sym typeface="Arial"/>
                <a:hlinkClick r:id="rId4"/>
              </a:rPr>
              <a:t>https://pagar.me/blog/como-e-por-que-abrir-mei</a:t>
            </a:r>
            <a:endParaRPr b="0" i="0" sz="1400" u="none" cap="none" strike="noStrike">
              <a:solidFill>
                <a:schemeClr val="dk1"/>
              </a:solidFill>
              <a:latin typeface="Calibri"/>
              <a:ea typeface="Calibri"/>
              <a:cs typeface="Calibri"/>
              <a:sym typeface="Calibri"/>
            </a:endParaRPr>
          </a:p>
        </p:txBody>
      </p:sp>
      <p:pic>
        <p:nvPicPr>
          <p:cNvPr id="287" name="Google Shape;287;p16"/>
          <p:cNvPicPr preferRelativeResize="0"/>
          <p:nvPr/>
        </p:nvPicPr>
        <p:blipFill rotWithShape="1">
          <a:blip r:embed="rId5">
            <a:alphaModFix/>
          </a:blip>
          <a:srcRect b="0" l="0" r="0" t="0"/>
          <a:stretch/>
        </p:blipFill>
        <p:spPr>
          <a:xfrm>
            <a:off x="10014437" y="5318914"/>
            <a:ext cx="2047143" cy="856163"/>
          </a:xfrm>
          <a:prstGeom prst="rect">
            <a:avLst/>
          </a:prstGeom>
          <a:noFill/>
          <a:ln>
            <a:noFill/>
          </a:ln>
        </p:spPr>
      </p:pic>
      <p:pic>
        <p:nvPicPr>
          <p:cNvPr id="288" name="Google Shape;288;p16"/>
          <p:cNvPicPr preferRelativeResize="0"/>
          <p:nvPr/>
        </p:nvPicPr>
        <p:blipFill rotWithShape="1">
          <a:blip r:embed="rId6">
            <a:alphaModFix/>
          </a:blip>
          <a:srcRect b="0" l="0" r="0" t="0"/>
          <a:stretch/>
        </p:blipFill>
        <p:spPr>
          <a:xfrm>
            <a:off x="10997273" y="152385"/>
            <a:ext cx="766396" cy="10492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17"/>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294" name="Google Shape;294;p17"/>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295" name="Google Shape;295;p17"/>
          <p:cNvSpPr/>
          <p:nvPr/>
        </p:nvSpPr>
        <p:spPr>
          <a:xfrm>
            <a:off x="712178" y="1916723"/>
            <a:ext cx="10515600" cy="258532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dk1"/>
                </a:solidFill>
                <a:latin typeface="Calibri"/>
                <a:ea typeface="Calibri"/>
                <a:cs typeface="Calibri"/>
                <a:sym typeface="Calibri"/>
              </a:rPr>
              <a:t>Os cursos gratuitos voltados para o Microempreendedor Individual (MEI) são ferramentas essenciais para o desenvolvimento de habilidades e conhecimentos necessários para o sucesso no mundo dos negócios. </a:t>
            </a:r>
            <a:endParaRPr b="1" i="0" sz="27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700"/>
              <a:buFont typeface="Arial"/>
              <a:buNone/>
            </a:pPr>
            <a:r>
              <a:rPr b="1" i="0" lang="pt-BR" sz="2700" u="none" cap="none" strike="noStrike">
                <a:solidFill>
                  <a:schemeClr val="dk1"/>
                </a:solidFill>
                <a:latin typeface="Calibri"/>
                <a:ea typeface="Calibri"/>
                <a:cs typeface="Calibri"/>
                <a:sym typeface="Calibri"/>
              </a:rPr>
              <a:t>Esses cursos oferecem uma base sólida em áreas críticas, proporcionando aos empreendedores as ferramentas para inovar, crescer e se destacar no mercado.</a:t>
            </a:r>
            <a:endParaRPr b="0" i="0" sz="1400" u="none" cap="none" strike="noStrike">
              <a:solidFill>
                <a:srgbClr val="000000"/>
              </a:solidFill>
              <a:latin typeface="Arial"/>
              <a:ea typeface="Arial"/>
              <a:cs typeface="Arial"/>
              <a:sym typeface="Arial"/>
            </a:endParaRPr>
          </a:p>
        </p:txBody>
      </p:sp>
      <p:sp>
        <p:nvSpPr>
          <p:cNvPr id="296" name="Google Shape;296;p17"/>
          <p:cNvSpPr/>
          <p:nvPr/>
        </p:nvSpPr>
        <p:spPr>
          <a:xfrm>
            <a:off x="262304" y="1121636"/>
            <a:ext cx="116673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Calibri"/>
                <a:ea typeface="Calibri"/>
                <a:cs typeface="Calibri"/>
                <a:sym typeface="Calibri"/>
              </a:rPr>
              <a:t>CURSOS GRATUITOS</a:t>
            </a:r>
            <a:endParaRPr b="0" i="0" sz="1400" u="none" cap="none" strike="noStrike">
              <a:solidFill>
                <a:srgbClr val="000000"/>
              </a:solidFill>
              <a:latin typeface="Arial"/>
              <a:ea typeface="Arial"/>
              <a:cs typeface="Arial"/>
              <a:sym typeface="Arial"/>
            </a:endParaRPr>
          </a:p>
        </p:txBody>
      </p:sp>
      <p:sp>
        <p:nvSpPr>
          <p:cNvPr id="297" name="Google Shape;297;p17"/>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298" name="Google Shape;298;p17"/>
          <p:cNvPicPr preferRelativeResize="0"/>
          <p:nvPr/>
        </p:nvPicPr>
        <p:blipFill rotWithShape="1">
          <a:blip r:embed="rId5">
            <a:alphaModFix/>
          </a:blip>
          <a:srcRect b="0" l="0" r="0" t="0"/>
          <a:stretch/>
        </p:blipFill>
        <p:spPr>
          <a:xfrm>
            <a:off x="4787410" y="4658247"/>
            <a:ext cx="2540978" cy="1569152"/>
          </a:xfrm>
          <a:prstGeom prst="rect">
            <a:avLst/>
          </a:prstGeom>
          <a:noFill/>
          <a:ln>
            <a:noFill/>
          </a:ln>
        </p:spPr>
      </p:pic>
      <p:pic>
        <p:nvPicPr>
          <p:cNvPr id="299" name="Google Shape;299;p17"/>
          <p:cNvPicPr preferRelativeResize="0"/>
          <p:nvPr/>
        </p:nvPicPr>
        <p:blipFill rotWithShape="1">
          <a:blip r:embed="rId6">
            <a:alphaModFix/>
          </a:blip>
          <a:srcRect b="0" l="0" r="0" t="0"/>
          <a:stretch/>
        </p:blipFill>
        <p:spPr>
          <a:xfrm>
            <a:off x="11038008" y="281838"/>
            <a:ext cx="766396" cy="10492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18"/>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305" name="Google Shape;305;p18"/>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306" name="Google Shape;306;p18"/>
          <p:cNvSpPr/>
          <p:nvPr/>
        </p:nvSpPr>
        <p:spPr>
          <a:xfrm>
            <a:off x="262304" y="1121636"/>
            <a:ext cx="116673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Calibri"/>
                <a:ea typeface="Calibri"/>
                <a:cs typeface="Calibri"/>
                <a:sym typeface="Calibri"/>
              </a:rPr>
              <a:t>CURSOS GRATUITOS</a:t>
            </a:r>
            <a:endParaRPr b="0" i="0" sz="1400" u="none" cap="none" strike="noStrike">
              <a:solidFill>
                <a:srgbClr val="000000"/>
              </a:solidFill>
              <a:latin typeface="Arial"/>
              <a:ea typeface="Arial"/>
              <a:cs typeface="Arial"/>
              <a:sym typeface="Arial"/>
            </a:endParaRPr>
          </a:p>
        </p:txBody>
      </p:sp>
      <p:sp>
        <p:nvSpPr>
          <p:cNvPr id="307" name="Google Shape;307;p18"/>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sp>
        <p:nvSpPr>
          <p:cNvPr id="308" name="Google Shape;308;p18"/>
          <p:cNvSpPr/>
          <p:nvPr/>
        </p:nvSpPr>
        <p:spPr>
          <a:xfrm>
            <a:off x="718038" y="1945168"/>
            <a:ext cx="4715608" cy="3416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APRENDER A EMPREENDER: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CARACTERÍSTICAS: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Este curso oferece uma introdução completa ao empreendedorismo, abordando conceitos básicos e estratégias iniciais para quem deseja começar um negócio.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RELEVÂNCIA: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É ideal para novos empreendedores que precisam entender os fundamentos de como transformar uma ideia em um negócio viável.</a:t>
            </a:r>
            <a:endParaRPr b="0" i="0" sz="1400" u="none" cap="none" strike="noStrike">
              <a:solidFill>
                <a:srgbClr val="000000"/>
              </a:solidFill>
              <a:latin typeface="Arial"/>
              <a:ea typeface="Arial"/>
              <a:cs typeface="Arial"/>
              <a:sym typeface="Arial"/>
            </a:endParaRPr>
          </a:p>
        </p:txBody>
      </p:sp>
      <p:sp>
        <p:nvSpPr>
          <p:cNvPr id="309" name="Google Shape;309;p18"/>
          <p:cNvSpPr/>
          <p:nvPr/>
        </p:nvSpPr>
        <p:spPr>
          <a:xfrm>
            <a:off x="6493119" y="1945168"/>
            <a:ext cx="4813789" cy="3416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MEI: INOVAR E CRESCER, É SIMPLES ASSIM?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CARACTERÍSTICAS: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Focado em inovação e crescimento, este curso ensina técnicas para melhorar processos e produtos, ajudando o MEI a se destacar no mercado.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RELEVÂNCIA: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Importante para microempreendedores que buscam maneiras de expandir seus negócios de forma sustentável e inovadora.</a:t>
            </a:r>
            <a:endParaRPr b="0" i="0" sz="1400" u="none" cap="none" strike="noStrike">
              <a:solidFill>
                <a:srgbClr val="000000"/>
              </a:solidFill>
              <a:latin typeface="Arial"/>
              <a:ea typeface="Arial"/>
              <a:cs typeface="Arial"/>
              <a:sym typeface="Arial"/>
            </a:endParaRPr>
          </a:p>
        </p:txBody>
      </p:sp>
      <p:pic>
        <p:nvPicPr>
          <p:cNvPr id="310" name="Google Shape;310;p18"/>
          <p:cNvPicPr preferRelativeResize="0"/>
          <p:nvPr/>
        </p:nvPicPr>
        <p:blipFill rotWithShape="1">
          <a:blip r:embed="rId5">
            <a:alphaModFix/>
          </a:blip>
          <a:srcRect b="0" l="0" r="0" t="0"/>
          <a:stretch/>
        </p:blipFill>
        <p:spPr>
          <a:xfrm>
            <a:off x="11038008" y="296702"/>
            <a:ext cx="766396" cy="1049243"/>
          </a:xfrm>
          <a:prstGeom prst="rect">
            <a:avLst/>
          </a:prstGeom>
          <a:noFill/>
          <a:ln>
            <a:noFill/>
          </a:ln>
        </p:spPr>
      </p:pic>
      <p:sp>
        <p:nvSpPr>
          <p:cNvPr id="311" name="Google Shape;311;p18"/>
          <p:cNvSpPr/>
          <p:nvPr/>
        </p:nvSpPr>
        <p:spPr>
          <a:xfrm>
            <a:off x="262304" y="5361488"/>
            <a:ext cx="1478573"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FONTES: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6">
                  <a:extLst>
                    <a:ext uri="{A12FA001-AC4F-418D-AE19-62706E023703}">
                      <ahyp:hlinkClr val="tx"/>
                    </a:ext>
                  </a:extLst>
                </a:hlinkClick>
              </a:rPr>
              <a:t>CONAMPE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7">
                  <a:extLst>
                    <a:ext uri="{A12FA001-AC4F-418D-AE19-62706E023703}">
                      <ahyp:hlinkClr val="tx"/>
                    </a:ext>
                  </a:extLst>
                </a:hlinkClick>
              </a:rPr>
              <a:t>SEBRAE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08/2024</a:t>
            </a:r>
            <a:endParaRPr b="0" i="0" sz="1400" u="none" cap="none" strike="noStrike">
              <a:solidFill>
                <a:srgbClr val="000000"/>
              </a:solidFill>
              <a:latin typeface="Arial"/>
              <a:ea typeface="Arial"/>
              <a:cs typeface="Arial"/>
              <a:sym typeface="Arial"/>
            </a:endParaRPr>
          </a:p>
        </p:txBody>
      </p:sp>
      <p:sp>
        <p:nvSpPr>
          <p:cNvPr id="312" name="Google Shape;312;p18"/>
          <p:cNvSpPr/>
          <p:nvPr/>
        </p:nvSpPr>
        <p:spPr>
          <a:xfrm>
            <a:off x="2003181" y="5549662"/>
            <a:ext cx="76859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13" name="Google Shape;313;p18"/>
          <p:cNvSpPr/>
          <p:nvPr/>
        </p:nvSpPr>
        <p:spPr>
          <a:xfrm>
            <a:off x="1871296" y="5586595"/>
            <a:ext cx="8417169" cy="664797"/>
          </a:xfrm>
          <a:prstGeom prst="rect">
            <a:avLst/>
          </a:prstGeom>
          <a:noFill/>
          <a:ln>
            <a:noFill/>
          </a:ln>
        </p:spPr>
        <p:txBody>
          <a:bodyPr anchorCtr="0" anchor="t" bIns="45700" lIns="91425" spcFirstLastPara="1" rIns="91425" wrap="square" tIns="45700">
            <a:spAutoFit/>
          </a:bodyPr>
          <a:lstStyle/>
          <a:p>
            <a:pPr indent="0" lvl="0" marL="12065" marR="193675" rtl="0" algn="ctr">
              <a:lnSpc>
                <a:spcPct val="110000"/>
              </a:lnSpc>
              <a:spcBef>
                <a:spcPts val="0"/>
              </a:spcBef>
              <a:spcAft>
                <a:spcPts val="0"/>
              </a:spcAft>
              <a:buClr>
                <a:srgbClr val="000000"/>
              </a:buClr>
              <a:buSzPts val="1200"/>
              <a:buFont typeface="Arial"/>
              <a:buNone/>
            </a:pPr>
            <a:r>
              <a:rPr b="1" i="0" lang="pt-BR" sz="1200" u="none" cap="none" strike="noStrike">
                <a:solidFill>
                  <a:schemeClr val="dk1"/>
                </a:solidFill>
                <a:latin typeface="Arial"/>
                <a:ea typeface="Arial"/>
                <a:cs typeface="Arial"/>
                <a:sym typeface="Arial"/>
              </a:rPr>
              <a:t>TODOS ESSES CURSOS SE ENCONTRAM NOS LINKS ABAIXO: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8"/>
              </a:rPr>
              <a:t>https://conampe.org.br/blog/6-cursos-gratuitos-para-ajudar-pequenos-negocios/</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9"/>
              </a:rPr>
              <a:t>https://www.sebrae.com.br/sites/PortalSebrae/cursosonline/</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19"/>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319" name="Google Shape;319;p19"/>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320" name="Google Shape;320;p19"/>
          <p:cNvSpPr/>
          <p:nvPr/>
        </p:nvSpPr>
        <p:spPr>
          <a:xfrm>
            <a:off x="262304" y="1121636"/>
            <a:ext cx="116673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Calibri"/>
                <a:ea typeface="Calibri"/>
                <a:cs typeface="Calibri"/>
                <a:sym typeface="Calibri"/>
              </a:rPr>
              <a:t>CURSOS GRATUITOS</a:t>
            </a:r>
            <a:endParaRPr b="0" i="0" sz="1400" u="none" cap="none" strike="noStrike">
              <a:solidFill>
                <a:srgbClr val="000000"/>
              </a:solidFill>
              <a:latin typeface="Arial"/>
              <a:ea typeface="Arial"/>
              <a:cs typeface="Arial"/>
              <a:sym typeface="Arial"/>
            </a:endParaRPr>
          </a:p>
        </p:txBody>
      </p:sp>
      <p:sp>
        <p:nvSpPr>
          <p:cNvPr id="321" name="Google Shape;321;p19"/>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sp>
        <p:nvSpPr>
          <p:cNvPr id="322" name="Google Shape;322;p19"/>
          <p:cNvSpPr/>
          <p:nvPr/>
        </p:nvSpPr>
        <p:spPr>
          <a:xfrm>
            <a:off x="823546" y="1939662"/>
            <a:ext cx="4794739"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ATENDIMENTO AO CLIENTE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CARACTERÍSTICAS: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Este curso aborda técnicas de atendimento ao cliente, ensinando como oferecer um serviço de qualidade e fidelizar clientes.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RELEVÂNCIA: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Essencial para qualquer negócio que dependa diretamente da satisfação do cliente para crescer e se manter competitivo.</a:t>
            </a:r>
            <a:endParaRPr b="0" i="0" sz="1400" u="none" cap="none" strike="noStrike">
              <a:solidFill>
                <a:srgbClr val="000000"/>
              </a:solidFill>
              <a:latin typeface="Arial"/>
              <a:ea typeface="Arial"/>
              <a:cs typeface="Arial"/>
              <a:sym typeface="Arial"/>
            </a:endParaRPr>
          </a:p>
        </p:txBody>
      </p:sp>
      <p:sp>
        <p:nvSpPr>
          <p:cNvPr id="323" name="Google Shape;323;p19"/>
          <p:cNvSpPr/>
          <p:nvPr/>
        </p:nvSpPr>
        <p:spPr>
          <a:xfrm>
            <a:off x="6406662" y="1939662"/>
            <a:ext cx="4610100"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GESTÃO FINANCEIRA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CARACTERÍSTICAS: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Oferece uma introdução à gestão financeira, abordando temas como fluxo de caixa, controle de despesas e planejamento financeiro.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RELEVÂNCIA: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Crucial para garantir a saúde financeira do negócio, ajudando o MEI a tomar decisões informadas e estratégicas</a:t>
            </a:r>
            <a:endParaRPr b="0" i="0" sz="1400" u="none" cap="none" strike="noStrike">
              <a:solidFill>
                <a:srgbClr val="000000"/>
              </a:solidFill>
              <a:latin typeface="Arial"/>
              <a:ea typeface="Arial"/>
              <a:cs typeface="Arial"/>
              <a:sym typeface="Arial"/>
            </a:endParaRPr>
          </a:p>
        </p:txBody>
      </p:sp>
      <p:sp>
        <p:nvSpPr>
          <p:cNvPr id="324" name="Google Shape;324;p19"/>
          <p:cNvSpPr/>
          <p:nvPr/>
        </p:nvSpPr>
        <p:spPr>
          <a:xfrm>
            <a:off x="429767" y="5251747"/>
            <a:ext cx="1108887"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FONTES: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CONAMPE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6">
                  <a:extLst>
                    <a:ext uri="{A12FA001-AC4F-418D-AE19-62706E023703}">
                      <ahyp:hlinkClr val="tx"/>
                    </a:ext>
                  </a:extLst>
                </a:hlinkClick>
              </a:rPr>
              <a:t>SEBRAE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08/2024</a:t>
            </a:r>
            <a:endParaRPr b="0" i="0" sz="1400" u="none" cap="none" strike="noStrike">
              <a:solidFill>
                <a:schemeClr val="dk1"/>
              </a:solidFill>
              <a:latin typeface="Calibri"/>
              <a:ea typeface="Calibri"/>
              <a:cs typeface="Calibri"/>
              <a:sym typeface="Calibri"/>
            </a:endParaRPr>
          </a:p>
        </p:txBody>
      </p:sp>
      <p:sp>
        <p:nvSpPr>
          <p:cNvPr id="325" name="Google Shape;325;p19"/>
          <p:cNvSpPr/>
          <p:nvPr/>
        </p:nvSpPr>
        <p:spPr>
          <a:xfrm>
            <a:off x="429767" y="5490562"/>
            <a:ext cx="11483809" cy="982320"/>
          </a:xfrm>
          <a:prstGeom prst="rect">
            <a:avLst/>
          </a:prstGeom>
          <a:noFill/>
          <a:ln>
            <a:noFill/>
          </a:ln>
        </p:spPr>
        <p:txBody>
          <a:bodyPr anchorCtr="0" anchor="t" bIns="45700" lIns="91425" spcFirstLastPara="1" rIns="91425" wrap="square" tIns="45700">
            <a:spAutoFit/>
          </a:bodyPr>
          <a:lstStyle/>
          <a:p>
            <a:pPr indent="0" lvl="0" marL="12065" marR="193675" rtl="0" algn="ctr">
              <a:lnSpc>
                <a:spcPct val="110000"/>
              </a:lnSpc>
              <a:spcBef>
                <a:spcPts val="0"/>
              </a:spcBef>
              <a:spcAft>
                <a:spcPts val="0"/>
              </a:spcAft>
              <a:buClr>
                <a:srgbClr val="000000"/>
              </a:buClr>
              <a:buSzPts val="1800"/>
              <a:buFont typeface="Arial"/>
              <a:buNone/>
            </a:pPr>
            <a:r>
              <a:rPr b="0" i="0" lang="pt-BR" sz="1800" u="none" cap="none" strike="noStrike">
                <a:solidFill>
                  <a:schemeClr val="dk1"/>
                </a:solidFill>
                <a:latin typeface="Arial"/>
                <a:ea typeface="Arial"/>
                <a:cs typeface="Arial"/>
                <a:sym typeface="Arial"/>
              </a:rPr>
              <a:t> </a:t>
            </a:r>
            <a:r>
              <a:rPr b="1" i="0" lang="pt-BR" sz="1200" u="none" cap="none" strike="noStrike">
                <a:solidFill>
                  <a:schemeClr val="dk1"/>
                </a:solidFill>
                <a:latin typeface="Arial"/>
                <a:ea typeface="Arial"/>
                <a:cs typeface="Arial"/>
                <a:sym typeface="Arial"/>
              </a:rPr>
              <a:t>TODOS ESSES CURSOS SE ENCONTRAM NOS LINKS ABAIXO: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7"/>
              </a:rPr>
              <a:t>https://conampe.org.br/blog/6-cursos-gratuitos-para-ajudar-pequenos-negocios/</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8"/>
              </a:rPr>
              <a:t>https://www.sebrae.com.br/sites/PortalSebrae/cursosonline/</a:t>
            </a:r>
            <a:endParaRPr b="0" i="0" sz="1200" u="none" cap="none" strike="noStrike">
              <a:solidFill>
                <a:schemeClr val="dk1"/>
              </a:solidFill>
              <a:latin typeface="Arial"/>
              <a:ea typeface="Arial"/>
              <a:cs typeface="Arial"/>
              <a:sym typeface="Arial"/>
            </a:endParaRPr>
          </a:p>
          <a:p>
            <a:pPr indent="0" lvl="0" marL="12065" marR="193675" rtl="0" algn="ctr">
              <a:lnSpc>
                <a:spcPct val="110000"/>
              </a:lnSpc>
              <a:spcBef>
                <a:spcPts val="10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p:txBody>
      </p:sp>
      <p:pic>
        <p:nvPicPr>
          <p:cNvPr id="326" name="Google Shape;326;p19"/>
          <p:cNvPicPr preferRelativeResize="0"/>
          <p:nvPr/>
        </p:nvPicPr>
        <p:blipFill rotWithShape="1">
          <a:blip r:embed="rId9">
            <a:alphaModFix/>
          </a:blip>
          <a:srcRect b="0" l="0" r="0" t="0"/>
          <a:stretch/>
        </p:blipFill>
        <p:spPr>
          <a:xfrm>
            <a:off x="10944959" y="334003"/>
            <a:ext cx="766396" cy="10492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97" name="Google Shape;97;p2"/>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pic>
        <p:nvPicPr>
          <p:cNvPr id="98" name="Google Shape;98;p2"/>
          <p:cNvPicPr preferRelativeResize="0"/>
          <p:nvPr/>
        </p:nvPicPr>
        <p:blipFill rotWithShape="1">
          <a:blip r:embed="rId5">
            <a:alphaModFix/>
          </a:blip>
          <a:srcRect b="0" l="0" r="0" t="0"/>
          <a:stretch/>
        </p:blipFill>
        <p:spPr>
          <a:xfrm>
            <a:off x="11055838" y="267289"/>
            <a:ext cx="766396" cy="1049243"/>
          </a:xfrm>
          <a:prstGeom prst="rect">
            <a:avLst/>
          </a:prstGeom>
          <a:noFill/>
          <a:ln>
            <a:noFill/>
          </a:ln>
        </p:spPr>
      </p:pic>
      <p:sp>
        <p:nvSpPr>
          <p:cNvPr id="99" name="Google Shape;99;p2"/>
          <p:cNvSpPr/>
          <p:nvPr/>
        </p:nvSpPr>
        <p:spPr>
          <a:xfrm>
            <a:off x="3484732" y="425734"/>
            <a:ext cx="516045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VOCÊ VAI APRENDER NESTA APRESENTAÇÃO:</a:t>
            </a:r>
            <a:endParaRPr b="1" i="0" sz="1800" u="none" cap="none" strike="noStrike">
              <a:solidFill>
                <a:schemeClr val="dk1"/>
              </a:solidFill>
              <a:latin typeface="Calibri"/>
              <a:ea typeface="Calibri"/>
              <a:cs typeface="Calibri"/>
              <a:sym typeface="Calibri"/>
            </a:endParaRPr>
          </a:p>
        </p:txBody>
      </p:sp>
      <p:sp>
        <p:nvSpPr>
          <p:cNvPr id="100" name="Google Shape;100;p2"/>
          <p:cNvSpPr/>
          <p:nvPr/>
        </p:nvSpPr>
        <p:spPr>
          <a:xfrm>
            <a:off x="272562" y="917108"/>
            <a:ext cx="1078327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APÓS ESTA APRESENTAÇÃO, VOCÊ TERÁ UM ENTENDIMENTO COMPLETO SOBRE DIVERSOS ASPECTOS ESSENCIAIS PARA MICROEMPREENDEDORES INDIVIDUAIS (MEIS).</a:t>
            </a:r>
            <a:endParaRPr b="1" i="0" sz="1800" u="none" cap="none" strike="noStrike">
              <a:solidFill>
                <a:schemeClr val="dk1"/>
              </a:solidFill>
              <a:latin typeface="Calibri"/>
              <a:ea typeface="Calibri"/>
              <a:cs typeface="Calibri"/>
              <a:sym typeface="Calibri"/>
            </a:endParaRPr>
          </a:p>
        </p:txBody>
      </p:sp>
      <p:sp>
        <p:nvSpPr>
          <p:cNvPr id="101" name="Google Shape;101;p2"/>
          <p:cNvSpPr/>
          <p:nvPr/>
        </p:nvSpPr>
        <p:spPr>
          <a:xfrm>
            <a:off x="272563" y="1720840"/>
            <a:ext cx="5046783" cy="4278094"/>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1600"/>
              <a:buFont typeface="Calibri"/>
              <a:buAutoNum type="arabicPeriod"/>
            </a:pPr>
            <a:r>
              <a:rPr b="1" i="0" lang="pt-BR" sz="1600" u="none" cap="none" strike="noStrike">
                <a:solidFill>
                  <a:schemeClr val="dk1"/>
                </a:solidFill>
                <a:latin typeface="Calibri"/>
                <a:ea typeface="Calibri"/>
                <a:cs typeface="Calibri"/>
                <a:sym typeface="Calibri"/>
              </a:rPr>
              <a:t>CONTRIBUIÇÕES DO MEI PARA A SOCIEDADE: </a:t>
            </a:r>
            <a:r>
              <a:rPr b="0" i="0" lang="pt-BR" sz="1600" u="none" cap="none" strike="noStrike">
                <a:solidFill>
                  <a:schemeClr val="dk1"/>
                </a:solidFill>
                <a:latin typeface="Calibri"/>
                <a:ea typeface="Calibri"/>
                <a:cs typeface="Calibri"/>
                <a:sym typeface="Calibri"/>
              </a:rPr>
              <a:t>Descubra o impacto positivo que os MEIs têm na economia e na comunidade.</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600"/>
              <a:buFont typeface="Calibri"/>
              <a:buAutoNum type="arabicPeriod"/>
            </a:pPr>
            <a:r>
              <a:rPr b="1" i="0" lang="pt-BR" sz="1600" u="none" cap="none" strike="noStrike">
                <a:solidFill>
                  <a:schemeClr val="dk1"/>
                </a:solidFill>
                <a:latin typeface="Calibri"/>
                <a:ea typeface="Calibri"/>
                <a:cs typeface="Calibri"/>
                <a:sym typeface="Calibri"/>
              </a:rPr>
              <a:t>DIREITOS E OBRIGAÇÕES DO MEI: </a:t>
            </a:r>
            <a:r>
              <a:rPr b="0" i="0" lang="pt-BR" sz="1600" u="none" cap="none" strike="noStrike">
                <a:solidFill>
                  <a:schemeClr val="dk1"/>
                </a:solidFill>
                <a:latin typeface="Calibri"/>
                <a:ea typeface="Calibri"/>
                <a:cs typeface="Calibri"/>
                <a:sym typeface="Calibri"/>
              </a:rPr>
              <a:t>Entenda os benefícios e responsabilidades que vêm com o registro como MEI.</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600"/>
              <a:buFont typeface="Calibri"/>
              <a:buAutoNum type="arabicPeriod"/>
            </a:pPr>
            <a:r>
              <a:rPr b="1" i="0" lang="pt-BR" sz="1600" u="none" cap="none" strike="noStrike">
                <a:solidFill>
                  <a:schemeClr val="dk1"/>
                </a:solidFill>
                <a:latin typeface="Calibri"/>
                <a:ea typeface="Calibri"/>
                <a:cs typeface="Calibri"/>
                <a:sym typeface="Calibri"/>
              </a:rPr>
              <a:t>COMO LEGALIZAR O SEU MEI: </a:t>
            </a:r>
            <a:r>
              <a:rPr b="0" i="0" lang="pt-BR" sz="1600" u="none" cap="none" strike="noStrike">
                <a:solidFill>
                  <a:schemeClr val="dk1"/>
                </a:solidFill>
                <a:latin typeface="Calibri"/>
                <a:ea typeface="Calibri"/>
                <a:cs typeface="Calibri"/>
                <a:sym typeface="Calibri"/>
              </a:rPr>
              <a:t>Passo a passo para formalizar seu negócio e garantir a regularidade.</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600"/>
              <a:buFont typeface="Calibri"/>
              <a:buAutoNum type="arabicPeriod"/>
            </a:pPr>
            <a:r>
              <a:rPr b="1" i="0" lang="pt-BR" sz="1600" u="none" cap="none" strike="noStrike">
                <a:solidFill>
                  <a:schemeClr val="dk1"/>
                </a:solidFill>
                <a:latin typeface="Calibri"/>
                <a:ea typeface="Calibri"/>
                <a:cs typeface="Calibri"/>
                <a:sym typeface="Calibri"/>
              </a:rPr>
              <a:t>OBRIGAÇÕES ACESSÓRIAS E FISCAIS: </a:t>
            </a:r>
            <a:r>
              <a:rPr b="0" i="0" lang="pt-BR" sz="1600" u="none" cap="none" strike="noStrike">
                <a:solidFill>
                  <a:schemeClr val="dk1"/>
                </a:solidFill>
                <a:latin typeface="Calibri"/>
                <a:ea typeface="Calibri"/>
                <a:cs typeface="Calibri"/>
                <a:sym typeface="Calibri"/>
              </a:rPr>
              <a:t>Saiba o que é necessário para estar em dia com as suas obrigações fiscais.</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600"/>
              <a:buFont typeface="Calibri"/>
              <a:buAutoNum type="arabicPeriod"/>
            </a:pPr>
            <a:r>
              <a:rPr b="1" i="0" lang="pt-BR" sz="1600" u="none" cap="none" strike="noStrike">
                <a:solidFill>
                  <a:schemeClr val="dk1"/>
                </a:solidFill>
                <a:latin typeface="Calibri"/>
                <a:ea typeface="Calibri"/>
                <a:cs typeface="Calibri"/>
                <a:sym typeface="Calibri"/>
              </a:rPr>
              <a:t>LIQUIDAÇÃO DE PENDÊNCIAS TRIBUTÁRIAS E DESENQUADRAMENTO MEI: </a:t>
            </a:r>
            <a:r>
              <a:rPr b="0" i="0" lang="pt-BR" sz="1600" u="none" cap="none" strike="noStrike">
                <a:solidFill>
                  <a:schemeClr val="dk1"/>
                </a:solidFill>
                <a:latin typeface="Calibri"/>
                <a:ea typeface="Calibri"/>
                <a:cs typeface="Calibri"/>
                <a:sym typeface="Calibri"/>
              </a:rPr>
              <a:t>Como resolver pendências e entender o processo de desenquadramento.</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600"/>
              <a:buFont typeface="Calibri"/>
              <a:buAutoNum type="arabicPeriod"/>
            </a:pPr>
            <a:r>
              <a:rPr b="1" i="0" lang="pt-BR" sz="1600" u="none" cap="none" strike="noStrike">
                <a:solidFill>
                  <a:schemeClr val="dk1"/>
                </a:solidFill>
                <a:latin typeface="Calibri"/>
                <a:ea typeface="Calibri"/>
                <a:cs typeface="Calibri"/>
                <a:sym typeface="Calibri"/>
              </a:rPr>
              <a:t>COMO ENCERRAR A ATIVIDADE DO MEI: </a:t>
            </a:r>
            <a:r>
              <a:rPr b="0" i="0" lang="pt-BR" sz="1600" u="none" cap="none" strike="noStrike">
                <a:solidFill>
                  <a:schemeClr val="dk1"/>
                </a:solidFill>
                <a:latin typeface="Calibri"/>
                <a:ea typeface="Calibri"/>
                <a:cs typeface="Calibri"/>
                <a:sym typeface="Calibri"/>
              </a:rPr>
              <a:t>Guia completo para fechar seu negócio de forma correta.</a:t>
            </a:r>
            <a:endParaRPr b="0" i="0" sz="1400" u="none" cap="none" strike="noStrike">
              <a:solidFill>
                <a:srgbClr val="000000"/>
              </a:solidFill>
              <a:latin typeface="Arial"/>
              <a:ea typeface="Arial"/>
              <a:cs typeface="Arial"/>
              <a:sym typeface="Arial"/>
            </a:endParaRPr>
          </a:p>
        </p:txBody>
      </p:sp>
      <p:sp>
        <p:nvSpPr>
          <p:cNvPr id="102" name="Google Shape;102;p2"/>
          <p:cNvSpPr/>
          <p:nvPr/>
        </p:nvSpPr>
        <p:spPr>
          <a:xfrm>
            <a:off x="5808785" y="1720840"/>
            <a:ext cx="5111261" cy="181588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7. ANÁLISE E CONTROLE DO FLUXO DE CAIXA: </a:t>
            </a:r>
            <a:r>
              <a:rPr b="0" i="0" lang="pt-BR" sz="1600" u="none" cap="none" strike="noStrike">
                <a:solidFill>
                  <a:schemeClr val="dk1"/>
                </a:solidFill>
                <a:latin typeface="Calibri"/>
                <a:ea typeface="Calibri"/>
                <a:cs typeface="Calibri"/>
                <a:sym typeface="Calibri"/>
              </a:rPr>
              <a:t>Dicas para manter a saúde financeira do seu empreendimento.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8. CONTROLE DE ESTOQUE PARA O MEI: </a:t>
            </a:r>
            <a:r>
              <a:rPr b="0" i="0" lang="pt-BR" sz="1600" u="none" cap="none" strike="noStrike">
                <a:solidFill>
                  <a:schemeClr val="dk1"/>
                </a:solidFill>
                <a:latin typeface="Calibri"/>
                <a:ea typeface="Calibri"/>
                <a:cs typeface="Calibri"/>
                <a:sym typeface="Calibri"/>
              </a:rPr>
              <a:t>Aprenda técnicas eficazes para gerenciar seu inventário.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9. COMO O MEI PODE DEFINIR O SEU PREÇO DE VENDA?: </a:t>
            </a:r>
            <a:r>
              <a:rPr b="0" i="0" lang="pt-BR" sz="1600" u="none" cap="none" strike="noStrike">
                <a:solidFill>
                  <a:schemeClr val="dk1"/>
                </a:solidFill>
                <a:latin typeface="Calibri"/>
                <a:ea typeface="Calibri"/>
                <a:cs typeface="Calibri"/>
                <a:sym typeface="Calibri"/>
              </a:rPr>
              <a:t>Estratégias para precificar seus produtos ou serviços de forma competitiva.</a:t>
            </a:r>
            <a:endParaRPr b="0" i="0" sz="1400" u="none" cap="none" strike="noStrike">
              <a:solidFill>
                <a:srgbClr val="000000"/>
              </a:solidFill>
              <a:latin typeface="Arial"/>
              <a:ea typeface="Arial"/>
              <a:cs typeface="Arial"/>
              <a:sym typeface="Arial"/>
            </a:endParaRPr>
          </a:p>
        </p:txBody>
      </p:sp>
      <p:pic>
        <p:nvPicPr>
          <p:cNvPr id="103" name="Google Shape;103;p2"/>
          <p:cNvPicPr preferRelativeResize="0"/>
          <p:nvPr/>
        </p:nvPicPr>
        <p:blipFill rotWithShape="1">
          <a:blip r:embed="rId6">
            <a:alphaModFix/>
          </a:blip>
          <a:srcRect b="0" l="0" r="0" t="0"/>
          <a:stretch/>
        </p:blipFill>
        <p:spPr>
          <a:xfrm>
            <a:off x="7204625" y="3834907"/>
            <a:ext cx="1869036" cy="2443471"/>
          </a:xfrm>
          <a:prstGeom prst="rect">
            <a:avLst/>
          </a:prstGeom>
          <a:noFill/>
          <a:ln>
            <a:noFill/>
          </a:ln>
        </p:spPr>
      </p:pic>
      <p:pic>
        <p:nvPicPr>
          <p:cNvPr id="104" name="Google Shape;104;p2"/>
          <p:cNvPicPr preferRelativeResize="0"/>
          <p:nvPr/>
        </p:nvPicPr>
        <p:blipFill rotWithShape="1">
          <a:blip r:embed="rId7">
            <a:alphaModFix/>
          </a:blip>
          <a:srcRect b="0" l="0" r="0" t="0"/>
          <a:stretch/>
        </p:blipFill>
        <p:spPr>
          <a:xfrm>
            <a:off x="10920046" y="4507426"/>
            <a:ext cx="1141534" cy="8189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20"/>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332" name="Google Shape;332;p20"/>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333" name="Google Shape;333;p20"/>
          <p:cNvSpPr/>
          <p:nvPr/>
        </p:nvSpPr>
        <p:spPr>
          <a:xfrm>
            <a:off x="262304" y="1121636"/>
            <a:ext cx="116673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Calibri"/>
                <a:ea typeface="Calibri"/>
                <a:cs typeface="Calibri"/>
                <a:sym typeface="Calibri"/>
              </a:rPr>
              <a:t>CURSOS GRATUITOS</a:t>
            </a:r>
            <a:endParaRPr b="0" i="0" sz="1400" u="none" cap="none" strike="noStrike">
              <a:solidFill>
                <a:srgbClr val="000000"/>
              </a:solidFill>
              <a:latin typeface="Arial"/>
              <a:ea typeface="Arial"/>
              <a:cs typeface="Arial"/>
              <a:sym typeface="Arial"/>
            </a:endParaRPr>
          </a:p>
        </p:txBody>
      </p:sp>
      <p:sp>
        <p:nvSpPr>
          <p:cNvPr id="334" name="Google Shape;334;p20"/>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sp>
        <p:nvSpPr>
          <p:cNvPr id="335" name="Google Shape;335;p20"/>
          <p:cNvSpPr/>
          <p:nvPr/>
        </p:nvSpPr>
        <p:spPr>
          <a:xfrm>
            <a:off x="726831" y="2050724"/>
            <a:ext cx="5023338"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GUIA DE MARKETING PARA PRIMEIROS NEGÓCIOS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CARACTERÍSTICAS: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Este curso fornece uma base em marketing, incluindo estratégias para promover o negócio e atrair clientes.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RELEVÂNCIA: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Fundamental para microempreendedores que precisam aumentar sua visibilidade e conquistar uma base de clientes fiel.</a:t>
            </a:r>
            <a:endParaRPr b="0" i="0" sz="1400" u="none" cap="none" strike="noStrike">
              <a:solidFill>
                <a:srgbClr val="000000"/>
              </a:solidFill>
              <a:latin typeface="Arial"/>
              <a:ea typeface="Arial"/>
              <a:cs typeface="Arial"/>
              <a:sym typeface="Arial"/>
            </a:endParaRPr>
          </a:p>
        </p:txBody>
      </p:sp>
      <p:sp>
        <p:nvSpPr>
          <p:cNvPr id="336" name="Google Shape;336;p20"/>
          <p:cNvSpPr/>
          <p:nvPr/>
        </p:nvSpPr>
        <p:spPr>
          <a:xfrm>
            <a:off x="6705600" y="2050724"/>
            <a:ext cx="4539762"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FINANÇAS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CARACTERÍSTICAS: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Aborda conceitos financeiros avançados, como investimentos, gestão de dívidas e análise financeira.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RELEVÂNCIA: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Importante para MEIs que desejam aprofundar seus conhecimentos financeiros e maximizar a lucratividade.</a:t>
            </a:r>
            <a:endParaRPr b="0" i="0" sz="1400" u="none" cap="none" strike="noStrike">
              <a:solidFill>
                <a:srgbClr val="000000"/>
              </a:solidFill>
              <a:latin typeface="Arial"/>
              <a:ea typeface="Arial"/>
              <a:cs typeface="Arial"/>
              <a:sym typeface="Arial"/>
            </a:endParaRPr>
          </a:p>
        </p:txBody>
      </p:sp>
      <p:sp>
        <p:nvSpPr>
          <p:cNvPr id="337" name="Google Shape;337;p20"/>
          <p:cNvSpPr/>
          <p:nvPr/>
        </p:nvSpPr>
        <p:spPr>
          <a:xfrm>
            <a:off x="348761" y="5281917"/>
            <a:ext cx="1049216" cy="12311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FONTES: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CONAMPE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6">
                  <a:extLst>
                    <a:ext uri="{A12FA001-AC4F-418D-AE19-62706E023703}">
                      <ahyp:hlinkClr val="tx"/>
                    </a:ext>
                  </a:extLst>
                </a:hlinkClick>
              </a:rPr>
              <a:t>SEBRAE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08/2024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8" name="Google Shape;338;p20"/>
          <p:cNvSpPr/>
          <p:nvPr/>
        </p:nvSpPr>
        <p:spPr>
          <a:xfrm>
            <a:off x="262303" y="5514225"/>
            <a:ext cx="11651273" cy="664797"/>
          </a:xfrm>
          <a:prstGeom prst="rect">
            <a:avLst/>
          </a:prstGeom>
          <a:noFill/>
          <a:ln>
            <a:noFill/>
          </a:ln>
        </p:spPr>
        <p:txBody>
          <a:bodyPr anchorCtr="0" anchor="t" bIns="45700" lIns="91425" spcFirstLastPara="1" rIns="91425" wrap="square" tIns="45700">
            <a:spAutoFit/>
          </a:bodyPr>
          <a:lstStyle/>
          <a:p>
            <a:pPr indent="0" lvl="0" marL="12065" marR="193675" rtl="0" algn="ctr">
              <a:lnSpc>
                <a:spcPct val="110000"/>
              </a:lnSpc>
              <a:spcBef>
                <a:spcPts val="0"/>
              </a:spcBef>
              <a:spcAft>
                <a:spcPts val="0"/>
              </a:spcAft>
              <a:buClr>
                <a:srgbClr val="000000"/>
              </a:buClr>
              <a:buSzPts val="1200"/>
              <a:buFont typeface="Arial"/>
              <a:buNone/>
            </a:pPr>
            <a:r>
              <a:rPr b="1" i="0" lang="pt-BR" sz="1200" u="none" cap="none" strike="noStrike">
                <a:solidFill>
                  <a:schemeClr val="dk1"/>
                </a:solidFill>
                <a:latin typeface="Arial"/>
                <a:ea typeface="Arial"/>
                <a:cs typeface="Arial"/>
                <a:sym typeface="Arial"/>
              </a:rPr>
              <a:t>TODOS ESSES CURSOS SE ENCONTRAM NOS LINKS ABAIXO: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7"/>
              </a:rPr>
              <a:t>https://conampe.org.br/blog/6-cursos-gratuitos-para-ajudar-pequenos-negocios/</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8"/>
              </a:rPr>
              <a:t>https://www.sebrae.com.br/sites/PortalSebrae/cursosonline/</a:t>
            </a:r>
            <a:endParaRPr b="0" i="0" sz="1200" u="none" cap="none" strike="noStrike">
              <a:solidFill>
                <a:schemeClr val="dk1"/>
              </a:solidFill>
              <a:latin typeface="Arial"/>
              <a:ea typeface="Arial"/>
              <a:cs typeface="Arial"/>
              <a:sym typeface="Arial"/>
            </a:endParaRPr>
          </a:p>
        </p:txBody>
      </p:sp>
      <p:pic>
        <p:nvPicPr>
          <p:cNvPr id="339" name="Google Shape;339;p20"/>
          <p:cNvPicPr preferRelativeResize="0"/>
          <p:nvPr/>
        </p:nvPicPr>
        <p:blipFill rotWithShape="1">
          <a:blip r:embed="rId9">
            <a:alphaModFix/>
          </a:blip>
          <a:srcRect b="0" l="0" r="0" t="0"/>
          <a:stretch/>
        </p:blipFill>
        <p:spPr>
          <a:xfrm>
            <a:off x="11038008" y="360180"/>
            <a:ext cx="766396" cy="10492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2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345" name="Google Shape;345;p21"/>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346" name="Google Shape;346;p21"/>
          <p:cNvSpPr/>
          <p:nvPr/>
        </p:nvSpPr>
        <p:spPr>
          <a:xfrm>
            <a:off x="262304" y="1121636"/>
            <a:ext cx="1166739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Calibri"/>
                <a:ea typeface="Calibri"/>
                <a:cs typeface="Calibri"/>
                <a:sym typeface="Calibri"/>
              </a:rPr>
              <a:t>CURSOS GRATUITOS</a:t>
            </a:r>
            <a:endParaRPr b="0" i="0" sz="1400" u="none" cap="none" strike="noStrike">
              <a:solidFill>
                <a:srgbClr val="000000"/>
              </a:solidFill>
              <a:latin typeface="Arial"/>
              <a:ea typeface="Arial"/>
              <a:cs typeface="Arial"/>
              <a:sym typeface="Arial"/>
            </a:endParaRPr>
          </a:p>
        </p:txBody>
      </p:sp>
      <p:sp>
        <p:nvSpPr>
          <p:cNvPr id="347" name="Google Shape;347;p21"/>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sp>
        <p:nvSpPr>
          <p:cNvPr id="348" name="Google Shape;348;p21"/>
          <p:cNvSpPr/>
          <p:nvPr/>
        </p:nvSpPr>
        <p:spPr>
          <a:xfrm>
            <a:off x="797170" y="1736143"/>
            <a:ext cx="4548554"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HABILIDADES DE LIDERANÇA CARACTERÍSTICAS: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Focado no desenvolvimento de habilidades de liderança, este curso ensina como gerir equipes e tomar decisões eficazes.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RELEVÂNCIA: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Essencial para empreendedores que precisam liderar equipes e implementar estratégias de crescimento.</a:t>
            </a:r>
            <a:endParaRPr b="0" i="0" sz="1400" u="none" cap="none" strike="noStrike">
              <a:solidFill>
                <a:srgbClr val="000000"/>
              </a:solidFill>
              <a:latin typeface="Arial"/>
              <a:ea typeface="Arial"/>
              <a:cs typeface="Arial"/>
              <a:sym typeface="Arial"/>
            </a:endParaRPr>
          </a:p>
        </p:txBody>
      </p:sp>
      <p:sp>
        <p:nvSpPr>
          <p:cNvPr id="349" name="Google Shape;349;p21"/>
          <p:cNvSpPr/>
          <p:nvPr/>
        </p:nvSpPr>
        <p:spPr>
          <a:xfrm>
            <a:off x="6761285" y="1770618"/>
            <a:ext cx="4844561" cy="3416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CONCLUSÃO: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Estar sempre em busca de conhecimento e inovação é vital para o sucesso de qualquer empreendedor. Os cursos gratuitos oferecidos por plataformas como o Sebrae e a Conampe são oportunidades valiosas para adquirir novas habilidades, atualizar conhecimentos e aplicar técnicas inovadoras no negócio. Aproveitar esses recursos pode fazer a diferença entre um negócio estável e um negócio em crescimento contínuo e sustentável.</a:t>
            </a:r>
            <a:endParaRPr b="0" i="0" sz="1400" u="none" cap="none" strike="noStrike">
              <a:solidFill>
                <a:srgbClr val="000000"/>
              </a:solidFill>
              <a:latin typeface="Arial"/>
              <a:ea typeface="Arial"/>
              <a:cs typeface="Arial"/>
              <a:sym typeface="Arial"/>
            </a:endParaRPr>
          </a:p>
        </p:txBody>
      </p:sp>
      <p:sp>
        <p:nvSpPr>
          <p:cNvPr id="350" name="Google Shape;350;p21"/>
          <p:cNvSpPr/>
          <p:nvPr/>
        </p:nvSpPr>
        <p:spPr>
          <a:xfrm>
            <a:off x="322210" y="5544401"/>
            <a:ext cx="11591367" cy="664797"/>
          </a:xfrm>
          <a:prstGeom prst="rect">
            <a:avLst/>
          </a:prstGeom>
          <a:noFill/>
          <a:ln>
            <a:noFill/>
          </a:ln>
        </p:spPr>
        <p:txBody>
          <a:bodyPr anchorCtr="0" anchor="t" bIns="45700" lIns="91425" spcFirstLastPara="1" rIns="91425" wrap="square" tIns="45700">
            <a:spAutoFit/>
          </a:bodyPr>
          <a:lstStyle/>
          <a:p>
            <a:pPr indent="0" lvl="0" marL="12065" marR="193675" rtl="0" algn="ctr">
              <a:lnSpc>
                <a:spcPct val="110000"/>
              </a:lnSpc>
              <a:spcBef>
                <a:spcPts val="0"/>
              </a:spcBef>
              <a:spcAft>
                <a:spcPts val="0"/>
              </a:spcAft>
              <a:buClr>
                <a:srgbClr val="000000"/>
              </a:buClr>
              <a:buSzPts val="1200"/>
              <a:buFont typeface="Arial"/>
              <a:buNone/>
            </a:pPr>
            <a:r>
              <a:rPr b="1" i="0" lang="pt-BR" sz="1200" u="none" cap="none" strike="noStrike">
                <a:solidFill>
                  <a:schemeClr val="dk1"/>
                </a:solidFill>
                <a:latin typeface="Arial"/>
                <a:ea typeface="Arial"/>
                <a:cs typeface="Arial"/>
                <a:sym typeface="Arial"/>
              </a:rPr>
              <a:t>TODOS ESSES CURSOS SE ENCONTRAM NOS LINKS ABAIXO: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5"/>
              </a:rPr>
              <a:t>https://conampe.org.br/blog/6-cursos-gratuitos-para-ajudar-pequenos-negocios/</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Arial"/>
                <a:ea typeface="Arial"/>
                <a:cs typeface="Arial"/>
                <a:sym typeface="Arial"/>
                <a:hlinkClick r:id="rId6"/>
              </a:rPr>
              <a:t>https://www.sebrae.com.br/sites/PortalSebrae/cursosonline/</a:t>
            </a:r>
            <a:endParaRPr b="0" i="0" sz="1200" u="none" cap="none" strike="noStrike">
              <a:solidFill>
                <a:schemeClr val="dk1"/>
              </a:solidFill>
              <a:latin typeface="Arial"/>
              <a:ea typeface="Arial"/>
              <a:cs typeface="Arial"/>
              <a:sym typeface="Arial"/>
            </a:endParaRPr>
          </a:p>
        </p:txBody>
      </p:sp>
      <p:pic>
        <p:nvPicPr>
          <p:cNvPr id="351" name="Google Shape;351;p21"/>
          <p:cNvPicPr preferRelativeResize="0"/>
          <p:nvPr/>
        </p:nvPicPr>
        <p:blipFill rotWithShape="1">
          <a:blip r:embed="rId7">
            <a:alphaModFix/>
          </a:blip>
          <a:srcRect b="0" l="0" r="0" t="0"/>
          <a:stretch/>
        </p:blipFill>
        <p:spPr>
          <a:xfrm>
            <a:off x="11070247" y="363912"/>
            <a:ext cx="766396" cy="1049243"/>
          </a:xfrm>
          <a:prstGeom prst="rect">
            <a:avLst/>
          </a:prstGeom>
          <a:noFill/>
          <a:ln>
            <a:noFill/>
          </a:ln>
        </p:spPr>
      </p:pic>
      <p:sp>
        <p:nvSpPr>
          <p:cNvPr id="352" name="Google Shape;352;p21"/>
          <p:cNvSpPr/>
          <p:nvPr/>
        </p:nvSpPr>
        <p:spPr>
          <a:xfrm>
            <a:off x="392723" y="5035769"/>
            <a:ext cx="117230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FONTES: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8">
                  <a:extLst>
                    <a:ext uri="{A12FA001-AC4F-418D-AE19-62706E023703}">
                      <ahyp:hlinkClr val="tx"/>
                    </a:ext>
                  </a:extLst>
                </a:hlinkClick>
              </a:rPr>
              <a:t>CONAMPE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9">
                  <a:extLst>
                    <a:ext uri="{A12FA001-AC4F-418D-AE19-62706E023703}">
                      <ahyp:hlinkClr val="tx"/>
                    </a:ext>
                  </a:extLst>
                </a:hlinkClick>
              </a:rPr>
              <a:t>SEBRAE</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08/2024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2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358" name="Google Shape;358;p22"/>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359" name="Google Shape;359;p22"/>
          <p:cNvSpPr/>
          <p:nvPr/>
        </p:nvSpPr>
        <p:spPr>
          <a:xfrm>
            <a:off x="262304" y="1121636"/>
            <a:ext cx="11667392"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Arial"/>
                <a:ea typeface="Arial"/>
                <a:cs typeface="Arial"/>
                <a:sym typeface="Arial"/>
              </a:rPr>
              <a:t>CURSOS GRATUITOS </a:t>
            </a:r>
            <a:r>
              <a:rPr b="1" i="0" lang="pt-BR" sz="2400" u="none" cap="none" strike="noStrike">
                <a:solidFill>
                  <a:srgbClr val="000000"/>
                </a:solidFill>
                <a:latin typeface="Arial"/>
                <a:ea typeface="Arial"/>
                <a:cs typeface="Arial"/>
                <a:sym typeface="Arial"/>
              </a:rPr>
              <a:t>ON-LINE OFERECIDOS PELO SEBRAE: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p:txBody>
      </p:sp>
      <p:sp>
        <p:nvSpPr>
          <p:cNvPr id="360" name="Google Shape;360;p22"/>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361" name="Google Shape;361;p22"/>
          <p:cNvPicPr preferRelativeResize="0"/>
          <p:nvPr/>
        </p:nvPicPr>
        <p:blipFill rotWithShape="1">
          <a:blip r:embed="rId5">
            <a:alphaModFix/>
          </a:blip>
          <a:srcRect b="0" l="0" r="0" t="0"/>
          <a:stretch/>
        </p:blipFill>
        <p:spPr>
          <a:xfrm>
            <a:off x="967154" y="2014188"/>
            <a:ext cx="10234246" cy="2529378"/>
          </a:xfrm>
          <a:prstGeom prst="rect">
            <a:avLst/>
          </a:prstGeom>
          <a:noFill/>
          <a:ln>
            <a:noFill/>
          </a:ln>
        </p:spPr>
      </p:pic>
      <p:sp>
        <p:nvSpPr>
          <p:cNvPr id="362" name="Google Shape;362;p22"/>
          <p:cNvSpPr/>
          <p:nvPr/>
        </p:nvSpPr>
        <p:spPr>
          <a:xfrm>
            <a:off x="3444229" y="5593106"/>
            <a:ext cx="46027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https://www.sebrae.com.br/sites/PortalSebrae/cursosonline</a:t>
            </a:r>
            <a:endParaRPr b="0" i="0" sz="1400" u="none" cap="none" strike="noStrike">
              <a:solidFill>
                <a:srgbClr val="000000"/>
              </a:solidFill>
              <a:latin typeface="Arial"/>
              <a:ea typeface="Arial"/>
              <a:cs typeface="Arial"/>
              <a:sym typeface="Arial"/>
            </a:endParaRPr>
          </a:p>
        </p:txBody>
      </p:sp>
      <p:pic>
        <p:nvPicPr>
          <p:cNvPr id="363" name="Google Shape;363;p22"/>
          <p:cNvPicPr preferRelativeResize="0"/>
          <p:nvPr/>
        </p:nvPicPr>
        <p:blipFill rotWithShape="1">
          <a:blip r:embed="rId6">
            <a:alphaModFix/>
          </a:blip>
          <a:srcRect b="0" l="0" r="0" t="0"/>
          <a:stretch/>
        </p:blipFill>
        <p:spPr>
          <a:xfrm>
            <a:off x="11038008" y="346288"/>
            <a:ext cx="766396" cy="1049243"/>
          </a:xfrm>
          <a:prstGeom prst="rect">
            <a:avLst/>
          </a:prstGeom>
          <a:noFill/>
          <a:ln>
            <a:noFill/>
          </a:ln>
        </p:spPr>
      </p:pic>
      <p:grpSp>
        <p:nvGrpSpPr>
          <p:cNvPr id="364" name="Google Shape;364;p22"/>
          <p:cNvGrpSpPr/>
          <p:nvPr/>
        </p:nvGrpSpPr>
        <p:grpSpPr>
          <a:xfrm>
            <a:off x="246186" y="5064736"/>
            <a:ext cx="1012581" cy="1232383"/>
            <a:chOff x="15896341" y="7846654"/>
            <a:chExt cx="2114549" cy="1409699"/>
          </a:xfrm>
        </p:grpSpPr>
        <p:pic>
          <p:nvPicPr>
            <p:cNvPr id="365" name="Google Shape;365;p22"/>
            <p:cNvPicPr preferRelativeResize="0"/>
            <p:nvPr/>
          </p:nvPicPr>
          <p:blipFill rotWithShape="1">
            <a:blip r:embed="rId7">
              <a:alphaModFix/>
            </a:blip>
            <a:srcRect b="0" l="0" r="0" t="0"/>
            <a:stretch/>
          </p:blipFill>
          <p:spPr>
            <a:xfrm>
              <a:off x="15896341" y="7846654"/>
              <a:ext cx="2114549" cy="1409699"/>
            </a:xfrm>
            <a:prstGeom prst="rect">
              <a:avLst/>
            </a:prstGeom>
            <a:noFill/>
            <a:ln>
              <a:noFill/>
            </a:ln>
          </p:spPr>
        </p:pic>
        <p:sp>
          <p:nvSpPr>
            <p:cNvPr id="366" name="Google Shape;366;p22"/>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23"/>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372" name="Google Shape;372;p23"/>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373" name="Google Shape;373;p23"/>
          <p:cNvSpPr/>
          <p:nvPr/>
        </p:nvSpPr>
        <p:spPr>
          <a:xfrm>
            <a:off x="262304" y="1121636"/>
            <a:ext cx="11667392"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Arial"/>
                <a:ea typeface="Arial"/>
                <a:cs typeface="Arial"/>
                <a:sym typeface="Arial"/>
              </a:rPr>
              <a:t>CURSOS GRATUITOS </a:t>
            </a:r>
            <a:r>
              <a:rPr b="1" i="0" lang="pt-BR" sz="2400" u="none" cap="none" strike="noStrike">
                <a:solidFill>
                  <a:srgbClr val="000000"/>
                </a:solidFill>
                <a:latin typeface="Arial"/>
                <a:ea typeface="Arial"/>
                <a:cs typeface="Arial"/>
                <a:sym typeface="Arial"/>
              </a:rPr>
              <a:t>ON-LINE OFERECIDOS PELO SEBRAE: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p:txBody>
      </p:sp>
      <p:sp>
        <p:nvSpPr>
          <p:cNvPr id="374" name="Google Shape;374;p23"/>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sp>
        <p:nvSpPr>
          <p:cNvPr id="375" name="Google Shape;375;p23"/>
          <p:cNvSpPr/>
          <p:nvPr/>
        </p:nvSpPr>
        <p:spPr>
          <a:xfrm>
            <a:off x="3760752" y="5608495"/>
            <a:ext cx="46027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https://www.sebrae.com.br/sites/PortalSebrae/cursosonline</a:t>
            </a:r>
            <a:endParaRPr b="0" i="0" sz="1400" u="none" cap="none" strike="noStrike">
              <a:solidFill>
                <a:srgbClr val="000000"/>
              </a:solidFill>
              <a:latin typeface="Arial"/>
              <a:ea typeface="Arial"/>
              <a:cs typeface="Arial"/>
              <a:sym typeface="Arial"/>
            </a:endParaRPr>
          </a:p>
        </p:txBody>
      </p:sp>
      <p:pic>
        <p:nvPicPr>
          <p:cNvPr id="376" name="Google Shape;376;p23"/>
          <p:cNvPicPr preferRelativeResize="0"/>
          <p:nvPr/>
        </p:nvPicPr>
        <p:blipFill rotWithShape="1">
          <a:blip r:embed="rId5">
            <a:alphaModFix/>
          </a:blip>
          <a:srcRect b="0" l="0" r="0" t="0"/>
          <a:stretch/>
        </p:blipFill>
        <p:spPr>
          <a:xfrm>
            <a:off x="1197864" y="2261144"/>
            <a:ext cx="9783728" cy="2411772"/>
          </a:xfrm>
          <a:prstGeom prst="rect">
            <a:avLst/>
          </a:prstGeom>
          <a:noFill/>
          <a:ln>
            <a:noFill/>
          </a:ln>
        </p:spPr>
      </p:pic>
      <p:pic>
        <p:nvPicPr>
          <p:cNvPr id="377" name="Google Shape;377;p23"/>
          <p:cNvPicPr preferRelativeResize="0"/>
          <p:nvPr/>
        </p:nvPicPr>
        <p:blipFill rotWithShape="1">
          <a:blip r:embed="rId6">
            <a:alphaModFix/>
          </a:blip>
          <a:srcRect b="0" l="0" r="0" t="0"/>
          <a:stretch/>
        </p:blipFill>
        <p:spPr>
          <a:xfrm>
            <a:off x="11038008" y="274016"/>
            <a:ext cx="766396" cy="1049243"/>
          </a:xfrm>
          <a:prstGeom prst="rect">
            <a:avLst/>
          </a:prstGeom>
          <a:noFill/>
          <a:ln>
            <a:noFill/>
          </a:ln>
        </p:spPr>
      </p:pic>
      <p:grpSp>
        <p:nvGrpSpPr>
          <p:cNvPr id="378" name="Google Shape;378;p23"/>
          <p:cNvGrpSpPr/>
          <p:nvPr/>
        </p:nvGrpSpPr>
        <p:grpSpPr>
          <a:xfrm>
            <a:off x="343803" y="4998591"/>
            <a:ext cx="1150890" cy="1237507"/>
            <a:chOff x="15896341" y="7846654"/>
            <a:chExt cx="2114549" cy="1409699"/>
          </a:xfrm>
        </p:grpSpPr>
        <p:pic>
          <p:nvPicPr>
            <p:cNvPr id="379" name="Google Shape;379;p23"/>
            <p:cNvPicPr preferRelativeResize="0"/>
            <p:nvPr/>
          </p:nvPicPr>
          <p:blipFill rotWithShape="1">
            <a:blip r:embed="rId7">
              <a:alphaModFix/>
            </a:blip>
            <a:srcRect b="0" l="0" r="0" t="0"/>
            <a:stretch/>
          </p:blipFill>
          <p:spPr>
            <a:xfrm>
              <a:off x="15896341" y="7846654"/>
              <a:ext cx="2114549" cy="1409699"/>
            </a:xfrm>
            <a:prstGeom prst="rect">
              <a:avLst/>
            </a:prstGeom>
            <a:noFill/>
            <a:ln>
              <a:noFill/>
            </a:ln>
          </p:spPr>
        </p:pic>
        <p:sp>
          <p:nvSpPr>
            <p:cNvPr id="380" name="Google Shape;380;p23"/>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24"/>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386" name="Google Shape;386;p24"/>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387" name="Google Shape;387;p24"/>
          <p:cNvSpPr/>
          <p:nvPr/>
        </p:nvSpPr>
        <p:spPr>
          <a:xfrm>
            <a:off x="262304" y="1121636"/>
            <a:ext cx="11667392"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Arial"/>
                <a:ea typeface="Arial"/>
                <a:cs typeface="Arial"/>
                <a:sym typeface="Arial"/>
              </a:rPr>
              <a:t>CURSOS GRATUITOS </a:t>
            </a:r>
            <a:r>
              <a:rPr b="1" i="0" lang="pt-BR" sz="2400" u="none" cap="none" strike="noStrike">
                <a:solidFill>
                  <a:srgbClr val="000000"/>
                </a:solidFill>
                <a:latin typeface="Arial"/>
                <a:ea typeface="Arial"/>
                <a:cs typeface="Arial"/>
                <a:sym typeface="Arial"/>
              </a:rPr>
              <a:t>ON-LINE OFERECIDOS PELO SEBRAE: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alibri"/>
              <a:ea typeface="Calibri"/>
              <a:cs typeface="Calibri"/>
              <a:sym typeface="Calibri"/>
            </a:endParaRPr>
          </a:p>
        </p:txBody>
      </p:sp>
      <p:sp>
        <p:nvSpPr>
          <p:cNvPr id="388" name="Google Shape;388;p24"/>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sp>
        <p:nvSpPr>
          <p:cNvPr id="389" name="Google Shape;389;p24"/>
          <p:cNvSpPr/>
          <p:nvPr/>
        </p:nvSpPr>
        <p:spPr>
          <a:xfrm>
            <a:off x="3760752" y="5608495"/>
            <a:ext cx="46027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https://www.sebrae.com.br/sites/PortalSebrae/cursosonline</a:t>
            </a:r>
            <a:endParaRPr b="0" i="0" sz="1400" u="none" cap="none" strike="noStrike">
              <a:solidFill>
                <a:srgbClr val="000000"/>
              </a:solidFill>
              <a:latin typeface="Arial"/>
              <a:ea typeface="Arial"/>
              <a:cs typeface="Arial"/>
              <a:sym typeface="Arial"/>
            </a:endParaRPr>
          </a:p>
        </p:txBody>
      </p:sp>
      <p:pic>
        <p:nvPicPr>
          <p:cNvPr id="390" name="Google Shape;390;p24"/>
          <p:cNvPicPr preferRelativeResize="0"/>
          <p:nvPr/>
        </p:nvPicPr>
        <p:blipFill rotWithShape="1">
          <a:blip r:embed="rId5">
            <a:alphaModFix/>
          </a:blip>
          <a:srcRect b="0" l="0" r="0" t="0"/>
          <a:stretch/>
        </p:blipFill>
        <p:spPr>
          <a:xfrm>
            <a:off x="1028700" y="2014188"/>
            <a:ext cx="9864969" cy="2663646"/>
          </a:xfrm>
          <a:prstGeom prst="rect">
            <a:avLst/>
          </a:prstGeom>
          <a:noFill/>
          <a:ln>
            <a:noFill/>
          </a:ln>
        </p:spPr>
      </p:pic>
      <p:pic>
        <p:nvPicPr>
          <p:cNvPr id="391" name="Google Shape;391;p24"/>
          <p:cNvPicPr preferRelativeResize="0"/>
          <p:nvPr/>
        </p:nvPicPr>
        <p:blipFill rotWithShape="1">
          <a:blip r:embed="rId6">
            <a:alphaModFix/>
          </a:blip>
          <a:srcRect b="0" l="0" r="0" t="0"/>
          <a:stretch/>
        </p:blipFill>
        <p:spPr>
          <a:xfrm>
            <a:off x="10962544" y="216166"/>
            <a:ext cx="766396" cy="1049243"/>
          </a:xfrm>
          <a:prstGeom prst="rect">
            <a:avLst/>
          </a:prstGeom>
          <a:noFill/>
          <a:ln>
            <a:noFill/>
          </a:ln>
        </p:spPr>
      </p:pic>
      <p:grpSp>
        <p:nvGrpSpPr>
          <p:cNvPr id="392" name="Google Shape;392;p24"/>
          <p:cNvGrpSpPr/>
          <p:nvPr/>
        </p:nvGrpSpPr>
        <p:grpSpPr>
          <a:xfrm>
            <a:off x="235589" y="5143164"/>
            <a:ext cx="1081165" cy="1238438"/>
            <a:chOff x="15896341" y="7846654"/>
            <a:chExt cx="2114549" cy="1409699"/>
          </a:xfrm>
        </p:grpSpPr>
        <p:pic>
          <p:nvPicPr>
            <p:cNvPr id="393" name="Google Shape;393;p24"/>
            <p:cNvPicPr preferRelativeResize="0"/>
            <p:nvPr/>
          </p:nvPicPr>
          <p:blipFill rotWithShape="1">
            <a:blip r:embed="rId7">
              <a:alphaModFix/>
            </a:blip>
            <a:srcRect b="0" l="0" r="0" t="0"/>
            <a:stretch/>
          </p:blipFill>
          <p:spPr>
            <a:xfrm>
              <a:off x="15896341" y="7846654"/>
              <a:ext cx="2114549" cy="1409699"/>
            </a:xfrm>
            <a:prstGeom prst="rect">
              <a:avLst/>
            </a:prstGeom>
            <a:noFill/>
            <a:ln>
              <a:noFill/>
            </a:ln>
          </p:spPr>
        </p:pic>
        <p:sp>
          <p:nvSpPr>
            <p:cNvPr id="394" name="Google Shape;394;p24"/>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25"/>
          <p:cNvPicPr preferRelativeResize="0"/>
          <p:nvPr/>
        </p:nvPicPr>
        <p:blipFill rotWithShape="1">
          <a:blip r:embed="rId3">
            <a:alphaModFix/>
          </a:blip>
          <a:srcRect b="0" l="0" r="0" t="0"/>
          <a:stretch/>
        </p:blipFill>
        <p:spPr>
          <a:xfrm>
            <a:off x="-43960" y="6297119"/>
            <a:ext cx="12192000" cy="560881"/>
          </a:xfrm>
          <a:prstGeom prst="rect">
            <a:avLst/>
          </a:prstGeom>
          <a:noFill/>
          <a:ln>
            <a:noFill/>
          </a:ln>
        </p:spPr>
      </p:pic>
      <p:pic>
        <p:nvPicPr>
          <p:cNvPr id="400" name="Google Shape;400;p25"/>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401" name="Google Shape;401;p25"/>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402" name="Google Shape;402;p25"/>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sp>
        <p:nvSpPr>
          <p:cNvPr id="403" name="Google Shape;403;p25"/>
          <p:cNvSpPr/>
          <p:nvPr/>
        </p:nvSpPr>
        <p:spPr>
          <a:xfrm>
            <a:off x="369277" y="1288908"/>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E-COMMERCE E O MICRO EMPREENDEDOR IDIVIDUAL</a:t>
            </a:r>
            <a:endParaRPr b="0" i="0" sz="1800" u="none" cap="none" strike="noStrike">
              <a:solidFill>
                <a:schemeClr val="dk1"/>
              </a:solidFill>
              <a:latin typeface="Calibri"/>
              <a:ea typeface="Calibri"/>
              <a:cs typeface="Calibri"/>
              <a:sym typeface="Calibri"/>
            </a:endParaRPr>
          </a:p>
        </p:txBody>
      </p:sp>
      <p:sp>
        <p:nvSpPr>
          <p:cNvPr id="404" name="Google Shape;404;p25"/>
          <p:cNvSpPr/>
          <p:nvPr/>
        </p:nvSpPr>
        <p:spPr>
          <a:xfrm>
            <a:off x="369277" y="1703304"/>
            <a:ext cx="5635869" cy="4624664"/>
          </a:xfrm>
          <a:prstGeom prst="rect">
            <a:avLst/>
          </a:prstGeom>
          <a:noFill/>
          <a:ln>
            <a:noFill/>
          </a:ln>
        </p:spPr>
        <p:txBody>
          <a:bodyPr anchorCtr="0" anchor="t" bIns="45700" lIns="91425" spcFirstLastPara="1" rIns="91425" wrap="square" tIns="45700">
            <a:spAutoFit/>
          </a:bodyPr>
          <a:lstStyle/>
          <a:p>
            <a:pPr indent="0" lvl="0" marL="0" marR="140970" rtl="0" algn="ctr">
              <a:lnSpc>
                <a:spcPct val="148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ESTATÍSTICAS RECENTES: </a:t>
            </a:r>
            <a:endParaRPr b="1" i="0" sz="1800" u="none" cap="none" strike="noStrike">
              <a:solidFill>
                <a:schemeClr val="dk1"/>
              </a:solidFill>
              <a:latin typeface="Calibri"/>
              <a:ea typeface="Calibri"/>
              <a:cs typeface="Calibri"/>
              <a:sym typeface="Calibri"/>
            </a:endParaRPr>
          </a:p>
          <a:p>
            <a:pPr indent="0" lvl="0" marL="0" marR="140970" rtl="0" algn="just">
              <a:lnSpc>
                <a:spcPct val="148000"/>
              </a:lnSpc>
              <a:spcBef>
                <a:spcPts val="1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De acordo com o relatório Webshoppers de 2024, o e-commerce brasileiro cresceu 22% em comparação com 2023, totalizando aproximadamente R$270 bilhões em vendas (Fonte: Ebit Nielsen, 2024). Além disso, houve um aumento substancial no número de consumidores digitais, refletindo uma maior adoção de compras online. Em 2024, estima-se que mais de 15 milhões de novos compradores aderiram ao comércio eletrônico no Brasil.</a:t>
            </a:r>
            <a:endParaRPr b="0" i="0" sz="1400" u="none" cap="none" strike="noStrike">
              <a:solidFill>
                <a:srgbClr val="000000"/>
              </a:solidFill>
              <a:latin typeface="Arial"/>
              <a:ea typeface="Arial"/>
              <a:cs typeface="Arial"/>
              <a:sym typeface="Arial"/>
            </a:endParaRPr>
          </a:p>
          <a:p>
            <a:pPr indent="0" lvl="0" marL="0" marR="140970" rtl="0" algn="just">
              <a:lnSpc>
                <a:spcPct val="148000"/>
              </a:lnSpc>
              <a:spcBef>
                <a:spcPts val="1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Para microempreendedores individuais (MEIs), o e-commerce representa uma oportunidade única de expansão. Com baixo custo inicial e a possibilidade de alcançar uma vasta audiência, os MEIs podem se beneficiar imensamente dessa modalidade.</a:t>
            </a:r>
            <a:endParaRPr b="0" i="0" sz="1400" u="none" cap="none" strike="noStrike">
              <a:solidFill>
                <a:srgbClr val="000000"/>
              </a:solidFill>
              <a:latin typeface="Arial"/>
              <a:ea typeface="Arial"/>
              <a:cs typeface="Arial"/>
              <a:sym typeface="Arial"/>
            </a:endParaRPr>
          </a:p>
          <a:p>
            <a:pPr indent="0" lvl="0" marL="0" marR="140970" rtl="0" algn="just">
              <a:lnSpc>
                <a:spcPct val="148000"/>
              </a:lnSpc>
              <a:spcBef>
                <a:spcPts val="10"/>
              </a:spcBef>
              <a:spcAft>
                <a:spcPts val="0"/>
              </a:spcAft>
              <a:buClr>
                <a:srgbClr val="000000"/>
              </a:buClr>
              <a:buSzPts val="1600"/>
              <a:buFont typeface="Arial"/>
              <a:buNone/>
            </a:pPr>
            <a:r>
              <a:t/>
            </a:r>
            <a:endParaRPr b="1" i="0" sz="1600" u="none" cap="none" strike="noStrike">
              <a:solidFill>
                <a:schemeClr val="dk1"/>
              </a:solidFill>
              <a:latin typeface="Times New Roman"/>
              <a:ea typeface="Times New Roman"/>
              <a:cs typeface="Times New Roman"/>
              <a:sym typeface="Times New Roman"/>
            </a:endParaRPr>
          </a:p>
        </p:txBody>
      </p:sp>
      <p:sp>
        <p:nvSpPr>
          <p:cNvPr id="405" name="Google Shape;405;p25"/>
          <p:cNvSpPr/>
          <p:nvPr/>
        </p:nvSpPr>
        <p:spPr>
          <a:xfrm>
            <a:off x="6292362" y="1841573"/>
            <a:ext cx="5348655" cy="3416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EMPREENDEDORISMO DIGITAL: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empreendedorismo digital tem crescido exponencialmente, impulsionado pela digitalização acelerada e pela pandemia de COVID-19. Plataformas de e-commerce, como Shopify e WooCommerce, têm permitido que pequenos empreendedores lancem e gerenciem lojas virtuais com facilidade. Em 2023, o mercado global de e-commerce foi avaliado em aproximadamente US$ 5 trilhões e deve crescer a uma taxa composta anual de 10% até 2027 (Fonte: Statista).</a:t>
            </a:r>
            <a:endParaRPr b="0" i="0" sz="1400" u="none" cap="none" strike="noStrike">
              <a:solidFill>
                <a:srgbClr val="000000"/>
              </a:solidFill>
              <a:latin typeface="Arial"/>
              <a:ea typeface="Arial"/>
              <a:cs typeface="Arial"/>
              <a:sym typeface="Arial"/>
            </a:endParaRPr>
          </a:p>
        </p:txBody>
      </p:sp>
      <p:sp>
        <p:nvSpPr>
          <p:cNvPr id="406" name="Google Shape;406;p25"/>
          <p:cNvSpPr/>
          <p:nvPr/>
        </p:nvSpPr>
        <p:spPr>
          <a:xfrm>
            <a:off x="369277" y="5989342"/>
            <a:ext cx="817391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https://nielseniq.com/global/pt/insights/education/2024/a-trajetoria-ascendente-do-e-commerce-brasileiro/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26"/>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412" name="Google Shape;412;p26"/>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413" name="Google Shape;413;p26"/>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414" name="Google Shape;414;p26"/>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415" name="Google Shape;415;p26"/>
          <p:cNvGrpSpPr/>
          <p:nvPr/>
        </p:nvGrpSpPr>
        <p:grpSpPr>
          <a:xfrm>
            <a:off x="235589" y="5143164"/>
            <a:ext cx="1081165" cy="1238438"/>
            <a:chOff x="15896341" y="7846654"/>
            <a:chExt cx="2114549" cy="1409699"/>
          </a:xfrm>
        </p:grpSpPr>
        <p:pic>
          <p:nvPicPr>
            <p:cNvPr id="416" name="Google Shape;416;p26"/>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417" name="Google Shape;417;p26"/>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418" name="Google Shape;418;p26"/>
          <p:cNvSpPr/>
          <p:nvPr/>
        </p:nvSpPr>
        <p:spPr>
          <a:xfrm>
            <a:off x="369277" y="1288908"/>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E-COMMERCE E O MICRO EMPREENDEDOR INDIVIDUAL</a:t>
            </a:r>
            <a:endParaRPr b="0" i="0" sz="1800" u="none" cap="none" strike="noStrike">
              <a:solidFill>
                <a:schemeClr val="dk1"/>
              </a:solidFill>
              <a:latin typeface="Calibri"/>
              <a:ea typeface="Calibri"/>
              <a:cs typeface="Calibri"/>
              <a:sym typeface="Calibri"/>
            </a:endParaRPr>
          </a:p>
        </p:txBody>
      </p:sp>
      <p:sp>
        <p:nvSpPr>
          <p:cNvPr id="419" name="Google Shape;419;p26"/>
          <p:cNvSpPr/>
          <p:nvPr/>
        </p:nvSpPr>
        <p:spPr>
          <a:xfrm>
            <a:off x="1960685" y="2274838"/>
            <a:ext cx="8458200" cy="2031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IMPACTO NO E-COMMERCE: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e-commerce não só tem democratizado o acesso ao mercado global para pequenos e médios empreendedores, mas também tem estimulado a inovação em áreas como pagamento digital, logística e marketing. Por exemplo, o uso de inteligência artificial para personalização da experiência do cliente e o crescimento de modelos de negócios baseados em assinaturas têm sido tendências importantes no setor.</a:t>
            </a:r>
            <a:endParaRPr b="0" i="0" sz="1400" u="none" cap="none" strike="noStrike">
              <a:solidFill>
                <a:srgbClr val="000000"/>
              </a:solidFill>
              <a:latin typeface="Arial"/>
              <a:ea typeface="Arial"/>
              <a:cs typeface="Arial"/>
              <a:sym typeface="Arial"/>
            </a:endParaRPr>
          </a:p>
        </p:txBody>
      </p:sp>
      <p:sp>
        <p:nvSpPr>
          <p:cNvPr id="420" name="Google Shape;420;p26"/>
          <p:cNvSpPr/>
          <p:nvPr/>
        </p:nvSpPr>
        <p:spPr>
          <a:xfrm>
            <a:off x="3330818" y="5774433"/>
            <a:ext cx="66836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https://www.globalpayments.com/en-ap/commerce-payment-trends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27"/>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426" name="Google Shape;426;p27"/>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427" name="Google Shape;427;p27"/>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428" name="Google Shape;428;p27"/>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429" name="Google Shape;429;p27"/>
          <p:cNvGrpSpPr/>
          <p:nvPr/>
        </p:nvGrpSpPr>
        <p:grpSpPr>
          <a:xfrm>
            <a:off x="8809892" y="5249008"/>
            <a:ext cx="914401" cy="1125415"/>
            <a:chOff x="15896341" y="7846654"/>
            <a:chExt cx="2114549" cy="1409699"/>
          </a:xfrm>
        </p:grpSpPr>
        <p:pic>
          <p:nvPicPr>
            <p:cNvPr id="430" name="Google Shape;430;p27"/>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431" name="Google Shape;431;p27"/>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432" name="Google Shape;432;p27"/>
          <p:cNvSpPr/>
          <p:nvPr/>
        </p:nvSpPr>
        <p:spPr>
          <a:xfrm>
            <a:off x="369277" y="1288908"/>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O QUE E O E-COMMERCE?</a:t>
            </a:r>
            <a:endParaRPr b="0" i="0" sz="1800" u="none" cap="none" strike="noStrike">
              <a:solidFill>
                <a:schemeClr val="dk1"/>
              </a:solidFill>
              <a:latin typeface="Calibri"/>
              <a:ea typeface="Calibri"/>
              <a:cs typeface="Calibri"/>
              <a:sym typeface="Calibri"/>
            </a:endParaRPr>
          </a:p>
        </p:txBody>
      </p:sp>
      <p:sp>
        <p:nvSpPr>
          <p:cNvPr id="433" name="Google Shape;433;p27"/>
          <p:cNvSpPr/>
          <p:nvPr/>
        </p:nvSpPr>
        <p:spPr>
          <a:xfrm>
            <a:off x="246186" y="1933001"/>
            <a:ext cx="5240214" cy="2031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E-commerce, ou comércio eletrônico, refere-se à compra e venda de bens e serviços pela internet. Esse modelo de negócios tem transformado a maneira como as empresas operam e como os consumidores fazem suas compras, trazendo uma série de benefícios e facilidades que não eram possíveis nas transações comerciais tradicionais.</a:t>
            </a:r>
            <a:endParaRPr b="0" i="0" sz="1400" u="none" cap="none" strike="noStrike">
              <a:solidFill>
                <a:srgbClr val="000000"/>
              </a:solidFill>
              <a:latin typeface="Arial"/>
              <a:ea typeface="Arial"/>
              <a:cs typeface="Arial"/>
              <a:sym typeface="Arial"/>
            </a:endParaRPr>
          </a:p>
        </p:txBody>
      </p:sp>
      <p:sp>
        <p:nvSpPr>
          <p:cNvPr id="434" name="Google Shape;434;p27"/>
          <p:cNvSpPr/>
          <p:nvPr/>
        </p:nvSpPr>
        <p:spPr>
          <a:xfrm>
            <a:off x="6093069" y="1959708"/>
            <a:ext cx="5556739"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 o e-commerce, as lojas estão acessíveis 24 horas por dia, sete dias por semana, permitindo que os consumidores façam compras no conforto de suas casas ou de qualquer lugar com acesso à internet. Além disso, ele oferece uma vasta gama de produtos e serviços, muitas vezes mais diversificada do que as disponíveis em lojas físicas, possibilitando comparações de preços e características de produtos com facilidade.</a:t>
            </a:r>
            <a:endParaRPr b="0" i="0" sz="1400" u="none" cap="none" strike="noStrike">
              <a:solidFill>
                <a:srgbClr val="000000"/>
              </a:solidFill>
              <a:latin typeface="Arial"/>
              <a:ea typeface="Arial"/>
              <a:cs typeface="Arial"/>
              <a:sym typeface="Arial"/>
            </a:endParaRPr>
          </a:p>
        </p:txBody>
      </p:sp>
      <p:sp>
        <p:nvSpPr>
          <p:cNvPr id="435" name="Google Shape;435;p27"/>
          <p:cNvSpPr/>
          <p:nvPr/>
        </p:nvSpPr>
        <p:spPr>
          <a:xfrm>
            <a:off x="246186" y="4390074"/>
            <a:ext cx="7877905"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e-commerce também facilita as transações com múltiplas opções de pagamento, como cartões de crédito e débito, transferências bancárias, carteiras digitais, e até mesmo criptomoedas. Com a crescente importância do marketing digital, o e-commerce utiliza técnicas como SEO (Otimização para Motores de Busca), marketing de conteúdo e redes sociais para atrair e engajar clientes de forma eficiente.</a:t>
            </a:r>
            <a:endParaRPr b="0" i="0" sz="1400" u="none" cap="none" strike="noStrike">
              <a:solidFill>
                <a:srgbClr val="000000"/>
              </a:solidFill>
              <a:latin typeface="Arial"/>
              <a:ea typeface="Arial"/>
              <a:cs typeface="Arial"/>
              <a:sym typeface="Arial"/>
            </a:endParaRPr>
          </a:p>
        </p:txBody>
      </p:sp>
      <p:sp>
        <p:nvSpPr>
          <p:cNvPr id="436" name="Google Shape;436;p27"/>
          <p:cNvSpPr/>
          <p:nvPr/>
        </p:nvSpPr>
        <p:spPr>
          <a:xfrm>
            <a:off x="3297237" y="6021188"/>
            <a:ext cx="46344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https://www.nuvemshop.com.br/blog/o-que-e-ecommerce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28"/>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442" name="Google Shape;442;p28"/>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443" name="Google Shape;443;p28"/>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444" name="Google Shape;444;p28"/>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445" name="Google Shape;445;p28"/>
          <p:cNvGrpSpPr/>
          <p:nvPr/>
        </p:nvGrpSpPr>
        <p:grpSpPr>
          <a:xfrm>
            <a:off x="8809892" y="5249008"/>
            <a:ext cx="914401" cy="1125415"/>
            <a:chOff x="15896341" y="7846654"/>
            <a:chExt cx="2114549" cy="1409699"/>
          </a:xfrm>
        </p:grpSpPr>
        <p:pic>
          <p:nvPicPr>
            <p:cNvPr id="446" name="Google Shape;446;p28"/>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447" name="Google Shape;447;p28"/>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448" name="Google Shape;448;p28"/>
          <p:cNvSpPr/>
          <p:nvPr/>
        </p:nvSpPr>
        <p:spPr>
          <a:xfrm>
            <a:off x="369277" y="1288908"/>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PRINCIPAIS TIPO DE E-COMMERCE</a:t>
            </a:r>
            <a:endParaRPr b="0" i="0" sz="1800" u="none" cap="none" strike="noStrike">
              <a:solidFill>
                <a:srgbClr val="000000"/>
              </a:solidFill>
              <a:latin typeface="Arial"/>
              <a:ea typeface="Arial"/>
              <a:cs typeface="Arial"/>
              <a:sym typeface="Arial"/>
            </a:endParaRPr>
          </a:p>
        </p:txBody>
      </p:sp>
      <p:pic>
        <p:nvPicPr>
          <p:cNvPr id="449" name="Google Shape;449;p28"/>
          <p:cNvPicPr preferRelativeResize="0"/>
          <p:nvPr/>
        </p:nvPicPr>
        <p:blipFill rotWithShape="1">
          <a:blip r:embed="rId7">
            <a:alphaModFix/>
          </a:blip>
          <a:srcRect b="0" l="0" r="0" t="0"/>
          <a:stretch/>
        </p:blipFill>
        <p:spPr>
          <a:xfrm>
            <a:off x="246186" y="1780282"/>
            <a:ext cx="6884376" cy="4232955"/>
          </a:xfrm>
          <a:prstGeom prst="rect">
            <a:avLst/>
          </a:prstGeom>
          <a:noFill/>
          <a:ln>
            <a:noFill/>
          </a:ln>
        </p:spPr>
      </p:pic>
      <p:sp>
        <p:nvSpPr>
          <p:cNvPr id="450" name="Google Shape;450;p28"/>
          <p:cNvSpPr/>
          <p:nvPr/>
        </p:nvSpPr>
        <p:spPr>
          <a:xfrm>
            <a:off x="7552593" y="2173395"/>
            <a:ext cx="4030542" cy="163121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Calibri"/>
                <a:ea typeface="Calibri"/>
                <a:cs typeface="Calibri"/>
                <a:sym typeface="Calibri"/>
              </a:rPr>
              <a:t>BUSINESS-TO-BUSINESS (B2B): operações de compra/venda realizadas entre empresas, ou seja, quando o comprador é o próprio empresário.</a:t>
            </a:r>
            <a:endParaRPr b="1" i="0" sz="2000" u="none" cap="none" strike="noStrike">
              <a:solidFill>
                <a:schemeClr val="dk1"/>
              </a:solidFill>
              <a:latin typeface="Calibri"/>
              <a:ea typeface="Calibri"/>
              <a:cs typeface="Calibri"/>
              <a:sym typeface="Calibri"/>
            </a:endParaRPr>
          </a:p>
        </p:txBody>
      </p:sp>
      <p:sp>
        <p:nvSpPr>
          <p:cNvPr id="451" name="Google Shape;451;p28"/>
          <p:cNvSpPr/>
          <p:nvPr/>
        </p:nvSpPr>
        <p:spPr>
          <a:xfrm>
            <a:off x="928702" y="6020120"/>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sng" cap="none" strike="noStrike">
                <a:solidFill>
                  <a:schemeClr val="dk1"/>
                </a:solidFill>
                <a:latin typeface="Calibri"/>
                <a:ea typeface="Calibri"/>
                <a:cs typeface="Calibri"/>
                <a:sym typeface="Calibri"/>
                <a:hlinkClick r:id="rId8">
                  <a:extLst>
                    <a:ext uri="{A12FA001-AC4F-418D-AE19-62706E023703}">
                      <ahyp:hlinkClr val="tx"/>
                    </a:ext>
                  </a:extLst>
                </a:hlinkClick>
              </a:rPr>
              <a:t>IMAGEM RELACIONADA AOBUSINESS-TO-BUSINESS (B2B): - Pesquisar Imagens (bing.com)</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29"/>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457" name="Google Shape;457;p29"/>
          <p:cNvPicPr preferRelativeResize="0"/>
          <p:nvPr/>
        </p:nvPicPr>
        <p:blipFill rotWithShape="1">
          <a:blip r:embed="rId4">
            <a:alphaModFix/>
          </a:blip>
          <a:srcRect b="0" l="0" r="0" t="0"/>
          <a:stretch/>
        </p:blipFill>
        <p:spPr>
          <a:xfrm>
            <a:off x="10295792" y="5468815"/>
            <a:ext cx="1765788" cy="706262"/>
          </a:xfrm>
          <a:prstGeom prst="rect">
            <a:avLst/>
          </a:prstGeom>
          <a:noFill/>
          <a:ln>
            <a:noFill/>
          </a:ln>
        </p:spPr>
      </p:pic>
      <p:sp>
        <p:nvSpPr>
          <p:cNvPr id="458" name="Google Shape;458;p29"/>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459" name="Google Shape;459;p29"/>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460" name="Google Shape;460;p29"/>
          <p:cNvGrpSpPr/>
          <p:nvPr/>
        </p:nvGrpSpPr>
        <p:grpSpPr>
          <a:xfrm>
            <a:off x="9038492" y="5468815"/>
            <a:ext cx="924660" cy="905608"/>
            <a:chOff x="15896341" y="7846654"/>
            <a:chExt cx="2114549" cy="1409699"/>
          </a:xfrm>
        </p:grpSpPr>
        <p:pic>
          <p:nvPicPr>
            <p:cNvPr id="461" name="Google Shape;461;p29"/>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462" name="Google Shape;462;p29"/>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463" name="Google Shape;463;p29"/>
          <p:cNvSpPr/>
          <p:nvPr/>
        </p:nvSpPr>
        <p:spPr>
          <a:xfrm>
            <a:off x="307731" y="1053316"/>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PRINCIPAIS TIPO DE E-COMMERCE</a:t>
            </a:r>
            <a:endParaRPr b="0" i="0" sz="1800" u="none" cap="none" strike="noStrike">
              <a:solidFill>
                <a:srgbClr val="000000"/>
              </a:solidFill>
              <a:latin typeface="Arial"/>
              <a:ea typeface="Arial"/>
              <a:cs typeface="Arial"/>
              <a:sym typeface="Arial"/>
            </a:endParaRPr>
          </a:p>
        </p:txBody>
      </p:sp>
      <p:sp>
        <p:nvSpPr>
          <p:cNvPr id="464" name="Google Shape;464;p29"/>
          <p:cNvSpPr/>
          <p:nvPr/>
        </p:nvSpPr>
        <p:spPr>
          <a:xfrm>
            <a:off x="4844562" y="1461817"/>
            <a:ext cx="6884378" cy="42473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EXEMPLO PRÁTICO DE BUSINESS-TO-BUSINESS (B2B) Um exemplo prático de uma operação B2B é quando uma empresa de tecnologia, como a Dell, vende computadores e servidores para outra empresa, como um grande escritório de advocacia. NESSE CENÁRIO: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DELL: Fornecedora de tecnologia que oferece produtos de informática em larga escala.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ESCRITÓRIO DE ADVOCACIA: Cliente corporativo que precisa de computadores e servidores para equipar seus funcionários.A Dell pode vender esses produtos diretamente para o escritório de advocacia, que os utiliza para melhorar suas operações internas. Esse tipo de transação é uma operação B2B, pois envolve a venda de produtos de uma empresa para outra empresa, em vez de diretamente para consumidores finais.</a:t>
            </a:r>
            <a:endParaRPr b="0" i="0" sz="1400" u="none" cap="none" strike="noStrike">
              <a:solidFill>
                <a:srgbClr val="000000"/>
              </a:solidFill>
              <a:latin typeface="Arial"/>
              <a:ea typeface="Arial"/>
              <a:cs typeface="Arial"/>
              <a:sym typeface="Arial"/>
            </a:endParaRPr>
          </a:p>
        </p:txBody>
      </p:sp>
      <p:pic>
        <p:nvPicPr>
          <p:cNvPr id="465" name="Google Shape;465;p29"/>
          <p:cNvPicPr preferRelativeResize="0"/>
          <p:nvPr/>
        </p:nvPicPr>
        <p:blipFill rotWithShape="1">
          <a:blip r:embed="rId7">
            <a:alphaModFix/>
          </a:blip>
          <a:srcRect b="0" l="0" r="0" t="0"/>
          <a:stretch/>
        </p:blipFill>
        <p:spPr>
          <a:xfrm>
            <a:off x="149469" y="1602132"/>
            <a:ext cx="4611567" cy="4411105"/>
          </a:xfrm>
          <a:prstGeom prst="rect">
            <a:avLst/>
          </a:prstGeom>
          <a:noFill/>
          <a:ln>
            <a:noFill/>
          </a:ln>
        </p:spPr>
      </p:pic>
      <p:sp>
        <p:nvSpPr>
          <p:cNvPr id="466" name="Google Shape;466;p29"/>
          <p:cNvSpPr/>
          <p:nvPr/>
        </p:nvSpPr>
        <p:spPr>
          <a:xfrm>
            <a:off x="587689" y="6020120"/>
            <a:ext cx="373512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sng" cap="none" strike="noStrike">
                <a:solidFill>
                  <a:schemeClr val="dk1"/>
                </a:solidFill>
                <a:latin typeface="Calibri"/>
                <a:ea typeface="Calibri"/>
                <a:cs typeface="Calibri"/>
                <a:sym typeface="Calibri"/>
                <a:hlinkClick r:id="rId8">
                  <a:extLst>
                    <a:ext uri="{A12FA001-AC4F-418D-AE19-62706E023703}">
                      <ahyp:hlinkClr val="tx"/>
                    </a:ext>
                  </a:extLst>
                </a:hlinkClick>
              </a:rPr>
              <a:t>OIP.xZRTs5F3NXsrR0CFSNRjYgHaE8 (474×316) (bing.com)</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3"/>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10" name="Google Shape;110;p3"/>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pic>
        <p:nvPicPr>
          <p:cNvPr id="111" name="Google Shape;111;p3"/>
          <p:cNvPicPr preferRelativeResize="0"/>
          <p:nvPr/>
        </p:nvPicPr>
        <p:blipFill rotWithShape="1">
          <a:blip r:embed="rId5">
            <a:alphaModFix/>
          </a:blip>
          <a:srcRect b="0" l="0" r="0" t="0"/>
          <a:stretch/>
        </p:blipFill>
        <p:spPr>
          <a:xfrm>
            <a:off x="11055838" y="267289"/>
            <a:ext cx="766396" cy="1049243"/>
          </a:xfrm>
          <a:prstGeom prst="rect">
            <a:avLst/>
          </a:prstGeom>
          <a:noFill/>
          <a:ln>
            <a:noFill/>
          </a:ln>
        </p:spPr>
      </p:pic>
      <p:sp>
        <p:nvSpPr>
          <p:cNvPr id="112" name="Google Shape;112;p3"/>
          <p:cNvSpPr/>
          <p:nvPr/>
        </p:nvSpPr>
        <p:spPr>
          <a:xfrm>
            <a:off x="3484732" y="425734"/>
            <a:ext cx="516045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VOCÊ VAI APRENDER NESTA APRESENTAÇÃO:</a:t>
            </a:r>
            <a:endParaRPr b="1" i="0" sz="1800" u="none" cap="none" strike="noStrike">
              <a:solidFill>
                <a:schemeClr val="dk1"/>
              </a:solidFill>
              <a:latin typeface="Calibri"/>
              <a:ea typeface="Calibri"/>
              <a:cs typeface="Calibri"/>
              <a:sym typeface="Calibri"/>
            </a:endParaRPr>
          </a:p>
        </p:txBody>
      </p:sp>
      <p:sp>
        <p:nvSpPr>
          <p:cNvPr id="113" name="Google Shape;113;p3"/>
          <p:cNvSpPr/>
          <p:nvPr/>
        </p:nvSpPr>
        <p:spPr>
          <a:xfrm>
            <a:off x="272562" y="917108"/>
            <a:ext cx="1078327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APÓS ESTA APRESENTAÇÃO, VOCÊ TERÁ UM ENTENDIMENTO COMPLETO SOBRE DIVERSOS ASPECTOS ESSENCIAIS PARA MICROEMPREENDEDORES INDIVIDUAIS (MEIS).</a:t>
            </a:r>
            <a:endParaRPr b="1" i="0" sz="1800" u="none" cap="none" strike="noStrike">
              <a:solidFill>
                <a:schemeClr val="dk1"/>
              </a:solidFill>
              <a:latin typeface="Calibri"/>
              <a:ea typeface="Calibri"/>
              <a:cs typeface="Calibri"/>
              <a:sym typeface="Calibri"/>
            </a:endParaRPr>
          </a:p>
        </p:txBody>
      </p:sp>
      <p:sp>
        <p:nvSpPr>
          <p:cNvPr id="114" name="Google Shape;114;p3"/>
          <p:cNvSpPr/>
          <p:nvPr/>
        </p:nvSpPr>
        <p:spPr>
          <a:xfrm>
            <a:off x="272563" y="2146440"/>
            <a:ext cx="4800599" cy="35394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10. DECLARAÇÃO DO IRPF PARA O MEI: </a:t>
            </a:r>
            <a:r>
              <a:rPr b="0" i="0" lang="pt-BR" sz="1600" u="none" cap="none" strike="noStrike">
                <a:solidFill>
                  <a:schemeClr val="dk1"/>
                </a:solidFill>
                <a:latin typeface="Calibri"/>
                <a:ea typeface="Calibri"/>
                <a:cs typeface="Calibri"/>
                <a:sym typeface="Calibri"/>
              </a:rPr>
              <a:t>Orientações sobre como fazer a sua declaração de imposto de renda.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11. MEIOS DE RECEBIMENTO E FINANCIAMENTO PARA O MEI: </a:t>
            </a:r>
            <a:r>
              <a:rPr b="0" i="0" lang="pt-BR" sz="1600" u="none" cap="none" strike="noStrike">
                <a:solidFill>
                  <a:schemeClr val="dk1"/>
                </a:solidFill>
                <a:latin typeface="Calibri"/>
                <a:ea typeface="Calibri"/>
                <a:cs typeface="Calibri"/>
                <a:sym typeface="Calibri"/>
              </a:rPr>
              <a:t>Explore as opções de crédito e recebimento disponíveis.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12. PREVIDÊNCIA PARA O MEI (INCLUINDO PREVIDÊNCIA PRIVADA): </a:t>
            </a:r>
            <a:r>
              <a:rPr b="0" i="0" lang="pt-BR" sz="1600" u="none" cap="none" strike="noStrike">
                <a:solidFill>
                  <a:schemeClr val="dk1"/>
                </a:solidFill>
                <a:latin typeface="Calibri"/>
                <a:ea typeface="Calibri"/>
                <a:cs typeface="Calibri"/>
                <a:sym typeface="Calibri"/>
              </a:rPr>
              <a:t>Saiba mais sobre como se preparar para o futuro.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13. COMO ATINGIR SEU PÚBLICO-ALVO PARA EXPANDIR O SEU EMPREENDIMENTO: </a:t>
            </a:r>
            <a:r>
              <a:rPr b="0" i="0" lang="pt-BR" sz="1600" u="none" cap="none" strike="noStrike">
                <a:solidFill>
                  <a:schemeClr val="dk1"/>
                </a:solidFill>
                <a:latin typeface="Calibri"/>
                <a:ea typeface="Calibri"/>
                <a:cs typeface="Calibri"/>
                <a:sym typeface="Calibri"/>
              </a:rPr>
              <a:t>Técnicas para alcançar mais clientes e crescer seu negócio.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14. EMPREENDEDORISMO PARA MEIS: </a:t>
            </a:r>
            <a:r>
              <a:rPr b="0" i="0" lang="pt-BR" sz="1600" u="none" cap="none" strike="noStrike">
                <a:solidFill>
                  <a:schemeClr val="dk1"/>
                </a:solidFill>
                <a:latin typeface="Calibri"/>
                <a:ea typeface="Calibri"/>
                <a:cs typeface="Calibri"/>
                <a:sym typeface="Calibri"/>
              </a:rPr>
              <a:t>Dicas para desenvolver uma mentalidade empreendedora sólida.</a:t>
            </a:r>
            <a:endParaRPr b="0" i="0" sz="1400" u="none" cap="none" strike="noStrike">
              <a:solidFill>
                <a:srgbClr val="000000"/>
              </a:solidFill>
              <a:latin typeface="Arial"/>
              <a:ea typeface="Arial"/>
              <a:cs typeface="Arial"/>
              <a:sym typeface="Arial"/>
            </a:endParaRPr>
          </a:p>
        </p:txBody>
      </p:sp>
      <p:sp>
        <p:nvSpPr>
          <p:cNvPr id="115" name="Google Shape;115;p3"/>
          <p:cNvSpPr/>
          <p:nvPr/>
        </p:nvSpPr>
        <p:spPr>
          <a:xfrm>
            <a:off x="6807443" y="2209031"/>
            <a:ext cx="4631592" cy="20621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15. EMPREENDEDORISMO FEMININO E PARA A TERCEIRA IDADE: </a:t>
            </a:r>
            <a:r>
              <a:rPr b="0" i="0" lang="pt-BR" sz="1600" u="none" cap="none" strike="noStrike">
                <a:solidFill>
                  <a:schemeClr val="dk1"/>
                </a:solidFill>
                <a:latin typeface="Calibri"/>
                <a:ea typeface="Calibri"/>
                <a:cs typeface="Calibri"/>
                <a:sym typeface="Calibri"/>
              </a:rPr>
              <a:t>Destaques sobre as oportunidades e desafios para mulheres e idosos.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16. IMPORTAÇÃO E EXPORTAÇÃO PARA MEIS: </a:t>
            </a:r>
            <a:r>
              <a:rPr b="0" i="0" lang="pt-BR" sz="1600" u="none" cap="none" strike="noStrike">
                <a:solidFill>
                  <a:schemeClr val="dk1"/>
                </a:solidFill>
                <a:latin typeface="Calibri"/>
                <a:ea typeface="Calibri"/>
                <a:cs typeface="Calibri"/>
                <a:sym typeface="Calibri"/>
              </a:rPr>
              <a:t>Introdução ao comércio internacional para pequenos empreendedores.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17. LICITAÇÃO PARA MEIS: </a:t>
            </a:r>
            <a:r>
              <a:rPr b="0" i="0" lang="pt-BR" sz="1600" u="none" cap="none" strike="noStrike">
                <a:solidFill>
                  <a:schemeClr val="dk1"/>
                </a:solidFill>
                <a:latin typeface="Calibri"/>
                <a:ea typeface="Calibri"/>
                <a:cs typeface="Calibri"/>
                <a:sym typeface="Calibri"/>
              </a:rPr>
              <a:t>Como participar de processos licitatórios e vender para o governo.</a:t>
            </a:r>
            <a:endParaRPr b="0" i="0" sz="1400" u="none" cap="none" strike="noStrike">
              <a:solidFill>
                <a:srgbClr val="000000"/>
              </a:solidFill>
              <a:latin typeface="Arial"/>
              <a:ea typeface="Arial"/>
              <a:cs typeface="Arial"/>
              <a:sym typeface="Arial"/>
            </a:endParaRPr>
          </a:p>
        </p:txBody>
      </p:sp>
      <p:pic>
        <p:nvPicPr>
          <p:cNvPr id="116" name="Google Shape;116;p3"/>
          <p:cNvPicPr preferRelativeResize="0"/>
          <p:nvPr/>
        </p:nvPicPr>
        <p:blipFill rotWithShape="1">
          <a:blip r:embed="rId6">
            <a:alphaModFix/>
          </a:blip>
          <a:srcRect b="0" l="0" r="0" t="0"/>
          <a:stretch/>
        </p:blipFill>
        <p:spPr>
          <a:xfrm>
            <a:off x="5226477" y="1954713"/>
            <a:ext cx="1427651" cy="2228401"/>
          </a:xfrm>
          <a:prstGeom prst="rect">
            <a:avLst/>
          </a:prstGeom>
          <a:noFill/>
          <a:ln>
            <a:noFill/>
          </a:ln>
        </p:spPr>
      </p:pic>
      <p:pic>
        <p:nvPicPr>
          <p:cNvPr id="117" name="Google Shape;117;p3"/>
          <p:cNvPicPr preferRelativeResize="0"/>
          <p:nvPr/>
        </p:nvPicPr>
        <p:blipFill rotWithShape="1">
          <a:blip r:embed="rId7">
            <a:alphaModFix/>
          </a:blip>
          <a:srcRect b="0" l="0" r="0" t="0"/>
          <a:stretch/>
        </p:blipFill>
        <p:spPr>
          <a:xfrm>
            <a:off x="11055838" y="4555622"/>
            <a:ext cx="1005742" cy="7222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30"/>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472" name="Google Shape;472;p30"/>
          <p:cNvPicPr preferRelativeResize="0"/>
          <p:nvPr/>
        </p:nvPicPr>
        <p:blipFill rotWithShape="1">
          <a:blip r:embed="rId4">
            <a:alphaModFix/>
          </a:blip>
          <a:srcRect b="0" l="0" r="0" t="0"/>
          <a:stretch/>
        </p:blipFill>
        <p:spPr>
          <a:xfrm>
            <a:off x="10366131" y="5558074"/>
            <a:ext cx="1695449" cy="617003"/>
          </a:xfrm>
          <a:prstGeom prst="rect">
            <a:avLst/>
          </a:prstGeom>
          <a:noFill/>
          <a:ln>
            <a:noFill/>
          </a:ln>
        </p:spPr>
      </p:pic>
      <p:sp>
        <p:nvSpPr>
          <p:cNvPr id="473" name="Google Shape;473;p30"/>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474" name="Google Shape;474;p30"/>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475" name="Google Shape;475;p30"/>
          <p:cNvGrpSpPr/>
          <p:nvPr/>
        </p:nvGrpSpPr>
        <p:grpSpPr>
          <a:xfrm>
            <a:off x="9504485" y="5453667"/>
            <a:ext cx="716574" cy="888624"/>
            <a:chOff x="15896341" y="7846654"/>
            <a:chExt cx="2114549" cy="1409699"/>
          </a:xfrm>
        </p:grpSpPr>
        <p:pic>
          <p:nvPicPr>
            <p:cNvPr id="476" name="Google Shape;476;p30"/>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477" name="Google Shape;477;p30"/>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478" name="Google Shape;478;p30"/>
          <p:cNvSpPr/>
          <p:nvPr/>
        </p:nvSpPr>
        <p:spPr>
          <a:xfrm>
            <a:off x="369277" y="1288908"/>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PRINCIPAIS TIPO DE E-COMMERCE</a:t>
            </a:r>
            <a:endParaRPr b="0" i="0" sz="1800" u="none" cap="none" strike="noStrike">
              <a:solidFill>
                <a:srgbClr val="000000"/>
              </a:solidFill>
              <a:latin typeface="Arial"/>
              <a:ea typeface="Arial"/>
              <a:cs typeface="Arial"/>
              <a:sym typeface="Arial"/>
            </a:endParaRPr>
          </a:p>
        </p:txBody>
      </p:sp>
      <p:sp>
        <p:nvSpPr>
          <p:cNvPr id="479" name="Google Shape;479;p30"/>
          <p:cNvSpPr/>
          <p:nvPr/>
        </p:nvSpPr>
        <p:spPr>
          <a:xfrm>
            <a:off x="6236124" y="1463456"/>
            <a:ext cx="5202669"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BUSINESS-TO-CONSUMER (B2C): as vendas são realizadas diretamente para o consumidor final, ou seja, os fornecedores vendem direto para a pessoa física, por meio da rede mundial de computadores.</a:t>
            </a:r>
            <a:endParaRPr b="1" i="0" sz="1800" u="none" cap="none" strike="noStrike">
              <a:solidFill>
                <a:schemeClr val="dk1"/>
              </a:solidFill>
              <a:latin typeface="Calibri"/>
              <a:ea typeface="Calibri"/>
              <a:cs typeface="Calibri"/>
              <a:sym typeface="Calibri"/>
            </a:endParaRPr>
          </a:p>
        </p:txBody>
      </p:sp>
      <p:pic>
        <p:nvPicPr>
          <p:cNvPr id="480" name="Google Shape;480;p30"/>
          <p:cNvPicPr preferRelativeResize="0"/>
          <p:nvPr/>
        </p:nvPicPr>
        <p:blipFill rotWithShape="1">
          <a:blip r:embed="rId7">
            <a:alphaModFix/>
          </a:blip>
          <a:srcRect b="0" l="0" r="0" t="0"/>
          <a:stretch/>
        </p:blipFill>
        <p:spPr>
          <a:xfrm>
            <a:off x="246186" y="1860842"/>
            <a:ext cx="5133975" cy="4091550"/>
          </a:xfrm>
          <a:prstGeom prst="rect">
            <a:avLst/>
          </a:prstGeom>
          <a:noFill/>
          <a:ln>
            <a:noFill/>
          </a:ln>
        </p:spPr>
      </p:pic>
      <p:sp>
        <p:nvSpPr>
          <p:cNvPr id="481" name="Google Shape;481;p30"/>
          <p:cNvSpPr/>
          <p:nvPr/>
        </p:nvSpPr>
        <p:spPr>
          <a:xfrm>
            <a:off x="5670305" y="3369878"/>
            <a:ext cx="6096000"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UM EXEMPLO PRÁTICO DE BUSINESS-TO-CONSUMER (B2C)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É uma pessoa comprando um celular em uma loja online, como a Amazon ou Submarino. Nesse modelo, a empresa (Amazon, Submarino) vende diretamente para o consumidor final, que utilizará o produto para uso pessoal. Este é o tipo de transação que a maioria das pessoas está mais familiarizada, onde o foco é atender as necessidades e desejos do consumidor individual.</a:t>
            </a:r>
            <a:endParaRPr b="0" i="0" sz="1400" u="none" cap="none" strike="noStrike">
              <a:solidFill>
                <a:srgbClr val="000000"/>
              </a:solidFill>
              <a:latin typeface="Arial"/>
              <a:ea typeface="Arial"/>
              <a:cs typeface="Arial"/>
              <a:sym typeface="Arial"/>
            </a:endParaRPr>
          </a:p>
        </p:txBody>
      </p:sp>
      <p:sp>
        <p:nvSpPr>
          <p:cNvPr id="482" name="Google Shape;482;p30"/>
          <p:cNvSpPr/>
          <p:nvPr/>
        </p:nvSpPr>
        <p:spPr>
          <a:xfrm>
            <a:off x="167737" y="5913510"/>
            <a:ext cx="521242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8">
                  <a:extLst>
                    <a:ext uri="{A12FA001-AC4F-418D-AE19-62706E023703}">
                      <ahyp:hlinkClr val="tx"/>
                    </a:ext>
                  </a:extLst>
                </a:hlinkClick>
              </a:rPr>
              <a:t>Business-To-customers.jpg (539×500) (techibytes.com)</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3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488" name="Google Shape;488;p31"/>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489" name="Google Shape;489;p31"/>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490" name="Google Shape;490;p31"/>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491" name="Google Shape;491;p31"/>
          <p:cNvGrpSpPr/>
          <p:nvPr/>
        </p:nvGrpSpPr>
        <p:grpSpPr>
          <a:xfrm>
            <a:off x="8809892" y="5249008"/>
            <a:ext cx="914401" cy="1125415"/>
            <a:chOff x="15896341" y="7846654"/>
            <a:chExt cx="2114549" cy="1409699"/>
          </a:xfrm>
        </p:grpSpPr>
        <p:pic>
          <p:nvPicPr>
            <p:cNvPr id="492" name="Google Shape;492;p31"/>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493" name="Google Shape;493;p31"/>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494" name="Google Shape;494;p31"/>
          <p:cNvSpPr/>
          <p:nvPr/>
        </p:nvSpPr>
        <p:spPr>
          <a:xfrm>
            <a:off x="175847" y="1288908"/>
            <a:ext cx="609599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PRINCIPAIS TIPO DE E-COMMERCE</a:t>
            </a:r>
            <a:endParaRPr b="0" i="0" sz="1800" u="none" cap="none" strike="noStrike">
              <a:solidFill>
                <a:srgbClr val="000000"/>
              </a:solidFill>
              <a:latin typeface="Arial"/>
              <a:ea typeface="Arial"/>
              <a:cs typeface="Arial"/>
              <a:sym typeface="Arial"/>
            </a:endParaRPr>
          </a:p>
        </p:txBody>
      </p:sp>
      <p:sp>
        <p:nvSpPr>
          <p:cNvPr id="495" name="Google Shape;495;p31"/>
          <p:cNvSpPr/>
          <p:nvPr/>
        </p:nvSpPr>
        <p:spPr>
          <a:xfrm>
            <a:off x="6717778" y="1366037"/>
            <a:ext cx="4888523"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CONSUMER-TO-CONSUMER (C2C):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As negociações são realizadas entre os próprios consumidores, como exemplo site OLX.</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96" name="Google Shape;496;p31"/>
          <p:cNvPicPr preferRelativeResize="0"/>
          <p:nvPr/>
        </p:nvPicPr>
        <p:blipFill rotWithShape="1">
          <a:blip r:embed="rId7">
            <a:alphaModFix/>
          </a:blip>
          <a:srcRect b="0" l="0" r="0" t="0"/>
          <a:stretch/>
        </p:blipFill>
        <p:spPr>
          <a:xfrm>
            <a:off x="175847" y="1764514"/>
            <a:ext cx="6095999" cy="4275801"/>
          </a:xfrm>
          <a:prstGeom prst="rect">
            <a:avLst/>
          </a:prstGeom>
          <a:noFill/>
          <a:ln>
            <a:noFill/>
          </a:ln>
        </p:spPr>
      </p:pic>
      <p:sp>
        <p:nvSpPr>
          <p:cNvPr id="497" name="Google Shape;497;p31"/>
          <p:cNvSpPr/>
          <p:nvPr/>
        </p:nvSpPr>
        <p:spPr>
          <a:xfrm>
            <a:off x="6410504" y="2348734"/>
            <a:ext cx="5503073" cy="313932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UM EXEMPLO PRÁTICO DE CONSUMER-TO-CONSUMER (C2C): É quando uma pessoa vende um item usado, como um celular, em uma plataforma online de vendas, como OLX ou Mercado Livre, para outra pessoa.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Nesse caso, tanto o vendedor quanto o comprador são consumidores individuais, e a transação acontece diretamente entre eles, sem a intermediação de uma empresa como vendedora. Essas plataformas facilitam o encontro entre quem quer vender e quem quer comprar produtos de segunda mão ou itens novos vendidos por pessoas físicas.</a:t>
            </a:r>
            <a:endParaRPr b="0" i="0" sz="1400" u="none" cap="none" strike="noStrike">
              <a:solidFill>
                <a:srgbClr val="000000"/>
              </a:solidFill>
              <a:latin typeface="Arial"/>
              <a:ea typeface="Arial"/>
              <a:cs typeface="Arial"/>
              <a:sym typeface="Arial"/>
            </a:endParaRPr>
          </a:p>
        </p:txBody>
      </p:sp>
      <p:sp>
        <p:nvSpPr>
          <p:cNvPr id="498" name="Google Shape;498;p31"/>
          <p:cNvSpPr/>
          <p:nvPr/>
        </p:nvSpPr>
        <p:spPr>
          <a:xfrm>
            <a:off x="175847" y="5990411"/>
            <a:ext cx="609599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https://i.ytimg.com/vi/NYxJaChGRlI/maxresdefault.jpg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3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504" name="Google Shape;504;p32"/>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sp>
        <p:nvSpPr>
          <p:cNvPr id="505" name="Google Shape;505;p32"/>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506" name="Google Shape;506;p32"/>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507" name="Google Shape;507;p32"/>
          <p:cNvGrpSpPr/>
          <p:nvPr/>
        </p:nvGrpSpPr>
        <p:grpSpPr>
          <a:xfrm>
            <a:off x="8809892" y="5249008"/>
            <a:ext cx="914401" cy="1125415"/>
            <a:chOff x="15896341" y="7846654"/>
            <a:chExt cx="2114549" cy="1409699"/>
          </a:xfrm>
        </p:grpSpPr>
        <p:pic>
          <p:nvPicPr>
            <p:cNvPr id="508" name="Google Shape;508;p32"/>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509" name="Google Shape;509;p32"/>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510" name="Google Shape;510;p32"/>
          <p:cNvSpPr/>
          <p:nvPr/>
        </p:nvSpPr>
        <p:spPr>
          <a:xfrm>
            <a:off x="369277" y="1288908"/>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PRINCIPAIS TIPO DE E-COMMERCE</a:t>
            </a:r>
            <a:endParaRPr b="0" i="0" sz="1800" u="none" cap="none" strike="noStrike">
              <a:solidFill>
                <a:srgbClr val="000000"/>
              </a:solidFill>
              <a:latin typeface="Arial"/>
              <a:ea typeface="Arial"/>
              <a:cs typeface="Arial"/>
              <a:sym typeface="Arial"/>
            </a:endParaRPr>
          </a:p>
        </p:txBody>
      </p:sp>
      <p:sp>
        <p:nvSpPr>
          <p:cNvPr id="511" name="Google Shape;511;p32"/>
          <p:cNvSpPr/>
          <p:nvPr/>
        </p:nvSpPr>
        <p:spPr>
          <a:xfrm>
            <a:off x="6493119" y="1473574"/>
            <a:ext cx="4976447"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BUSSINES TO GOVERNMENT (B2G): Os Negócios B2G são aqueles em que empresas comercializam diretamente com instâncias governamentais.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2" name="Google Shape;512;p32"/>
          <p:cNvSpPr/>
          <p:nvPr/>
        </p:nvSpPr>
        <p:spPr>
          <a:xfrm>
            <a:off x="5761892" y="2744537"/>
            <a:ext cx="6096000" cy="28623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UM EXEMPLO PRÁTICO DE BUSINESS-TO-GOVERNMENT (B2G): É quando uma empresa de tecnologia fornece sistemas de software ou equipamentos de informática para um órgão governamental, como uma prefeitura ou um ministério. Por exemplo, uma empresa pode ganhar uma licitação para fornecer computadores e serviços de manutenção para escolas públicas em uma determinada cidade. Nesse caso, a empresa (business) está vendendo seus produtos ou serviços diretamente para o governo (government), que é o cliente final.</a:t>
            </a:r>
            <a:endParaRPr b="0" i="0" sz="1400" u="none" cap="none" strike="noStrike">
              <a:solidFill>
                <a:srgbClr val="000000"/>
              </a:solidFill>
              <a:latin typeface="Arial"/>
              <a:ea typeface="Arial"/>
              <a:cs typeface="Arial"/>
              <a:sym typeface="Arial"/>
            </a:endParaRPr>
          </a:p>
        </p:txBody>
      </p:sp>
      <p:pic>
        <p:nvPicPr>
          <p:cNvPr id="513" name="Google Shape;513;p32"/>
          <p:cNvPicPr preferRelativeResize="0"/>
          <p:nvPr/>
        </p:nvPicPr>
        <p:blipFill rotWithShape="1">
          <a:blip r:embed="rId7">
            <a:alphaModFix/>
          </a:blip>
          <a:srcRect b="0" l="0" r="0" t="0"/>
          <a:stretch/>
        </p:blipFill>
        <p:spPr>
          <a:xfrm>
            <a:off x="246186" y="1780282"/>
            <a:ext cx="5312018" cy="4216072"/>
          </a:xfrm>
          <a:prstGeom prst="rect">
            <a:avLst/>
          </a:prstGeom>
          <a:noFill/>
          <a:ln>
            <a:noFill/>
          </a:ln>
        </p:spPr>
      </p:pic>
      <p:sp>
        <p:nvSpPr>
          <p:cNvPr id="514" name="Google Shape;514;p32"/>
          <p:cNvSpPr/>
          <p:nvPr/>
        </p:nvSpPr>
        <p:spPr>
          <a:xfrm>
            <a:off x="182323" y="5962071"/>
            <a:ext cx="5375882"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8">
                  <a:extLst>
                    <a:ext uri="{A12FA001-AC4F-418D-AE19-62706E023703}">
                      <ahyp:hlinkClr val="tx"/>
                    </a:ext>
                  </a:extLst>
                </a:hlinkClick>
              </a:rPr>
              <a:t>OIP.mkhvO9eR8PdhizWdrn9lBQHaE7 (474×315) (bing.com)</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33"/>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520" name="Google Shape;520;p33"/>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521" name="Google Shape;521;p33"/>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522" name="Google Shape;522;p33"/>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523" name="Google Shape;523;p33"/>
          <p:cNvGrpSpPr/>
          <p:nvPr/>
        </p:nvGrpSpPr>
        <p:grpSpPr>
          <a:xfrm>
            <a:off x="9152793" y="5375301"/>
            <a:ext cx="844062" cy="993531"/>
            <a:chOff x="15896341" y="7846654"/>
            <a:chExt cx="2114549" cy="1409699"/>
          </a:xfrm>
        </p:grpSpPr>
        <p:pic>
          <p:nvPicPr>
            <p:cNvPr id="524" name="Google Shape;524;p33"/>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525" name="Google Shape;525;p33"/>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526" name="Google Shape;526;p33"/>
          <p:cNvSpPr/>
          <p:nvPr/>
        </p:nvSpPr>
        <p:spPr>
          <a:xfrm>
            <a:off x="369277" y="1288908"/>
            <a:ext cx="115443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Arial"/>
                <a:ea typeface="Arial"/>
                <a:cs typeface="Arial"/>
                <a:sym typeface="Arial"/>
              </a:rPr>
              <a:t>PRINCIPAIS TIPO DE E-COMMERCE</a:t>
            </a:r>
            <a:endParaRPr b="0" i="0" sz="1800" u="none" cap="none" strike="noStrike">
              <a:solidFill>
                <a:srgbClr val="000000"/>
              </a:solidFill>
              <a:latin typeface="Arial"/>
              <a:ea typeface="Arial"/>
              <a:cs typeface="Arial"/>
              <a:sym typeface="Arial"/>
            </a:endParaRPr>
          </a:p>
        </p:txBody>
      </p:sp>
      <p:sp>
        <p:nvSpPr>
          <p:cNvPr id="527" name="Google Shape;527;p33"/>
          <p:cNvSpPr/>
          <p:nvPr/>
        </p:nvSpPr>
        <p:spPr>
          <a:xfrm>
            <a:off x="6563458" y="1544349"/>
            <a:ext cx="4976447"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CONSUMER TO GOVERNMENT (C2G):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Nos negócios C2G, uma pessoa física negocia com a administração pública. </a:t>
            </a:r>
            <a:endParaRPr b="1" i="0" sz="1800" u="none" cap="none" strike="noStrike">
              <a:solidFill>
                <a:schemeClr val="dk1"/>
              </a:solidFill>
              <a:latin typeface="Calibri"/>
              <a:ea typeface="Calibri"/>
              <a:cs typeface="Calibri"/>
              <a:sym typeface="Calibri"/>
            </a:endParaRPr>
          </a:p>
        </p:txBody>
      </p:sp>
      <p:sp>
        <p:nvSpPr>
          <p:cNvPr id="528" name="Google Shape;528;p33"/>
          <p:cNvSpPr/>
          <p:nvPr/>
        </p:nvSpPr>
        <p:spPr>
          <a:xfrm>
            <a:off x="5443905" y="2864206"/>
            <a:ext cx="6096000" cy="258532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UM EXEMPLO PRÁTICO DE CONSUMER-TO-GOVERNMENT (C2G): Ocorre quando um cidadão utiliza uma plataforma online para pagar impostos ou taxas diretamente ao governo. Por exemplo, quando uma pessoa acessa o site da Receita Federal para declarar e pagar o Imposto de Renda ou quando alguém paga uma multa de trânsito por meio de um portal do governo. Nesse caso, o consumidor (cidadão) está diretamente interagindo e realizando uma transação financeira com o governo (government).</a:t>
            </a:r>
            <a:endParaRPr b="0" i="0" sz="1400" u="none" cap="none" strike="noStrike">
              <a:solidFill>
                <a:srgbClr val="000000"/>
              </a:solidFill>
              <a:latin typeface="Arial"/>
              <a:ea typeface="Arial"/>
              <a:cs typeface="Arial"/>
              <a:sym typeface="Arial"/>
            </a:endParaRPr>
          </a:p>
        </p:txBody>
      </p:sp>
      <p:pic>
        <p:nvPicPr>
          <p:cNvPr id="529" name="Google Shape;529;p33"/>
          <p:cNvPicPr preferRelativeResize="0"/>
          <p:nvPr/>
        </p:nvPicPr>
        <p:blipFill rotWithShape="1">
          <a:blip r:embed="rId7">
            <a:alphaModFix/>
          </a:blip>
          <a:srcRect b="0" l="0" r="0" t="0"/>
          <a:stretch/>
        </p:blipFill>
        <p:spPr>
          <a:xfrm>
            <a:off x="315059" y="1861736"/>
            <a:ext cx="5128846" cy="3954237"/>
          </a:xfrm>
          <a:prstGeom prst="rect">
            <a:avLst/>
          </a:prstGeom>
          <a:noFill/>
          <a:ln>
            <a:noFill/>
          </a:ln>
        </p:spPr>
      </p:pic>
      <p:sp>
        <p:nvSpPr>
          <p:cNvPr id="530" name="Google Shape;530;p33"/>
          <p:cNvSpPr/>
          <p:nvPr/>
        </p:nvSpPr>
        <p:spPr>
          <a:xfrm>
            <a:off x="172915" y="5837108"/>
            <a:ext cx="75203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Calibri"/>
                <a:ea typeface="Calibri"/>
                <a:cs typeface="Calibri"/>
                <a:sym typeface="Calibri"/>
              </a:rPr>
              <a:t>https://media.licdn.com/dms/image/D4D12AQGCFGgbTIYIzw/article-cover_image-shrink_600_2000/0/1685399322477?e=2147483647&amp;v=beta&amp;t=ILYR1gtNn9u9bs1IW0fQjRy0wE2CySxfYCDJ4oFZJWI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34"/>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536" name="Google Shape;536;p34"/>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537" name="Google Shape;537;p34"/>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538" name="Google Shape;538;p34"/>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539" name="Google Shape;539;p34"/>
          <p:cNvGrpSpPr/>
          <p:nvPr/>
        </p:nvGrpSpPr>
        <p:grpSpPr>
          <a:xfrm>
            <a:off x="9152793" y="5375301"/>
            <a:ext cx="844062" cy="993531"/>
            <a:chOff x="15896341" y="7846654"/>
            <a:chExt cx="2114549" cy="1409699"/>
          </a:xfrm>
        </p:grpSpPr>
        <p:pic>
          <p:nvPicPr>
            <p:cNvPr id="540" name="Google Shape;540;p34"/>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541" name="Google Shape;541;p34"/>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542" name="Google Shape;542;p34"/>
          <p:cNvSpPr/>
          <p:nvPr/>
        </p:nvSpPr>
        <p:spPr>
          <a:xfrm>
            <a:off x="246186" y="1265409"/>
            <a:ext cx="11755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DIFERENÇA ENTRE MARKETPLACE E LOJA VIRTUAL</a:t>
            </a:r>
            <a:endParaRPr b="0" i="0" sz="1400" u="none" cap="none" strike="noStrike">
              <a:solidFill>
                <a:srgbClr val="000000"/>
              </a:solidFill>
              <a:latin typeface="Arial"/>
              <a:ea typeface="Arial"/>
              <a:cs typeface="Arial"/>
              <a:sym typeface="Arial"/>
            </a:endParaRPr>
          </a:p>
        </p:txBody>
      </p:sp>
      <p:sp>
        <p:nvSpPr>
          <p:cNvPr id="543" name="Google Shape;543;p34"/>
          <p:cNvSpPr/>
          <p:nvPr/>
        </p:nvSpPr>
        <p:spPr>
          <a:xfrm>
            <a:off x="489438" y="1855140"/>
            <a:ext cx="109317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diferença entre Marketplace e Loja Virtual está principalmente na estrutura, operação e alcance das plataformas de venda online. Aqui estão as distinções principais:</a:t>
            </a:r>
            <a:endParaRPr b="0" i="0" sz="1400" u="none" cap="none" strike="noStrike">
              <a:solidFill>
                <a:srgbClr val="000000"/>
              </a:solidFill>
              <a:latin typeface="Arial"/>
              <a:ea typeface="Arial"/>
              <a:cs typeface="Arial"/>
              <a:sym typeface="Arial"/>
            </a:endParaRPr>
          </a:p>
        </p:txBody>
      </p:sp>
      <p:sp>
        <p:nvSpPr>
          <p:cNvPr id="544" name="Google Shape;544;p34"/>
          <p:cNvSpPr/>
          <p:nvPr/>
        </p:nvSpPr>
        <p:spPr>
          <a:xfrm>
            <a:off x="460130" y="2774318"/>
            <a:ext cx="1123950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DEFINIÇÃO:</a:t>
            </a:r>
            <a:endParaRPr b="1" i="0" sz="1800" u="none" cap="none" strike="noStrike">
              <a:solidFill>
                <a:schemeClr val="dk1"/>
              </a:solidFill>
              <a:latin typeface="Calibri"/>
              <a:ea typeface="Calibri"/>
              <a:cs typeface="Calibri"/>
              <a:sym typeface="Calibri"/>
            </a:endParaRPr>
          </a:p>
        </p:txBody>
      </p:sp>
      <p:sp>
        <p:nvSpPr>
          <p:cNvPr id="545" name="Google Shape;545;p34"/>
          <p:cNvSpPr/>
          <p:nvPr/>
        </p:nvSpPr>
        <p:spPr>
          <a:xfrm>
            <a:off x="550985" y="3403788"/>
            <a:ext cx="4126524"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MARKETPLACE: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Um marketplace é uma plataforma online que reúne diversos vendedores em um único lugar, permitindo que eles ofereçam seus produtos ou serviços para um grande número de consumidores.</a:t>
            </a:r>
            <a:endParaRPr b="0" i="0" sz="1400" u="none" cap="none" strike="noStrike">
              <a:solidFill>
                <a:srgbClr val="000000"/>
              </a:solidFill>
              <a:latin typeface="Arial"/>
              <a:ea typeface="Arial"/>
              <a:cs typeface="Arial"/>
              <a:sym typeface="Arial"/>
            </a:endParaRPr>
          </a:p>
        </p:txBody>
      </p:sp>
      <p:sp>
        <p:nvSpPr>
          <p:cNvPr id="546" name="Google Shape;546;p34"/>
          <p:cNvSpPr/>
          <p:nvPr/>
        </p:nvSpPr>
        <p:spPr>
          <a:xfrm>
            <a:off x="6811107" y="3423289"/>
            <a:ext cx="4029169"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LOJA VIRTUALDEFINIÇÃO: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Uma loja virtual é um site exclusivo de uma única empresa ou pessoa, que vende diretamente seus produtos ou serviços para os consumidores finais.</a:t>
            </a:r>
            <a:endParaRPr b="0" i="0" sz="1400" u="none" cap="none" strike="noStrike">
              <a:solidFill>
                <a:srgbClr val="000000"/>
              </a:solidFill>
              <a:latin typeface="Arial"/>
              <a:ea typeface="Arial"/>
              <a:cs typeface="Arial"/>
              <a:sym typeface="Arial"/>
            </a:endParaRPr>
          </a:p>
        </p:txBody>
      </p:sp>
      <p:sp>
        <p:nvSpPr>
          <p:cNvPr id="547" name="Google Shape;547;p34"/>
          <p:cNvSpPr/>
          <p:nvPr/>
        </p:nvSpPr>
        <p:spPr>
          <a:xfrm>
            <a:off x="550985" y="5622373"/>
            <a:ext cx="8047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sng" cap="none" strike="noStrike">
                <a:solidFill>
                  <a:schemeClr val="dk1"/>
                </a:solidFill>
                <a:latin typeface="Calibri"/>
                <a:ea typeface="Calibri"/>
                <a:cs typeface="Calibri"/>
                <a:sym typeface="Calibri"/>
                <a:hlinkClick r:id="rId7">
                  <a:extLst>
                    <a:ext uri="{A12FA001-AC4F-418D-AE19-62706E023703}">
                      <ahyp:hlinkClr val="tx"/>
                    </a:ext>
                  </a:extLst>
                </a:hlinkClick>
              </a:rPr>
              <a:t>E-Commerce Brasil - Artigos e Dicas sobre comércio eletrônico (ecommercebrasil.com.br)</a:t>
            </a:r>
            <a:endParaRPr b="1" i="0" sz="1400" u="none" cap="none" strike="noStrike">
              <a:solidFill>
                <a:schemeClr val="dk1"/>
              </a:solidFill>
              <a:latin typeface="Calibri"/>
              <a:ea typeface="Calibri"/>
              <a:cs typeface="Calibri"/>
              <a:sym typeface="Calibri"/>
            </a:endParaRPr>
          </a:p>
        </p:txBody>
      </p:sp>
      <p:sp>
        <p:nvSpPr>
          <p:cNvPr id="548" name="Google Shape;548;p34"/>
          <p:cNvSpPr/>
          <p:nvPr/>
        </p:nvSpPr>
        <p:spPr>
          <a:xfrm>
            <a:off x="550985" y="5926043"/>
            <a:ext cx="31923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https://sebrae.com.br/sites/PortalSebrae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35"/>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554" name="Google Shape;554;p35"/>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555" name="Google Shape;555;p35"/>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556" name="Google Shape;556;p35"/>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557" name="Google Shape;557;p35"/>
          <p:cNvGrpSpPr/>
          <p:nvPr/>
        </p:nvGrpSpPr>
        <p:grpSpPr>
          <a:xfrm>
            <a:off x="9152793" y="5375301"/>
            <a:ext cx="844062" cy="993531"/>
            <a:chOff x="15896341" y="7846654"/>
            <a:chExt cx="2114549" cy="1409699"/>
          </a:xfrm>
        </p:grpSpPr>
        <p:pic>
          <p:nvPicPr>
            <p:cNvPr id="558" name="Google Shape;558;p35"/>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559" name="Google Shape;559;p35"/>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560" name="Google Shape;560;p35"/>
          <p:cNvSpPr/>
          <p:nvPr/>
        </p:nvSpPr>
        <p:spPr>
          <a:xfrm>
            <a:off x="246186" y="1265409"/>
            <a:ext cx="11755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DIFERENÇA ENTRE MARKETPLACE E LOJA VIRTUAL</a:t>
            </a:r>
            <a:endParaRPr b="0" i="0" sz="1400" u="none" cap="none" strike="noStrike">
              <a:solidFill>
                <a:srgbClr val="000000"/>
              </a:solidFill>
              <a:latin typeface="Arial"/>
              <a:ea typeface="Arial"/>
              <a:cs typeface="Arial"/>
              <a:sym typeface="Arial"/>
            </a:endParaRPr>
          </a:p>
        </p:txBody>
      </p:sp>
      <p:sp>
        <p:nvSpPr>
          <p:cNvPr id="561" name="Google Shape;561;p35"/>
          <p:cNvSpPr/>
          <p:nvPr/>
        </p:nvSpPr>
        <p:spPr>
          <a:xfrm>
            <a:off x="489438" y="1855140"/>
            <a:ext cx="109317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diferença entre Marketplace e Loja Virtual está principalmente na estrutura, operação e alcance das plataformas de venda online. Aqui estão as distinções principais:</a:t>
            </a:r>
            <a:endParaRPr b="0" i="0" sz="1400" u="none" cap="none" strike="noStrike">
              <a:solidFill>
                <a:srgbClr val="000000"/>
              </a:solidFill>
              <a:latin typeface="Arial"/>
              <a:ea typeface="Arial"/>
              <a:cs typeface="Arial"/>
              <a:sym typeface="Arial"/>
            </a:endParaRPr>
          </a:p>
        </p:txBody>
      </p:sp>
      <p:sp>
        <p:nvSpPr>
          <p:cNvPr id="562" name="Google Shape;562;p35"/>
          <p:cNvSpPr/>
          <p:nvPr/>
        </p:nvSpPr>
        <p:spPr>
          <a:xfrm>
            <a:off x="460130" y="2781288"/>
            <a:ext cx="1123950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EXEMPLOS:</a:t>
            </a:r>
            <a:endParaRPr b="1" i="0" sz="1800" u="none" cap="none" strike="noStrike">
              <a:solidFill>
                <a:schemeClr val="dk1"/>
              </a:solidFill>
              <a:latin typeface="Calibri"/>
              <a:ea typeface="Calibri"/>
              <a:cs typeface="Calibri"/>
              <a:sym typeface="Calibri"/>
            </a:endParaRPr>
          </a:p>
        </p:txBody>
      </p:sp>
      <p:sp>
        <p:nvSpPr>
          <p:cNvPr id="563" name="Google Shape;563;p35"/>
          <p:cNvSpPr/>
          <p:nvPr/>
        </p:nvSpPr>
        <p:spPr>
          <a:xfrm>
            <a:off x="674077" y="3492102"/>
            <a:ext cx="475077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MARKETPLACE: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Amazon, Mercado Livre, OLX.</a:t>
            </a:r>
            <a:endParaRPr b="0" i="0" sz="1400" u="none" cap="none" strike="noStrike">
              <a:solidFill>
                <a:srgbClr val="000000"/>
              </a:solidFill>
              <a:latin typeface="Arial"/>
              <a:ea typeface="Arial"/>
              <a:cs typeface="Arial"/>
              <a:sym typeface="Arial"/>
            </a:endParaRPr>
          </a:p>
        </p:txBody>
      </p:sp>
      <p:sp>
        <p:nvSpPr>
          <p:cNvPr id="564" name="Google Shape;564;p35"/>
          <p:cNvSpPr/>
          <p:nvPr/>
        </p:nvSpPr>
        <p:spPr>
          <a:xfrm>
            <a:off x="5424854" y="3421982"/>
            <a:ext cx="609600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LOJA VIRTUAL: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Sites próprios de empresas como a Nike, Apple, ou uma loja de pequenos negócios.</a:t>
            </a:r>
            <a:endParaRPr b="0" i="0" sz="1400" u="none" cap="none" strike="noStrike">
              <a:solidFill>
                <a:srgbClr val="000000"/>
              </a:solidFill>
              <a:latin typeface="Arial"/>
              <a:ea typeface="Arial"/>
              <a:cs typeface="Arial"/>
              <a:sym typeface="Arial"/>
            </a:endParaRPr>
          </a:p>
        </p:txBody>
      </p:sp>
      <p:sp>
        <p:nvSpPr>
          <p:cNvPr id="565" name="Google Shape;565;p35"/>
          <p:cNvSpPr/>
          <p:nvPr/>
        </p:nvSpPr>
        <p:spPr>
          <a:xfrm>
            <a:off x="246186" y="5732061"/>
            <a:ext cx="83662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sng" cap="none" strike="noStrike">
                <a:solidFill>
                  <a:schemeClr val="dk1"/>
                </a:solidFill>
                <a:latin typeface="Calibri"/>
                <a:ea typeface="Calibri"/>
                <a:cs typeface="Calibri"/>
                <a:sym typeface="Calibri"/>
                <a:hlinkClick r:id="rId7">
                  <a:extLst>
                    <a:ext uri="{A12FA001-AC4F-418D-AE19-62706E023703}">
                      <ahyp:hlinkClr val="tx"/>
                    </a:ext>
                  </a:extLst>
                </a:hlinkClick>
              </a:rPr>
              <a:t>E-Commerce Brasil - Artigos e Dicas sobre comércio eletrônico (ecommercebrasil.com.br)</a:t>
            </a:r>
            <a:endParaRPr b="1" i="0" sz="1400" u="none" cap="none" strike="noStrike">
              <a:solidFill>
                <a:schemeClr val="dk1"/>
              </a:solidFill>
              <a:latin typeface="Calibri"/>
              <a:ea typeface="Calibri"/>
              <a:cs typeface="Calibri"/>
              <a:sym typeface="Calibri"/>
            </a:endParaRPr>
          </a:p>
        </p:txBody>
      </p:sp>
      <p:sp>
        <p:nvSpPr>
          <p:cNvPr id="566" name="Google Shape;566;p35"/>
          <p:cNvSpPr/>
          <p:nvPr/>
        </p:nvSpPr>
        <p:spPr>
          <a:xfrm>
            <a:off x="246186" y="5977214"/>
            <a:ext cx="31923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https://sebrae.com.br/sites/PortalSebrae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36"/>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572" name="Google Shape;572;p36"/>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573" name="Google Shape;573;p36"/>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574" name="Google Shape;574;p36"/>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575" name="Google Shape;575;p36"/>
          <p:cNvGrpSpPr/>
          <p:nvPr/>
        </p:nvGrpSpPr>
        <p:grpSpPr>
          <a:xfrm>
            <a:off x="9152793" y="5375301"/>
            <a:ext cx="844062" cy="993531"/>
            <a:chOff x="15896341" y="7846654"/>
            <a:chExt cx="2114549" cy="1409699"/>
          </a:xfrm>
        </p:grpSpPr>
        <p:pic>
          <p:nvPicPr>
            <p:cNvPr id="576" name="Google Shape;576;p36"/>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577" name="Google Shape;577;p36"/>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578" name="Google Shape;578;p36"/>
          <p:cNvSpPr/>
          <p:nvPr/>
        </p:nvSpPr>
        <p:spPr>
          <a:xfrm>
            <a:off x="246186" y="1265409"/>
            <a:ext cx="11755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DIFERENÇA ENTRE MARKETPLACE E LOJA VIRTUAL</a:t>
            </a:r>
            <a:endParaRPr b="0" i="0" sz="1400" u="none" cap="none" strike="noStrike">
              <a:solidFill>
                <a:srgbClr val="000000"/>
              </a:solidFill>
              <a:latin typeface="Arial"/>
              <a:ea typeface="Arial"/>
              <a:cs typeface="Arial"/>
              <a:sym typeface="Arial"/>
            </a:endParaRPr>
          </a:p>
        </p:txBody>
      </p:sp>
      <p:sp>
        <p:nvSpPr>
          <p:cNvPr id="579" name="Google Shape;579;p36"/>
          <p:cNvSpPr/>
          <p:nvPr/>
        </p:nvSpPr>
        <p:spPr>
          <a:xfrm>
            <a:off x="489438" y="1855140"/>
            <a:ext cx="109317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diferença entre Marketplace e Loja Virtual está principalmente na estrutura, operação e alcance das plataformas de venda online. Aqui estão as distinções principais:</a:t>
            </a:r>
            <a:endParaRPr b="0" i="0" sz="1400" u="none" cap="none" strike="noStrike">
              <a:solidFill>
                <a:srgbClr val="000000"/>
              </a:solidFill>
              <a:latin typeface="Arial"/>
              <a:ea typeface="Arial"/>
              <a:cs typeface="Arial"/>
              <a:sym typeface="Arial"/>
            </a:endParaRPr>
          </a:p>
        </p:txBody>
      </p:sp>
      <p:sp>
        <p:nvSpPr>
          <p:cNvPr id="580" name="Google Shape;580;p36"/>
          <p:cNvSpPr/>
          <p:nvPr/>
        </p:nvSpPr>
        <p:spPr>
          <a:xfrm>
            <a:off x="726832" y="3379843"/>
            <a:ext cx="4487006" cy="2031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MARKETPLACE: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No marketplace, a empresa (dona do marketplace) é responsável por gerenciar a plataforma, processar pagamentos e, em alguns casos, cuidar da logística. Os vendedores (lojas) criam suas contas e listam seus produtos na plataforma.</a:t>
            </a:r>
            <a:endParaRPr b="0" i="0" sz="1400" u="none" cap="none" strike="noStrike">
              <a:solidFill>
                <a:srgbClr val="000000"/>
              </a:solidFill>
              <a:latin typeface="Arial"/>
              <a:ea typeface="Arial"/>
              <a:cs typeface="Arial"/>
              <a:sym typeface="Arial"/>
            </a:endParaRPr>
          </a:p>
        </p:txBody>
      </p:sp>
      <p:sp>
        <p:nvSpPr>
          <p:cNvPr id="581" name="Google Shape;581;p36"/>
          <p:cNvSpPr/>
          <p:nvPr/>
        </p:nvSpPr>
        <p:spPr>
          <a:xfrm>
            <a:off x="6249866" y="3448791"/>
            <a:ext cx="4712678"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LOJA VIRTUAL: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empresa ou pessoa é responsável por todo o processo, desde o design e desenvolvimento do site, até o processamento de pagamentos, marketing e logística.</a:t>
            </a:r>
            <a:endParaRPr b="0" i="0" sz="1400" u="none" cap="none" strike="noStrike">
              <a:solidFill>
                <a:srgbClr val="000000"/>
              </a:solidFill>
              <a:latin typeface="Arial"/>
              <a:ea typeface="Arial"/>
              <a:cs typeface="Arial"/>
              <a:sym typeface="Arial"/>
            </a:endParaRPr>
          </a:p>
        </p:txBody>
      </p:sp>
      <p:sp>
        <p:nvSpPr>
          <p:cNvPr id="582" name="Google Shape;582;p36"/>
          <p:cNvSpPr/>
          <p:nvPr/>
        </p:nvSpPr>
        <p:spPr>
          <a:xfrm>
            <a:off x="489439" y="2765081"/>
            <a:ext cx="1123950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FUNCIONAMENTO: </a:t>
            </a:r>
            <a:endParaRPr b="1" i="0" sz="1800" u="none" cap="none" strike="noStrike">
              <a:solidFill>
                <a:schemeClr val="dk1"/>
              </a:solidFill>
              <a:latin typeface="Calibri"/>
              <a:ea typeface="Calibri"/>
              <a:cs typeface="Calibri"/>
              <a:sym typeface="Calibri"/>
            </a:endParaRPr>
          </a:p>
        </p:txBody>
      </p:sp>
      <p:sp>
        <p:nvSpPr>
          <p:cNvPr id="583" name="Google Shape;583;p36"/>
          <p:cNvSpPr/>
          <p:nvPr/>
        </p:nvSpPr>
        <p:spPr>
          <a:xfrm>
            <a:off x="246186" y="5892313"/>
            <a:ext cx="31923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https://sebrae.com.br/sites/PortalSebrae</a:t>
            </a:r>
            <a:endParaRPr b="0" i="0" sz="1400" u="none" cap="none" strike="noStrike">
              <a:solidFill>
                <a:srgbClr val="000000"/>
              </a:solidFill>
              <a:latin typeface="Arial"/>
              <a:ea typeface="Arial"/>
              <a:cs typeface="Arial"/>
              <a:sym typeface="Arial"/>
            </a:endParaRPr>
          </a:p>
        </p:txBody>
      </p:sp>
      <p:sp>
        <p:nvSpPr>
          <p:cNvPr id="584" name="Google Shape;584;p36"/>
          <p:cNvSpPr/>
          <p:nvPr/>
        </p:nvSpPr>
        <p:spPr>
          <a:xfrm>
            <a:off x="246186" y="5610863"/>
            <a:ext cx="89066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sng" cap="none" strike="noStrike">
                <a:solidFill>
                  <a:schemeClr val="dk1"/>
                </a:solidFill>
                <a:latin typeface="Calibri"/>
                <a:ea typeface="Calibri"/>
                <a:cs typeface="Calibri"/>
                <a:sym typeface="Calibri"/>
                <a:hlinkClick r:id="rId7">
                  <a:extLst>
                    <a:ext uri="{A12FA001-AC4F-418D-AE19-62706E023703}">
                      <ahyp:hlinkClr val="tx"/>
                    </a:ext>
                  </a:extLst>
                </a:hlinkClick>
              </a:rPr>
              <a:t>E-Commerce Brasil - Artigos e Dicas sobre comércio eletrônico (ecommercebrasil.com.br)</a:t>
            </a:r>
            <a:endParaRPr b="1" i="0" sz="14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37"/>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590" name="Google Shape;590;p37"/>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591" name="Google Shape;591;p37"/>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592" name="Google Shape;592;p37"/>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593" name="Google Shape;593;p37"/>
          <p:cNvGrpSpPr/>
          <p:nvPr/>
        </p:nvGrpSpPr>
        <p:grpSpPr>
          <a:xfrm>
            <a:off x="9152793" y="5375301"/>
            <a:ext cx="844062" cy="993531"/>
            <a:chOff x="15896341" y="7846654"/>
            <a:chExt cx="2114549" cy="1409699"/>
          </a:xfrm>
        </p:grpSpPr>
        <p:pic>
          <p:nvPicPr>
            <p:cNvPr id="594" name="Google Shape;594;p37"/>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595" name="Google Shape;595;p37"/>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596" name="Google Shape;596;p37"/>
          <p:cNvSpPr/>
          <p:nvPr/>
        </p:nvSpPr>
        <p:spPr>
          <a:xfrm>
            <a:off x="246186" y="1265409"/>
            <a:ext cx="11755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DIFERENÇA ENTRE MARKETPLACE E LOJA VIRTUAL</a:t>
            </a:r>
            <a:endParaRPr b="0" i="0" sz="1400" u="none" cap="none" strike="noStrike">
              <a:solidFill>
                <a:srgbClr val="000000"/>
              </a:solidFill>
              <a:latin typeface="Arial"/>
              <a:ea typeface="Arial"/>
              <a:cs typeface="Arial"/>
              <a:sym typeface="Arial"/>
            </a:endParaRPr>
          </a:p>
        </p:txBody>
      </p:sp>
      <p:sp>
        <p:nvSpPr>
          <p:cNvPr id="597" name="Google Shape;597;p37"/>
          <p:cNvSpPr/>
          <p:nvPr/>
        </p:nvSpPr>
        <p:spPr>
          <a:xfrm>
            <a:off x="489438" y="1855140"/>
            <a:ext cx="109317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diferença entre Marketplace e Loja Virtual está principalmente na estrutura, operação e alcance das plataformas de venda online. Aqui estão as distinções principais:</a:t>
            </a:r>
            <a:endParaRPr b="0" i="0" sz="1400" u="none" cap="none" strike="noStrike">
              <a:solidFill>
                <a:srgbClr val="000000"/>
              </a:solidFill>
              <a:latin typeface="Arial"/>
              <a:ea typeface="Arial"/>
              <a:cs typeface="Arial"/>
              <a:sym typeface="Arial"/>
            </a:endParaRPr>
          </a:p>
        </p:txBody>
      </p:sp>
      <p:sp>
        <p:nvSpPr>
          <p:cNvPr id="598" name="Google Shape;598;p37"/>
          <p:cNvSpPr/>
          <p:nvPr/>
        </p:nvSpPr>
        <p:spPr>
          <a:xfrm>
            <a:off x="489439" y="2765081"/>
            <a:ext cx="1123950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VANTAGENS</a:t>
            </a:r>
            <a:r>
              <a:rPr b="0" i="0" lang="pt-BR" sz="1800" u="none" cap="none" strike="noStrike">
                <a:solidFill>
                  <a:schemeClr val="dk1"/>
                </a:solidFill>
                <a:latin typeface="Calibri"/>
                <a:ea typeface="Calibri"/>
                <a:cs typeface="Calibri"/>
                <a:sym typeface="Calibri"/>
              </a:rPr>
              <a:t>:</a:t>
            </a:r>
            <a:r>
              <a:rPr b="1" i="0" lang="pt-BR" sz="1800" u="none" cap="none" strike="noStrike">
                <a:solidFill>
                  <a:schemeClr val="dk1"/>
                </a:solidFill>
                <a:latin typeface="Calibri"/>
                <a:ea typeface="Calibri"/>
                <a:cs typeface="Calibri"/>
                <a:sym typeface="Calibri"/>
              </a:rPr>
              <a:t> </a:t>
            </a:r>
            <a:endParaRPr b="1" i="0" sz="1800" u="none" cap="none" strike="noStrike">
              <a:solidFill>
                <a:schemeClr val="dk1"/>
              </a:solidFill>
              <a:latin typeface="Calibri"/>
              <a:ea typeface="Calibri"/>
              <a:cs typeface="Calibri"/>
              <a:sym typeface="Calibri"/>
            </a:endParaRPr>
          </a:p>
        </p:txBody>
      </p:sp>
      <p:sp>
        <p:nvSpPr>
          <p:cNvPr id="599" name="Google Shape;599;p37"/>
          <p:cNvSpPr/>
          <p:nvPr/>
        </p:nvSpPr>
        <p:spPr>
          <a:xfrm>
            <a:off x="246186" y="5892313"/>
            <a:ext cx="31923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https://sebrae.com.br/sites/PortalSebrae</a:t>
            </a:r>
            <a:endParaRPr b="0" i="0" sz="1400" u="none" cap="none" strike="noStrike">
              <a:solidFill>
                <a:srgbClr val="000000"/>
              </a:solidFill>
              <a:latin typeface="Arial"/>
              <a:ea typeface="Arial"/>
              <a:cs typeface="Arial"/>
              <a:sym typeface="Arial"/>
            </a:endParaRPr>
          </a:p>
        </p:txBody>
      </p:sp>
      <p:sp>
        <p:nvSpPr>
          <p:cNvPr id="600" name="Google Shape;600;p37"/>
          <p:cNvSpPr/>
          <p:nvPr/>
        </p:nvSpPr>
        <p:spPr>
          <a:xfrm>
            <a:off x="246186" y="5610863"/>
            <a:ext cx="89066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sng" cap="none" strike="noStrike">
                <a:solidFill>
                  <a:schemeClr val="dk1"/>
                </a:solidFill>
                <a:latin typeface="Calibri"/>
                <a:ea typeface="Calibri"/>
                <a:cs typeface="Calibri"/>
                <a:sym typeface="Calibri"/>
                <a:hlinkClick r:id="rId7">
                  <a:extLst>
                    <a:ext uri="{A12FA001-AC4F-418D-AE19-62706E023703}">
                      <ahyp:hlinkClr val="tx"/>
                    </a:ext>
                  </a:extLst>
                </a:hlinkClick>
              </a:rPr>
              <a:t>E-Commerce Brasil - Artigos e Dicas sobre comércio eletrônico (ecommercebrasil.com.br)</a:t>
            </a:r>
            <a:endParaRPr b="1" i="0" sz="1400" u="none" cap="none" strike="noStrike">
              <a:solidFill>
                <a:schemeClr val="dk1"/>
              </a:solidFill>
              <a:latin typeface="Calibri"/>
              <a:ea typeface="Calibri"/>
              <a:cs typeface="Calibri"/>
              <a:sym typeface="Calibri"/>
            </a:endParaRPr>
          </a:p>
        </p:txBody>
      </p:sp>
      <p:sp>
        <p:nvSpPr>
          <p:cNvPr id="601" name="Google Shape;601;p37"/>
          <p:cNvSpPr/>
          <p:nvPr/>
        </p:nvSpPr>
        <p:spPr>
          <a:xfrm>
            <a:off x="580292" y="3572296"/>
            <a:ext cx="4721470"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MARKETPLACE: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Maior visibilidade para os produtos, pois o marketplace já possui uma base de clientes consolidada. Menor custo de desenvolvimento e manutenção para os vendedores.</a:t>
            </a:r>
            <a:endParaRPr b="0" i="0" sz="1400" u="none" cap="none" strike="noStrike">
              <a:solidFill>
                <a:srgbClr val="000000"/>
              </a:solidFill>
              <a:latin typeface="Arial"/>
              <a:ea typeface="Arial"/>
              <a:cs typeface="Arial"/>
              <a:sym typeface="Arial"/>
            </a:endParaRPr>
          </a:p>
        </p:txBody>
      </p:sp>
      <p:sp>
        <p:nvSpPr>
          <p:cNvPr id="602" name="Google Shape;602;p37"/>
          <p:cNvSpPr/>
          <p:nvPr/>
        </p:nvSpPr>
        <p:spPr>
          <a:xfrm>
            <a:off x="6641857" y="3572296"/>
            <a:ext cx="4703885"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LOJA VIRTUAL: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Vantagens: Controle total sobre a experiência do cliente, branding e comunicação direta com o consumidor. Não há necessidade de pagar comissões a terceiros.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38"/>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608" name="Google Shape;608;p38"/>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609" name="Google Shape;609;p38"/>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610" name="Google Shape;610;p38"/>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611" name="Google Shape;611;p38"/>
          <p:cNvGrpSpPr/>
          <p:nvPr/>
        </p:nvGrpSpPr>
        <p:grpSpPr>
          <a:xfrm>
            <a:off x="9152793" y="5375301"/>
            <a:ext cx="844062" cy="993531"/>
            <a:chOff x="15896341" y="7846654"/>
            <a:chExt cx="2114549" cy="1409699"/>
          </a:xfrm>
        </p:grpSpPr>
        <p:pic>
          <p:nvPicPr>
            <p:cNvPr id="612" name="Google Shape;612;p38"/>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613" name="Google Shape;613;p38"/>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14" name="Google Shape;614;p38"/>
          <p:cNvSpPr/>
          <p:nvPr/>
        </p:nvSpPr>
        <p:spPr>
          <a:xfrm>
            <a:off x="246186" y="1265409"/>
            <a:ext cx="117553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DIFERENÇA ENTRE MARKETPLACE E LOJA VIRTUAL</a:t>
            </a:r>
            <a:endParaRPr b="0" i="0" sz="1400" u="none" cap="none" strike="noStrike">
              <a:solidFill>
                <a:srgbClr val="000000"/>
              </a:solidFill>
              <a:latin typeface="Arial"/>
              <a:ea typeface="Arial"/>
              <a:cs typeface="Arial"/>
              <a:sym typeface="Arial"/>
            </a:endParaRPr>
          </a:p>
        </p:txBody>
      </p:sp>
      <p:sp>
        <p:nvSpPr>
          <p:cNvPr id="615" name="Google Shape;615;p38"/>
          <p:cNvSpPr/>
          <p:nvPr/>
        </p:nvSpPr>
        <p:spPr>
          <a:xfrm>
            <a:off x="489438" y="1855140"/>
            <a:ext cx="1093176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 diferença entre Marketplace e Loja Virtual está principalmente na estrutura, operação e alcance das plataformas de venda online. Aqui estão as distinções principais:</a:t>
            </a:r>
            <a:endParaRPr b="0" i="0" sz="1400" u="none" cap="none" strike="noStrike">
              <a:solidFill>
                <a:srgbClr val="000000"/>
              </a:solidFill>
              <a:latin typeface="Arial"/>
              <a:ea typeface="Arial"/>
              <a:cs typeface="Arial"/>
              <a:sym typeface="Arial"/>
            </a:endParaRPr>
          </a:p>
        </p:txBody>
      </p:sp>
      <p:sp>
        <p:nvSpPr>
          <p:cNvPr id="616" name="Google Shape;616;p38"/>
          <p:cNvSpPr/>
          <p:nvPr/>
        </p:nvSpPr>
        <p:spPr>
          <a:xfrm>
            <a:off x="476249" y="2685729"/>
            <a:ext cx="1123950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DESVANTAGENS: </a:t>
            </a:r>
            <a:endParaRPr b="1" i="0" sz="1800" u="none" cap="none" strike="noStrike">
              <a:solidFill>
                <a:schemeClr val="dk1"/>
              </a:solidFill>
              <a:latin typeface="Calibri"/>
              <a:ea typeface="Calibri"/>
              <a:cs typeface="Calibri"/>
              <a:sym typeface="Calibri"/>
            </a:endParaRPr>
          </a:p>
        </p:txBody>
      </p:sp>
      <p:sp>
        <p:nvSpPr>
          <p:cNvPr id="617" name="Google Shape;617;p38"/>
          <p:cNvSpPr/>
          <p:nvPr/>
        </p:nvSpPr>
        <p:spPr>
          <a:xfrm>
            <a:off x="246186" y="5892313"/>
            <a:ext cx="31923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https://sebrae.com.br/sites/PortalSebrae</a:t>
            </a:r>
            <a:endParaRPr b="0" i="0" sz="1400" u="none" cap="none" strike="noStrike">
              <a:solidFill>
                <a:srgbClr val="000000"/>
              </a:solidFill>
              <a:latin typeface="Arial"/>
              <a:ea typeface="Arial"/>
              <a:cs typeface="Arial"/>
              <a:sym typeface="Arial"/>
            </a:endParaRPr>
          </a:p>
        </p:txBody>
      </p:sp>
      <p:sp>
        <p:nvSpPr>
          <p:cNvPr id="618" name="Google Shape;618;p38"/>
          <p:cNvSpPr/>
          <p:nvPr/>
        </p:nvSpPr>
        <p:spPr>
          <a:xfrm>
            <a:off x="246186" y="5610863"/>
            <a:ext cx="89066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sng" cap="none" strike="noStrike">
                <a:solidFill>
                  <a:schemeClr val="dk1"/>
                </a:solidFill>
                <a:latin typeface="Calibri"/>
                <a:ea typeface="Calibri"/>
                <a:cs typeface="Calibri"/>
                <a:sym typeface="Calibri"/>
                <a:hlinkClick r:id="rId7">
                  <a:extLst>
                    <a:ext uri="{A12FA001-AC4F-418D-AE19-62706E023703}">
                      <ahyp:hlinkClr val="tx"/>
                    </a:ext>
                  </a:extLst>
                </a:hlinkClick>
              </a:rPr>
              <a:t>E-Commerce Brasil - Artigos e Dicas sobre comércio eletrônico (ecommercebrasil.com.br)</a:t>
            </a:r>
            <a:endParaRPr b="1" i="0" sz="1400" u="none" cap="none" strike="noStrike">
              <a:solidFill>
                <a:schemeClr val="dk1"/>
              </a:solidFill>
              <a:latin typeface="Calibri"/>
              <a:ea typeface="Calibri"/>
              <a:cs typeface="Calibri"/>
              <a:sym typeface="Calibri"/>
            </a:endParaRPr>
          </a:p>
        </p:txBody>
      </p:sp>
      <p:sp>
        <p:nvSpPr>
          <p:cNvPr id="619" name="Google Shape;619;p38"/>
          <p:cNvSpPr/>
          <p:nvPr/>
        </p:nvSpPr>
        <p:spPr>
          <a:xfrm>
            <a:off x="712604" y="3227266"/>
            <a:ext cx="4114374"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MARKETPLACE: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Competição direta com outros vendedores, comissões sobre as vendas e menos controle sobre a experiência do cliente.</a:t>
            </a:r>
            <a:endParaRPr b="0" i="0" sz="1400" u="none" cap="none" strike="noStrike">
              <a:solidFill>
                <a:srgbClr val="000000"/>
              </a:solidFill>
              <a:latin typeface="Arial"/>
              <a:ea typeface="Arial"/>
              <a:cs typeface="Arial"/>
              <a:sym typeface="Arial"/>
            </a:endParaRPr>
          </a:p>
        </p:txBody>
      </p:sp>
      <p:sp>
        <p:nvSpPr>
          <p:cNvPr id="620" name="Google Shape;620;p38"/>
          <p:cNvSpPr/>
          <p:nvPr/>
        </p:nvSpPr>
        <p:spPr>
          <a:xfrm>
            <a:off x="6570508" y="3330938"/>
            <a:ext cx="470123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LOJA VIRTUAL: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Maior custo inicial de desenvolvimento e manutenção, além de ser necessário atrair tráfego para o site de forma independente.</a:t>
            </a:r>
            <a:endParaRPr b="0" i="0" sz="1400" u="none" cap="none" strike="noStrike">
              <a:solidFill>
                <a:srgbClr val="000000"/>
              </a:solidFill>
              <a:latin typeface="Arial"/>
              <a:ea typeface="Arial"/>
              <a:cs typeface="Arial"/>
              <a:sym typeface="Arial"/>
            </a:endParaRPr>
          </a:p>
        </p:txBody>
      </p:sp>
      <p:sp>
        <p:nvSpPr>
          <p:cNvPr id="621" name="Google Shape;621;p38"/>
          <p:cNvSpPr/>
          <p:nvPr/>
        </p:nvSpPr>
        <p:spPr>
          <a:xfrm>
            <a:off x="712604" y="5052135"/>
            <a:ext cx="1048879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ESSAS SÃO AS DIFERENÇAS FUNDAMENTAIS ENTRE MARKETPLACE E LOJA VIRTUAL. </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39"/>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627" name="Google Shape;627;p39"/>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628" name="Google Shape;628;p39"/>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629" name="Google Shape;629;p39"/>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630" name="Google Shape;630;p39"/>
          <p:cNvGrpSpPr/>
          <p:nvPr/>
        </p:nvGrpSpPr>
        <p:grpSpPr>
          <a:xfrm>
            <a:off x="9152793" y="5375301"/>
            <a:ext cx="844062" cy="993531"/>
            <a:chOff x="15896341" y="7846654"/>
            <a:chExt cx="2114549" cy="1409699"/>
          </a:xfrm>
        </p:grpSpPr>
        <p:pic>
          <p:nvPicPr>
            <p:cNvPr id="631" name="Google Shape;631;p39"/>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632" name="Google Shape;632;p39"/>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33" name="Google Shape;633;p39"/>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634" name="Google Shape;634;p39"/>
          <p:cNvSpPr/>
          <p:nvPr/>
        </p:nvSpPr>
        <p:spPr>
          <a:xfrm>
            <a:off x="90199" y="5914272"/>
            <a:ext cx="18628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Disponível em: SEBRAE</a:t>
            </a:r>
            <a:endParaRPr b="0" i="0" sz="1400" u="none" cap="none" strike="noStrike">
              <a:solidFill>
                <a:srgbClr val="000000"/>
              </a:solidFill>
              <a:latin typeface="Arial"/>
              <a:ea typeface="Arial"/>
              <a:cs typeface="Arial"/>
              <a:sym typeface="Arial"/>
            </a:endParaRPr>
          </a:p>
        </p:txBody>
      </p:sp>
      <p:sp>
        <p:nvSpPr>
          <p:cNvPr id="635" name="Google Shape;635;p39"/>
          <p:cNvSpPr/>
          <p:nvPr/>
        </p:nvSpPr>
        <p:spPr>
          <a:xfrm>
            <a:off x="509955" y="1627563"/>
            <a:ext cx="1121898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EMPREENDER ATRAVÉS DO E-COMMERCE COMO MICROEMPREENDEDOR INDIVIDUAL (MEI) É UMA EXCELENTE OPORTUNIDADE PARA INICIAR E EXPANDIR UM NEGÓCIO COM BAIXO CUSTO E GRANDE ALCANCE DE MERCADO. </a:t>
            </a:r>
            <a:endParaRPr b="1" i="0" sz="1800" u="none" cap="none" strike="noStrike">
              <a:solidFill>
                <a:schemeClr val="dk1"/>
              </a:solidFill>
              <a:latin typeface="Calibri"/>
              <a:ea typeface="Calibri"/>
              <a:cs typeface="Calibri"/>
              <a:sym typeface="Calibri"/>
            </a:endParaRPr>
          </a:p>
        </p:txBody>
      </p:sp>
      <p:sp>
        <p:nvSpPr>
          <p:cNvPr id="636" name="Google Shape;636;p39"/>
          <p:cNvSpPr/>
          <p:nvPr/>
        </p:nvSpPr>
        <p:spPr>
          <a:xfrm>
            <a:off x="624255" y="2395936"/>
            <a:ext cx="1069144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AQUI ESTÃO ALGUMAS ETAPAS E ESTRATÉGIAS QUE PODEM SER SEGUIDAS:</a:t>
            </a:r>
            <a:endParaRPr b="0" i="0" sz="1400" u="none" cap="none" strike="noStrike">
              <a:solidFill>
                <a:srgbClr val="000000"/>
              </a:solidFill>
              <a:latin typeface="Arial"/>
              <a:ea typeface="Arial"/>
              <a:cs typeface="Arial"/>
              <a:sym typeface="Arial"/>
            </a:endParaRPr>
          </a:p>
        </p:txBody>
      </p:sp>
      <p:sp>
        <p:nvSpPr>
          <p:cNvPr id="637" name="Google Shape;637;p39"/>
          <p:cNvSpPr/>
          <p:nvPr/>
        </p:nvSpPr>
        <p:spPr>
          <a:xfrm>
            <a:off x="509955" y="3051950"/>
            <a:ext cx="5389683"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1. ESCOLHA DO NICHO DE MERCADO: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IDENTIFICAÇÃO DE OPORTUNIDADES: Escolha um nicho de mercado que você conheça ou tenha interesse. Pesquise a demanda, concorrência e tendências desse nicho. </a:t>
            </a:r>
            <a:endParaRPr b="0" i="0" sz="1400" u="none" cap="none" strike="noStrike">
              <a:solidFill>
                <a:srgbClr val="000000"/>
              </a:solidFill>
              <a:latin typeface="Arial"/>
              <a:ea typeface="Arial"/>
              <a:cs typeface="Arial"/>
              <a:sym typeface="Arial"/>
            </a:endParaRPr>
          </a:p>
          <a:p>
            <a:pPr indent="-171450" lvl="0" marL="285750" marR="0" rtl="0" algn="just">
              <a:lnSpc>
                <a:spcPct val="100000"/>
              </a:lnSpc>
              <a:spcBef>
                <a:spcPts val="0"/>
              </a:spcBef>
              <a:spcAft>
                <a:spcPts val="0"/>
              </a:spcAft>
              <a:buClr>
                <a:schemeClr val="dk1"/>
              </a:buClr>
              <a:buSzPts val="1800"/>
              <a:buFont typeface="Noto Sans Symbols"/>
              <a:buNone/>
            </a:pPr>
            <a:r>
              <a:t/>
            </a:r>
            <a:endParaRPr b="1"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VALIDAÇÃO DA IDEIA: Antes de investir, valide sua ideia de produto ou serviço com pesquisas de mercado ou testes de venda.</a:t>
            </a:r>
            <a:endParaRPr b="0" i="0" sz="1400" u="none" cap="none" strike="noStrike">
              <a:solidFill>
                <a:srgbClr val="000000"/>
              </a:solidFill>
              <a:latin typeface="Arial"/>
              <a:ea typeface="Arial"/>
              <a:cs typeface="Arial"/>
              <a:sym typeface="Arial"/>
            </a:endParaRPr>
          </a:p>
        </p:txBody>
      </p:sp>
      <p:sp>
        <p:nvSpPr>
          <p:cNvPr id="638" name="Google Shape;638;p39"/>
          <p:cNvSpPr/>
          <p:nvPr/>
        </p:nvSpPr>
        <p:spPr>
          <a:xfrm>
            <a:off x="6459416" y="2887310"/>
            <a:ext cx="5386753"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2. CRIAÇÃO DE UMA LOJA VIRTUAL:</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PLATAFORMAS DE E-COMMERCE: </a:t>
            </a:r>
            <a:r>
              <a:rPr b="0" i="0" lang="pt-BR" sz="1800" u="none" cap="none" strike="noStrike">
                <a:solidFill>
                  <a:schemeClr val="dk1"/>
                </a:solidFill>
                <a:latin typeface="Calibri"/>
                <a:ea typeface="Calibri"/>
                <a:cs typeface="Calibri"/>
                <a:sym typeface="Calibri"/>
              </a:rPr>
              <a:t>Utilize plataformas como Shopify, Wix, ou WooCommerce, que oferecem facilidade de uso e suporte para pequenos negócios.</a:t>
            </a:r>
            <a:endParaRPr b="0" i="0" sz="1400" u="none" cap="none" strike="noStrike">
              <a:solidFill>
                <a:srgbClr val="000000"/>
              </a:solidFill>
              <a:latin typeface="Arial"/>
              <a:ea typeface="Arial"/>
              <a:cs typeface="Arial"/>
              <a:sym typeface="Arial"/>
            </a:endParaRPr>
          </a:p>
          <a:p>
            <a:pPr indent="-171450" lvl="0" marL="285750" marR="0" rtl="0" algn="just">
              <a:lnSpc>
                <a:spcPct val="10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MARKETPLACE: </a:t>
            </a:r>
            <a:r>
              <a:rPr b="0" i="0" lang="pt-BR" sz="1800" u="none" cap="none" strike="noStrike">
                <a:solidFill>
                  <a:schemeClr val="dk1"/>
                </a:solidFill>
                <a:latin typeface="Calibri"/>
                <a:ea typeface="Calibri"/>
                <a:cs typeface="Calibri"/>
                <a:sym typeface="Calibri"/>
              </a:rPr>
              <a:t>Alternativamente, você pode começar vendendo em marketplaces como Mercado Livre, Amazon ou Shopee, que já possuem tráfego e clientes.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23" name="Google Shape;123;p4"/>
          <p:cNvPicPr preferRelativeResize="0"/>
          <p:nvPr/>
        </p:nvPicPr>
        <p:blipFill rotWithShape="1">
          <a:blip r:embed="rId4">
            <a:alphaModFix/>
          </a:blip>
          <a:srcRect b="0" l="0" r="0" t="0"/>
          <a:stretch/>
        </p:blipFill>
        <p:spPr>
          <a:xfrm>
            <a:off x="4317021" y="2308517"/>
            <a:ext cx="3332287" cy="1749669"/>
          </a:xfrm>
          <a:prstGeom prst="rect">
            <a:avLst/>
          </a:prstGeom>
          <a:noFill/>
          <a:ln>
            <a:noFill/>
          </a:ln>
        </p:spPr>
      </p:pic>
      <p:grpSp>
        <p:nvGrpSpPr>
          <p:cNvPr id="124" name="Google Shape;124;p4"/>
          <p:cNvGrpSpPr/>
          <p:nvPr/>
        </p:nvGrpSpPr>
        <p:grpSpPr>
          <a:xfrm>
            <a:off x="9303165" y="1533239"/>
            <a:ext cx="2114549" cy="1920240"/>
            <a:chOff x="15896341" y="7846654"/>
            <a:chExt cx="2114549" cy="1409699"/>
          </a:xfrm>
        </p:grpSpPr>
        <p:pic>
          <p:nvPicPr>
            <p:cNvPr id="125" name="Google Shape;125;p4"/>
            <p:cNvPicPr preferRelativeResize="0"/>
            <p:nvPr/>
          </p:nvPicPr>
          <p:blipFill rotWithShape="1">
            <a:blip r:embed="rId5">
              <a:alphaModFix/>
            </a:blip>
            <a:srcRect b="0" l="0" r="0" t="0"/>
            <a:stretch/>
          </p:blipFill>
          <p:spPr>
            <a:xfrm>
              <a:off x="15896341" y="7846654"/>
              <a:ext cx="2114549" cy="1409699"/>
            </a:xfrm>
            <a:prstGeom prst="rect">
              <a:avLst/>
            </a:prstGeom>
            <a:noFill/>
            <a:ln>
              <a:noFill/>
            </a:ln>
          </p:spPr>
        </p:pic>
        <p:sp>
          <p:nvSpPr>
            <p:cNvPr id="126" name="Google Shape;126;p4"/>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pic>
        <p:nvPicPr>
          <p:cNvPr id="127" name="Google Shape;127;p4"/>
          <p:cNvPicPr preferRelativeResize="0"/>
          <p:nvPr/>
        </p:nvPicPr>
        <p:blipFill rotWithShape="1">
          <a:blip r:embed="rId6">
            <a:alphaModFix/>
          </a:blip>
          <a:srcRect b="0" l="0" r="0" t="0"/>
          <a:stretch/>
        </p:blipFill>
        <p:spPr>
          <a:xfrm>
            <a:off x="910239" y="1264825"/>
            <a:ext cx="1401160" cy="2188654"/>
          </a:xfrm>
          <a:prstGeom prst="rect">
            <a:avLst/>
          </a:prstGeom>
          <a:noFill/>
          <a:ln>
            <a:noFill/>
          </a:ln>
        </p:spPr>
      </p:pic>
      <p:sp>
        <p:nvSpPr>
          <p:cNvPr id="128" name="Google Shape;128;p4"/>
          <p:cNvSpPr txBox="1"/>
          <p:nvPr/>
        </p:nvSpPr>
        <p:spPr>
          <a:xfrm>
            <a:off x="272562" y="642405"/>
            <a:ext cx="1179048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Calibri"/>
                <a:ea typeface="Calibri"/>
                <a:cs typeface="Calibri"/>
                <a:sym typeface="Calibri"/>
              </a:rPr>
              <a:t>UM OFERECIMENTO: </a:t>
            </a:r>
            <a:endParaRPr b="1" i="0" sz="2800" u="none" cap="none" strike="noStrike">
              <a:solidFill>
                <a:schemeClr val="dk1"/>
              </a:solidFill>
              <a:latin typeface="Calibri"/>
              <a:ea typeface="Calibri"/>
              <a:cs typeface="Calibri"/>
              <a:sym typeface="Calibri"/>
            </a:endParaRPr>
          </a:p>
        </p:txBody>
      </p:sp>
      <p:sp>
        <p:nvSpPr>
          <p:cNvPr id="129" name="Google Shape;129;p4"/>
          <p:cNvSpPr/>
          <p:nvPr/>
        </p:nvSpPr>
        <p:spPr>
          <a:xfrm>
            <a:off x="369276" y="5201078"/>
            <a:ext cx="1151792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CONTATO: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ACE1UFALNOTURNO@GMAIL.COM</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40"/>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644" name="Google Shape;644;p40"/>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645" name="Google Shape;645;p40"/>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646" name="Google Shape;646;p40"/>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647" name="Google Shape;647;p40"/>
          <p:cNvGrpSpPr/>
          <p:nvPr/>
        </p:nvGrpSpPr>
        <p:grpSpPr>
          <a:xfrm>
            <a:off x="9152793" y="5375301"/>
            <a:ext cx="844062" cy="993531"/>
            <a:chOff x="15896341" y="7846654"/>
            <a:chExt cx="2114549" cy="1409699"/>
          </a:xfrm>
        </p:grpSpPr>
        <p:pic>
          <p:nvPicPr>
            <p:cNvPr id="648" name="Google Shape;648;p40"/>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649" name="Google Shape;649;p40"/>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50" name="Google Shape;650;p40"/>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651" name="Google Shape;651;p40"/>
          <p:cNvSpPr/>
          <p:nvPr/>
        </p:nvSpPr>
        <p:spPr>
          <a:xfrm>
            <a:off x="90199" y="5914272"/>
            <a:ext cx="18628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Disponível em: SEBRAE</a:t>
            </a:r>
            <a:endParaRPr b="0" i="0" sz="1400" u="none" cap="none" strike="noStrike">
              <a:solidFill>
                <a:srgbClr val="000000"/>
              </a:solidFill>
              <a:latin typeface="Arial"/>
              <a:ea typeface="Arial"/>
              <a:cs typeface="Arial"/>
              <a:sym typeface="Arial"/>
            </a:endParaRPr>
          </a:p>
        </p:txBody>
      </p:sp>
      <p:sp>
        <p:nvSpPr>
          <p:cNvPr id="652" name="Google Shape;652;p40"/>
          <p:cNvSpPr/>
          <p:nvPr/>
        </p:nvSpPr>
        <p:spPr>
          <a:xfrm>
            <a:off x="508363" y="2032735"/>
            <a:ext cx="4626345"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3. FORMALIZAÇÃO DO MEI: </a:t>
            </a:r>
            <a:endParaRPr b="1"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REGISTRO COMO MEI: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Inscreva-se como Microempreendedor Individual para formalizar seu negócio. Isso permite emitir notas fiscais e facilita o acesso a benefícios previdenciários.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OBRIGAÇÕES FISCAIS: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MEI, é necessário pagar uma taxa mensal fixa e declarar o faturamento anual, que atualmente é limitado a R$ 81.000,00.</a:t>
            </a:r>
            <a:endParaRPr b="0" i="0" sz="1400" u="none" cap="none" strike="noStrike">
              <a:solidFill>
                <a:srgbClr val="000000"/>
              </a:solidFill>
              <a:latin typeface="Arial"/>
              <a:ea typeface="Arial"/>
              <a:cs typeface="Arial"/>
              <a:sym typeface="Arial"/>
            </a:endParaRPr>
          </a:p>
        </p:txBody>
      </p:sp>
      <p:sp>
        <p:nvSpPr>
          <p:cNvPr id="653" name="Google Shape;653;p40"/>
          <p:cNvSpPr/>
          <p:nvPr/>
        </p:nvSpPr>
        <p:spPr>
          <a:xfrm>
            <a:off x="6570145" y="2050408"/>
            <a:ext cx="5158795"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4. MARKETING DIGITAL REDES SOCIAIS: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REDES SOCIAIS:</a:t>
            </a:r>
            <a:r>
              <a:rPr b="0" i="0" lang="pt-BR"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Utilize redes sociais como Instagram, Facebook e TikTok para promover seus produtos e construir uma comunidade em torno da sua marca.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SEO E CONTEÚDO: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Invista em estratégias de SEO (Search Engine Optimization) e marketing de conteúdo para atrair tráfego orgânico para sua loja virtual.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id="658" name="Google Shape;658;p4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659" name="Google Shape;659;p41"/>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660" name="Google Shape;660;p41"/>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661" name="Google Shape;661;p41"/>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662" name="Google Shape;662;p41"/>
          <p:cNvGrpSpPr/>
          <p:nvPr/>
        </p:nvGrpSpPr>
        <p:grpSpPr>
          <a:xfrm>
            <a:off x="9152793" y="5375301"/>
            <a:ext cx="844062" cy="993531"/>
            <a:chOff x="15896341" y="7846654"/>
            <a:chExt cx="2114549" cy="1409699"/>
          </a:xfrm>
        </p:grpSpPr>
        <p:pic>
          <p:nvPicPr>
            <p:cNvPr id="663" name="Google Shape;663;p41"/>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664" name="Google Shape;664;p41"/>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65" name="Google Shape;665;p41"/>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666" name="Google Shape;666;p41"/>
          <p:cNvSpPr/>
          <p:nvPr/>
        </p:nvSpPr>
        <p:spPr>
          <a:xfrm>
            <a:off x="90199" y="5914272"/>
            <a:ext cx="18628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Disponível em: SEBRAE</a:t>
            </a:r>
            <a:endParaRPr b="0" i="0" sz="1400" u="none" cap="none" strike="noStrike">
              <a:solidFill>
                <a:srgbClr val="000000"/>
              </a:solidFill>
              <a:latin typeface="Arial"/>
              <a:ea typeface="Arial"/>
              <a:cs typeface="Arial"/>
              <a:sym typeface="Arial"/>
            </a:endParaRPr>
          </a:p>
        </p:txBody>
      </p:sp>
      <p:sp>
        <p:nvSpPr>
          <p:cNvPr id="667" name="Google Shape;667;p41"/>
          <p:cNvSpPr/>
          <p:nvPr/>
        </p:nvSpPr>
        <p:spPr>
          <a:xfrm>
            <a:off x="471854" y="1764147"/>
            <a:ext cx="4671646"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5. GESTÃO DE ESTOQUE E LOGÍSTICA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FORNECIMENTO E ESTOQUE: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Mantenha um bom relacionamento com fornecedores para garantir a qualidade e o abastecimento dos produtos.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LOGÍSTICA: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Escolha parceiros logísticos que ofereçam bons preços e confiabilidade, como Correios, transportadoras ou empresas de logística integradas.</a:t>
            </a:r>
            <a:endParaRPr b="0" i="0" sz="1400" u="none" cap="none" strike="noStrike">
              <a:solidFill>
                <a:srgbClr val="000000"/>
              </a:solidFill>
              <a:latin typeface="Arial"/>
              <a:ea typeface="Arial"/>
              <a:cs typeface="Arial"/>
              <a:sym typeface="Arial"/>
            </a:endParaRPr>
          </a:p>
        </p:txBody>
      </p:sp>
      <p:sp>
        <p:nvSpPr>
          <p:cNvPr id="668" name="Google Shape;668;p41"/>
          <p:cNvSpPr/>
          <p:nvPr/>
        </p:nvSpPr>
        <p:spPr>
          <a:xfrm>
            <a:off x="6810374" y="1902062"/>
            <a:ext cx="4684837" cy="25853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6. ATENDIMENTO AO CLIENTE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SUPORTE E PÓS-VENDA: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Invista em um bom atendimento ao cliente. Um suporte eficiente e um pós-venda bem feito podem garantir a fidelização do cliente.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POLÍTICA DE TROCAS E DEVOLUÇÕES: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Estabeleça políticas claras e justas para trocas e devoluções.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id="673" name="Google Shape;673;p4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674" name="Google Shape;674;p42"/>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675" name="Google Shape;675;p42"/>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676" name="Google Shape;676;p42"/>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677" name="Google Shape;677;p42"/>
          <p:cNvGrpSpPr/>
          <p:nvPr/>
        </p:nvGrpSpPr>
        <p:grpSpPr>
          <a:xfrm>
            <a:off x="9152793" y="5375301"/>
            <a:ext cx="844062" cy="993531"/>
            <a:chOff x="15896341" y="7846654"/>
            <a:chExt cx="2114549" cy="1409699"/>
          </a:xfrm>
        </p:grpSpPr>
        <p:pic>
          <p:nvPicPr>
            <p:cNvPr id="678" name="Google Shape;678;p42"/>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679" name="Google Shape;679;p42"/>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80" name="Google Shape;680;p42"/>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681" name="Google Shape;681;p42"/>
          <p:cNvSpPr/>
          <p:nvPr/>
        </p:nvSpPr>
        <p:spPr>
          <a:xfrm>
            <a:off x="90199" y="5914272"/>
            <a:ext cx="18628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Disponível em: SEBRAE</a:t>
            </a:r>
            <a:endParaRPr b="0" i="0" sz="1400" u="none" cap="none" strike="noStrike">
              <a:solidFill>
                <a:srgbClr val="000000"/>
              </a:solidFill>
              <a:latin typeface="Arial"/>
              <a:ea typeface="Arial"/>
              <a:cs typeface="Arial"/>
              <a:sym typeface="Arial"/>
            </a:endParaRPr>
          </a:p>
        </p:txBody>
      </p:sp>
      <p:sp>
        <p:nvSpPr>
          <p:cNvPr id="682" name="Google Shape;682;p42"/>
          <p:cNvSpPr/>
          <p:nvPr/>
        </p:nvSpPr>
        <p:spPr>
          <a:xfrm>
            <a:off x="3612467" y="2594061"/>
            <a:ext cx="5172807" cy="25853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7. ANÁLISE DE RESULTADOS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MÉTRICAS DE DESEMPENHO: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Monitore regularmente métricas como taxa de conversão, ticket médio, retorno sobre investimento (ROI), entre outras, para ajustar suas estratégias.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FEEDBACK DO CLIENTE: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Use o feedback dos clientes para aprimorar seus produtos, serviços e processos.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43"/>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688" name="Google Shape;688;p43"/>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689" name="Google Shape;689;p43"/>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690" name="Google Shape;690;p43"/>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691" name="Google Shape;691;p43"/>
          <p:cNvGrpSpPr/>
          <p:nvPr/>
        </p:nvGrpSpPr>
        <p:grpSpPr>
          <a:xfrm>
            <a:off x="9152793" y="5375301"/>
            <a:ext cx="844062" cy="993531"/>
            <a:chOff x="15896341" y="7846654"/>
            <a:chExt cx="2114549" cy="1409699"/>
          </a:xfrm>
        </p:grpSpPr>
        <p:pic>
          <p:nvPicPr>
            <p:cNvPr id="692" name="Google Shape;692;p43"/>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693" name="Google Shape;693;p43"/>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694" name="Google Shape;694;p43"/>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695" name="Google Shape;695;p43"/>
          <p:cNvSpPr/>
          <p:nvPr/>
        </p:nvSpPr>
        <p:spPr>
          <a:xfrm>
            <a:off x="3178978" y="1627563"/>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sp>
        <p:nvSpPr>
          <p:cNvPr id="696" name="Google Shape;696;p43"/>
          <p:cNvSpPr/>
          <p:nvPr/>
        </p:nvSpPr>
        <p:spPr>
          <a:xfrm>
            <a:off x="4870938" y="2478040"/>
            <a:ext cx="6474804"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AS PLATAFORMAS DIGITAIS COMO FACEBOOK, INSTAGRAM, OLX E SHOPEE TÊM SE TORNADO FERRAMENTAS ESSENCIAIS PARA O MICROEMPREENDEDOR INDIVIDUAL (MEI) QUE DESEJA EXPANDIR SEUS NEGÓCIOS POR MEIO DO E-COMMERCE. CADA UMA DESSAS PLATAFORMAS OFERECE CARACTERÍSTICAS DISTINTAS QUE, QUANDO BEM UTILIZADAS, PODEM ALAVANCAR A PRESENÇA ONLINE DE PEQUENOS EMPREENDEDORES, FACILITANDO A CONEXÃO COM O PÚBLICO-ALVO E AUMENTANDO AS VENDAS.</a:t>
            </a:r>
            <a:endParaRPr b="0" i="0" sz="1800" u="none" cap="none" strike="noStrike">
              <a:solidFill>
                <a:schemeClr val="dk1"/>
              </a:solidFill>
              <a:latin typeface="Calibri"/>
              <a:ea typeface="Calibri"/>
              <a:cs typeface="Calibri"/>
              <a:sym typeface="Calibri"/>
            </a:endParaRPr>
          </a:p>
        </p:txBody>
      </p:sp>
      <p:pic>
        <p:nvPicPr>
          <p:cNvPr id="697" name="Google Shape;697;p43"/>
          <p:cNvPicPr preferRelativeResize="0"/>
          <p:nvPr/>
        </p:nvPicPr>
        <p:blipFill rotWithShape="1">
          <a:blip r:embed="rId7">
            <a:alphaModFix/>
          </a:blip>
          <a:srcRect b="0" l="0" r="0" t="0"/>
          <a:stretch/>
        </p:blipFill>
        <p:spPr>
          <a:xfrm>
            <a:off x="373671" y="2184780"/>
            <a:ext cx="4186993" cy="3752850"/>
          </a:xfrm>
          <a:prstGeom prst="rect">
            <a:avLst/>
          </a:prstGeom>
          <a:noFill/>
          <a:ln>
            <a:noFill/>
          </a:ln>
        </p:spPr>
      </p:pic>
      <p:sp>
        <p:nvSpPr>
          <p:cNvPr id="698" name="Google Shape;698;p43"/>
          <p:cNvSpPr/>
          <p:nvPr/>
        </p:nvSpPr>
        <p:spPr>
          <a:xfrm>
            <a:off x="246186" y="6005811"/>
            <a:ext cx="1048922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t-BR" sz="1100" u="none" cap="none" strike="noStrike">
                <a:solidFill>
                  <a:schemeClr val="dk1"/>
                </a:solidFill>
                <a:latin typeface="Calibri"/>
                <a:ea typeface="Calibri"/>
                <a:cs typeface="Calibri"/>
                <a:sym typeface="Calibri"/>
              </a:rPr>
              <a:t>https://d2urhn0mmik6is.cloudfront.net/site/_images/monthly/0424/tgd-gc/TGD-GC-share.jpg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44"/>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704" name="Google Shape;704;p44"/>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705" name="Google Shape;705;p44"/>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706" name="Google Shape;706;p44"/>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707" name="Google Shape;707;p44"/>
          <p:cNvGrpSpPr/>
          <p:nvPr/>
        </p:nvGrpSpPr>
        <p:grpSpPr>
          <a:xfrm>
            <a:off x="9152793" y="5375301"/>
            <a:ext cx="844062" cy="993531"/>
            <a:chOff x="15896341" y="7846654"/>
            <a:chExt cx="2114549" cy="1409699"/>
          </a:xfrm>
        </p:grpSpPr>
        <p:pic>
          <p:nvPicPr>
            <p:cNvPr id="708" name="Google Shape;708;p44"/>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709" name="Google Shape;709;p44"/>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710" name="Google Shape;710;p44"/>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711" name="Google Shape;711;p44"/>
          <p:cNvSpPr/>
          <p:nvPr/>
        </p:nvSpPr>
        <p:spPr>
          <a:xfrm>
            <a:off x="3178978" y="1627563"/>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sp>
        <p:nvSpPr>
          <p:cNvPr id="712" name="Google Shape;712;p44"/>
          <p:cNvSpPr/>
          <p:nvPr/>
        </p:nvSpPr>
        <p:spPr>
          <a:xfrm>
            <a:off x="3048000" y="2551837"/>
            <a:ext cx="6096000" cy="2031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Facebook e o Instagram são redes sociais que, além de possibilitarem a interação com uma ampla audiência, oferecem recursos de venda direta, como o Facebook Marketplace e o Instagram Shopping. Essas funcionalidades permitem que o MEI crie uma vitrine virtual, promova seus produtos e interaja com clientes em potencial de maneira mais pessoal e direta.</a:t>
            </a:r>
            <a:endParaRPr b="0" i="0" sz="1400" u="none" cap="none" strike="noStrike">
              <a:solidFill>
                <a:srgbClr val="000000"/>
              </a:solidFill>
              <a:latin typeface="Arial"/>
              <a:ea typeface="Arial"/>
              <a:cs typeface="Arial"/>
              <a:sym typeface="Arial"/>
            </a:endParaRPr>
          </a:p>
        </p:txBody>
      </p:sp>
      <p:pic>
        <p:nvPicPr>
          <p:cNvPr id="713" name="Google Shape;713;p44"/>
          <p:cNvPicPr preferRelativeResize="0"/>
          <p:nvPr/>
        </p:nvPicPr>
        <p:blipFill rotWithShape="1">
          <a:blip r:embed="rId7">
            <a:alphaModFix/>
          </a:blip>
          <a:srcRect b="0" l="0" r="0" t="0"/>
          <a:stretch/>
        </p:blipFill>
        <p:spPr>
          <a:xfrm>
            <a:off x="331214" y="3758862"/>
            <a:ext cx="2297685" cy="2297685"/>
          </a:xfrm>
          <a:prstGeom prst="rect">
            <a:avLst/>
          </a:prstGeom>
          <a:noFill/>
          <a:ln>
            <a:noFill/>
          </a:ln>
        </p:spPr>
      </p:pic>
      <p:pic>
        <p:nvPicPr>
          <p:cNvPr id="714" name="Google Shape;714;p44"/>
          <p:cNvPicPr preferRelativeResize="0"/>
          <p:nvPr/>
        </p:nvPicPr>
        <p:blipFill rotWithShape="1">
          <a:blip r:embed="rId8">
            <a:alphaModFix/>
          </a:blip>
          <a:srcRect b="0" l="0" r="0" t="0"/>
          <a:stretch/>
        </p:blipFill>
        <p:spPr>
          <a:xfrm>
            <a:off x="9470685" y="1645529"/>
            <a:ext cx="2258255" cy="225825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45"/>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720" name="Google Shape;720;p45"/>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721" name="Google Shape;721;p45"/>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722" name="Google Shape;722;p45"/>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723" name="Google Shape;723;p45"/>
          <p:cNvGrpSpPr/>
          <p:nvPr/>
        </p:nvGrpSpPr>
        <p:grpSpPr>
          <a:xfrm>
            <a:off x="9152793" y="5375301"/>
            <a:ext cx="844062" cy="993531"/>
            <a:chOff x="15896341" y="7846654"/>
            <a:chExt cx="2114549" cy="1409699"/>
          </a:xfrm>
        </p:grpSpPr>
        <p:pic>
          <p:nvPicPr>
            <p:cNvPr id="724" name="Google Shape;724;p45"/>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725" name="Google Shape;725;p45"/>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726" name="Google Shape;726;p45"/>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727" name="Google Shape;727;p45"/>
          <p:cNvSpPr/>
          <p:nvPr/>
        </p:nvSpPr>
        <p:spPr>
          <a:xfrm>
            <a:off x="3178978" y="1627563"/>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pic>
        <p:nvPicPr>
          <p:cNvPr id="728" name="Google Shape;728;p45"/>
          <p:cNvPicPr preferRelativeResize="0"/>
          <p:nvPr/>
        </p:nvPicPr>
        <p:blipFill rotWithShape="1">
          <a:blip r:embed="rId7">
            <a:alphaModFix/>
          </a:blip>
          <a:srcRect b="0" l="0" r="0" t="0"/>
          <a:stretch/>
        </p:blipFill>
        <p:spPr>
          <a:xfrm>
            <a:off x="9119655" y="2187227"/>
            <a:ext cx="2793922" cy="2807954"/>
          </a:xfrm>
          <a:prstGeom prst="rect">
            <a:avLst/>
          </a:prstGeom>
          <a:noFill/>
          <a:ln>
            <a:noFill/>
          </a:ln>
        </p:spPr>
      </p:pic>
      <p:sp>
        <p:nvSpPr>
          <p:cNvPr id="729" name="Google Shape;729;p45"/>
          <p:cNvSpPr/>
          <p:nvPr/>
        </p:nvSpPr>
        <p:spPr>
          <a:xfrm>
            <a:off x="598518" y="2329195"/>
            <a:ext cx="8299938" cy="36933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FACEBOOK</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DESCRIÇÃO: </a:t>
            </a:r>
            <a:r>
              <a:rPr b="0" i="0" lang="pt-BR" sz="1800" u="none" cap="none" strike="noStrike">
                <a:solidFill>
                  <a:schemeClr val="dk1"/>
                </a:solidFill>
                <a:latin typeface="Calibri"/>
                <a:ea typeface="Calibri"/>
                <a:cs typeface="Calibri"/>
                <a:sym typeface="Calibri"/>
              </a:rPr>
              <a:t>O Facebook é uma das redes sociais mais populares, oferecendo uma plataforma robusta para negócios, chamada Facebook Marketplace. Também é possível criar uma loja online dentro da página da sua empresa.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UTILIZAR:MARKETPLACE: </a:t>
            </a:r>
            <a:r>
              <a:rPr b="0" i="0" lang="pt-BR" sz="1800" u="none" cap="none" strike="noStrike">
                <a:solidFill>
                  <a:schemeClr val="dk1"/>
                </a:solidFill>
                <a:latin typeface="Calibri"/>
                <a:ea typeface="Calibri"/>
                <a:cs typeface="Calibri"/>
                <a:sym typeface="Calibri"/>
              </a:rPr>
              <a:t>Anuncie seus produtos no Facebook Marketplace, uma seção dedicada para a compra e venda dentro da plataforma. É uma ótima opção para alcançar clientes locais.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PÁGINA DE NEGÓCIOS: </a:t>
            </a:r>
            <a:r>
              <a:rPr b="0" i="0" lang="pt-BR" sz="1800" u="none" cap="none" strike="noStrike">
                <a:solidFill>
                  <a:schemeClr val="dk1"/>
                </a:solidFill>
                <a:latin typeface="Calibri"/>
                <a:ea typeface="Calibri"/>
                <a:cs typeface="Calibri"/>
                <a:sym typeface="Calibri"/>
              </a:rPr>
              <a:t>Crie uma página profissional para seu negócio, onde você pode listar produtos, oferecer atendimento ao cliente, e promover sua marca.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ANÚNCIOS PAGOS: </a:t>
            </a:r>
            <a:r>
              <a:rPr b="0" i="0" lang="pt-BR" sz="1800" u="none" cap="none" strike="noStrike">
                <a:solidFill>
                  <a:schemeClr val="dk1"/>
                </a:solidFill>
                <a:latin typeface="Calibri"/>
                <a:ea typeface="Calibri"/>
                <a:cs typeface="Calibri"/>
                <a:sym typeface="Calibri"/>
              </a:rPr>
              <a:t>Utilize o Facebook Ads para direcionar anúncios para públicos específicos com base em interesses, localização e outros critérios.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GRUPOS: </a:t>
            </a:r>
            <a:r>
              <a:rPr b="0" i="0" lang="pt-BR" sz="1800" u="none" cap="none" strike="noStrike">
                <a:solidFill>
                  <a:schemeClr val="dk1"/>
                </a:solidFill>
                <a:latin typeface="Calibri"/>
                <a:ea typeface="Calibri"/>
                <a:cs typeface="Calibri"/>
                <a:sym typeface="Calibri"/>
              </a:rPr>
              <a:t>Participe de grupos relacionados ao seu nicho de mercado para promover seus produtos de maneira mais direcionada.</a:t>
            </a:r>
            <a:endParaRPr b="0" i="0" sz="1400" u="none" cap="none" strike="noStrike">
              <a:solidFill>
                <a:srgbClr val="000000"/>
              </a:solidFill>
              <a:latin typeface="Arial"/>
              <a:ea typeface="Arial"/>
              <a:cs typeface="Arial"/>
              <a:sym typeface="Arial"/>
            </a:endParaRPr>
          </a:p>
        </p:txBody>
      </p:sp>
      <p:sp>
        <p:nvSpPr>
          <p:cNvPr id="730" name="Google Shape;730;p45"/>
          <p:cNvSpPr/>
          <p:nvPr/>
        </p:nvSpPr>
        <p:spPr>
          <a:xfrm>
            <a:off x="598518" y="5959890"/>
            <a:ext cx="29517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https://www.facebook.com/business/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id="735" name="Google Shape;735;p46"/>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736" name="Google Shape;736;p46"/>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737" name="Google Shape;737;p46"/>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738" name="Google Shape;738;p46"/>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739" name="Google Shape;739;p46"/>
          <p:cNvGrpSpPr/>
          <p:nvPr/>
        </p:nvGrpSpPr>
        <p:grpSpPr>
          <a:xfrm>
            <a:off x="9152793" y="5375301"/>
            <a:ext cx="844062" cy="993531"/>
            <a:chOff x="15896341" y="7846654"/>
            <a:chExt cx="2114549" cy="1409699"/>
          </a:xfrm>
        </p:grpSpPr>
        <p:pic>
          <p:nvPicPr>
            <p:cNvPr id="740" name="Google Shape;740;p46"/>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741" name="Google Shape;741;p46"/>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742" name="Google Shape;742;p46"/>
          <p:cNvSpPr/>
          <p:nvPr/>
        </p:nvSpPr>
        <p:spPr>
          <a:xfrm>
            <a:off x="3748942" y="1069920"/>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743" name="Google Shape;743;p46"/>
          <p:cNvSpPr/>
          <p:nvPr/>
        </p:nvSpPr>
        <p:spPr>
          <a:xfrm>
            <a:off x="3178978" y="1493897"/>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pic>
        <p:nvPicPr>
          <p:cNvPr id="744" name="Google Shape;744;p46"/>
          <p:cNvPicPr preferRelativeResize="0"/>
          <p:nvPr/>
        </p:nvPicPr>
        <p:blipFill rotWithShape="1">
          <a:blip r:embed="rId7">
            <a:alphaModFix/>
          </a:blip>
          <a:srcRect b="0" l="0" r="0" t="0"/>
          <a:stretch/>
        </p:blipFill>
        <p:spPr>
          <a:xfrm>
            <a:off x="360485" y="2427339"/>
            <a:ext cx="3508131" cy="3535836"/>
          </a:xfrm>
          <a:prstGeom prst="rect">
            <a:avLst/>
          </a:prstGeom>
          <a:noFill/>
          <a:ln>
            <a:noFill/>
          </a:ln>
        </p:spPr>
      </p:pic>
      <p:sp>
        <p:nvSpPr>
          <p:cNvPr id="745" name="Google Shape;745;p46"/>
          <p:cNvSpPr/>
          <p:nvPr/>
        </p:nvSpPr>
        <p:spPr>
          <a:xfrm>
            <a:off x="4026237" y="1993609"/>
            <a:ext cx="7605987" cy="36933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INSTAGRAM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DESCRIÇÃO: </a:t>
            </a:r>
            <a:r>
              <a:rPr b="0" i="0" lang="pt-BR" sz="1800" u="none" cap="none" strike="noStrike">
                <a:solidFill>
                  <a:schemeClr val="dk1"/>
                </a:solidFill>
                <a:latin typeface="Calibri"/>
                <a:ea typeface="Calibri"/>
                <a:cs typeface="Calibri"/>
                <a:sym typeface="Calibri"/>
              </a:rPr>
              <a:t>O Instagram, propriedade do Facebook, é uma plataforma visual que se destaca na promoção de produtos através de fotos e vídeos. É ideal para marcas que dependem de imagens atraentes.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UTILIZAR: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INSTAGRAM SHOPPING: </a:t>
            </a:r>
            <a:r>
              <a:rPr b="0" i="0" lang="pt-BR" sz="1800" u="none" cap="none" strike="noStrike">
                <a:solidFill>
                  <a:schemeClr val="dk1"/>
                </a:solidFill>
                <a:latin typeface="Calibri"/>
                <a:ea typeface="Calibri"/>
                <a:cs typeface="Calibri"/>
                <a:sym typeface="Calibri"/>
              </a:rPr>
              <a:t>Configure uma loja no Instagram, onde os usuários podem ver e comprar produtos diretamente das suas postagens e histórias.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STORIES E REELS: </a:t>
            </a:r>
            <a:r>
              <a:rPr b="0" i="0" lang="pt-BR" sz="1800" u="none" cap="none" strike="noStrike">
                <a:solidFill>
                  <a:schemeClr val="dk1"/>
                </a:solidFill>
                <a:latin typeface="Calibri"/>
                <a:ea typeface="Calibri"/>
                <a:cs typeface="Calibri"/>
                <a:sym typeface="Calibri"/>
              </a:rPr>
              <a:t>Use Stories para compartilhar conteúdo temporário e Reels para criar vídeos curtos e dinâmicos que podem aumentar o engajamento.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INFLUENCIADORES: </a:t>
            </a:r>
            <a:r>
              <a:rPr b="0" i="0" lang="pt-BR" sz="1800" u="none" cap="none" strike="noStrike">
                <a:solidFill>
                  <a:schemeClr val="dk1"/>
                </a:solidFill>
                <a:latin typeface="Calibri"/>
                <a:ea typeface="Calibri"/>
                <a:cs typeface="Calibri"/>
                <a:sym typeface="Calibri"/>
              </a:rPr>
              <a:t>Colabore com influenciadores digitais para promover seus produtos para um público mais amplo.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HASHTAGS: </a:t>
            </a:r>
            <a:r>
              <a:rPr b="0" i="0" lang="pt-BR" sz="1800" u="none" cap="none" strike="noStrike">
                <a:solidFill>
                  <a:schemeClr val="dk1"/>
                </a:solidFill>
                <a:latin typeface="Calibri"/>
                <a:ea typeface="Calibri"/>
                <a:cs typeface="Calibri"/>
                <a:sym typeface="Calibri"/>
              </a:rPr>
              <a:t>Use hashtags relevantes para alcançar uma audiência maior e engajar potenciais clientes.</a:t>
            </a:r>
            <a:endParaRPr b="0" i="0" sz="1400" u="none" cap="none" strike="noStrike">
              <a:solidFill>
                <a:srgbClr val="000000"/>
              </a:solidFill>
              <a:latin typeface="Arial"/>
              <a:ea typeface="Arial"/>
              <a:cs typeface="Arial"/>
              <a:sym typeface="Arial"/>
            </a:endParaRPr>
          </a:p>
        </p:txBody>
      </p:sp>
      <p:sp>
        <p:nvSpPr>
          <p:cNvPr id="746" name="Google Shape;746;p46"/>
          <p:cNvSpPr/>
          <p:nvPr/>
        </p:nvSpPr>
        <p:spPr>
          <a:xfrm>
            <a:off x="4026237" y="5836206"/>
            <a:ext cx="487221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https://business.instagram.com/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47"/>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752" name="Google Shape;752;p47"/>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753" name="Google Shape;753;p47"/>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754" name="Google Shape;754;p47"/>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755" name="Google Shape;755;p47"/>
          <p:cNvGrpSpPr/>
          <p:nvPr/>
        </p:nvGrpSpPr>
        <p:grpSpPr>
          <a:xfrm>
            <a:off x="9152793" y="5375301"/>
            <a:ext cx="844062" cy="993531"/>
            <a:chOff x="15896341" y="7846654"/>
            <a:chExt cx="2114549" cy="1409699"/>
          </a:xfrm>
        </p:grpSpPr>
        <p:pic>
          <p:nvPicPr>
            <p:cNvPr id="756" name="Google Shape;756;p47"/>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757" name="Google Shape;757;p47"/>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758" name="Google Shape;758;p47"/>
          <p:cNvSpPr/>
          <p:nvPr/>
        </p:nvSpPr>
        <p:spPr>
          <a:xfrm>
            <a:off x="3748942" y="1069920"/>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759" name="Google Shape;759;p47"/>
          <p:cNvSpPr/>
          <p:nvPr/>
        </p:nvSpPr>
        <p:spPr>
          <a:xfrm>
            <a:off x="3178978" y="1493897"/>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sp>
        <p:nvSpPr>
          <p:cNvPr id="760" name="Google Shape;760;p47"/>
          <p:cNvSpPr/>
          <p:nvPr/>
        </p:nvSpPr>
        <p:spPr>
          <a:xfrm>
            <a:off x="-528884" y="6297118"/>
            <a:ext cx="487221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https://business.instagram.com/</a:t>
            </a:r>
            <a:endParaRPr b="0" i="0" sz="1400" u="none" cap="none" strike="noStrike">
              <a:solidFill>
                <a:srgbClr val="000000"/>
              </a:solidFill>
              <a:latin typeface="Arial"/>
              <a:ea typeface="Arial"/>
              <a:cs typeface="Arial"/>
              <a:sym typeface="Arial"/>
            </a:endParaRPr>
          </a:p>
        </p:txBody>
      </p:sp>
      <p:sp>
        <p:nvSpPr>
          <p:cNvPr id="761" name="Google Shape;761;p47"/>
          <p:cNvSpPr/>
          <p:nvPr/>
        </p:nvSpPr>
        <p:spPr>
          <a:xfrm>
            <a:off x="3156665" y="1985271"/>
            <a:ext cx="62426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 </a:t>
            </a:r>
            <a:r>
              <a:rPr b="1" i="0" lang="pt-BR" sz="1800" u="none" cap="none" strike="noStrike">
                <a:solidFill>
                  <a:schemeClr val="dk1"/>
                </a:solidFill>
                <a:latin typeface="Calibri"/>
                <a:ea typeface="Calibri"/>
                <a:cs typeface="Calibri"/>
                <a:sym typeface="Calibri"/>
              </a:rPr>
              <a:t>EXEMPLO DE COMO ESTRUTURAR SEU PERFIL NO INSTAGRAM</a:t>
            </a:r>
            <a:r>
              <a:rPr b="0" i="0" lang="pt-BR"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762" name="Google Shape;762;p47"/>
          <p:cNvPicPr preferRelativeResize="0"/>
          <p:nvPr/>
        </p:nvPicPr>
        <p:blipFill rotWithShape="1">
          <a:blip r:embed="rId7">
            <a:alphaModFix/>
          </a:blip>
          <a:srcRect b="0" l="0" r="0" t="0"/>
          <a:stretch/>
        </p:blipFill>
        <p:spPr>
          <a:xfrm>
            <a:off x="420622" y="2476645"/>
            <a:ext cx="2973209" cy="3698431"/>
          </a:xfrm>
          <a:prstGeom prst="rect">
            <a:avLst/>
          </a:prstGeom>
          <a:noFill/>
          <a:ln>
            <a:noFill/>
          </a:ln>
        </p:spPr>
      </p:pic>
      <p:pic>
        <p:nvPicPr>
          <p:cNvPr id="763" name="Google Shape;763;p47"/>
          <p:cNvPicPr preferRelativeResize="0"/>
          <p:nvPr/>
        </p:nvPicPr>
        <p:blipFill rotWithShape="1">
          <a:blip r:embed="rId8">
            <a:alphaModFix/>
          </a:blip>
          <a:srcRect b="0" l="0" r="0" t="0"/>
          <a:stretch/>
        </p:blipFill>
        <p:spPr>
          <a:xfrm>
            <a:off x="2287837" y="4088096"/>
            <a:ext cx="3145809" cy="158510"/>
          </a:xfrm>
          <a:prstGeom prst="rect">
            <a:avLst/>
          </a:prstGeom>
          <a:noFill/>
          <a:ln>
            <a:noFill/>
          </a:ln>
        </p:spPr>
      </p:pic>
      <p:pic>
        <p:nvPicPr>
          <p:cNvPr id="764" name="Google Shape;764;p47"/>
          <p:cNvPicPr preferRelativeResize="0"/>
          <p:nvPr/>
        </p:nvPicPr>
        <p:blipFill rotWithShape="1">
          <a:blip r:embed="rId9">
            <a:alphaModFix/>
          </a:blip>
          <a:srcRect b="0" l="0" r="0" t="0"/>
          <a:stretch/>
        </p:blipFill>
        <p:spPr>
          <a:xfrm>
            <a:off x="965877" y="2861710"/>
            <a:ext cx="4467769" cy="377985"/>
          </a:xfrm>
          <a:prstGeom prst="rect">
            <a:avLst/>
          </a:prstGeom>
          <a:noFill/>
          <a:ln>
            <a:noFill/>
          </a:ln>
        </p:spPr>
      </p:pic>
      <p:pic>
        <p:nvPicPr>
          <p:cNvPr id="765" name="Google Shape;765;p47"/>
          <p:cNvPicPr preferRelativeResize="0"/>
          <p:nvPr/>
        </p:nvPicPr>
        <p:blipFill rotWithShape="1">
          <a:blip r:embed="rId10">
            <a:alphaModFix/>
          </a:blip>
          <a:srcRect b="0" l="0" r="0" t="0"/>
          <a:stretch/>
        </p:blipFill>
        <p:spPr>
          <a:xfrm>
            <a:off x="420622" y="3554461"/>
            <a:ext cx="2392916" cy="1147732"/>
          </a:xfrm>
          <a:prstGeom prst="rect">
            <a:avLst/>
          </a:prstGeom>
          <a:noFill/>
          <a:ln>
            <a:noFill/>
          </a:ln>
        </p:spPr>
      </p:pic>
      <p:pic>
        <p:nvPicPr>
          <p:cNvPr id="766" name="Google Shape;766;p47"/>
          <p:cNvPicPr preferRelativeResize="0"/>
          <p:nvPr/>
        </p:nvPicPr>
        <p:blipFill rotWithShape="1">
          <a:blip r:embed="rId11">
            <a:alphaModFix/>
          </a:blip>
          <a:srcRect b="0" l="0" r="0" t="0"/>
          <a:stretch/>
        </p:blipFill>
        <p:spPr>
          <a:xfrm>
            <a:off x="571829" y="4702193"/>
            <a:ext cx="1687904" cy="254470"/>
          </a:xfrm>
          <a:prstGeom prst="rect">
            <a:avLst/>
          </a:prstGeom>
          <a:noFill/>
          <a:ln>
            <a:noFill/>
          </a:ln>
        </p:spPr>
      </p:pic>
      <p:pic>
        <p:nvPicPr>
          <p:cNvPr id="767" name="Google Shape;767;p47"/>
          <p:cNvPicPr preferRelativeResize="0"/>
          <p:nvPr/>
        </p:nvPicPr>
        <p:blipFill rotWithShape="1">
          <a:blip r:embed="rId12">
            <a:alphaModFix/>
          </a:blip>
          <a:srcRect b="0" l="0" r="0" t="0"/>
          <a:stretch/>
        </p:blipFill>
        <p:spPr>
          <a:xfrm>
            <a:off x="2573318" y="5601640"/>
            <a:ext cx="3036071" cy="158510"/>
          </a:xfrm>
          <a:prstGeom prst="rect">
            <a:avLst/>
          </a:prstGeom>
          <a:noFill/>
          <a:ln>
            <a:noFill/>
          </a:ln>
        </p:spPr>
      </p:pic>
      <p:sp>
        <p:nvSpPr>
          <p:cNvPr id="768" name="Google Shape;768;p47"/>
          <p:cNvSpPr/>
          <p:nvPr/>
        </p:nvSpPr>
        <p:spPr>
          <a:xfrm>
            <a:off x="5444715" y="2962078"/>
            <a:ext cx="455227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Perfil (@) fácil de encontrar com nome da loja.</a:t>
            </a:r>
            <a:endParaRPr b="0" i="0" sz="1400" u="none" cap="none" strike="noStrike">
              <a:solidFill>
                <a:srgbClr val="000000"/>
              </a:solidFill>
              <a:latin typeface="Arial"/>
              <a:ea typeface="Arial"/>
              <a:cs typeface="Arial"/>
              <a:sym typeface="Arial"/>
            </a:endParaRPr>
          </a:p>
        </p:txBody>
      </p:sp>
      <p:sp>
        <p:nvSpPr>
          <p:cNvPr id="769" name="Google Shape;769;p47"/>
          <p:cNvSpPr/>
          <p:nvPr/>
        </p:nvSpPr>
        <p:spPr>
          <a:xfrm>
            <a:off x="5433647" y="3957351"/>
            <a:ext cx="3965690"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Descrição e informações sobre a loja, podendo inserir o contato de WhatsApp.</a:t>
            </a:r>
            <a:endParaRPr b="0" i="0" sz="1400" u="none" cap="none" strike="noStrike">
              <a:solidFill>
                <a:srgbClr val="000000"/>
              </a:solidFill>
              <a:latin typeface="Arial"/>
              <a:ea typeface="Arial"/>
              <a:cs typeface="Arial"/>
              <a:sym typeface="Arial"/>
            </a:endParaRPr>
          </a:p>
        </p:txBody>
      </p:sp>
      <p:sp>
        <p:nvSpPr>
          <p:cNvPr id="770" name="Google Shape;770;p47"/>
          <p:cNvSpPr/>
          <p:nvPr/>
        </p:nvSpPr>
        <p:spPr>
          <a:xfrm>
            <a:off x="5609389" y="5324982"/>
            <a:ext cx="3094499"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Destaques com seus principais produtos e serviços, podendo inserir a tabela de valores</a:t>
            </a:r>
            <a:endParaRPr b="0" i="0" sz="1400" u="none" cap="none" strike="noStrike">
              <a:solidFill>
                <a:srgbClr val="000000"/>
              </a:solidFill>
              <a:latin typeface="Arial"/>
              <a:ea typeface="Arial"/>
              <a:cs typeface="Arial"/>
              <a:sym typeface="Arial"/>
            </a:endParaRPr>
          </a:p>
        </p:txBody>
      </p:sp>
      <p:pic>
        <p:nvPicPr>
          <p:cNvPr id="771" name="Google Shape;771;p47"/>
          <p:cNvPicPr preferRelativeResize="0"/>
          <p:nvPr/>
        </p:nvPicPr>
        <p:blipFill rotWithShape="1">
          <a:blip r:embed="rId13">
            <a:alphaModFix/>
          </a:blip>
          <a:srcRect b="0" l="0" r="0" t="0"/>
          <a:stretch/>
        </p:blipFill>
        <p:spPr>
          <a:xfrm>
            <a:off x="10425757" y="1639795"/>
            <a:ext cx="1401177" cy="141090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48"/>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777" name="Google Shape;777;p48"/>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778" name="Google Shape;778;p48"/>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779" name="Google Shape;779;p48"/>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780" name="Google Shape;780;p48"/>
          <p:cNvGrpSpPr/>
          <p:nvPr/>
        </p:nvGrpSpPr>
        <p:grpSpPr>
          <a:xfrm>
            <a:off x="9152793" y="5375301"/>
            <a:ext cx="844062" cy="993531"/>
            <a:chOff x="15896341" y="7846654"/>
            <a:chExt cx="2114549" cy="1409699"/>
          </a:xfrm>
        </p:grpSpPr>
        <p:pic>
          <p:nvPicPr>
            <p:cNvPr id="781" name="Google Shape;781;p48"/>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782" name="Google Shape;782;p48"/>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783" name="Google Shape;783;p48"/>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784" name="Google Shape;784;p48"/>
          <p:cNvSpPr/>
          <p:nvPr/>
        </p:nvSpPr>
        <p:spPr>
          <a:xfrm>
            <a:off x="3178978" y="1627563"/>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sp>
        <p:nvSpPr>
          <p:cNvPr id="785" name="Google Shape;785;p48"/>
          <p:cNvSpPr/>
          <p:nvPr/>
        </p:nvSpPr>
        <p:spPr>
          <a:xfrm>
            <a:off x="304151" y="2286402"/>
            <a:ext cx="6096000" cy="36933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OLX</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DESCRIÇÃO: </a:t>
            </a:r>
            <a:r>
              <a:rPr b="0" i="0" lang="pt-BR" sz="1800" u="none" cap="none" strike="noStrike">
                <a:solidFill>
                  <a:schemeClr val="dk1"/>
                </a:solidFill>
                <a:latin typeface="Calibri"/>
                <a:ea typeface="Calibri"/>
                <a:cs typeface="Calibri"/>
                <a:sym typeface="Calibri"/>
              </a:rPr>
              <a:t>OLX é uma plataforma de classificados online popular no Brasil, onde usuários podem comprar e vender uma ampla variedade de produtos e serviços.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UTILIZAR: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ANÚNCIOS: </a:t>
            </a:r>
            <a:r>
              <a:rPr b="0" i="0" lang="pt-BR" sz="1800" u="none" cap="none" strike="noStrike">
                <a:solidFill>
                  <a:schemeClr val="dk1"/>
                </a:solidFill>
                <a:latin typeface="Calibri"/>
                <a:ea typeface="Calibri"/>
                <a:cs typeface="Calibri"/>
                <a:sym typeface="Calibri"/>
              </a:rPr>
              <a:t>Crie anúncios detalhados com descrições precisas e fotos de qualidade. A OLX permite a inserção de múltiplas fotos e a categorização dos produtos.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NEGOCIAÇÕES: </a:t>
            </a:r>
            <a:r>
              <a:rPr b="0" i="0" lang="pt-BR" sz="1800" u="none" cap="none" strike="noStrike">
                <a:solidFill>
                  <a:schemeClr val="dk1"/>
                </a:solidFill>
                <a:latin typeface="Calibri"/>
                <a:ea typeface="Calibri"/>
                <a:cs typeface="Calibri"/>
                <a:sym typeface="Calibri"/>
              </a:rPr>
              <a:t>Utilize o chat interno da OLX para negociar preços e condições de pagamento com os compradores.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SERVIÇOS: </a:t>
            </a:r>
            <a:r>
              <a:rPr b="0" i="0" lang="pt-BR" sz="1800" u="none" cap="none" strike="noStrike">
                <a:solidFill>
                  <a:schemeClr val="dk1"/>
                </a:solidFill>
                <a:latin typeface="Calibri"/>
                <a:ea typeface="Calibri"/>
                <a:cs typeface="Calibri"/>
                <a:sym typeface="Calibri"/>
              </a:rPr>
              <a:t>Além de produtos físicos, a OLX também permite a oferta de serviços, o que pode ser uma boa oportunidade para MEIs que oferecem consultorias ou trabalhos manuais.</a:t>
            </a:r>
            <a:endParaRPr b="0" i="0" sz="1400" u="none" cap="none" strike="noStrike">
              <a:solidFill>
                <a:srgbClr val="000000"/>
              </a:solidFill>
              <a:latin typeface="Arial"/>
              <a:ea typeface="Arial"/>
              <a:cs typeface="Arial"/>
              <a:sym typeface="Arial"/>
            </a:endParaRPr>
          </a:p>
        </p:txBody>
      </p:sp>
      <p:pic>
        <p:nvPicPr>
          <p:cNvPr id="786" name="Google Shape;786;p48"/>
          <p:cNvPicPr preferRelativeResize="0"/>
          <p:nvPr/>
        </p:nvPicPr>
        <p:blipFill rotWithShape="1">
          <a:blip r:embed="rId7">
            <a:alphaModFix/>
          </a:blip>
          <a:srcRect b="0" l="0" r="0" t="0"/>
          <a:stretch/>
        </p:blipFill>
        <p:spPr>
          <a:xfrm>
            <a:off x="6869764" y="1582807"/>
            <a:ext cx="4808176" cy="5031710"/>
          </a:xfrm>
          <a:prstGeom prst="rect">
            <a:avLst/>
          </a:prstGeom>
          <a:noFill/>
          <a:ln>
            <a:noFill/>
          </a:ln>
        </p:spPr>
      </p:pic>
      <p:sp>
        <p:nvSpPr>
          <p:cNvPr id="787" name="Google Shape;787;p48"/>
          <p:cNvSpPr/>
          <p:nvPr/>
        </p:nvSpPr>
        <p:spPr>
          <a:xfrm>
            <a:off x="5883521" y="5871881"/>
            <a:ext cx="254832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BR" sz="1600" u="none" cap="none" strike="noStrike">
                <a:solidFill>
                  <a:schemeClr val="dk1"/>
                </a:solidFill>
                <a:latin typeface="Calibri"/>
                <a:ea typeface="Calibri"/>
                <a:cs typeface="Calibri"/>
                <a:sym typeface="Calibri"/>
              </a:rPr>
              <a:t>OLX Brasil - Central de Ajuda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id="792" name="Google Shape;792;p49"/>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793" name="Google Shape;793;p49"/>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794" name="Google Shape;794;p49"/>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795" name="Google Shape;795;p49"/>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796" name="Google Shape;796;p49"/>
          <p:cNvGrpSpPr/>
          <p:nvPr/>
        </p:nvGrpSpPr>
        <p:grpSpPr>
          <a:xfrm>
            <a:off x="9152793" y="5375301"/>
            <a:ext cx="844062" cy="993531"/>
            <a:chOff x="15896341" y="7846654"/>
            <a:chExt cx="2114549" cy="1409699"/>
          </a:xfrm>
        </p:grpSpPr>
        <p:pic>
          <p:nvPicPr>
            <p:cNvPr id="797" name="Google Shape;797;p49"/>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798" name="Google Shape;798;p49"/>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799" name="Google Shape;799;p49"/>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800" name="Google Shape;800;p49"/>
          <p:cNvSpPr/>
          <p:nvPr/>
        </p:nvSpPr>
        <p:spPr>
          <a:xfrm>
            <a:off x="3178978" y="1627563"/>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pic>
        <p:nvPicPr>
          <p:cNvPr id="801" name="Google Shape;801;p49"/>
          <p:cNvPicPr preferRelativeResize="0"/>
          <p:nvPr/>
        </p:nvPicPr>
        <p:blipFill rotWithShape="1">
          <a:blip r:embed="rId7">
            <a:alphaModFix/>
          </a:blip>
          <a:srcRect b="0" l="0" r="0" t="0"/>
          <a:stretch/>
        </p:blipFill>
        <p:spPr>
          <a:xfrm>
            <a:off x="7750420" y="2298214"/>
            <a:ext cx="5706208" cy="3507531"/>
          </a:xfrm>
          <a:prstGeom prst="rect">
            <a:avLst/>
          </a:prstGeom>
          <a:noFill/>
          <a:ln>
            <a:noFill/>
          </a:ln>
        </p:spPr>
      </p:pic>
      <p:sp>
        <p:nvSpPr>
          <p:cNvPr id="802" name="Google Shape;802;p49"/>
          <p:cNvSpPr/>
          <p:nvPr/>
        </p:nvSpPr>
        <p:spPr>
          <a:xfrm>
            <a:off x="400369" y="2464529"/>
            <a:ext cx="8625255" cy="3416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SHOPEE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DESCRIÇÃO: </a:t>
            </a:r>
            <a:r>
              <a:rPr b="0" i="0" lang="pt-BR" sz="1800" u="none" cap="none" strike="noStrike">
                <a:solidFill>
                  <a:schemeClr val="dk1"/>
                </a:solidFill>
                <a:latin typeface="Calibri"/>
                <a:ea typeface="Calibri"/>
                <a:cs typeface="Calibri"/>
                <a:sym typeface="Calibri"/>
              </a:rPr>
              <a:t>Shopee é uma plataforma de e-commerce que tem crescido rapidamente no Brasil, oferecendo um marketplace robusto com frete subsidiado e promoções constantes.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UTILIZAR: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CADASTRO DE PRODUTOS: </a:t>
            </a:r>
            <a:r>
              <a:rPr b="0" i="0" lang="pt-BR" sz="1800" u="none" cap="none" strike="noStrike">
                <a:solidFill>
                  <a:schemeClr val="dk1"/>
                </a:solidFill>
                <a:latin typeface="Calibri"/>
                <a:ea typeface="Calibri"/>
                <a:cs typeface="Calibri"/>
                <a:sym typeface="Calibri"/>
              </a:rPr>
              <a:t>Crie uma conta de vendedor e comece a listar seus produtos. Shopee permite a inserção de descrições detalhadas e várias imagens.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Promoções e Cupons: Participe das campanhas promocionais oferecidas pela Shopee e crie seus próprios cupons de desconto para atrair mais clientes.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FRETE GRÁTIS: </a:t>
            </a:r>
            <a:r>
              <a:rPr b="0" i="0" lang="pt-BR" sz="1800" u="none" cap="none" strike="noStrike">
                <a:solidFill>
                  <a:schemeClr val="dk1"/>
                </a:solidFill>
                <a:latin typeface="Calibri"/>
                <a:ea typeface="Calibri"/>
                <a:cs typeface="Calibri"/>
                <a:sym typeface="Calibri"/>
              </a:rPr>
              <a:t>Aproveite o programa de frete grátis da Shopee, que pode ser um grande atrativo para clientes.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FEEDBACK E AVALIAÇÕES: </a:t>
            </a:r>
            <a:r>
              <a:rPr b="0" i="0" lang="pt-BR" sz="1800" u="none" cap="none" strike="noStrike">
                <a:solidFill>
                  <a:schemeClr val="dk1"/>
                </a:solidFill>
                <a:latin typeface="Calibri"/>
                <a:ea typeface="Calibri"/>
                <a:cs typeface="Calibri"/>
                <a:sym typeface="Calibri"/>
              </a:rPr>
              <a:t>Incentive os clientes a deixarem avaliações positivas, pois isso ajuda a aumentar a credibilidade da sua loja na plataforma.</a:t>
            </a:r>
            <a:endParaRPr b="0" i="0" sz="1400" u="none" cap="none" strike="noStrike">
              <a:solidFill>
                <a:srgbClr val="000000"/>
              </a:solidFill>
              <a:latin typeface="Arial"/>
              <a:ea typeface="Arial"/>
              <a:cs typeface="Arial"/>
              <a:sym typeface="Arial"/>
            </a:endParaRPr>
          </a:p>
        </p:txBody>
      </p:sp>
      <p:sp>
        <p:nvSpPr>
          <p:cNvPr id="803" name="Google Shape;803;p49"/>
          <p:cNvSpPr/>
          <p:nvPr/>
        </p:nvSpPr>
        <p:spPr>
          <a:xfrm>
            <a:off x="5945988" y="5818225"/>
            <a:ext cx="225799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OLX Brasil - Central de Ajuda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5"/>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135" name="Google Shape;135;p5"/>
          <p:cNvSpPr txBox="1"/>
          <p:nvPr/>
        </p:nvSpPr>
        <p:spPr>
          <a:xfrm>
            <a:off x="140678" y="500565"/>
            <a:ext cx="11860822"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pt-BR" sz="2500" u="none" cap="none" strike="noStrike">
                <a:solidFill>
                  <a:schemeClr val="dk1"/>
                </a:solidFill>
                <a:latin typeface="Arial"/>
                <a:ea typeface="Arial"/>
                <a:cs typeface="Arial"/>
                <a:sym typeface="Arial"/>
              </a:rPr>
              <a:t>EMPREENDEDORISMO E E-COMMERCE PARA O MEI</a:t>
            </a:r>
            <a:endParaRPr b="1" i="0" sz="2500" u="none" cap="none" strike="noStrike">
              <a:solidFill>
                <a:srgbClr val="000000"/>
              </a:solidFill>
              <a:latin typeface="Arial"/>
              <a:ea typeface="Arial"/>
              <a:cs typeface="Arial"/>
              <a:sym typeface="Arial"/>
            </a:endParaRPr>
          </a:p>
        </p:txBody>
      </p:sp>
      <p:sp>
        <p:nvSpPr>
          <p:cNvPr id="136" name="Google Shape;136;p5"/>
          <p:cNvSpPr txBox="1"/>
          <p:nvPr/>
        </p:nvSpPr>
        <p:spPr>
          <a:xfrm>
            <a:off x="-1023374" y="1316532"/>
            <a:ext cx="6961648" cy="60016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1600" u="none" cap="none" strike="noStrike">
                <a:solidFill>
                  <a:schemeClr val="dk1"/>
                </a:solidFill>
                <a:latin typeface="Calibri"/>
                <a:ea typeface="Calibri"/>
                <a:cs typeface="Calibri"/>
                <a:sym typeface="Calibri"/>
              </a:rPr>
              <a:t>EQUIPES RESPONSÁVEIS</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CHRISTIAN GABRIEL DE LIMA RODRIGUES</a:t>
            </a:r>
            <a:endParaRPr b="0" i="0" sz="1600" u="none" cap="none" strike="noStrike">
              <a:solidFill>
                <a:schemeClr val="dk1"/>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3300"/>
              <a:buFont typeface="Arial"/>
              <a:buNone/>
            </a:pPr>
            <a:r>
              <a:rPr b="0" i="0" lang="pt-BR" sz="1600" u="none" cap="none" strike="noStrike">
                <a:solidFill>
                  <a:schemeClr val="dk1"/>
                </a:solidFill>
                <a:latin typeface="Calibri"/>
                <a:ea typeface="Calibri"/>
                <a:cs typeface="Calibri"/>
                <a:sym typeface="Calibri"/>
              </a:rPr>
              <a:t>CRISTOVAM NETO</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DIEGO MONTENEGRO</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 ERINALDO ALVES DOS SANTOS JUNIOR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ERIVALDO HAROLDO DOS SANTO JÚNIOR</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EZEQUIAS SANTOS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GABRIELE CORNÉLIO PESSOA</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GUILHERME OLIVEIRA CARVALHO COSTA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GUILHERME WANDERLEY COUTO LIMA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GABRIEL MELO</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JOÃO VITOR SANTOS RODRIGUES</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LUCAS DAVI MAGALHÃES</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MARIA EDUARDA BARROS DA SILVA SANTOS</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MARIA CLARA </a:t>
            </a:r>
            <a:endParaRPr b="0"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0" i="0" lang="pt-BR" sz="1600" u="none" cap="none" strike="noStrike">
                <a:solidFill>
                  <a:schemeClr val="dk1"/>
                </a:solidFill>
                <a:latin typeface="Calibri"/>
                <a:ea typeface="Calibri"/>
                <a:cs typeface="Calibri"/>
                <a:sym typeface="Calibri"/>
              </a:rPr>
              <a:t>WESLLEY PEDRO DA SILVA</a:t>
            </a:r>
            <a:endParaRPr b="0" i="0" sz="1600" u="none" cap="none" strike="noStrike">
              <a:solidFill>
                <a:schemeClr val="dk1"/>
              </a:solidFill>
              <a:latin typeface="Calibri"/>
              <a:ea typeface="Calibri"/>
              <a:cs typeface="Calibri"/>
              <a:sym typeface="Calibri"/>
            </a:endParaRPr>
          </a:p>
          <a:p>
            <a:pPr indent="-133350" lvl="0" marL="285750" marR="0" rtl="0" algn="ctr">
              <a:lnSpc>
                <a:spcPct val="100000"/>
              </a:lnSpc>
              <a:spcBef>
                <a:spcPts val="0"/>
              </a:spcBef>
              <a:spcAft>
                <a:spcPts val="0"/>
              </a:spcAft>
              <a:buClr>
                <a:schemeClr val="dk1"/>
              </a:buClr>
              <a:buSzPts val="2400"/>
              <a:buFont typeface="Arial"/>
              <a:buNone/>
            </a:pPr>
            <a:r>
              <a:t/>
            </a:r>
            <a:endParaRPr b="0" i="0" sz="1600" u="none" cap="none" strike="noStrike">
              <a:solidFill>
                <a:schemeClr val="dk1"/>
              </a:solidFill>
              <a:latin typeface="Arial"/>
              <a:ea typeface="Arial"/>
              <a:cs typeface="Arial"/>
              <a:sym typeface="Arial"/>
            </a:endParaRPr>
          </a:p>
          <a:p>
            <a:pPr indent="-133350" lvl="0" marL="285750" marR="0" rtl="0" algn="ctr">
              <a:lnSpc>
                <a:spcPct val="100000"/>
              </a:lnSpc>
              <a:spcBef>
                <a:spcPts val="0"/>
              </a:spcBef>
              <a:spcAft>
                <a:spcPts val="0"/>
              </a:spcAft>
              <a:buClr>
                <a:schemeClr val="dk1"/>
              </a:buClr>
              <a:buSzPts val="24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1600" u="none" cap="none" strike="noStrike">
              <a:solidFill>
                <a:schemeClr val="dk1"/>
              </a:solidFill>
              <a:latin typeface="Arial"/>
              <a:ea typeface="Arial"/>
              <a:cs typeface="Arial"/>
              <a:sym typeface="Arial"/>
            </a:endParaRPr>
          </a:p>
        </p:txBody>
      </p:sp>
      <p:pic>
        <p:nvPicPr>
          <p:cNvPr id="137" name="Google Shape;137;p5"/>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pic>
        <p:nvPicPr>
          <p:cNvPr id="138" name="Google Shape;138;p5"/>
          <p:cNvPicPr preferRelativeResize="0"/>
          <p:nvPr/>
        </p:nvPicPr>
        <p:blipFill rotWithShape="1">
          <a:blip r:embed="rId5">
            <a:alphaModFix/>
          </a:blip>
          <a:srcRect b="0" l="0" r="0" t="0"/>
          <a:stretch/>
        </p:blipFill>
        <p:spPr>
          <a:xfrm>
            <a:off x="11055838" y="267289"/>
            <a:ext cx="766396" cy="1049243"/>
          </a:xfrm>
          <a:prstGeom prst="rect">
            <a:avLst/>
          </a:prstGeom>
          <a:noFill/>
          <a:ln>
            <a:noFill/>
          </a:ln>
        </p:spPr>
      </p:pic>
      <p:sp>
        <p:nvSpPr>
          <p:cNvPr id="139" name="Google Shape;139;p5"/>
          <p:cNvSpPr/>
          <p:nvPr/>
        </p:nvSpPr>
        <p:spPr>
          <a:xfrm>
            <a:off x="4412854" y="1316532"/>
            <a:ext cx="3366300" cy="2031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EQUIPES RESPONSÁVEIS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2024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AMANDA DIOGO CAVALCANTE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EDILSON AMARO DOS SANTOS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PATRICK RAFAEL SANTOS DA SILVA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p5"/>
          <p:cNvSpPr/>
          <p:nvPr/>
        </p:nvSpPr>
        <p:spPr>
          <a:xfrm>
            <a:off x="7851458" y="1398842"/>
            <a:ext cx="3366300" cy="2031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EQUIPES RESPONSÁVEIS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2025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400" u="none" cap="none" strike="noStrike">
                <a:solidFill>
                  <a:srgbClr val="0000FF"/>
                </a:solidFill>
                <a:latin typeface="Arial"/>
                <a:ea typeface="Arial"/>
                <a:cs typeface="Arial"/>
                <a:sym typeface="Arial"/>
              </a:rPr>
              <a:t>JOSÉ ERISON DOS SANTOS </a:t>
            </a:r>
            <a:endParaRPr b="0" i="0" sz="1400" u="none" cap="none" strike="noStrike">
              <a:solidFill>
                <a:srgbClr val="0000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rgbClr val="0000FF"/>
                </a:solidFill>
                <a:latin typeface="Calibri"/>
                <a:ea typeface="Calibri"/>
                <a:cs typeface="Calibri"/>
                <a:sym typeface="Calibri"/>
              </a:rPr>
              <a:t>PAULO RICARDO ALVES DA SILVA</a:t>
            </a:r>
            <a:endParaRPr b="0" i="0" sz="18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50"/>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809" name="Google Shape;809;p50"/>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810" name="Google Shape;810;p50"/>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811" name="Google Shape;811;p50"/>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812" name="Google Shape;812;p50"/>
          <p:cNvGrpSpPr/>
          <p:nvPr/>
        </p:nvGrpSpPr>
        <p:grpSpPr>
          <a:xfrm>
            <a:off x="9152793" y="5375301"/>
            <a:ext cx="844062" cy="993531"/>
            <a:chOff x="15896341" y="7846654"/>
            <a:chExt cx="2114549" cy="1409699"/>
          </a:xfrm>
        </p:grpSpPr>
        <p:pic>
          <p:nvPicPr>
            <p:cNvPr id="813" name="Google Shape;813;p50"/>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814" name="Google Shape;814;p50"/>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815" name="Google Shape;815;p50"/>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816" name="Google Shape;816;p50"/>
          <p:cNvSpPr/>
          <p:nvPr/>
        </p:nvSpPr>
        <p:spPr>
          <a:xfrm>
            <a:off x="3178978" y="1627563"/>
            <a:ext cx="60948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ESCOLHA A PLATAFORMA PARA COMEÇAR SEU E-COMMERCE:</a:t>
            </a:r>
            <a:endParaRPr b="0" i="0" sz="1400" u="none" cap="none" strike="noStrike">
              <a:solidFill>
                <a:srgbClr val="000000"/>
              </a:solidFill>
              <a:latin typeface="Arial"/>
              <a:ea typeface="Arial"/>
              <a:cs typeface="Arial"/>
              <a:sym typeface="Arial"/>
            </a:endParaRPr>
          </a:p>
        </p:txBody>
      </p:sp>
      <p:pic>
        <p:nvPicPr>
          <p:cNvPr id="817" name="Google Shape;817;p50"/>
          <p:cNvPicPr preferRelativeResize="0"/>
          <p:nvPr/>
        </p:nvPicPr>
        <p:blipFill rotWithShape="1">
          <a:blip r:embed="rId7">
            <a:alphaModFix/>
          </a:blip>
          <a:srcRect b="0" l="0" r="0" t="0"/>
          <a:stretch/>
        </p:blipFill>
        <p:spPr>
          <a:xfrm>
            <a:off x="271880" y="1669512"/>
            <a:ext cx="2066191" cy="2054462"/>
          </a:xfrm>
          <a:prstGeom prst="rect">
            <a:avLst/>
          </a:prstGeom>
          <a:noFill/>
          <a:ln>
            <a:noFill/>
          </a:ln>
        </p:spPr>
      </p:pic>
      <p:pic>
        <p:nvPicPr>
          <p:cNvPr id="818" name="Google Shape;818;p50"/>
          <p:cNvPicPr preferRelativeResize="0"/>
          <p:nvPr/>
        </p:nvPicPr>
        <p:blipFill rotWithShape="1">
          <a:blip r:embed="rId8">
            <a:alphaModFix/>
          </a:blip>
          <a:srcRect b="0" l="0" r="0" t="0"/>
          <a:stretch/>
        </p:blipFill>
        <p:spPr>
          <a:xfrm>
            <a:off x="289806" y="4001872"/>
            <a:ext cx="2091885" cy="1993577"/>
          </a:xfrm>
          <a:prstGeom prst="rect">
            <a:avLst/>
          </a:prstGeom>
          <a:noFill/>
          <a:ln>
            <a:noFill/>
          </a:ln>
        </p:spPr>
      </p:pic>
      <p:sp>
        <p:nvSpPr>
          <p:cNvPr id="819" name="Google Shape;819;p50"/>
          <p:cNvSpPr/>
          <p:nvPr/>
        </p:nvSpPr>
        <p:spPr>
          <a:xfrm>
            <a:off x="2834525" y="2332508"/>
            <a:ext cx="6318268" cy="31393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CONCLUSÃO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Cada uma dessas plataformas oferece recursos distintos que podem ser aproveitados dependendo do seu nicho de mercado, público-alvo e objetivos de negócio. A chave para o sucesso é entender como cada plataforma funciona, explorar suas ferramentas e adaptar suas estratégias de marketing para maximizar o alcance e as vendas. Integrar o uso dessas plataformas pode proporcionar uma presença online forte e diversificada, essencial para o crescimento sustentável de um MEI no e-commerce.</a:t>
            </a:r>
            <a:endParaRPr b="0" i="0" sz="1400" u="none" cap="none" strike="noStrike">
              <a:solidFill>
                <a:srgbClr val="000000"/>
              </a:solidFill>
              <a:latin typeface="Arial"/>
              <a:ea typeface="Arial"/>
              <a:cs typeface="Arial"/>
              <a:sym typeface="Arial"/>
            </a:endParaRPr>
          </a:p>
        </p:txBody>
      </p:sp>
      <p:pic>
        <p:nvPicPr>
          <p:cNvPr id="820" name="Google Shape;820;p50"/>
          <p:cNvPicPr preferRelativeResize="0"/>
          <p:nvPr/>
        </p:nvPicPr>
        <p:blipFill rotWithShape="1">
          <a:blip r:embed="rId9">
            <a:alphaModFix/>
          </a:blip>
          <a:srcRect b="0" l="0" r="0" t="0"/>
          <a:stretch/>
        </p:blipFill>
        <p:spPr>
          <a:xfrm>
            <a:off x="9152793" y="950604"/>
            <a:ext cx="2762130" cy="2890543"/>
          </a:xfrm>
          <a:prstGeom prst="rect">
            <a:avLst/>
          </a:prstGeom>
          <a:noFill/>
          <a:ln>
            <a:noFill/>
          </a:ln>
        </p:spPr>
      </p:pic>
      <p:pic>
        <p:nvPicPr>
          <p:cNvPr id="821" name="Google Shape;821;p50"/>
          <p:cNvPicPr preferRelativeResize="0"/>
          <p:nvPr/>
        </p:nvPicPr>
        <p:blipFill rotWithShape="1">
          <a:blip r:embed="rId10">
            <a:alphaModFix/>
          </a:blip>
          <a:srcRect b="0" l="0" r="0" t="0"/>
          <a:stretch/>
        </p:blipFill>
        <p:spPr>
          <a:xfrm>
            <a:off x="8219282" y="3329599"/>
            <a:ext cx="4629151" cy="284547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5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827" name="Google Shape;827;p51"/>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828" name="Google Shape;828;p51"/>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829" name="Google Shape;829;p51"/>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830" name="Google Shape;830;p51"/>
          <p:cNvGrpSpPr/>
          <p:nvPr/>
        </p:nvGrpSpPr>
        <p:grpSpPr>
          <a:xfrm>
            <a:off x="9152793" y="5375301"/>
            <a:ext cx="844062" cy="993531"/>
            <a:chOff x="15896341" y="7846654"/>
            <a:chExt cx="2114549" cy="1409699"/>
          </a:xfrm>
        </p:grpSpPr>
        <p:pic>
          <p:nvPicPr>
            <p:cNvPr id="831" name="Google Shape;831;p51"/>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832" name="Google Shape;832;p51"/>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833" name="Google Shape;833;p51"/>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834" name="Google Shape;834;p51"/>
          <p:cNvSpPr/>
          <p:nvPr/>
        </p:nvSpPr>
        <p:spPr>
          <a:xfrm>
            <a:off x="4563262" y="1627563"/>
            <a:ext cx="3337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CRIADOR DE CONTEÚDO GRÁTIS:</a:t>
            </a:r>
            <a:endParaRPr b="0" i="0" sz="1400" u="none" cap="none" strike="noStrike">
              <a:solidFill>
                <a:srgbClr val="000000"/>
              </a:solidFill>
              <a:latin typeface="Arial"/>
              <a:ea typeface="Arial"/>
              <a:cs typeface="Arial"/>
              <a:sym typeface="Arial"/>
            </a:endParaRPr>
          </a:p>
        </p:txBody>
      </p:sp>
      <p:sp>
        <p:nvSpPr>
          <p:cNvPr id="835" name="Google Shape;835;p51"/>
          <p:cNvSpPr/>
          <p:nvPr/>
        </p:nvSpPr>
        <p:spPr>
          <a:xfrm>
            <a:off x="6585439" y="2269785"/>
            <a:ext cx="4958861"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CANVA:</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PODE SER FEITO: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O Canva é uma ferramenta de design gráfico que permite criar facilmente diversos tipos de conteúdo visual, como posts para redes sociais, apresentações, cartazes, logotipos, e muito mais. Ele oferece uma interface simples e acessível, com inúmeros templates personalizáveis.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www.canva.com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36" name="Google Shape;836;p51"/>
          <p:cNvPicPr preferRelativeResize="0"/>
          <p:nvPr/>
        </p:nvPicPr>
        <p:blipFill rotWithShape="1">
          <a:blip r:embed="rId7">
            <a:alphaModFix/>
          </a:blip>
          <a:srcRect b="0" l="0" r="0" t="0"/>
          <a:stretch/>
        </p:blipFill>
        <p:spPr>
          <a:xfrm>
            <a:off x="246186" y="2239960"/>
            <a:ext cx="5319345" cy="3631921"/>
          </a:xfrm>
          <a:prstGeom prst="rect">
            <a:avLst/>
          </a:prstGeom>
          <a:noFill/>
          <a:ln>
            <a:noFill/>
          </a:ln>
        </p:spPr>
      </p:pic>
      <p:sp>
        <p:nvSpPr>
          <p:cNvPr id="837" name="Google Shape;837;p51"/>
          <p:cNvSpPr/>
          <p:nvPr/>
        </p:nvSpPr>
        <p:spPr>
          <a:xfrm>
            <a:off x="181050" y="5991303"/>
            <a:ext cx="837386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https://www.makemoney.ng/wp-content/uploads/2022/09/Canva.jpg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5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843" name="Google Shape;843;p52"/>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844" name="Google Shape;844;p52"/>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845" name="Google Shape;845;p52"/>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846" name="Google Shape;846;p52"/>
          <p:cNvGrpSpPr/>
          <p:nvPr/>
        </p:nvGrpSpPr>
        <p:grpSpPr>
          <a:xfrm>
            <a:off x="9152793" y="5375301"/>
            <a:ext cx="844062" cy="993531"/>
            <a:chOff x="15896341" y="7846654"/>
            <a:chExt cx="2114549" cy="1409699"/>
          </a:xfrm>
        </p:grpSpPr>
        <p:pic>
          <p:nvPicPr>
            <p:cNvPr id="847" name="Google Shape;847;p52"/>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848" name="Google Shape;848;p52"/>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849" name="Google Shape;849;p52"/>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850" name="Google Shape;850;p52"/>
          <p:cNvSpPr/>
          <p:nvPr/>
        </p:nvSpPr>
        <p:spPr>
          <a:xfrm>
            <a:off x="4563262" y="1627563"/>
            <a:ext cx="3337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CRIADOR DE CONTEÚDO GRÁTIS:</a:t>
            </a:r>
            <a:endParaRPr b="0" i="0" sz="1400" u="none" cap="none" strike="noStrike">
              <a:solidFill>
                <a:srgbClr val="000000"/>
              </a:solidFill>
              <a:latin typeface="Arial"/>
              <a:ea typeface="Arial"/>
              <a:cs typeface="Arial"/>
              <a:sym typeface="Arial"/>
            </a:endParaRPr>
          </a:p>
        </p:txBody>
      </p:sp>
      <p:sp>
        <p:nvSpPr>
          <p:cNvPr id="851" name="Google Shape;851;p52"/>
          <p:cNvSpPr/>
          <p:nvPr/>
        </p:nvSpPr>
        <p:spPr>
          <a:xfrm>
            <a:off x="6015205" y="2394829"/>
            <a:ext cx="5322277"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BUFFER: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PODE SER FEITO: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O Buffer é uma plataforma de gerenciamento de redes sociais que permite agendar postagens, analisar o desempenho e gerenciar várias contas de mídias sociais em um só lugar.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Ótimo para agendar e gerenciar postagens em redes sociais. Oferece um plano gratuito com funcionalidades básicas.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www.buffer.com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52" name="Google Shape;852;p52"/>
          <p:cNvPicPr preferRelativeResize="0"/>
          <p:nvPr/>
        </p:nvPicPr>
        <p:blipFill rotWithShape="1">
          <a:blip r:embed="rId7">
            <a:alphaModFix/>
          </a:blip>
          <a:srcRect b="0" l="0" r="0" t="0"/>
          <a:stretch/>
        </p:blipFill>
        <p:spPr>
          <a:xfrm>
            <a:off x="246186" y="2268415"/>
            <a:ext cx="5514682" cy="3335910"/>
          </a:xfrm>
          <a:prstGeom prst="rect">
            <a:avLst/>
          </a:prstGeom>
          <a:noFill/>
          <a:ln>
            <a:noFill/>
          </a:ln>
        </p:spPr>
      </p:pic>
      <p:sp>
        <p:nvSpPr>
          <p:cNvPr id="853" name="Google Shape;853;p52"/>
          <p:cNvSpPr/>
          <p:nvPr/>
        </p:nvSpPr>
        <p:spPr>
          <a:xfrm>
            <a:off x="246186" y="5774433"/>
            <a:ext cx="42562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https://i.ytimg.com/vi/PGKAztKOnfQ/maxresdefault.jpg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53"/>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859" name="Google Shape;859;p53"/>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860" name="Google Shape;860;p53"/>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861" name="Google Shape;861;p53"/>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862" name="Google Shape;862;p53"/>
          <p:cNvGrpSpPr/>
          <p:nvPr/>
        </p:nvGrpSpPr>
        <p:grpSpPr>
          <a:xfrm>
            <a:off x="9152793" y="5375301"/>
            <a:ext cx="844062" cy="993531"/>
            <a:chOff x="15896341" y="7846654"/>
            <a:chExt cx="2114549" cy="1409699"/>
          </a:xfrm>
        </p:grpSpPr>
        <p:pic>
          <p:nvPicPr>
            <p:cNvPr id="863" name="Google Shape;863;p53"/>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864" name="Google Shape;864;p53"/>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865" name="Google Shape;865;p53"/>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866" name="Google Shape;866;p53"/>
          <p:cNvSpPr/>
          <p:nvPr/>
        </p:nvSpPr>
        <p:spPr>
          <a:xfrm>
            <a:off x="4563262" y="1627563"/>
            <a:ext cx="3337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CRIADOR DE CONTEÚDO GRÁTIS:</a:t>
            </a:r>
            <a:endParaRPr b="0" i="0" sz="1400" u="none" cap="none" strike="noStrike">
              <a:solidFill>
                <a:srgbClr val="000000"/>
              </a:solidFill>
              <a:latin typeface="Arial"/>
              <a:ea typeface="Arial"/>
              <a:cs typeface="Arial"/>
              <a:sym typeface="Arial"/>
            </a:endParaRPr>
          </a:p>
        </p:txBody>
      </p:sp>
      <p:sp>
        <p:nvSpPr>
          <p:cNvPr id="867" name="Google Shape;867;p53"/>
          <p:cNvSpPr/>
          <p:nvPr/>
        </p:nvSpPr>
        <p:spPr>
          <a:xfrm>
            <a:off x="6231924" y="2362971"/>
            <a:ext cx="5402087"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TRELLO: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PODE SER FEITO: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Trello é uma ferramenta de gerenciamento de projetos que utiliza quadros, listas e cartões para organizar tarefas e colaborar com equipes de forma visual e intuitiva.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Uma ferramenta excelente para planejar e organizar conteúdo, permitindo a criação de calendários editoriais.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www.trello.com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68" name="Google Shape;868;p53"/>
          <p:cNvPicPr preferRelativeResize="0"/>
          <p:nvPr/>
        </p:nvPicPr>
        <p:blipFill rotWithShape="1">
          <a:blip r:embed="rId7">
            <a:alphaModFix/>
          </a:blip>
          <a:srcRect b="0" l="0" r="0" t="0"/>
          <a:stretch/>
        </p:blipFill>
        <p:spPr>
          <a:xfrm>
            <a:off x="246186" y="2289408"/>
            <a:ext cx="5471998" cy="3546802"/>
          </a:xfrm>
          <a:prstGeom prst="rect">
            <a:avLst/>
          </a:prstGeom>
          <a:noFill/>
          <a:ln>
            <a:noFill/>
          </a:ln>
        </p:spPr>
      </p:pic>
      <p:sp>
        <p:nvSpPr>
          <p:cNvPr id="869" name="Google Shape;869;p53"/>
          <p:cNvSpPr/>
          <p:nvPr/>
        </p:nvSpPr>
        <p:spPr>
          <a:xfrm>
            <a:off x="246186" y="5846828"/>
            <a:ext cx="678766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Calibri"/>
                <a:ea typeface="Calibri"/>
                <a:cs typeface="Calibri"/>
                <a:sym typeface="Calibri"/>
              </a:rPr>
              <a:t>https://digilandia.io/wp-content/uploads/2020/06/Como-usar-o-Trello-768x432.jpg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id="874" name="Google Shape;874;p54"/>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875" name="Google Shape;875;p54"/>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876" name="Google Shape;876;p54"/>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877" name="Google Shape;877;p54"/>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878" name="Google Shape;878;p54"/>
          <p:cNvGrpSpPr/>
          <p:nvPr/>
        </p:nvGrpSpPr>
        <p:grpSpPr>
          <a:xfrm>
            <a:off x="9152793" y="5375301"/>
            <a:ext cx="844062" cy="993531"/>
            <a:chOff x="15896341" y="7846654"/>
            <a:chExt cx="2114549" cy="1409699"/>
          </a:xfrm>
        </p:grpSpPr>
        <p:pic>
          <p:nvPicPr>
            <p:cNvPr id="879" name="Google Shape;879;p54"/>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880" name="Google Shape;880;p54"/>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881" name="Google Shape;881;p54"/>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882" name="Google Shape;882;p54"/>
          <p:cNvSpPr/>
          <p:nvPr/>
        </p:nvSpPr>
        <p:spPr>
          <a:xfrm>
            <a:off x="4563262" y="1627563"/>
            <a:ext cx="3337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CRIADOR DE CONTEÚDO GRÁTIS:</a:t>
            </a:r>
            <a:endParaRPr b="0" i="0" sz="1400" u="none" cap="none" strike="noStrike">
              <a:solidFill>
                <a:srgbClr val="000000"/>
              </a:solidFill>
              <a:latin typeface="Arial"/>
              <a:ea typeface="Arial"/>
              <a:cs typeface="Arial"/>
              <a:sym typeface="Arial"/>
            </a:endParaRPr>
          </a:p>
        </p:txBody>
      </p:sp>
      <p:sp>
        <p:nvSpPr>
          <p:cNvPr id="883" name="Google Shape;883;p54"/>
          <p:cNvSpPr/>
          <p:nvPr/>
        </p:nvSpPr>
        <p:spPr>
          <a:xfrm>
            <a:off x="6356838" y="2423576"/>
            <a:ext cx="4988904"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GOOGLE TRENDS: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PODE SER FEITO: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Google Trends permite explorar o que o mundo está pesquisando. Ele oferece insights sobre as tendências de busca em tempo real, permitindo que você entenda melhor os interesses e comportamentos do público.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Permite que você veja quais tópicos estão em alta no Google, ajudando na pesquisa de conteúdo.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trends.google.com</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84" name="Google Shape;884;p54"/>
          <p:cNvPicPr preferRelativeResize="0"/>
          <p:nvPr/>
        </p:nvPicPr>
        <p:blipFill rotWithShape="1">
          <a:blip r:embed="rId7">
            <a:alphaModFix/>
          </a:blip>
          <a:srcRect b="0" l="0" r="0" t="0"/>
          <a:stretch/>
        </p:blipFill>
        <p:spPr>
          <a:xfrm>
            <a:off x="491277" y="2381639"/>
            <a:ext cx="5110156" cy="3462289"/>
          </a:xfrm>
          <a:prstGeom prst="rect">
            <a:avLst/>
          </a:prstGeom>
          <a:noFill/>
          <a:ln>
            <a:noFill/>
          </a:ln>
        </p:spPr>
      </p:pic>
      <p:sp>
        <p:nvSpPr>
          <p:cNvPr id="885" name="Google Shape;885;p54"/>
          <p:cNvSpPr/>
          <p:nvPr/>
        </p:nvSpPr>
        <p:spPr>
          <a:xfrm>
            <a:off x="135923" y="5965970"/>
            <a:ext cx="948222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Calibri"/>
                <a:ea typeface="Calibri"/>
                <a:cs typeface="Calibri"/>
                <a:sym typeface="Calibri"/>
              </a:rPr>
              <a:t>https://th.bing.com/th/id/OIP.aqFTtk-D3hoxx1sOtzOUxAAAAA?rs=1&amp;pid=ImgDetMain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55"/>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891" name="Google Shape;891;p55"/>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892" name="Google Shape;892;p55"/>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893" name="Google Shape;893;p55"/>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894" name="Google Shape;894;p55"/>
          <p:cNvGrpSpPr/>
          <p:nvPr/>
        </p:nvGrpSpPr>
        <p:grpSpPr>
          <a:xfrm>
            <a:off x="9152793" y="5375301"/>
            <a:ext cx="844062" cy="993531"/>
            <a:chOff x="15896341" y="7846654"/>
            <a:chExt cx="2114549" cy="1409699"/>
          </a:xfrm>
        </p:grpSpPr>
        <p:pic>
          <p:nvPicPr>
            <p:cNvPr id="895" name="Google Shape;895;p55"/>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896" name="Google Shape;896;p55"/>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897" name="Google Shape;897;p55"/>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898" name="Google Shape;898;p55"/>
          <p:cNvSpPr/>
          <p:nvPr/>
        </p:nvSpPr>
        <p:spPr>
          <a:xfrm>
            <a:off x="4563262" y="1627563"/>
            <a:ext cx="3337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CRIADOR DE CONTEÚDO GRÁTIS:</a:t>
            </a:r>
            <a:endParaRPr b="0" i="0" sz="1400" u="none" cap="none" strike="noStrike">
              <a:solidFill>
                <a:srgbClr val="000000"/>
              </a:solidFill>
              <a:latin typeface="Arial"/>
              <a:ea typeface="Arial"/>
              <a:cs typeface="Arial"/>
              <a:sym typeface="Arial"/>
            </a:endParaRPr>
          </a:p>
        </p:txBody>
      </p:sp>
      <p:sp>
        <p:nvSpPr>
          <p:cNvPr id="899" name="Google Shape;899;p55"/>
          <p:cNvSpPr/>
          <p:nvPr/>
        </p:nvSpPr>
        <p:spPr>
          <a:xfrm>
            <a:off x="744415" y="2178305"/>
            <a:ext cx="5322277"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BUZZSUMO: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PODE SER FEITO: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BuzzSumo ajuda a descobrir o conteúdo mais compartilhado nas redes sociais, identificar influenciadores e monitorar a concorrência. É ideal para planejar estratégias de marketing de conteúdo.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Ferramenta de pesquisa de conteúdo que permite descobrir o que está ressoando nas redes sociais. Tem um plano gratuito limitado.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www.buzzsumo.com</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900" name="Google Shape;900;p55"/>
          <p:cNvPicPr preferRelativeResize="0"/>
          <p:nvPr/>
        </p:nvPicPr>
        <p:blipFill rotWithShape="1">
          <a:blip r:embed="rId8">
            <a:alphaModFix/>
          </a:blip>
          <a:srcRect b="0" l="0" r="0" t="0"/>
          <a:stretch/>
        </p:blipFill>
        <p:spPr>
          <a:xfrm>
            <a:off x="6418918" y="2178304"/>
            <a:ext cx="5424319" cy="3074955"/>
          </a:xfrm>
          <a:prstGeom prst="rect">
            <a:avLst/>
          </a:prstGeom>
          <a:noFill/>
          <a:ln>
            <a:noFill/>
          </a:ln>
        </p:spPr>
      </p:pic>
      <p:sp>
        <p:nvSpPr>
          <p:cNvPr id="901" name="Google Shape;901;p55"/>
          <p:cNvSpPr/>
          <p:nvPr/>
        </p:nvSpPr>
        <p:spPr>
          <a:xfrm>
            <a:off x="439183" y="5973953"/>
            <a:ext cx="83970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https://th.bing.com/th/id/OIP.PsazuI5XA-jgt1Y8Q7kYKAHaEK?rs=1&amp;pid=ImgDetMain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56"/>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907" name="Google Shape;907;p56"/>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908" name="Google Shape;908;p56"/>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909" name="Google Shape;909;p56"/>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910" name="Google Shape;910;p56"/>
          <p:cNvGrpSpPr/>
          <p:nvPr/>
        </p:nvGrpSpPr>
        <p:grpSpPr>
          <a:xfrm>
            <a:off x="9152793" y="5375301"/>
            <a:ext cx="844062" cy="993531"/>
            <a:chOff x="15896341" y="7846654"/>
            <a:chExt cx="2114549" cy="1409699"/>
          </a:xfrm>
        </p:grpSpPr>
        <p:pic>
          <p:nvPicPr>
            <p:cNvPr id="911" name="Google Shape;911;p56"/>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912" name="Google Shape;912;p56"/>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913" name="Google Shape;913;p56"/>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914" name="Google Shape;914;p56"/>
          <p:cNvSpPr/>
          <p:nvPr/>
        </p:nvSpPr>
        <p:spPr>
          <a:xfrm>
            <a:off x="4563262" y="1627563"/>
            <a:ext cx="3337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CRIADOR DE CONTEÚDO GRÁTIS:</a:t>
            </a:r>
            <a:endParaRPr b="0" i="0" sz="1400" u="none" cap="none" strike="noStrike">
              <a:solidFill>
                <a:srgbClr val="000000"/>
              </a:solidFill>
              <a:latin typeface="Arial"/>
              <a:ea typeface="Arial"/>
              <a:cs typeface="Arial"/>
              <a:sym typeface="Arial"/>
            </a:endParaRPr>
          </a:p>
        </p:txBody>
      </p:sp>
      <p:sp>
        <p:nvSpPr>
          <p:cNvPr id="915" name="Google Shape;915;p56"/>
          <p:cNvSpPr/>
          <p:nvPr/>
        </p:nvSpPr>
        <p:spPr>
          <a:xfrm>
            <a:off x="673398" y="2318548"/>
            <a:ext cx="4892133" cy="313932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INSHOT: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PODE SER FEITO: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InShot é uma ferramenta de edição de vídeos que permite cortar, editar e adicionar efeitos especiais a vídeos diretamente do celular, sendo ideal para criadores de conteúdo.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Um aplicativo de edição de vídeo simples, ideal para criar conteúdo para redes sociais. Oferece uma versão gratuita.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www.inshot.com</a:t>
            </a:r>
            <a:endParaRPr b="0" i="0" sz="1800" u="none" cap="none" strike="noStrike">
              <a:solidFill>
                <a:schemeClr val="dk1"/>
              </a:solidFill>
              <a:latin typeface="Calibri"/>
              <a:ea typeface="Calibri"/>
              <a:cs typeface="Calibri"/>
              <a:sym typeface="Calibri"/>
            </a:endParaRPr>
          </a:p>
        </p:txBody>
      </p:sp>
      <p:pic>
        <p:nvPicPr>
          <p:cNvPr id="916" name="Google Shape;916;p56"/>
          <p:cNvPicPr preferRelativeResize="0"/>
          <p:nvPr/>
        </p:nvPicPr>
        <p:blipFill rotWithShape="1">
          <a:blip r:embed="rId8">
            <a:alphaModFix/>
          </a:blip>
          <a:srcRect b="0" l="0" r="0" t="0"/>
          <a:stretch/>
        </p:blipFill>
        <p:spPr>
          <a:xfrm>
            <a:off x="6497515" y="2222050"/>
            <a:ext cx="4721469" cy="2995823"/>
          </a:xfrm>
          <a:prstGeom prst="rect">
            <a:avLst/>
          </a:prstGeom>
          <a:noFill/>
          <a:ln>
            <a:noFill/>
          </a:ln>
        </p:spPr>
      </p:pic>
      <p:sp>
        <p:nvSpPr>
          <p:cNvPr id="917" name="Google Shape;917;p56"/>
          <p:cNvSpPr/>
          <p:nvPr/>
        </p:nvSpPr>
        <p:spPr>
          <a:xfrm>
            <a:off x="246186" y="5973953"/>
            <a:ext cx="70778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https://canaltech.com.br/apps/como-usar-o-inshot-guia-pratico/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p57"/>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923" name="Google Shape;923;p57"/>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924" name="Google Shape;924;p57"/>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925" name="Google Shape;925;p57"/>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926" name="Google Shape;926;p57"/>
          <p:cNvGrpSpPr/>
          <p:nvPr/>
        </p:nvGrpSpPr>
        <p:grpSpPr>
          <a:xfrm>
            <a:off x="9152793" y="5375301"/>
            <a:ext cx="844062" cy="993531"/>
            <a:chOff x="15896341" y="7846654"/>
            <a:chExt cx="2114549" cy="1409699"/>
          </a:xfrm>
        </p:grpSpPr>
        <p:pic>
          <p:nvPicPr>
            <p:cNvPr id="927" name="Google Shape;927;p57"/>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928" name="Google Shape;928;p57"/>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929" name="Google Shape;929;p57"/>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930" name="Google Shape;930;p57"/>
          <p:cNvSpPr/>
          <p:nvPr/>
        </p:nvSpPr>
        <p:spPr>
          <a:xfrm>
            <a:off x="4563262" y="1627563"/>
            <a:ext cx="3337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CRIADOR DE CONTEÚDO GRÁTIS:</a:t>
            </a:r>
            <a:endParaRPr b="0" i="0" sz="1400" u="none" cap="none" strike="noStrike">
              <a:solidFill>
                <a:srgbClr val="000000"/>
              </a:solidFill>
              <a:latin typeface="Arial"/>
              <a:ea typeface="Arial"/>
              <a:cs typeface="Arial"/>
              <a:sym typeface="Arial"/>
            </a:endParaRPr>
          </a:p>
        </p:txBody>
      </p:sp>
      <p:sp>
        <p:nvSpPr>
          <p:cNvPr id="931" name="Google Shape;931;p57"/>
          <p:cNvSpPr/>
          <p:nvPr/>
        </p:nvSpPr>
        <p:spPr>
          <a:xfrm>
            <a:off x="6696807" y="2522825"/>
            <a:ext cx="4724401" cy="34163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GIPHY: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QUE PODE SER FEITO: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GIPHY é uma plataforma para criar, pesquisar e compartilhar GIFs animados. É amplamente usado para adicionar elementos visuais animados e divertidos em comunicações digitais e redes sociais. Permite criar e compartilhar GIFs, o que pode ser uma maneira divertida de engajar seu público.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www.giphy.com</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932" name="Google Shape;932;p57"/>
          <p:cNvPicPr preferRelativeResize="0"/>
          <p:nvPr/>
        </p:nvPicPr>
        <p:blipFill rotWithShape="1">
          <a:blip r:embed="rId8">
            <a:alphaModFix/>
          </a:blip>
          <a:srcRect b="0" l="0" r="0" t="0"/>
          <a:stretch/>
        </p:blipFill>
        <p:spPr>
          <a:xfrm>
            <a:off x="246186" y="2054016"/>
            <a:ext cx="6304083" cy="3751729"/>
          </a:xfrm>
          <a:prstGeom prst="rect">
            <a:avLst/>
          </a:prstGeom>
          <a:noFill/>
          <a:ln>
            <a:noFill/>
          </a:ln>
        </p:spPr>
      </p:pic>
      <p:sp>
        <p:nvSpPr>
          <p:cNvPr id="933" name="Google Shape;933;p57"/>
          <p:cNvSpPr/>
          <p:nvPr/>
        </p:nvSpPr>
        <p:spPr>
          <a:xfrm>
            <a:off x="246185" y="5939145"/>
            <a:ext cx="89066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9">
                  <a:extLst>
                    <a:ext uri="{A12FA001-AC4F-418D-AE19-62706E023703}">
                      <ahyp:hlinkClr val="tx"/>
                    </a:ext>
                  </a:extLst>
                </a:hlinkClick>
              </a:rPr>
              <a:t>767890df-a546-4b0a-b4f4-14d64a084a96_3104x1974.png (3104×1974) (substackcdn.com)</a:t>
            </a:r>
            <a:endParaRPr b="0" i="0" sz="1400" u="none" cap="none" strike="noStrike">
              <a:solidFill>
                <a:schemeClr val="dk1"/>
              </a:solidFill>
              <a:latin typeface="Calibri"/>
              <a:ea typeface="Calibri"/>
              <a:cs typeface="Calibri"/>
              <a:sym typeface="Calibri"/>
            </a:endParaRPr>
          </a:p>
        </p:txBody>
      </p:sp>
      <p:pic>
        <p:nvPicPr>
          <p:cNvPr id="934" name="Google Shape;934;p57"/>
          <p:cNvPicPr preferRelativeResize="0"/>
          <p:nvPr/>
        </p:nvPicPr>
        <p:blipFill rotWithShape="1">
          <a:blip r:embed="rId10">
            <a:alphaModFix/>
          </a:blip>
          <a:srcRect b="0" l="0" r="0" t="0"/>
          <a:stretch/>
        </p:blipFill>
        <p:spPr>
          <a:xfrm>
            <a:off x="4699488" y="2130295"/>
            <a:ext cx="1688738" cy="25605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58"/>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940" name="Google Shape;940;p58"/>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941" name="Google Shape;941;p58"/>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942" name="Google Shape;942;p58"/>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943" name="Google Shape;943;p58"/>
          <p:cNvGrpSpPr/>
          <p:nvPr/>
        </p:nvGrpSpPr>
        <p:grpSpPr>
          <a:xfrm>
            <a:off x="9152793" y="5375301"/>
            <a:ext cx="844062" cy="993531"/>
            <a:chOff x="15896341" y="7846654"/>
            <a:chExt cx="2114549" cy="1409699"/>
          </a:xfrm>
        </p:grpSpPr>
        <p:pic>
          <p:nvPicPr>
            <p:cNvPr id="944" name="Google Shape;944;p58"/>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945" name="Google Shape;945;p58"/>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946" name="Google Shape;946;p58"/>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sp>
        <p:nvSpPr>
          <p:cNvPr id="947" name="Google Shape;947;p58"/>
          <p:cNvSpPr/>
          <p:nvPr/>
        </p:nvSpPr>
        <p:spPr>
          <a:xfrm>
            <a:off x="3964679" y="1627563"/>
            <a:ext cx="435305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E-COMMERCES MAIS FAMOSOS NO BRASIL:</a:t>
            </a:r>
            <a:endParaRPr b="0" i="0" sz="1400" u="none" cap="none" strike="noStrike">
              <a:solidFill>
                <a:srgbClr val="000000"/>
              </a:solidFill>
              <a:latin typeface="Arial"/>
              <a:ea typeface="Arial"/>
              <a:cs typeface="Arial"/>
              <a:sym typeface="Arial"/>
            </a:endParaRPr>
          </a:p>
        </p:txBody>
      </p:sp>
      <p:pic>
        <p:nvPicPr>
          <p:cNvPr id="948" name="Google Shape;948;p58"/>
          <p:cNvPicPr preferRelativeResize="0"/>
          <p:nvPr/>
        </p:nvPicPr>
        <p:blipFill rotWithShape="1">
          <a:blip r:embed="rId7">
            <a:alphaModFix/>
          </a:blip>
          <a:srcRect b="0" l="0" r="0" t="0"/>
          <a:stretch/>
        </p:blipFill>
        <p:spPr>
          <a:xfrm>
            <a:off x="718670" y="2117471"/>
            <a:ext cx="2039750" cy="1538161"/>
          </a:xfrm>
          <a:prstGeom prst="rect">
            <a:avLst/>
          </a:prstGeom>
          <a:noFill/>
          <a:ln>
            <a:noFill/>
          </a:ln>
        </p:spPr>
      </p:pic>
      <p:pic>
        <p:nvPicPr>
          <p:cNvPr id="949" name="Google Shape;949;p58"/>
          <p:cNvPicPr preferRelativeResize="0"/>
          <p:nvPr/>
        </p:nvPicPr>
        <p:blipFill rotWithShape="1">
          <a:blip r:embed="rId8">
            <a:alphaModFix/>
          </a:blip>
          <a:srcRect b="0" l="0" r="0" t="0"/>
          <a:stretch/>
        </p:blipFill>
        <p:spPr>
          <a:xfrm>
            <a:off x="464333" y="3560254"/>
            <a:ext cx="1947941" cy="2397403"/>
          </a:xfrm>
          <a:prstGeom prst="rect">
            <a:avLst/>
          </a:prstGeom>
          <a:noFill/>
          <a:ln>
            <a:noFill/>
          </a:ln>
        </p:spPr>
      </p:pic>
      <p:pic>
        <p:nvPicPr>
          <p:cNvPr id="950" name="Google Shape;950;p58"/>
          <p:cNvPicPr preferRelativeResize="0"/>
          <p:nvPr/>
        </p:nvPicPr>
        <p:blipFill rotWithShape="1">
          <a:blip r:embed="rId9">
            <a:alphaModFix/>
          </a:blip>
          <a:srcRect b="0" l="0" r="0" t="0"/>
          <a:stretch/>
        </p:blipFill>
        <p:spPr>
          <a:xfrm>
            <a:off x="2544722" y="5050597"/>
            <a:ext cx="2115202" cy="1304909"/>
          </a:xfrm>
          <a:prstGeom prst="rect">
            <a:avLst/>
          </a:prstGeom>
          <a:noFill/>
          <a:ln>
            <a:noFill/>
          </a:ln>
        </p:spPr>
      </p:pic>
      <p:pic>
        <p:nvPicPr>
          <p:cNvPr id="951" name="Google Shape;951;p58"/>
          <p:cNvPicPr preferRelativeResize="0"/>
          <p:nvPr/>
        </p:nvPicPr>
        <p:blipFill rotWithShape="1">
          <a:blip r:embed="rId10">
            <a:alphaModFix/>
          </a:blip>
          <a:srcRect b="0" l="0" r="0" t="0"/>
          <a:stretch/>
        </p:blipFill>
        <p:spPr>
          <a:xfrm>
            <a:off x="2544722" y="3100219"/>
            <a:ext cx="2399346" cy="2354466"/>
          </a:xfrm>
          <a:prstGeom prst="rect">
            <a:avLst/>
          </a:prstGeom>
          <a:noFill/>
          <a:ln>
            <a:noFill/>
          </a:ln>
        </p:spPr>
      </p:pic>
      <p:pic>
        <p:nvPicPr>
          <p:cNvPr id="952" name="Google Shape;952;p58"/>
          <p:cNvPicPr preferRelativeResize="0"/>
          <p:nvPr/>
        </p:nvPicPr>
        <p:blipFill rotWithShape="1">
          <a:blip r:embed="rId11">
            <a:alphaModFix/>
          </a:blip>
          <a:srcRect b="0" l="0" r="0" t="0"/>
          <a:stretch/>
        </p:blipFill>
        <p:spPr>
          <a:xfrm>
            <a:off x="3602323" y="2332891"/>
            <a:ext cx="3823498" cy="1168351"/>
          </a:xfrm>
          <a:prstGeom prst="rect">
            <a:avLst/>
          </a:prstGeom>
          <a:noFill/>
          <a:ln>
            <a:noFill/>
          </a:ln>
        </p:spPr>
      </p:pic>
      <p:pic>
        <p:nvPicPr>
          <p:cNvPr id="953" name="Google Shape;953;p58"/>
          <p:cNvPicPr preferRelativeResize="0"/>
          <p:nvPr/>
        </p:nvPicPr>
        <p:blipFill rotWithShape="1">
          <a:blip r:embed="rId12">
            <a:alphaModFix/>
          </a:blip>
          <a:srcRect b="0" l="0" r="0" t="0"/>
          <a:stretch/>
        </p:blipFill>
        <p:spPr>
          <a:xfrm>
            <a:off x="5460656" y="4046854"/>
            <a:ext cx="2618928" cy="520071"/>
          </a:xfrm>
          <a:prstGeom prst="rect">
            <a:avLst/>
          </a:prstGeom>
          <a:noFill/>
          <a:ln>
            <a:noFill/>
          </a:ln>
        </p:spPr>
      </p:pic>
      <p:pic>
        <p:nvPicPr>
          <p:cNvPr id="954" name="Google Shape;954;p58"/>
          <p:cNvPicPr preferRelativeResize="0"/>
          <p:nvPr/>
        </p:nvPicPr>
        <p:blipFill rotWithShape="1">
          <a:blip r:embed="rId13">
            <a:alphaModFix/>
          </a:blip>
          <a:srcRect b="0" l="0" r="0" t="0"/>
          <a:stretch/>
        </p:blipFill>
        <p:spPr>
          <a:xfrm>
            <a:off x="5710639" y="5060317"/>
            <a:ext cx="2118961" cy="1119141"/>
          </a:xfrm>
          <a:prstGeom prst="rect">
            <a:avLst/>
          </a:prstGeom>
          <a:noFill/>
          <a:ln>
            <a:noFill/>
          </a:ln>
        </p:spPr>
      </p:pic>
      <p:pic>
        <p:nvPicPr>
          <p:cNvPr id="955" name="Google Shape;955;p58"/>
          <p:cNvPicPr preferRelativeResize="0"/>
          <p:nvPr/>
        </p:nvPicPr>
        <p:blipFill rotWithShape="1">
          <a:blip r:embed="rId14">
            <a:alphaModFix/>
          </a:blip>
          <a:srcRect b="0" l="0" r="0" t="0"/>
          <a:stretch/>
        </p:blipFill>
        <p:spPr>
          <a:xfrm>
            <a:off x="8797642" y="2527740"/>
            <a:ext cx="2200072" cy="763862"/>
          </a:xfrm>
          <a:prstGeom prst="rect">
            <a:avLst/>
          </a:prstGeom>
          <a:noFill/>
          <a:ln>
            <a:noFill/>
          </a:ln>
        </p:spPr>
      </p:pic>
      <p:pic>
        <p:nvPicPr>
          <p:cNvPr id="956" name="Google Shape;956;p58"/>
          <p:cNvPicPr preferRelativeResize="0"/>
          <p:nvPr/>
        </p:nvPicPr>
        <p:blipFill rotWithShape="1">
          <a:blip r:embed="rId15">
            <a:alphaModFix/>
          </a:blip>
          <a:srcRect b="0" l="0" r="0" t="0"/>
          <a:stretch/>
        </p:blipFill>
        <p:spPr>
          <a:xfrm>
            <a:off x="8157743" y="4594627"/>
            <a:ext cx="1839112" cy="1128706"/>
          </a:xfrm>
          <a:prstGeom prst="rect">
            <a:avLst/>
          </a:prstGeom>
          <a:noFill/>
          <a:ln>
            <a:noFill/>
          </a:ln>
        </p:spPr>
      </p:pic>
      <p:pic>
        <p:nvPicPr>
          <p:cNvPr id="957" name="Google Shape;957;p58"/>
          <p:cNvPicPr preferRelativeResize="0"/>
          <p:nvPr/>
        </p:nvPicPr>
        <p:blipFill rotWithShape="1">
          <a:blip r:embed="rId16">
            <a:alphaModFix/>
          </a:blip>
          <a:srcRect b="0" l="0" r="0" t="0"/>
          <a:stretch/>
        </p:blipFill>
        <p:spPr>
          <a:xfrm>
            <a:off x="8926220" y="3966162"/>
            <a:ext cx="2649943" cy="49451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id="962" name="Google Shape;962;p59"/>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963" name="Google Shape;963;p59"/>
          <p:cNvPicPr preferRelativeResize="0"/>
          <p:nvPr/>
        </p:nvPicPr>
        <p:blipFill rotWithShape="1">
          <a:blip r:embed="rId4">
            <a:alphaModFix/>
          </a:blip>
          <a:srcRect b="0" l="0" r="0" t="0"/>
          <a:stretch/>
        </p:blipFill>
        <p:spPr>
          <a:xfrm>
            <a:off x="10462206" y="5666619"/>
            <a:ext cx="1539293" cy="508458"/>
          </a:xfrm>
          <a:prstGeom prst="rect">
            <a:avLst/>
          </a:prstGeom>
          <a:noFill/>
          <a:ln>
            <a:noFill/>
          </a:ln>
        </p:spPr>
      </p:pic>
      <p:sp>
        <p:nvSpPr>
          <p:cNvPr id="964" name="Google Shape;964;p59"/>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965" name="Google Shape;965;p59"/>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966" name="Google Shape;966;p59"/>
          <p:cNvGrpSpPr/>
          <p:nvPr/>
        </p:nvGrpSpPr>
        <p:grpSpPr>
          <a:xfrm>
            <a:off x="9406186" y="5579758"/>
            <a:ext cx="844062" cy="799775"/>
            <a:chOff x="15896341" y="7846654"/>
            <a:chExt cx="2114549" cy="1409699"/>
          </a:xfrm>
        </p:grpSpPr>
        <p:pic>
          <p:nvPicPr>
            <p:cNvPr id="967" name="Google Shape;967;p59"/>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968" name="Google Shape;968;p59"/>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969" name="Google Shape;969;p59"/>
          <p:cNvSpPr/>
          <p:nvPr/>
        </p:nvSpPr>
        <p:spPr>
          <a:xfrm>
            <a:off x="4040404" y="1080743"/>
            <a:ext cx="43952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OCUPAÇÕES PERMITIDAS PARA MEI DIGITAL</a:t>
            </a:r>
            <a:endParaRPr b="1" i="0" sz="1800" u="none" cap="none" strike="noStrike">
              <a:solidFill>
                <a:schemeClr val="dk1"/>
              </a:solidFill>
              <a:latin typeface="Calibri"/>
              <a:ea typeface="Calibri"/>
              <a:cs typeface="Calibri"/>
              <a:sym typeface="Calibri"/>
            </a:endParaRPr>
          </a:p>
        </p:txBody>
      </p:sp>
      <p:sp>
        <p:nvSpPr>
          <p:cNvPr id="970" name="Google Shape;970;p59"/>
          <p:cNvSpPr/>
          <p:nvPr/>
        </p:nvSpPr>
        <p:spPr>
          <a:xfrm>
            <a:off x="246186" y="1600518"/>
            <a:ext cx="11597052"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Para um microempreendedor individual (MEI) que atua no ambiente digital, existem diversas atividades que são oficialmente reconhecidas e permitidas pelo governo brasileiro. Aqui estão algumas das ocupações permitidas, incluindo seus respectivos Códigos Nacionais de Atividade Econômica (CNAE):</a:t>
            </a:r>
            <a:endParaRPr b="0" i="0" sz="1400" u="none" cap="none" strike="noStrike">
              <a:solidFill>
                <a:srgbClr val="000000"/>
              </a:solidFill>
              <a:latin typeface="Arial"/>
              <a:ea typeface="Arial"/>
              <a:cs typeface="Arial"/>
              <a:sym typeface="Arial"/>
            </a:endParaRPr>
          </a:p>
        </p:txBody>
      </p:sp>
      <p:sp>
        <p:nvSpPr>
          <p:cNvPr id="971" name="Google Shape;971;p59"/>
          <p:cNvSpPr/>
          <p:nvPr/>
        </p:nvSpPr>
        <p:spPr>
          <a:xfrm>
            <a:off x="315937" y="2559144"/>
            <a:ext cx="3661118" cy="13849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1. PROMOTOR (A) DE VENDAS INDEPENDENTE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a:t>
            </a:r>
            <a:r>
              <a:rPr b="0" i="0" lang="pt-BR" sz="1400" u="none" cap="none" strike="noStrike">
                <a:solidFill>
                  <a:schemeClr val="dk1"/>
                </a:solidFill>
                <a:latin typeface="Calibri"/>
                <a:ea typeface="Calibri"/>
                <a:cs typeface="Calibri"/>
                <a:sym typeface="Calibri"/>
              </a:rPr>
              <a:t>7319-0/02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Atividade que envolve a promoção de produtos e serviços, utilizando estratégias de marketing digital para alcançar um público maior através de plataformas online.</a:t>
            </a:r>
            <a:endParaRPr b="0" i="0" sz="1400" u="none" cap="none" strike="noStrike">
              <a:solidFill>
                <a:srgbClr val="000000"/>
              </a:solidFill>
              <a:latin typeface="Arial"/>
              <a:ea typeface="Arial"/>
              <a:cs typeface="Arial"/>
              <a:sym typeface="Arial"/>
            </a:endParaRPr>
          </a:p>
        </p:txBody>
      </p:sp>
      <p:sp>
        <p:nvSpPr>
          <p:cNvPr id="972" name="Google Shape;972;p59"/>
          <p:cNvSpPr/>
          <p:nvPr/>
        </p:nvSpPr>
        <p:spPr>
          <a:xfrm>
            <a:off x="4141222" y="2548393"/>
            <a:ext cx="4193606" cy="160043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2. EDITOR DE VÍDEO INDEPENDENTE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5912-0/99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Edição de vídeos para diversas finalidades, como conteúdo para redes sociais, vídeos institucionais, comerciais, entre outros. O trabalho pode ser realizado de forma remota, atendendo a clientes de diferentes regiões.</a:t>
            </a:r>
            <a:endParaRPr b="0" i="0" sz="1400" u="none" cap="none" strike="noStrike">
              <a:solidFill>
                <a:srgbClr val="000000"/>
              </a:solidFill>
              <a:latin typeface="Arial"/>
              <a:ea typeface="Arial"/>
              <a:cs typeface="Arial"/>
              <a:sym typeface="Arial"/>
            </a:endParaRPr>
          </a:p>
        </p:txBody>
      </p:sp>
      <p:sp>
        <p:nvSpPr>
          <p:cNvPr id="973" name="Google Shape;973;p59"/>
          <p:cNvSpPr/>
          <p:nvPr/>
        </p:nvSpPr>
        <p:spPr>
          <a:xfrm>
            <a:off x="8498996" y="2309543"/>
            <a:ext cx="3502504" cy="181588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3. DESENVOLVEDOR DE SISTEMAS E APLICATIVOS INDEPENDENTE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6201-5/01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Desenvolvimento de softwares, aplicativos e sistemas personalizados para atender as necessidades específicas de clientes. Inclui atividades de programação e manutenção de sistemas.</a:t>
            </a:r>
            <a:endParaRPr b="0" i="0" sz="1400" u="none" cap="none" strike="noStrike">
              <a:solidFill>
                <a:srgbClr val="000000"/>
              </a:solidFill>
              <a:latin typeface="Arial"/>
              <a:ea typeface="Arial"/>
              <a:cs typeface="Arial"/>
              <a:sym typeface="Arial"/>
            </a:endParaRPr>
          </a:p>
        </p:txBody>
      </p:sp>
      <p:sp>
        <p:nvSpPr>
          <p:cNvPr id="974" name="Google Shape;974;p59"/>
          <p:cNvSpPr/>
          <p:nvPr/>
        </p:nvSpPr>
        <p:spPr>
          <a:xfrm>
            <a:off x="315937" y="4066181"/>
            <a:ext cx="3627733" cy="160043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4. CONSULTOR DE MARKETING DIGITAL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7020-4/00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Prestação de serviços de consultoria em marketing digital, incluindo planejamento de campanhas, gestão de mídias sociais, SEO, e estratégias de publicidade online.</a:t>
            </a:r>
            <a:endParaRPr b="0" i="0" sz="1400" u="none" cap="none" strike="noStrike">
              <a:solidFill>
                <a:srgbClr val="000000"/>
              </a:solidFill>
              <a:latin typeface="Arial"/>
              <a:ea typeface="Arial"/>
              <a:cs typeface="Arial"/>
              <a:sym typeface="Arial"/>
            </a:endParaRPr>
          </a:p>
        </p:txBody>
      </p:sp>
      <p:sp>
        <p:nvSpPr>
          <p:cNvPr id="975" name="Google Shape;975;p59"/>
          <p:cNvSpPr/>
          <p:nvPr/>
        </p:nvSpPr>
        <p:spPr>
          <a:xfrm>
            <a:off x="8027377" y="4193625"/>
            <a:ext cx="3969362" cy="160043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6. FOTÓGRAFO (A) INDEPENDENTE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7420-0/01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Atividade de fotografia para diversos fins, como eventos, produtos, moda, entre outros. O fotógrafo digital pode vender suas fotos através de plataformas online ou prestar serviços diretamente a clientes.</a:t>
            </a:r>
            <a:endParaRPr b="0" i="0" sz="1400" u="none" cap="none" strike="noStrike">
              <a:solidFill>
                <a:srgbClr val="000000"/>
              </a:solidFill>
              <a:latin typeface="Arial"/>
              <a:ea typeface="Arial"/>
              <a:cs typeface="Arial"/>
              <a:sym typeface="Arial"/>
            </a:endParaRPr>
          </a:p>
        </p:txBody>
      </p:sp>
      <p:sp>
        <p:nvSpPr>
          <p:cNvPr id="976" name="Google Shape;976;p59"/>
          <p:cNvSpPr/>
          <p:nvPr/>
        </p:nvSpPr>
        <p:spPr>
          <a:xfrm>
            <a:off x="4198007" y="4165987"/>
            <a:ext cx="3617412" cy="160043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5. DESIGNER GRÁFICO INDEPENDENTE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7410-2/99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Criação de peças gráficas para uso em websites, redes sociais, campanhas de e-mail marketing, entre outros. O designer gráfico pode trabalhar remotamente, atendendo a clientes de qualquer localidade.</a:t>
            </a:r>
            <a:endParaRPr b="0" i="0" sz="1400" u="none" cap="none" strike="noStrike">
              <a:solidFill>
                <a:srgbClr val="000000"/>
              </a:solidFill>
              <a:latin typeface="Arial"/>
              <a:ea typeface="Arial"/>
              <a:cs typeface="Arial"/>
              <a:sym typeface="Arial"/>
            </a:endParaRPr>
          </a:p>
        </p:txBody>
      </p:sp>
      <p:sp>
        <p:nvSpPr>
          <p:cNvPr id="977" name="Google Shape;977;p59"/>
          <p:cNvSpPr/>
          <p:nvPr/>
        </p:nvSpPr>
        <p:spPr>
          <a:xfrm>
            <a:off x="188127" y="5827655"/>
            <a:ext cx="1104372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Calibri"/>
                <a:ea typeface="Calibri"/>
                <a:cs typeface="Calibri"/>
                <a:sym typeface="Calibri"/>
              </a:rPr>
              <a:t>Portal do Empreendedor - MEI: https://www.gov.br/empresas-e-negocios/pt-br/empreendedor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Calibri"/>
                <a:ea typeface="Calibri"/>
                <a:cs typeface="Calibri"/>
                <a:sym typeface="Calibri"/>
              </a:rPr>
              <a:t>Sebrae - Atividades Permitidas para MEI: https://www.sebrae.com.br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6"/>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146" name="Google Shape;146;p6"/>
          <p:cNvSpPr/>
          <p:nvPr/>
        </p:nvSpPr>
        <p:spPr>
          <a:xfrm>
            <a:off x="100584" y="560882"/>
            <a:ext cx="1200607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Arial"/>
                <a:ea typeface="Arial"/>
                <a:cs typeface="Arial"/>
                <a:sym typeface="Arial"/>
              </a:rPr>
              <a:t>EMPREENDEDORISMO E E-COMMERCE PARA O MEI</a:t>
            </a:r>
            <a:endParaRPr b="1" i="0" sz="2400" u="none" cap="none" strike="noStrike">
              <a:solidFill>
                <a:srgbClr val="000000"/>
              </a:solidFill>
              <a:latin typeface="Arial"/>
              <a:ea typeface="Arial"/>
              <a:cs typeface="Arial"/>
              <a:sym typeface="Arial"/>
            </a:endParaRPr>
          </a:p>
        </p:txBody>
      </p:sp>
      <p:sp>
        <p:nvSpPr>
          <p:cNvPr id="147" name="Google Shape;147;p6"/>
          <p:cNvSpPr/>
          <p:nvPr/>
        </p:nvSpPr>
        <p:spPr>
          <a:xfrm>
            <a:off x="868680" y="2389263"/>
            <a:ext cx="3566160" cy="2031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EMPREENDEDORISMO</a:t>
            </a:r>
            <a:endParaRPr b="0" i="0" sz="105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POR QUE EMPREENDER?</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HABILIDADES NECESSÁRIAS</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POR ONDE COMEÇAR?</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POR QUE SE TORNAR MEI?</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CURSOS DE AJUDA GRATUITOS</a:t>
            </a:r>
            <a:endParaRPr b="0" i="0" sz="1050" u="none" cap="none" strike="noStrike">
              <a:solidFill>
                <a:srgbClr val="000000"/>
              </a:solidFill>
              <a:latin typeface="Calibri"/>
              <a:ea typeface="Calibri"/>
              <a:cs typeface="Calibri"/>
              <a:sym typeface="Calibri"/>
            </a:endParaRPr>
          </a:p>
        </p:txBody>
      </p:sp>
      <p:sp>
        <p:nvSpPr>
          <p:cNvPr id="148" name="Google Shape;148;p6"/>
          <p:cNvSpPr/>
          <p:nvPr/>
        </p:nvSpPr>
        <p:spPr>
          <a:xfrm>
            <a:off x="6096000" y="2389263"/>
            <a:ext cx="5843016"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E-COMMERCE: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O QUE É O E-COMMERCE?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PRINCIPAIS TIPOS DE E-COMMERCE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DIFERENÇA ENTRE MARKETPLACE E LOJA VIRTUAL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VANTAGENS DE EMPREENDER COM E-  COMMERCE                                                                                                 MARKETING DIGITAL E SUA IMPORTÂNCIA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ICMS NO E-COMMERCE</a:t>
            </a:r>
            <a:endParaRPr b="0" i="0" sz="1800" u="none" cap="none" strike="noStrike">
              <a:solidFill>
                <a:schemeClr val="dk1"/>
              </a:solidFill>
              <a:latin typeface="Calibri"/>
              <a:ea typeface="Calibri"/>
              <a:cs typeface="Calibri"/>
              <a:sym typeface="Calibri"/>
            </a:endParaRPr>
          </a:p>
        </p:txBody>
      </p:sp>
      <p:pic>
        <p:nvPicPr>
          <p:cNvPr id="149" name="Google Shape;149;p6"/>
          <p:cNvPicPr preferRelativeResize="0"/>
          <p:nvPr/>
        </p:nvPicPr>
        <p:blipFill rotWithShape="1">
          <a:blip r:embed="rId4">
            <a:alphaModFix/>
          </a:blip>
          <a:srcRect b="0" l="0" r="0" t="0"/>
          <a:stretch/>
        </p:blipFill>
        <p:spPr>
          <a:xfrm>
            <a:off x="10014437" y="5318914"/>
            <a:ext cx="2047143" cy="856163"/>
          </a:xfrm>
          <a:prstGeom prst="rect">
            <a:avLst/>
          </a:prstGeom>
          <a:noFill/>
          <a:ln>
            <a:noFill/>
          </a:ln>
        </p:spPr>
      </p:pic>
      <p:pic>
        <p:nvPicPr>
          <p:cNvPr id="150" name="Google Shape;150;p6"/>
          <p:cNvPicPr preferRelativeResize="0"/>
          <p:nvPr/>
        </p:nvPicPr>
        <p:blipFill rotWithShape="1">
          <a:blip r:embed="rId5">
            <a:alphaModFix/>
          </a:blip>
          <a:srcRect b="0" l="0" r="0" t="0"/>
          <a:stretch/>
        </p:blipFill>
        <p:spPr>
          <a:xfrm>
            <a:off x="11055838" y="267289"/>
            <a:ext cx="766396" cy="104924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id="982" name="Google Shape;982;p60"/>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983" name="Google Shape;983;p60"/>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984" name="Google Shape;984;p60"/>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985" name="Google Shape;985;p60"/>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986" name="Google Shape;986;p60"/>
          <p:cNvGrpSpPr/>
          <p:nvPr/>
        </p:nvGrpSpPr>
        <p:grpSpPr>
          <a:xfrm>
            <a:off x="9152793" y="5375301"/>
            <a:ext cx="844062" cy="993531"/>
            <a:chOff x="15896341" y="7846654"/>
            <a:chExt cx="2114549" cy="1409699"/>
          </a:xfrm>
        </p:grpSpPr>
        <p:pic>
          <p:nvPicPr>
            <p:cNvPr id="987" name="Google Shape;987;p60"/>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988" name="Google Shape;988;p60"/>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989" name="Google Shape;989;p60"/>
          <p:cNvSpPr/>
          <p:nvPr/>
        </p:nvSpPr>
        <p:spPr>
          <a:xfrm>
            <a:off x="3974710" y="1239406"/>
            <a:ext cx="43952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OCUPAÇÕES PERMITIDAS PARA MEI DIGITAL</a:t>
            </a:r>
            <a:endParaRPr b="1" i="0" sz="1800" u="none" cap="none" strike="noStrike">
              <a:solidFill>
                <a:schemeClr val="dk1"/>
              </a:solidFill>
              <a:latin typeface="Calibri"/>
              <a:ea typeface="Calibri"/>
              <a:cs typeface="Calibri"/>
              <a:sym typeface="Calibri"/>
            </a:endParaRPr>
          </a:p>
        </p:txBody>
      </p:sp>
      <p:sp>
        <p:nvSpPr>
          <p:cNvPr id="990" name="Google Shape;990;p60"/>
          <p:cNvSpPr/>
          <p:nvPr/>
        </p:nvSpPr>
        <p:spPr>
          <a:xfrm>
            <a:off x="246186" y="1717396"/>
            <a:ext cx="11597052"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Para um microempreendedor individual (MEI) que atua no ambiente digital, existem diversas atividades que são oficialmente reconhecidas e permitidas pelo governo brasileiro. Aqui estão algumas das ocupações permitidas, incluindo seus respectivos Códigos Nacionais de Atividade Econômica (CNAE):</a:t>
            </a:r>
            <a:endParaRPr b="0" i="0" sz="1400" u="none" cap="none" strike="noStrike">
              <a:solidFill>
                <a:srgbClr val="000000"/>
              </a:solidFill>
              <a:latin typeface="Arial"/>
              <a:ea typeface="Arial"/>
              <a:cs typeface="Arial"/>
              <a:sym typeface="Arial"/>
            </a:endParaRPr>
          </a:p>
        </p:txBody>
      </p:sp>
      <p:sp>
        <p:nvSpPr>
          <p:cNvPr id="991" name="Google Shape;991;p60"/>
          <p:cNvSpPr/>
          <p:nvPr/>
        </p:nvSpPr>
        <p:spPr>
          <a:xfrm>
            <a:off x="410258" y="2638542"/>
            <a:ext cx="3370384" cy="2031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7. DESENVOLVEDOR DE CONTEÚDO PARA WEB</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6209-1/00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Criação de conteúdo textual, visual e multimídia para websites, blogs, redes sociais, entre outros canais digitais. Inclui atividades de copywriting, redação de artigos, e criação de posts para redes sociais.</a:t>
            </a:r>
            <a:endParaRPr b="0" i="0" sz="1400" u="none" cap="none" strike="noStrike">
              <a:solidFill>
                <a:srgbClr val="000000"/>
              </a:solidFill>
              <a:latin typeface="Arial"/>
              <a:ea typeface="Arial"/>
              <a:cs typeface="Arial"/>
              <a:sym typeface="Arial"/>
            </a:endParaRPr>
          </a:p>
        </p:txBody>
      </p:sp>
      <p:sp>
        <p:nvSpPr>
          <p:cNvPr id="992" name="Google Shape;992;p60"/>
          <p:cNvSpPr/>
          <p:nvPr/>
        </p:nvSpPr>
        <p:spPr>
          <a:xfrm>
            <a:off x="4081019" y="2626861"/>
            <a:ext cx="3467152" cy="160043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8. YOUTUBER/VIDEOMAKERINDEPENDENTE                                                                   </a:t>
            </a:r>
            <a:endParaRPr b="1" i="0" sz="14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5912-0/99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Produção e edição de vídeos para canais do YouTube ou outras plataformas de vídeo online, monetizando através de visualizações, parcerias e publicidade.</a:t>
            </a:r>
            <a:endParaRPr b="0" i="0" sz="1400" u="none" cap="none" strike="noStrike">
              <a:solidFill>
                <a:srgbClr val="000000"/>
              </a:solidFill>
              <a:latin typeface="Arial"/>
              <a:ea typeface="Arial"/>
              <a:cs typeface="Arial"/>
              <a:sym typeface="Arial"/>
            </a:endParaRPr>
          </a:p>
        </p:txBody>
      </p:sp>
      <p:sp>
        <p:nvSpPr>
          <p:cNvPr id="993" name="Google Shape;993;p60"/>
          <p:cNvSpPr/>
          <p:nvPr/>
        </p:nvSpPr>
        <p:spPr>
          <a:xfrm>
            <a:off x="7848548" y="2638542"/>
            <a:ext cx="3880391" cy="160043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9. INSTRUTOR (A) DE CURSOS ONLINE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8599-6/04</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Desenvolvimento e venda de cursos online sobre diversos temas, desde habilidades técnicas até hobbies e interesses pessoais. Os cursos podem ser vendidos em plataformas próprias ou em marketplaces de educação.</a:t>
            </a:r>
            <a:endParaRPr b="0" i="0" sz="1400" u="none" cap="none" strike="noStrike">
              <a:solidFill>
                <a:srgbClr val="000000"/>
              </a:solidFill>
              <a:latin typeface="Arial"/>
              <a:ea typeface="Arial"/>
              <a:cs typeface="Arial"/>
              <a:sym typeface="Arial"/>
            </a:endParaRPr>
          </a:p>
        </p:txBody>
      </p:sp>
      <p:sp>
        <p:nvSpPr>
          <p:cNvPr id="994" name="Google Shape;994;p60"/>
          <p:cNvSpPr/>
          <p:nvPr/>
        </p:nvSpPr>
        <p:spPr>
          <a:xfrm>
            <a:off x="846742" y="4624605"/>
            <a:ext cx="4047392" cy="116955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10. PROGRAMADOR DE INTERNET INDEPENDENTE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CNAE: 6201-5/02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Descrição: </a:t>
            </a:r>
            <a:r>
              <a:rPr b="0" i="0" lang="pt-BR" sz="1400" u="none" cap="none" strike="noStrike">
                <a:solidFill>
                  <a:schemeClr val="dk1"/>
                </a:solidFill>
                <a:latin typeface="Calibri"/>
                <a:ea typeface="Calibri"/>
                <a:cs typeface="Calibri"/>
                <a:sym typeface="Calibri"/>
              </a:rPr>
              <a:t>Programação e desenvolvimento de websites e aplicações web, incluindo e-commerce, portais de conteúdo, e plataformas interativas.</a:t>
            </a:r>
            <a:endParaRPr b="0" i="0" sz="1400" u="none" cap="none" strike="noStrike">
              <a:solidFill>
                <a:srgbClr val="000000"/>
              </a:solidFill>
              <a:latin typeface="Arial"/>
              <a:ea typeface="Arial"/>
              <a:cs typeface="Arial"/>
              <a:sym typeface="Arial"/>
            </a:endParaRPr>
          </a:p>
        </p:txBody>
      </p:sp>
      <p:sp>
        <p:nvSpPr>
          <p:cNvPr id="995" name="Google Shape;995;p60"/>
          <p:cNvSpPr/>
          <p:nvPr/>
        </p:nvSpPr>
        <p:spPr>
          <a:xfrm>
            <a:off x="5204407" y="4478597"/>
            <a:ext cx="3948386" cy="116955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pt-BR" sz="1400" u="none" cap="none" strike="noStrike">
                <a:solidFill>
                  <a:schemeClr val="dk1"/>
                </a:solidFill>
                <a:latin typeface="Calibri"/>
                <a:ea typeface="Calibri"/>
                <a:cs typeface="Calibri"/>
                <a:sym typeface="Calibri"/>
              </a:rPr>
              <a:t>Estas atualizações oferecem uma visão mais abrangente e detalhada das ocupações permitidas para MEI digital, com foco em atividades que podem ser realizadas remotamente e que estão em alta demanda no mercado atual.</a:t>
            </a:r>
            <a:endParaRPr b="0" i="0" sz="1400" u="none" cap="none" strike="noStrike">
              <a:solidFill>
                <a:srgbClr val="000000"/>
              </a:solidFill>
              <a:latin typeface="Arial"/>
              <a:ea typeface="Arial"/>
              <a:cs typeface="Arial"/>
              <a:sym typeface="Arial"/>
            </a:endParaRPr>
          </a:p>
        </p:txBody>
      </p:sp>
      <p:sp>
        <p:nvSpPr>
          <p:cNvPr id="996" name="Google Shape;996;p60"/>
          <p:cNvSpPr/>
          <p:nvPr/>
        </p:nvSpPr>
        <p:spPr>
          <a:xfrm>
            <a:off x="76281" y="5831370"/>
            <a:ext cx="60960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Calibri"/>
                <a:ea typeface="Calibri"/>
                <a:cs typeface="Calibri"/>
                <a:sym typeface="Calibri"/>
              </a:rPr>
              <a:t>Portal do Empreendedor - MEI: https://www.gov.br/empresas-e-negocios/pt-br/empreendedor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Calibri"/>
                <a:ea typeface="Calibri"/>
                <a:cs typeface="Calibri"/>
                <a:sym typeface="Calibri"/>
              </a:rPr>
              <a:t>Sebrae - Atividades Permitidas para MEI: https://www.sebrae.com.br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id="1001" name="Google Shape;1001;p6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002" name="Google Shape;1002;p61"/>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003" name="Google Shape;1003;p61"/>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004" name="Google Shape;1004;p61"/>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005" name="Google Shape;1005;p61"/>
          <p:cNvGrpSpPr/>
          <p:nvPr/>
        </p:nvGrpSpPr>
        <p:grpSpPr>
          <a:xfrm>
            <a:off x="9152793" y="5375301"/>
            <a:ext cx="844062" cy="993531"/>
            <a:chOff x="15896341" y="7846654"/>
            <a:chExt cx="2114549" cy="1409699"/>
          </a:xfrm>
        </p:grpSpPr>
        <p:pic>
          <p:nvPicPr>
            <p:cNvPr id="1006" name="Google Shape;1006;p61"/>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007" name="Google Shape;1007;p61"/>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008" name="Google Shape;1008;p61"/>
          <p:cNvSpPr/>
          <p:nvPr/>
        </p:nvSpPr>
        <p:spPr>
          <a:xfrm>
            <a:off x="3721398" y="1136189"/>
            <a:ext cx="49549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COMO EMPREENDER ATRAVÉS DO E-COMMERCE?</a:t>
            </a:r>
            <a:endParaRPr b="0" i="0" sz="1400" u="none" cap="none" strike="noStrike">
              <a:solidFill>
                <a:srgbClr val="000000"/>
              </a:solidFill>
              <a:latin typeface="Arial"/>
              <a:ea typeface="Arial"/>
              <a:cs typeface="Arial"/>
              <a:sym typeface="Arial"/>
            </a:endParaRPr>
          </a:p>
        </p:txBody>
      </p:sp>
      <p:pic>
        <p:nvPicPr>
          <p:cNvPr id="1009" name="Google Shape;1009;p61"/>
          <p:cNvPicPr preferRelativeResize="0"/>
          <p:nvPr/>
        </p:nvPicPr>
        <p:blipFill rotWithShape="1">
          <a:blip r:embed="rId7">
            <a:alphaModFix/>
          </a:blip>
          <a:srcRect b="0" l="0" r="0" t="0"/>
          <a:stretch/>
        </p:blipFill>
        <p:spPr>
          <a:xfrm>
            <a:off x="6620609" y="1715472"/>
            <a:ext cx="5228677" cy="3471767"/>
          </a:xfrm>
          <a:prstGeom prst="rect">
            <a:avLst/>
          </a:prstGeom>
          <a:noFill/>
          <a:ln>
            <a:noFill/>
          </a:ln>
        </p:spPr>
      </p:pic>
      <p:sp>
        <p:nvSpPr>
          <p:cNvPr id="1010" name="Google Shape;1010;p61"/>
          <p:cNvSpPr/>
          <p:nvPr/>
        </p:nvSpPr>
        <p:spPr>
          <a:xfrm>
            <a:off x="397441" y="1627563"/>
            <a:ext cx="6096000" cy="447814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O SITE ECOMMERCE BRASIL: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0" i="0" lang="pt-BR" sz="1500" u="none" cap="none" strike="noStrike">
                <a:solidFill>
                  <a:schemeClr val="dk1"/>
                </a:solidFill>
                <a:latin typeface="Calibri"/>
                <a:ea typeface="Calibri"/>
                <a:cs typeface="Calibri"/>
                <a:sym typeface="Calibri"/>
              </a:rPr>
              <a:t>É uma plataforma de conteúdo voltada para o mercado de comércio eletrônico no Brasil. Ele oferece uma ampla gama de recursos, incluindo: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NOTÍCIAS E ARTIGOS: </a:t>
            </a:r>
            <a:r>
              <a:rPr b="0" i="0" lang="pt-BR" sz="1500" u="none" cap="none" strike="noStrike">
                <a:solidFill>
                  <a:schemeClr val="dk1"/>
                </a:solidFill>
                <a:latin typeface="Calibri"/>
                <a:ea typeface="Calibri"/>
                <a:cs typeface="Calibri"/>
                <a:sym typeface="Calibri"/>
              </a:rPr>
              <a:t>Fornece informações atualizadas sobre tendências, inovações, e mudanças no setor de e-commerce no Brasil e no mundo.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EVENTOS: </a:t>
            </a:r>
            <a:r>
              <a:rPr b="0" i="0" lang="pt-BR" sz="1500" u="none" cap="none" strike="noStrike">
                <a:solidFill>
                  <a:schemeClr val="dk1"/>
                </a:solidFill>
                <a:latin typeface="Calibri"/>
                <a:ea typeface="Calibri"/>
                <a:cs typeface="Calibri"/>
                <a:sym typeface="Calibri"/>
              </a:rPr>
              <a:t>Organiza eventos, conferências, e webinars relacionados ao comércio eletrônico, onde profissionais da área podem se atualizar e fazer networking.</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CURSOS E CAPACITAÇÃO: </a:t>
            </a:r>
            <a:r>
              <a:rPr b="0" i="0" lang="pt-BR" sz="1500" u="none" cap="none" strike="noStrike">
                <a:solidFill>
                  <a:schemeClr val="dk1"/>
                </a:solidFill>
                <a:latin typeface="Calibri"/>
                <a:ea typeface="Calibri"/>
                <a:cs typeface="Calibri"/>
                <a:sym typeface="Calibri"/>
              </a:rPr>
              <a:t>Disponibiliza cursos e workshops que ajudam empresários e profissionais a se qualificarem em diversas áreas do e-commerce, como marketing digital, logística, e gestão de lojas virtuais.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CONSULTORIA E ANÁLISES DE MERCADO: </a:t>
            </a:r>
            <a:r>
              <a:rPr b="0" i="0" lang="pt-BR" sz="1500" u="none" cap="none" strike="noStrike">
                <a:solidFill>
                  <a:schemeClr val="dk1"/>
                </a:solidFill>
                <a:latin typeface="Calibri"/>
                <a:ea typeface="Calibri"/>
                <a:cs typeface="Calibri"/>
                <a:sym typeface="Calibri"/>
              </a:rPr>
              <a:t>Oferece análises detalhadas e consultoria especializada para empresas que desejam melhorar sua presença online e expandir suas operações no e-commerce.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COMUNIDADE: </a:t>
            </a:r>
            <a:r>
              <a:rPr b="0" i="0" lang="pt-BR" sz="1500" u="none" cap="none" strike="noStrike">
                <a:solidFill>
                  <a:schemeClr val="dk1"/>
                </a:solidFill>
                <a:latin typeface="Calibri"/>
                <a:ea typeface="Calibri"/>
                <a:cs typeface="Calibri"/>
                <a:sym typeface="Calibri"/>
              </a:rPr>
              <a:t>Facilita a interação entre profissionais do setor através de fóruns e grupos de discussão, promovendo a troca de experiências e ideias.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0" i="0" lang="pt-BR" sz="1500" u="none" cap="none" strike="noStrike">
                <a:solidFill>
                  <a:schemeClr val="dk1"/>
                </a:solidFill>
                <a:latin typeface="Calibri"/>
                <a:ea typeface="Calibri"/>
                <a:cs typeface="Calibri"/>
                <a:sym typeface="Calibri"/>
              </a:rPr>
              <a:t>Esses recursos fazem do Ecommerce Brasil um ponto de referência para empresários, profissionais de marketing, gestores de lojas virtuais e todos que estão envolvidos no setor de comércio eletrônico no Brasil.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6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016" name="Google Shape;1016;p62"/>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017" name="Google Shape;1017;p62"/>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018" name="Google Shape;1018;p62"/>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019" name="Google Shape;1019;p62"/>
          <p:cNvGrpSpPr/>
          <p:nvPr/>
        </p:nvGrpSpPr>
        <p:grpSpPr>
          <a:xfrm>
            <a:off x="9152793" y="5375301"/>
            <a:ext cx="844062" cy="993531"/>
            <a:chOff x="15896341" y="7846654"/>
            <a:chExt cx="2114549" cy="1409699"/>
          </a:xfrm>
        </p:grpSpPr>
        <p:pic>
          <p:nvPicPr>
            <p:cNvPr id="1020" name="Google Shape;1020;p62"/>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021" name="Google Shape;1021;p62"/>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022" name="Google Shape;1022;p62"/>
          <p:cNvSpPr/>
          <p:nvPr/>
        </p:nvSpPr>
        <p:spPr>
          <a:xfrm>
            <a:off x="3325110" y="1310626"/>
            <a:ext cx="61818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ÓRGÃOS QUE APOIAM O EMPREENDEDORISMO EM ALAGOAS </a:t>
            </a:r>
            <a:endParaRPr b="1" i="0" sz="1800" u="none" cap="none" strike="noStrike">
              <a:solidFill>
                <a:schemeClr val="dk1"/>
              </a:solidFill>
              <a:latin typeface="Calibri"/>
              <a:ea typeface="Calibri"/>
              <a:cs typeface="Calibri"/>
              <a:sym typeface="Calibri"/>
            </a:endParaRPr>
          </a:p>
        </p:txBody>
      </p:sp>
      <p:sp>
        <p:nvSpPr>
          <p:cNvPr id="1023" name="Google Shape;1023;p62"/>
          <p:cNvSpPr/>
          <p:nvPr/>
        </p:nvSpPr>
        <p:spPr>
          <a:xfrm>
            <a:off x="489439" y="2049546"/>
            <a:ext cx="5287107" cy="21698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pt-BR" sz="1500" u="none" cap="none" strike="noStrike">
                <a:solidFill>
                  <a:schemeClr val="dk1"/>
                </a:solidFill>
                <a:latin typeface="Calibri"/>
                <a:ea typeface="Calibri"/>
                <a:cs typeface="Calibri"/>
                <a:sym typeface="Calibri"/>
              </a:rPr>
              <a:t>SERVIÇO BRASILEIRO DE APOIO ÀS MICRO E PEQUENAS EMPRESAS (SEBRAE)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rPr b="0" i="0" lang="pt-BR" sz="1500" u="none" cap="none" strike="noStrike">
                <a:solidFill>
                  <a:schemeClr val="dk1"/>
                </a:solidFill>
                <a:latin typeface="Calibri"/>
                <a:ea typeface="Calibri"/>
                <a:cs typeface="Calibri"/>
                <a:sym typeface="Calibri"/>
              </a:rPr>
              <a:t>O Sebrae oferece diversos programas voltados para MEIs, incluindo consultorias, cursos de capacitação, palestras e treinamentos. Em 2024, o Sebrae lançou o programa “Sebrae Tech MEI”, que fornece apoio especializado para integrar tecnologia nos negócios dos microempreendedores. Além disso, o “SebraeLab” é um espaço de coworking e incubação destinado a startups e microempreendedores em Alagoas. Site do Sebrae</a:t>
            </a:r>
            <a:endParaRPr b="0" i="0" sz="1400" u="none" cap="none" strike="noStrike">
              <a:solidFill>
                <a:srgbClr val="000000"/>
              </a:solidFill>
              <a:latin typeface="Arial"/>
              <a:ea typeface="Arial"/>
              <a:cs typeface="Arial"/>
              <a:sym typeface="Arial"/>
            </a:endParaRPr>
          </a:p>
        </p:txBody>
      </p:sp>
      <p:pic>
        <p:nvPicPr>
          <p:cNvPr id="1024" name="Google Shape;1024;p62"/>
          <p:cNvPicPr preferRelativeResize="0"/>
          <p:nvPr/>
        </p:nvPicPr>
        <p:blipFill rotWithShape="1">
          <a:blip r:embed="rId7">
            <a:alphaModFix/>
          </a:blip>
          <a:srcRect b="0" l="0" r="0" t="0"/>
          <a:stretch/>
        </p:blipFill>
        <p:spPr>
          <a:xfrm>
            <a:off x="505557" y="4219371"/>
            <a:ext cx="5254870" cy="1750510"/>
          </a:xfrm>
          <a:prstGeom prst="rect">
            <a:avLst/>
          </a:prstGeom>
          <a:noFill/>
          <a:ln>
            <a:noFill/>
          </a:ln>
        </p:spPr>
      </p:pic>
      <p:sp>
        <p:nvSpPr>
          <p:cNvPr id="1025" name="Google Shape;1025;p62"/>
          <p:cNvSpPr/>
          <p:nvPr/>
        </p:nvSpPr>
        <p:spPr>
          <a:xfrm>
            <a:off x="6169269" y="4051862"/>
            <a:ext cx="5410200"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FEDERAÇÃO DAS INDÚSTRIAS DO ESTADO DE ALAGOAS (FIEA)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pt-BR" sz="1600" u="none" cap="none" strike="noStrike">
                <a:solidFill>
                  <a:schemeClr val="dk1"/>
                </a:solidFill>
                <a:latin typeface="Calibri"/>
                <a:ea typeface="Calibri"/>
                <a:cs typeface="Calibri"/>
                <a:sym typeface="Calibri"/>
              </a:rPr>
              <a:t>A FIEA está focada em programas de sustentabilidade e inovação tecnológica, oferecendo workshops e seminários sobre práticas industriais sustentáveis adaptadas para microempreendedores. Site da FIEA</a:t>
            </a:r>
            <a:endParaRPr b="0" i="0" sz="1400" u="none" cap="none" strike="noStrike">
              <a:solidFill>
                <a:srgbClr val="000000"/>
              </a:solidFill>
              <a:latin typeface="Arial"/>
              <a:ea typeface="Arial"/>
              <a:cs typeface="Arial"/>
              <a:sym typeface="Arial"/>
            </a:endParaRPr>
          </a:p>
        </p:txBody>
      </p:sp>
      <p:pic>
        <p:nvPicPr>
          <p:cNvPr id="1026" name="Google Shape;1026;p62"/>
          <p:cNvPicPr preferRelativeResize="0"/>
          <p:nvPr/>
        </p:nvPicPr>
        <p:blipFill rotWithShape="1">
          <a:blip r:embed="rId8">
            <a:alphaModFix/>
          </a:blip>
          <a:srcRect b="0" l="0" r="0" t="0"/>
          <a:stretch/>
        </p:blipFill>
        <p:spPr>
          <a:xfrm>
            <a:off x="5952393" y="1802000"/>
            <a:ext cx="5547946" cy="1701348"/>
          </a:xfrm>
          <a:prstGeom prst="rect">
            <a:avLst/>
          </a:prstGeom>
          <a:noFill/>
          <a:ln>
            <a:noFill/>
          </a:ln>
        </p:spPr>
      </p:pic>
      <p:sp>
        <p:nvSpPr>
          <p:cNvPr id="1027" name="Google Shape;1027;p62"/>
          <p:cNvSpPr/>
          <p:nvPr/>
        </p:nvSpPr>
        <p:spPr>
          <a:xfrm>
            <a:off x="413513" y="5969881"/>
            <a:ext cx="271317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BR" sz="1600" u="sng" cap="none" strike="noStrike">
                <a:solidFill>
                  <a:schemeClr val="dk1"/>
                </a:solidFill>
                <a:latin typeface="Calibri"/>
                <a:ea typeface="Calibri"/>
                <a:cs typeface="Calibri"/>
                <a:sym typeface="Calibri"/>
                <a:hlinkClick r:id="rId9">
                  <a:extLst>
                    <a:ext uri="{A12FA001-AC4F-418D-AE19-62706E023703}">
                      <ahyp:hlinkClr val="tx"/>
                    </a:ext>
                  </a:extLst>
                </a:hlinkClick>
              </a:rPr>
              <a:t>SEBRAE - Pesquisar (bing.com)</a:t>
            </a:r>
            <a:endParaRPr b="0" i="0" sz="1600" u="none" cap="none" strike="noStrike">
              <a:solidFill>
                <a:schemeClr val="dk1"/>
              </a:solidFill>
              <a:latin typeface="Calibri"/>
              <a:ea typeface="Calibri"/>
              <a:cs typeface="Calibri"/>
              <a:sym typeface="Calibri"/>
            </a:endParaRPr>
          </a:p>
        </p:txBody>
      </p:sp>
      <p:sp>
        <p:nvSpPr>
          <p:cNvPr id="1028" name="Google Shape;1028;p62"/>
          <p:cNvSpPr/>
          <p:nvPr/>
        </p:nvSpPr>
        <p:spPr>
          <a:xfrm>
            <a:off x="6104793" y="335003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1029" name="Google Shape;1029;p62"/>
          <p:cNvSpPr/>
          <p:nvPr/>
        </p:nvSpPr>
        <p:spPr>
          <a:xfrm>
            <a:off x="6169269" y="3367828"/>
            <a:ext cx="497351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sng" cap="none" strike="noStrike">
                <a:solidFill>
                  <a:schemeClr val="dk1"/>
                </a:solidFill>
                <a:latin typeface="Calibri"/>
                <a:ea typeface="Calibri"/>
                <a:cs typeface="Calibri"/>
                <a:sym typeface="Calibri"/>
                <a:hlinkClick r:id="rId10">
                  <a:extLst>
                    <a:ext uri="{A12FA001-AC4F-418D-AE19-62706E023703}">
                      <ahyp:hlinkClr val="tx"/>
                    </a:ext>
                  </a:extLst>
                </a:hlinkClick>
              </a:rPr>
              <a:t>R.c178e8bfbf01009c8036603206070f96 (1283×385) (bing.com)</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id="1034" name="Google Shape;1034;p63"/>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035" name="Google Shape;1035;p63"/>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036" name="Google Shape;1036;p63"/>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037" name="Google Shape;1037;p63"/>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038" name="Google Shape;1038;p63"/>
          <p:cNvGrpSpPr/>
          <p:nvPr/>
        </p:nvGrpSpPr>
        <p:grpSpPr>
          <a:xfrm>
            <a:off x="9152793" y="5375301"/>
            <a:ext cx="844062" cy="993531"/>
            <a:chOff x="15896341" y="7846654"/>
            <a:chExt cx="2114549" cy="1409699"/>
          </a:xfrm>
        </p:grpSpPr>
        <p:pic>
          <p:nvPicPr>
            <p:cNvPr id="1039" name="Google Shape;1039;p63"/>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040" name="Google Shape;1040;p63"/>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041" name="Google Shape;1041;p63"/>
          <p:cNvSpPr/>
          <p:nvPr/>
        </p:nvSpPr>
        <p:spPr>
          <a:xfrm>
            <a:off x="2628900" y="1265409"/>
            <a:ext cx="690196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CASOS HIPOTÉTICOS DE PESSOAS QUE COMEÇARAM A TRABALHAR COM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E-COMMERCE E HOJE ESTÃO BEM-SUCEDIDAS:</a:t>
            </a:r>
            <a:endParaRPr b="1" i="0" sz="1600" u="none" cap="none" strike="noStrike">
              <a:solidFill>
                <a:schemeClr val="dk1"/>
              </a:solidFill>
              <a:latin typeface="Calibri"/>
              <a:ea typeface="Calibri"/>
              <a:cs typeface="Calibri"/>
              <a:sym typeface="Calibri"/>
            </a:endParaRPr>
          </a:p>
        </p:txBody>
      </p:sp>
      <p:sp>
        <p:nvSpPr>
          <p:cNvPr id="1042" name="Google Shape;1042;p63"/>
          <p:cNvSpPr/>
          <p:nvPr/>
        </p:nvSpPr>
        <p:spPr>
          <a:xfrm>
            <a:off x="246186" y="1801944"/>
            <a:ext cx="326608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AMANDA DIOGO: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pt-BR" sz="1600" u="none" cap="none" strike="noStrike">
                <a:solidFill>
                  <a:schemeClr val="dk1"/>
                </a:solidFill>
                <a:latin typeface="Calibri"/>
                <a:ea typeface="Calibri"/>
                <a:cs typeface="Calibri"/>
                <a:sym typeface="Calibri"/>
              </a:rPr>
              <a:t>De Academia a Sucesso no Instagram</a:t>
            </a:r>
            <a:endParaRPr b="0" i="0" sz="1400" u="none" cap="none" strike="noStrike">
              <a:solidFill>
                <a:srgbClr val="000000"/>
              </a:solidFill>
              <a:latin typeface="Arial"/>
              <a:ea typeface="Arial"/>
              <a:cs typeface="Arial"/>
              <a:sym typeface="Arial"/>
            </a:endParaRPr>
          </a:p>
        </p:txBody>
      </p:sp>
      <p:sp>
        <p:nvSpPr>
          <p:cNvPr id="1043" name="Google Shape;1043;p63"/>
          <p:cNvSpPr/>
          <p:nvPr/>
        </p:nvSpPr>
        <p:spPr>
          <a:xfrm>
            <a:off x="5231423" y="2073224"/>
            <a:ext cx="6128240" cy="35394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HISTÓRIA DE SUCESSO: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Amanda, uma mulher determinada que trabalhava como atendente em uma academia, sempre teve interesse em nutrição e suplementos alimentares. Em 2018, ela começou a compartilhar dicas de saúde e vender suplementos através do Instagram. No início, suas vendas eram modestas, mas com o tempo, ela conquistou uma base fiel de seguidores interessados em suas recomendações. Com o crescimento de sua popularidade, Amanda decidiu profissionalizar seu negócio, montando uma loja virtual para gerenciar melhor os pedidos e expandir seu portfólio de produtos. Hoje, Amanda é dona de uma loja física renomada na ponta verdes bairro nobre de Maceió, especializada em suplementos e produtos naturais, atraindo clientes de todo o litoral sul de alagoas.</a:t>
            </a:r>
            <a:endParaRPr b="1" i="0" sz="1600" u="none" cap="none" strike="noStrike">
              <a:solidFill>
                <a:schemeClr val="dk1"/>
              </a:solidFill>
              <a:latin typeface="Calibri"/>
              <a:ea typeface="Calibri"/>
              <a:cs typeface="Calibri"/>
              <a:sym typeface="Calibri"/>
            </a:endParaRPr>
          </a:p>
        </p:txBody>
      </p:sp>
      <p:pic>
        <p:nvPicPr>
          <p:cNvPr id="1044" name="Google Shape;1044;p63"/>
          <p:cNvPicPr preferRelativeResize="0"/>
          <p:nvPr/>
        </p:nvPicPr>
        <p:blipFill rotWithShape="1">
          <a:blip r:embed="rId7">
            <a:alphaModFix/>
          </a:blip>
          <a:srcRect b="0" l="0" r="0" t="0"/>
          <a:stretch/>
        </p:blipFill>
        <p:spPr>
          <a:xfrm>
            <a:off x="246186" y="2426693"/>
            <a:ext cx="4440114" cy="3389281"/>
          </a:xfrm>
          <a:prstGeom prst="rect">
            <a:avLst/>
          </a:prstGeom>
          <a:noFill/>
          <a:ln>
            <a:noFill/>
          </a:ln>
        </p:spPr>
      </p:pic>
      <p:sp>
        <p:nvSpPr>
          <p:cNvPr id="1045" name="Google Shape;1045;p63"/>
          <p:cNvSpPr/>
          <p:nvPr/>
        </p:nvSpPr>
        <p:spPr>
          <a:xfrm>
            <a:off x="402980" y="5815974"/>
            <a:ext cx="39330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sng" cap="none" strike="noStrike">
                <a:solidFill>
                  <a:schemeClr val="dk1"/>
                </a:solidFill>
                <a:latin typeface="Calibri"/>
                <a:ea typeface="Calibri"/>
                <a:cs typeface="Calibri"/>
                <a:sym typeface="Calibri"/>
                <a:hlinkClick r:id="rId8">
                  <a:extLst>
                    <a:ext uri="{A12FA001-AC4F-418D-AE19-62706E023703}">
                      <ahyp:hlinkClr val="tx"/>
                    </a:ext>
                  </a:extLst>
                </a:hlinkClick>
              </a:rPr>
              <a:t>8-mejores-apps-para-programar-publicaciones-en-Instagram-desde-el-movil.jpg (1200×640) (citandalucia.com)</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pic>
        <p:nvPicPr>
          <p:cNvPr id="1050" name="Google Shape;1050;p64"/>
          <p:cNvPicPr preferRelativeResize="0"/>
          <p:nvPr/>
        </p:nvPicPr>
        <p:blipFill rotWithShape="1">
          <a:blip r:embed="rId3">
            <a:alphaModFix/>
          </a:blip>
          <a:srcRect b="0" l="0" r="0" t="0"/>
          <a:stretch/>
        </p:blipFill>
        <p:spPr>
          <a:xfrm>
            <a:off x="393639" y="2869305"/>
            <a:ext cx="2235330" cy="2946669"/>
          </a:xfrm>
          <a:prstGeom prst="rect">
            <a:avLst/>
          </a:prstGeom>
          <a:noFill/>
          <a:ln>
            <a:noFill/>
          </a:ln>
        </p:spPr>
      </p:pic>
      <p:pic>
        <p:nvPicPr>
          <p:cNvPr id="1051" name="Google Shape;1051;p64"/>
          <p:cNvPicPr preferRelativeResize="0"/>
          <p:nvPr/>
        </p:nvPicPr>
        <p:blipFill rotWithShape="1">
          <a:blip r:embed="rId4">
            <a:alphaModFix/>
          </a:blip>
          <a:srcRect b="0" l="0" r="0" t="0"/>
          <a:stretch/>
        </p:blipFill>
        <p:spPr>
          <a:xfrm>
            <a:off x="0" y="6297119"/>
            <a:ext cx="12192000" cy="560881"/>
          </a:xfrm>
          <a:prstGeom prst="rect">
            <a:avLst/>
          </a:prstGeom>
          <a:noFill/>
          <a:ln>
            <a:noFill/>
          </a:ln>
        </p:spPr>
      </p:pic>
      <p:pic>
        <p:nvPicPr>
          <p:cNvPr id="1052" name="Google Shape;1052;p64"/>
          <p:cNvPicPr preferRelativeResize="0"/>
          <p:nvPr/>
        </p:nvPicPr>
        <p:blipFill rotWithShape="1">
          <a:blip r:embed="rId5">
            <a:alphaModFix/>
          </a:blip>
          <a:srcRect b="0" l="0" r="0" t="0"/>
          <a:stretch/>
        </p:blipFill>
        <p:spPr>
          <a:xfrm>
            <a:off x="10251192" y="5569057"/>
            <a:ext cx="1750308" cy="606020"/>
          </a:xfrm>
          <a:prstGeom prst="rect">
            <a:avLst/>
          </a:prstGeom>
          <a:noFill/>
          <a:ln>
            <a:noFill/>
          </a:ln>
        </p:spPr>
      </p:pic>
      <p:sp>
        <p:nvSpPr>
          <p:cNvPr id="1053" name="Google Shape;1053;p64"/>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054" name="Google Shape;1054;p64"/>
          <p:cNvPicPr preferRelativeResize="0"/>
          <p:nvPr/>
        </p:nvPicPr>
        <p:blipFill rotWithShape="1">
          <a:blip r:embed="rId6">
            <a:alphaModFix/>
          </a:blip>
          <a:srcRect b="0" l="0" r="0" t="0"/>
          <a:stretch/>
        </p:blipFill>
        <p:spPr>
          <a:xfrm>
            <a:off x="10962544" y="216166"/>
            <a:ext cx="766396" cy="1049243"/>
          </a:xfrm>
          <a:prstGeom prst="rect">
            <a:avLst/>
          </a:prstGeom>
          <a:noFill/>
          <a:ln>
            <a:noFill/>
          </a:ln>
        </p:spPr>
      </p:pic>
      <p:grpSp>
        <p:nvGrpSpPr>
          <p:cNvPr id="1055" name="Google Shape;1055;p64"/>
          <p:cNvGrpSpPr/>
          <p:nvPr/>
        </p:nvGrpSpPr>
        <p:grpSpPr>
          <a:xfrm>
            <a:off x="9152793" y="5375301"/>
            <a:ext cx="844062" cy="993531"/>
            <a:chOff x="15896341" y="7846654"/>
            <a:chExt cx="2114549" cy="1409699"/>
          </a:xfrm>
        </p:grpSpPr>
        <p:pic>
          <p:nvPicPr>
            <p:cNvPr id="1056" name="Google Shape;1056;p64"/>
            <p:cNvPicPr preferRelativeResize="0"/>
            <p:nvPr/>
          </p:nvPicPr>
          <p:blipFill rotWithShape="1">
            <a:blip r:embed="rId7">
              <a:alphaModFix/>
            </a:blip>
            <a:srcRect b="0" l="0" r="0" t="0"/>
            <a:stretch/>
          </p:blipFill>
          <p:spPr>
            <a:xfrm>
              <a:off x="15896341" y="7846654"/>
              <a:ext cx="2114549" cy="1409699"/>
            </a:xfrm>
            <a:prstGeom prst="rect">
              <a:avLst/>
            </a:prstGeom>
            <a:noFill/>
            <a:ln>
              <a:noFill/>
            </a:ln>
          </p:spPr>
        </p:pic>
        <p:sp>
          <p:nvSpPr>
            <p:cNvPr id="1057" name="Google Shape;1057;p64"/>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058" name="Google Shape;1058;p64"/>
          <p:cNvSpPr/>
          <p:nvPr/>
        </p:nvSpPr>
        <p:spPr>
          <a:xfrm>
            <a:off x="2628900" y="1265409"/>
            <a:ext cx="690196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CASOS HIPOTÉTICOS DE PESSOAS QUE COMEÇARAM A TRABALHAR COM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E-COMMERCE E HOJE ESTÃO BEM-SUCEDIDAS:</a:t>
            </a:r>
            <a:endParaRPr b="1" i="0" sz="1600" u="none" cap="none" strike="noStrike">
              <a:solidFill>
                <a:schemeClr val="dk1"/>
              </a:solidFill>
              <a:latin typeface="Calibri"/>
              <a:ea typeface="Calibri"/>
              <a:cs typeface="Calibri"/>
              <a:sym typeface="Calibri"/>
            </a:endParaRPr>
          </a:p>
        </p:txBody>
      </p:sp>
      <p:sp>
        <p:nvSpPr>
          <p:cNvPr id="1059" name="Google Shape;1059;p64"/>
          <p:cNvSpPr/>
          <p:nvPr/>
        </p:nvSpPr>
        <p:spPr>
          <a:xfrm>
            <a:off x="5817577" y="2213402"/>
            <a:ext cx="5849815"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HISTÓRIA DE SUCESSO: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Edilson começou vendendo acessórios para eletrônicos no Facebook, aproveitando o alcance das redes sociais para atingir clientes locais. Com o sucesso das suas vendas, ele passou a utilizar outras plataformas digitais, como OLX e Mercado Livre, para aumentar seu alcance e diversificar seus canais de venda. A expertise que desenvolveu na gestão de vendas online permitiu que Edilson conseguisse economizar o suficiente para abrir sua própria loja física. Atualmente, ele está prestes a inaugurar uma loja especializada em acessórios eletrônicos, consolidando sua marca como referência no setor.</a:t>
            </a:r>
            <a:endParaRPr b="0" i="0" sz="1400" u="none" cap="none" strike="noStrike">
              <a:solidFill>
                <a:srgbClr val="000000"/>
              </a:solidFill>
              <a:latin typeface="Arial"/>
              <a:ea typeface="Arial"/>
              <a:cs typeface="Arial"/>
              <a:sym typeface="Arial"/>
            </a:endParaRPr>
          </a:p>
        </p:txBody>
      </p:sp>
      <p:sp>
        <p:nvSpPr>
          <p:cNvPr id="1060" name="Google Shape;1060;p64"/>
          <p:cNvSpPr/>
          <p:nvPr/>
        </p:nvSpPr>
        <p:spPr>
          <a:xfrm>
            <a:off x="344518" y="1997068"/>
            <a:ext cx="508652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EDILSON AMARO: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DO FACEBOOK PARA O MERCADO DE ELETRÔNICOS</a:t>
            </a:r>
            <a:endParaRPr b="1" i="0" sz="1800" u="none" cap="none" strike="noStrike">
              <a:solidFill>
                <a:schemeClr val="dk1"/>
              </a:solidFill>
              <a:latin typeface="Calibri"/>
              <a:ea typeface="Calibri"/>
              <a:cs typeface="Calibri"/>
              <a:sym typeface="Calibri"/>
            </a:endParaRPr>
          </a:p>
        </p:txBody>
      </p:sp>
      <p:pic>
        <p:nvPicPr>
          <p:cNvPr id="1061" name="Google Shape;1061;p64"/>
          <p:cNvPicPr preferRelativeResize="0"/>
          <p:nvPr/>
        </p:nvPicPr>
        <p:blipFill rotWithShape="1">
          <a:blip r:embed="rId8">
            <a:alphaModFix/>
          </a:blip>
          <a:srcRect b="0" l="0" r="0" t="0"/>
          <a:stretch/>
        </p:blipFill>
        <p:spPr>
          <a:xfrm>
            <a:off x="3028595" y="2916268"/>
            <a:ext cx="1270843" cy="1215267"/>
          </a:xfrm>
          <a:prstGeom prst="rect">
            <a:avLst/>
          </a:prstGeom>
          <a:noFill/>
          <a:ln>
            <a:noFill/>
          </a:ln>
        </p:spPr>
      </p:pic>
      <p:sp>
        <p:nvSpPr>
          <p:cNvPr id="1062" name="Google Shape;1062;p64"/>
          <p:cNvSpPr/>
          <p:nvPr/>
        </p:nvSpPr>
        <p:spPr>
          <a:xfrm>
            <a:off x="80597" y="5884108"/>
            <a:ext cx="449580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t-BR" sz="1100" u="none" cap="none" strike="noStrike">
                <a:solidFill>
                  <a:schemeClr val="dk1"/>
                </a:solidFill>
                <a:latin typeface="Calibri"/>
                <a:ea typeface="Calibri"/>
                <a:cs typeface="Calibri"/>
                <a:sym typeface="Calibri"/>
              </a:rPr>
              <a:t>https://st2.depositphotos.com/1738826/5440/v/450/depositphotos_54409961-stock-illustration-business-man-cartoon-presenting.jpg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pic>
        <p:nvPicPr>
          <p:cNvPr id="1067" name="Google Shape;1067;p65"/>
          <p:cNvPicPr preferRelativeResize="0"/>
          <p:nvPr/>
        </p:nvPicPr>
        <p:blipFill rotWithShape="1">
          <a:blip r:embed="rId3">
            <a:alphaModFix/>
          </a:blip>
          <a:srcRect b="0" l="0" r="0" t="0"/>
          <a:stretch/>
        </p:blipFill>
        <p:spPr>
          <a:xfrm>
            <a:off x="158262" y="2672199"/>
            <a:ext cx="5319346" cy="3280193"/>
          </a:xfrm>
          <a:prstGeom prst="rect">
            <a:avLst/>
          </a:prstGeom>
          <a:noFill/>
          <a:ln>
            <a:noFill/>
          </a:ln>
        </p:spPr>
      </p:pic>
      <p:pic>
        <p:nvPicPr>
          <p:cNvPr id="1068" name="Google Shape;1068;p65"/>
          <p:cNvPicPr preferRelativeResize="0"/>
          <p:nvPr/>
        </p:nvPicPr>
        <p:blipFill rotWithShape="1">
          <a:blip r:embed="rId4">
            <a:alphaModFix/>
          </a:blip>
          <a:srcRect b="0" l="0" r="0" t="0"/>
          <a:stretch/>
        </p:blipFill>
        <p:spPr>
          <a:xfrm>
            <a:off x="0" y="6297119"/>
            <a:ext cx="12192000" cy="560881"/>
          </a:xfrm>
          <a:prstGeom prst="rect">
            <a:avLst/>
          </a:prstGeom>
          <a:noFill/>
          <a:ln>
            <a:noFill/>
          </a:ln>
        </p:spPr>
      </p:pic>
      <p:pic>
        <p:nvPicPr>
          <p:cNvPr id="1069" name="Google Shape;1069;p65"/>
          <p:cNvPicPr preferRelativeResize="0"/>
          <p:nvPr/>
        </p:nvPicPr>
        <p:blipFill rotWithShape="1">
          <a:blip r:embed="rId5">
            <a:alphaModFix/>
          </a:blip>
          <a:srcRect b="0" l="0" r="0" t="0"/>
          <a:stretch/>
        </p:blipFill>
        <p:spPr>
          <a:xfrm>
            <a:off x="10251192" y="5569057"/>
            <a:ext cx="1750308" cy="606020"/>
          </a:xfrm>
          <a:prstGeom prst="rect">
            <a:avLst/>
          </a:prstGeom>
          <a:noFill/>
          <a:ln>
            <a:noFill/>
          </a:ln>
        </p:spPr>
      </p:pic>
      <p:sp>
        <p:nvSpPr>
          <p:cNvPr id="1070" name="Google Shape;1070;p65"/>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071" name="Google Shape;1071;p65"/>
          <p:cNvPicPr preferRelativeResize="0"/>
          <p:nvPr/>
        </p:nvPicPr>
        <p:blipFill rotWithShape="1">
          <a:blip r:embed="rId6">
            <a:alphaModFix/>
          </a:blip>
          <a:srcRect b="0" l="0" r="0" t="0"/>
          <a:stretch/>
        </p:blipFill>
        <p:spPr>
          <a:xfrm>
            <a:off x="10962544" y="216166"/>
            <a:ext cx="766396" cy="1049243"/>
          </a:xfrm>
          <a:prstGeom prst="rect">
            <a:avLst/>
          </a:prstGeom>
          <a:noFill/>
          <a:ln>
            <a:noFill/>
          </a:ln>
        </p:spPr>
      </p:pic>
      <p:grpSp>
        <p:nvGrpSpPr>
          <p:cNvPr id="1072" name="Google Shape;1072;p65"/>
          <p:cNvGrpSpPr/>
          <p:nvPr/>
        </p:nvGrpSpPr>
        <p:grpSpPr>
          <a:xfrm>
            <a:off x="9152793" y="5375301"/>
            <a:ext cx="844062" cy="993531"/>
            <a:chOff x="15896341" y="7846654"/>
            <a:chExt cx="2114549" cy="1409699"/>
          </a:xfrm>
        </p:grpSpPr>
        <p:pic>
          <p:nvPicPr>
            <p:cNvPr id="1073" name="Google Shape;1073;p65"/>
            <p:cNvPicPr preferRelativeResize="0"/>
            <p:nvPr/>
          </p:nvPicPr>
          <p:blipFill rotWithShape="1">
            <a:blip r:embed="rId7">
              <a:alphaModFix/>
            </a:blip>
            <a:srcRect b="0" l="0" r="0" t="0"/>
            <a:stretch/>
          </p:blipFill>
          <p:spPr>
            <a:xfrm>
              <a:off x="15896341" y="7846654"/>
              <a:ext cx="2114549" cy="1409699"/>
            </a:xfrm>
            <a:prstGeom prst="rect">
              <a:avLst/>
            </a:prstGeom>
            <a:noFill/>
            <a:ln>
              <a:noFill/>
            </a:ln>
          </p:spPr>
        </p:pic>
        <p:sp>
          <p:nvSpPr>
            <p:cNvPr id="1074" name="Google Shape;1074;p65"/>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075" name="Google Shape;1075;p65"/>
          <p:cNvSpPr/>
          <p:nvPr/>
        </p:nvSpPr>
        <p:spPr>
          <a:xfrm>
            <a:off x="2628900" y="1265409"/>
            <a:ext cx="690196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CASOS HIPOTÉTICOS DE PESSOAS QUE COMEÇARAM A TRABALHAR COM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E-COMMERCE E HOJE ESTÃO BEM-SUCEDIDAS:</a:t>
            </a:r>
            <a:endParaRPr b="1" i="0" sz="1600" u="none" cap="none" strike="noStrike">
              <a:solidFill>
                <a:schemeClr val="dk1"/>
              </a:solidFill>
              <a:latin typeface="Calibri"/>
              <a:ea typeface="Calibri"/>
              <a:cs typeface="Calibri"/>
              <a:sym typeface="Calibri"/>
            </a:endParaRPr>
          </a:p>
        </p:txBody>
      </p:sp>
      <p:sp>
        <p:nvSpPr>
          <p:cNvPr id="1076" name="Google Shape;1076;p65"/>
          <p:cNvSpPr/>
          <p:nvPr/>
        </p:nvSpPr>
        <p:spPr>
          <a:xfrm>
            <a:off x="5662246" y="2123031"/>
            <a:ext cx="6066694" cy="34932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1" i="0" lang="pt-BR" sz="1700" u="none" cap="none" strike="noStrike">
                <a:solidFill>
                  <a:schemeClr val="dk1"/>
                </a:solidFill>
                <a:latin typeface="Calibri"/>
                <a:ea typeface="Calibri"/>
                <a:cs typeface="Calibri"/>
                <a:sym typeface="Calibri"/>
              </a:rPr>
              <a:t>HISTÓRIA DE SUCESSO:</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pt-BR" sz="1700" u="none" cap="none" strike="noStrike">
                <a:solidFill>
                  <a:schemeClr val="dk1"/>
                </a:solidFill>
                <a:latin typeface="Calibri"/>
                <a:ea typeface="Calibri"/>
                <a:cs typeface="Calibri"/>
                <a:sym typeface="Calibri"/>
              </a:rPr>
              <a:t>Patrick sempre foi apaixonado por carros e viu na OLX uma oportunidade para começar a vender veículos usados. Com habilidades de negociação e um bom conhecimento do mercado automotivo, ele começou a usar as redes sociais para promover suas vendas e atrair novos clientes. Percebendo o potencial do mercado, Patrick investiu em cursos de empreendedorismo, incluindo o Empretec do Sebrae, o que lhe deu ferramentas para expandir seus negócios. Hoje, ele é conhecido como "Patrick Veículos" e possui três concessionárias, além de uma empresa de aluguel de carros voltada para motoristas de aplicativos, consolidando-se como um empresário de sucesso no setor automotivo.</a:t>
            </a:r>
            <a:endParaRPr b="0" i="0" sz="1400" u="none" cap="none" strike="noStrike">
              <a:solidFill>
                <a:srgbClr val="000000"/>
              </a:solidFill>
              <a:latin typeface="Arial"/>
              <a:ea typeface="Arial"/>
              <a:cs typeface="Arial"/>
              <a:sym typeface="Arial"/>
            </a:endParaRPr>
          </a:p>
        </p:txBody>
      </p:sp>
      <p:sp>
        <p:nvSpPr>
          <p:cNvPr id="1077" name="Google Shape;1077;p65"/>
          <p:cNvSpPr/>
          <p:nvPr/>
        </p:nvSpPr>
        <p:spPr>
          <a:xfrm>
            <a:off x="158263" y="1903826"/>
            <a:ext cx="427658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PATRICK RAFAEL: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 OLX A DONO DE CONCESSIONÁRIAS </a:t>
            </a:r>
            <a:endParaRPr b="1" i="0" sz="1800" u="none" cap="none" strike="noStrike">
              <a:solidFill>
                <a:schemeClr val="dk1"/>
              </a:solidFill>
              <a:latin typeface="Calibri"/>
              <a:ea typeface="Calibri"/>
              <a:cs typeface="Calibri"/>
              <a:sym typeface="Calibri"/>
            </a:endParaRPr>
          </a:p>
        </p:txBody>
      </p:sp>
      <p:pic>
        <p:nvPicPr>
          <p:cNvPr id="1078" name="Google Shape;1078;p65"/>
          <p:cNvPicPr preferRelativeResize="0"/>
          <p:nvPr/>
        </p:nvPicPr>
        <p:blipFill rotWithShape="1">
          <a:blip r:embed="rId8">
            <a:alphaModFix/>
          </a:blip>
          <a:srcRect b="0" l="0" r="0" t="0"/>
          <a:stretch/>
        </p:blipFill>
        <p:spPr>
          <a:xfrm>
            <a:off x="3921369" y="2603799"/>
            <a:ext cx="1310054" cy="1115347"/>
          </a:xfrm>
          <a:prstGeom prst="rect">
            <a:avLst/>
          </a:prstGeom>
          <a:noFill/>
          <a:ln>
            <a:noFill/>
          </a:ln>
        </p:spPr>
      </p:pic>
      <p:sp>
        <p:nvSpPr>
          <p:cNvPr id="1079" name="Google Shape;1079;p65"/>
          <p:cNvSpPr/>
          <p:nvPr/>
        </p:nvSpPr>
        <p:spPr>
          <a:xfrm>
            <a:off x="136743" y="5974181"/>
            <a:ext cx="298556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https://no-no.autoexus.com/logo.jpeg</a:t>
            </a:r>
            <a:endParaRPr b="0" i="0" sz="1400" u="none" cap="none" strike="noStrike">
              <a:solidFill>
                <a:srgbClr val="000000"/>
              </a:solidFill>
              <a:latin typeface="Arial"/>
              <a:ea typeface="Arial"/>
              <a:cs typeface="Arial"/>
              <a:sym typeface="Arial"/>
            </a:endParaRPr>
          </a:p>
        </p:txBody>
      </p:sp>
      <p:pic>
        <p:nvPicPr>
          <p:cNvPr id="1080" name="Google Shape;1080;p65"/>
          <p:cNvPicPr preferRelativeResize="0"/>
          <p:nvPr/>
        </p:nvPicPr>
        <p:blipFill rotWithShape="1">
          <a:blip r:embed="rId8">
            <a:alphaModFix/>
          </a:blip>
          <a:srcRect b="0" l="0" r="0" t="0"/>
          <a:stretch/>
        </p:blipFill>
        <p:spPr>
          <a:xfrm>
            <a:off x="246186" y="5117566"/>
            <a:ext cx="1142227" cy="97246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pic>
        <p:nvPicPr>
          <p:cNvPr id="1085" name="Google Shape;1085;p66"/>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086" name="Google Shape;1086;p66"/>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087" name="Google Shape;1087;p66"/>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088" name="Google Shape;1088;p66"/>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089" name="Google Shape;1089;p66"/>
          <p:cNvGrpSpPr/>
          <p:nvPr/>
        </p:nvGrpSpPr>
        <p:grpSpPr>
          <a:xfrm>
            <a:off x="9152793" y="5375301"/>
            <a:ext cx="844062" cy="993531"/>
            <a:chOff x="15896341" y="7846654"/>
            <a:chExt cx="2114549" cy="1409699"/>
          </a:xfrm>
        </p:grpSpPr>
        <p:pic>
          <p:nvPicPr>
            <p:cNvPr id="1090" name="Google Shape;1090;p66"/>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091" name="Google Shape;1091;p66"/>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092" name="Google Shape;1092;p66"/>
          <p:cNvSpPr/>
          <p:nvPr/>
        </p:nvSpPr>
        <p:spPr>
          <a:xfrm>
            <a:off x="1668516" y="1866060"/>
            <a:ext cx="38070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DE ICMS NO E-COMMERCE</a:t>
            </a:r>
            <a:endParaRPr b="1" i="0" sz="1800" u="none" cap="none" strike="noStrike">
              <a:solidFill>
                <a:schemeClr val="dk1"/>
              </a:solidFill>
              <a:latin typeface="Calibri"/>
              <a:ea typeface="Calibri"/>
              <a:cs typeface="Calibri"/>
              <a:sym typeface="Calibri"/>
            </a:endParaRPr>
          </a:p>
        </p:txBody>
      </p:sp>
      <p:sp>
        <p:nvSpPr>
          <p:cNvPr id="1093" name="Google Shape;1093;p66"/>
          <p:cNvSpPr/>
          <p:nvPr/>
        </p:nvSpPr>
        <p:spPr>
          <a:xfrm>
            <a:off x="666193" y="2455746"/>
            <a:ext cx="6096000" cy="34163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Compreendendo as Modalidades de Apuração e Cálculo Quando se trata do ICMS (Imposto sobre Circulação de Mercadorias e Serviços) no e-commerce, é essencial entender que o cálculo e a apuração deste imposto variam conforme o local de origem e destino das mercadorias. Em operações realizadas dentro do mesmo estado, o cálculo segue as alíquotas estaduais padrão. No entanto, para transações interestaduais, onde vendedor e cliente estão em estados diferentes, a dinâmica se torna mais complexa, exigindo a aplicação de alíquotas interestaduais e a repartição do imposto entre os estados de origem e destino.</a:t>
            </a:r>
            <a:endParaRPr b="0" i="0" sz="1400" u="none" cap="none" strike="noStrike">
              <a:solidFill>
                <a:srgbClr val="000000"/>
              </a:solidFill>
              <a:latin typeface="Arial"/>
              <a:ea typeface="Arial"/>
              <a:cs typeface="Arial"/>
              <a:sym typeface="Arial"/>
            </a:endParaRPr>
          </a:p>
        </p:txBody>
      </p:sp>
      <p:pic>
        <p:nvPicPr>
          <p:cNvPr id="1094" name="Google Shape;1094;p66"/>
          <p:cNvPicPr preferRelativeResize="0"/>
          <p:nvPr/>
        </p:nvPicPr>
        <p:blipFill rotWithShape="1">
          <a:blip r:embed="rId7">
            <a:alphaModFix/>
          </a:blip>
          <a:srcRect b="0" l="0" r="0" t="0"/>
          <a:stretch/>
        </p:blipFill>
        <p:spPr>
          <a:xfrm>
            <a:off x="7316974" y="2150372"/>
            <a:ext cx="4230991" cy="2935580"/>
          </a:xfrm>
          <a:prstGeom prst="rect">
            <a:avLst/>
          </a:prstGeom>
          <a:noFill/>
          <a:ln>
            <a:noFill/>
          </a:ln>
        </p:spPr>
      </p:pic>
      <p:sp>
        <p:nvSpPr>
          <p:cNvPr id="1095" name="Google Shape;1095;p66"/>
          <p:cNvSpPr/>
          <p:nvPr/>
        </p:nvSpPr>
        <p:spPr>
          <a:xfrm>
            <a:off x="3572051" y="5938531"/>
            <a:ext cx="47012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https://www.qualic.com.br/tudo-sobre-icms-no-e-commerce/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pic>
        <p:nvPicPr>
          <p:cNvPr id="1100" name="Google Shape;1100;p67"/>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101" name="Google Shape;1101;p67"/>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102" name="Google Shape;1102;p67"/>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103" name="Google Shape;1103;p67"/>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104" name="Google Shape;1104;p67"/>
          <p:cNvGrpSpPr/>
          <p:nvPr/>
        </p:nvGrpSpPr>
        <p:grpSpPr>
          <a:xfrm>
            <a:off x="9152793" y="5375301"/>
            <a:ext cx="844062" cy="993531"/>
            <a:chOff x="15896341" y="7846654"/>
            <a:chExt cx="2114549" cy="1409699"/>
          </a:xfrm>
        </p:grpSpPr>
        <p:pic>
          <p:nvPicPr>
            <p:cNvPr id="1105" name="Google Shape;1105;p67"/>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106" name="Google Shape;1106;p67"/>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107" name="Google Shape;1107;p67"/>
          <p:cNvSpPr/>
          <p:nvPr/>
        </p:nvSpPr>
        <p:spPr>
          <a:xfrm>
            <a:off x="666193" y="1781040"/>
            <a:ext cx="38070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DE ICMS NO E-COMMERCE</a:t>
            </a:r>
            <a:endParaRPr b="1" i="0" sz="1800" u="none" cap="none" strike="noStrike">
              <a:solidFill>
                <a:schemeClr val="dk1"/>
              </a:solidFill>
              <a:latin typeface="Calibri"/>
              <a:ea typeface="Calibri"/>
              <a:cs typeface="Calibri"/>
              <a:sym typeface="Calibri"/>
            </a:endParaRPr>
          </a:p>
        </p:txBody>
      </p:sp>
      <p:sp>
        <p:nvSpPr>
          <p:cNvPr id="1108" name="Google Shape;1108;p67"/>
          <p:cNvSpPr/>
          <p:nvPr/>
        </p:nvSpPr>
        <p:spPr>
          <a:xfrm>
            <a:off x="5249742" y="2115886"/>
            <a:ext cx="5547212" cy="25853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DE ACORDO COM EMENDA CONSTITUCIONAL 87/15:</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“VII – Nas operações e prestações que destinem bens e serviços a consumidor final, contribuinte ou não do imposto, localizado em outro Estado, adotar-se-á a alíquota interestadual e caberá ao Estado de localização do destinatário o imposto correspondente à diferença entre a alíquota interna do Estado destinatário e a alíquota interestadual;”</a:t>
            </a:r>
            <a:endParaRPr b="0" i="0" sz="1400" u="none" cap="none" strike="noStrike">
              <a:solidFill>
                <a:srgbClr val="000000"/>
              </a:solidFill>
              <a:latin typeface="Arial"/>
              <a:ea typeface="Arial"/>
              <a:cs typeface="Arial"/>
              <a:sym typeface="Arial"/>
            </a:endParaRPr>
          </a:p>
        </p:txBody>
      </p:sp>
      <p:pic>
        <p:nvPicPr>
          <p:cNvPr id="1109" name="Google Shape;1109;p67"/>
          <p:cNvPicPr preferRelativeResize="0"/>
          <p:nvPr/>
        </p:nvPicPr>
        <p:blipFill rotWithShape="1">
          <a:blip r:embed="rId7">
            <a:alphaModFix/>
          </a:blip>
          <a:srcRect b="0" l="0" r="0" t="0"/>
          <a:stretch/>
        </p:blipFill>
        <p:spPr>
          <a:xfrm>
            <a:off x="602449" y="2474857"/>
            <a:ext cx="3758535" cy="3497776"/>
          </a:xfrm>
          <a:prstGeom prst="rect">
            <a:avLst/>
          </a:prstGeom>
          <a:noFill/>
          <a:ln>
            <a:noFill/>
          </a:ln>
        </p:spPr>
      </p:pic>
      <p:sp>
        <p:nvSpPr>
          <p:cNvPr id="1110" name="Google Shape;1110;p67"/>
          <p:cNvSpPr/>
          <p:nvPr/>
        </p:nvSpPr>
        <p:spPr>
          <a:xfrm>
            <a:off x="4197233" y="5902658"/>
            <a:ext cx="47012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https://www.qualic.com.br/tudo-sobre-icms-no-e-commerce/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pic>
        <p:nvPicPr>
          <p:cNvPr id="1115" name="Google Shape;1115;p68"/>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116" name="Google Shape;1116;p68"/>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117" name="Google Shape;1117;p68"/>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118" name="Google Shape;1118;p68"/>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119" name="Google Shape;1119;p68"/>
          <p:cNvGrpSpPr/>
          <p:nvPr/>
        </p:nvGrpSpPr>
        <p:grpSpPr>
          <a:xfrm>
            <a:off x="9152793" y="5375301"/>
            <a:ext cx="844062" cy="993531"/>
            <a:chOff x="15896341" y="7846654"/>
            <a:chExt cx="2114549" cy="1409699"/>
          </a:xfrm>
        </p:grpSpPr>
        <p:pic>
          <p:nvPicPr>
            <p:cNvPr id="1120" name="Google Shape;1120;p68"/>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121" name="Google Shape;1121;p68"/>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122" name="Google Shape;1122;p68"/>
          <p:cNvSpPr/>
          <p:nvPr/>
        </p:nvSpPr>
        <p:spPr>
          <a:xfrm>
            <a:off x="666193" y="1781040"/>
            <a:ext cx="38070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DE ICMS NO E-COMMERCE</a:t>
            </a:r>
            <a:endParaRPr b="1" i="0" sz="1800" u="none" cap="none" strike="noStrike">
              <a:solidFill>
                <a:schemeClr val="dk1"/>
              </a:solidFill>
              <a:latin typeface="Calibri"/>
              <a:ea typeface="Calibri"/>
              <a:cs typeface="Calibri"/>
              <a:sym typeface="Calibri"/>
            </a:endParaRPr>
          </a:p>
        </p:txBody>
      </p:sp>
      <p:pic>
        <p:nvPicPr>
          <p:cNvPr id="1123" name="Google Shape;1123;p68"/>
          <p:cNvPicPr preferRelativeResize="0"/>
          <p:nvPr/>
        </p:nvPicPr>
        <p:blipFill rotWithShape="1">
          <a:blip r:embed="rId7">
            <a:alphaModFix/>
          </a:blip>
          <a:srcRect b="0" l="0" r="0" t="0"/>
          <a:stretch/>
        </p:blipFill>
        <p:spPr>
          <a:xfrm>
            <a:off x="602449" y="2474857"/>
            <a:ext cx="3758535" cy="3497776"/>
          </a:xfrm>
          <a:prstGeom prst="rect">
            <a:avLst/>
          </a:prstGeom>
          <a:noFill/>
          <a:ln>
            <a:noFill/>
          </a:ln>
        </p:spPr>
      </p:pic>
      <p:sp>
        <p:nvSpPr>
          <p:cNvPr id="1124" name="Google Shape;1124;p68"/>
          <p:cNvSpPr/>
          <p:nvPr/>
        </p:nvSpPr>
        <p:spPr>
          <a:xfrm>
            <a:off x="5030346" y="2124571"/>
            <a:ext cx="6096000"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EXEMPLO I: CÁLCULO DO ICMS NO E-COMMERCE PARA VENDAS DENTRO DO ESTADO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Estado de origem: São Paulo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Estado de destino: São Paulo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Alíquota do ICMS: 18%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Valor do Produto: R$ 1.000,00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Sendo assim, o valor do ICMS seria de R$ 1.000,00 x 18% = R$ 180,00.</a:t>
            </a:r>
            <a:endParaRPr b="0" i="0" sz="1400" u="none" cap="none" strike="noStrike">
              <a:solidFill>
                <a:srgbClr val="000000"/>
              </a:solidFill>
              <a:latin typeface="Arial"/>
              <a:ea typeface="Arial"/>
              <a:cs typeface="Arial"/>
              <a:sym typeface="Arial"/>
            </a:endParaRPr>
          </a:p>
        </p:txBody>
      </p:sp>
      <p:sp>
        <p:nvSpPr>
          <p:cNvPr id="1125" name="Google Shape;1125;p68"/>
          <p:cNvSpPr/>
          <p:nvPr/>
        </p:nvSpPr>
        <p:spPr>
          <a:xfrm>
            <a:off x="4324401" y="5914470"/>
            <a:ext cx="47012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https://www.qualic.com.br/tudo-sobre-icms-no-e-commerce/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pic>
        <p:nvPicPr>
          <p:cNvPr id="1130" name="Google Shape;1130;p69"/>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131" name="Google Shape;1131;p69"/>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132" name="Google Shape;1132;p69"/>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133" name="Google Shape;1133;p69"/>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134" name="Google Shape;1134;p69"/>
          <p:cNvGrpSpPr/>
          <p:nvPr/>
        </p:nvGrpSpPr>
        <p:grpSpPr>
          <a:xfrm>
            <a:off x="9152793" y="5375301"/>
            <a:ext cx="844062" cy="993531"/>
            <a:chOff x="15896341" y="7846654"/>
            <a:chExt cx="2114549" cy="1409699"/>
          </a:xfrm>
        </p:grpSpPr>
        <p:pic>
          <p:nvPicPr>
            <p:cNvPr id="1135" name="Google Shape;1135;p69"/>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136" name="Google Shape;1136;p69"/>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137" name="Google Shape;1137;p69"/>
          <p:cNvSpPr/>
          <p:nvPr/>
        </p:nvSpPr>
        <p:spPr>
          <a:xfrm>
            <a:off x="666193" y="1781040"/>
            <a:ext cx="38070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DE ICMS NO E-COMMERCE</a:t>
            </a:r>
            <a:endParaRPr b="1" i="0" sz="1800" u="none" cap="none" strike="noStrike">
              <a:solidFill>
                <a:schemeClr val="dk1"/>
              </a:solidFill>
              <a:latin typeface="Calibri"/>
              <a:ea typeface="Calibri"/>
              <a:cs typeface="Calibri"/>
              <a:sym typeface="Calibri"/>
            </a:endParaRPr>
          </a:p>
        </p:txBody>
      </p:sp>
      <p:pic>
        <p:nvPicPr>
          <p:cNvPr id="1138" name="Google Shape;1138;p69"/>
          <p:cNvPicPr preferRelativeResize="0"/>
          <p:nvPr/>
        </p:nvPicPr>
        <p:blipFill rotWithShape="1">
          <a:blip r:embed="rId7">
            <a:alphaModFix/>
          </a:blip>
          <a:srcRect b="0" l="0" r="0" t="0"/>
          <a:stretch/>
        </p:blipFill>
        <p:spPr>
          <a:xfrm>
            <a:off x="602449" y="2474857"/>
            <a:ext cx="3758535" cy="3497776"/>
          </a:xfrm>
          <a:prstGeom prst="rect">
            <a:avLst/>
          </a:prstGeom>
          <a:noFill/>
          <a:ln>
            <a:noFill/>
          </a:ln>
        </p:spPr>
      </p:pic>
      <p:sp>
        <p:nvSpPr>
          <p:cNvPr id="1139" name="Google Shape;1139;p69"/>
          <p:cNvSpPr/>
          <p:nvPr/>
        </p:nvSpPr>
        <p:spPr>
          <a:xfrm>
            <a:off x="4850423" y="2221601"/>
            <a:ext cx="679059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DE ICMS NO E-COMMERCE PARA VENDAS FORA DO ESTADO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EXEMPLOII: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Estado de origem: São Paulo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Estado de destino: Rio de Janeiro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Alíquota do ICMS interestadual: 12%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Alíquota do ICMS do estado de destino (Rio de Janeiro): 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Valor do produto: R$ 2.000,00</a:t>
            </a:r>
            <a:endParaRPr b="0" i="0" sz="1400" u="none" cap="none" strike="noStrike">
              <a:solidFill>
                <a:srgbClr val="000000"/>
              </a:solidFill>
              <a:latin typeface="Arial"/>
              <a:ea typeface="Arial"/>
              <a:cs typeface="Arial"/>
              <a:sym typeface="Arial"/>
            </a:endParaRPr>
          </a:p>
        </p:txBody>
      </p:sp>
      <p:sp>
        <p:nvSpPr>
          <p:cNvPr id="1140" name="Google Shape;1140;p69"/>
          <p:cNvSpPr/>
          <p:nvPr/>
        </p:nvSpPr>
        <p:spPr>
          <a:xfrm>
            <a:off x="4234054" y="5892670"/>
            <a:ext cx="47012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https://www.qualic.com.br/tudo-sobre-icms-no-e-commerce/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156" name="Google Shape;156;p7"/>
          <p:cNvSpPr/>
          <p:nvPr/>
        </p:nvSpPr>
        <p:spPr>
          <a:xfrm>
            <a:off x="501163" y="1532792"/>
            <a:ext cx="11192608" cy="37856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Calibri"/>
                <a:ea typeface="Calibri"/>
                <a:cs typeface="Calibri"/>
                <a:sym typeface="Calibri"/>
              </a:rPr>
              <a:t>Empreender é uma jornada empolgante e cheia de possibilidades, onde a inovação e a gestão se encontram para criar novas oportunidades de negócios. No contexto brasileiro, o Microempreendedor Individual (MEI) surge como uma solução acessível e prática para aqueles que desejam dar início a uma atividade empreendedora. Criado para simplificar o processo de formalização de pequenos negócios, o MEI oferece uma maneira descomplicada de abrir e manter uma empresa, com benefícios específicos que incluem proteção social e facilidades no acesso a crédito. Com um custo reduzido e uma burocracia minimizada, o MEI é ideal para quem busca se estabelecer no mercado de forma legal e sustentável, aproveitando as vantagens de um modelo que estimula o crescimento e a contribuição econômica local.</a:t>
            </a:r>
            <a:endParaRPr b="0" i="0" sz="1400" u="none" cap="none" strike="noStrike">
              <a:solidFill>
                <a:srgbClr val="000000"/>
              </a:solidFill>
              <a:latin typeface="Arial"/>
              <a:ea typeface="Arial"/>
              <a:cs typeface="Arial"/>
              <a:sym typeface="Arial"/>
            </a:endParaRPr>
          </a:p>
        </p:txBody>
      </p:sp>
      <p:sp>
        <p:nvSpPr>
          <p:cNvPr id="157" name="Google Shape;157;p7"/>
          <p:cNvSpPr/>
          <p:nvPr/>
        </p:nvSpPr>
        <p:spPr>
          <a:xfrm>
            <a:off x="114300" y="483549"/>
            <a:ext cx="11975123" cy="477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pt-BR" sz="2500" u="none" cap="none" strike="noStrike">
                <a:solidFill>
                  <a:schemeClr val="dk1"/>
                </a:solidFill>
                <a:latin typeface="Arial"/>
                <a:ea typeface="Arial"/>
                <a:cs typeface="Arial"/>
                <a:sym typeface="Arial"/>
              </a:rPr>
              <a:t>EMPREENDEDORISMO E E-COMMERCE PARA O MEI</a:t>
            </a:r>
            <a:endParaRPr b="1" i="0" sz="2500" u="none" cap="none" strike="noStrike">
              <a:solidFill>
                <a:srgbClr val="000000"/>
              </a:solidFill>
              <a:latin typeface="Arial"/>
              <a:ea typeface="Arial"/>
              <a:cs typeface="Arial"/>
              <a:sym typeface="Arial"/>
            </a:endParaRPr>
          </a:p>
        </p:txBody>
      </p:sp>
      <p:pic>
        <p:nvPicPr>
          <p:cNvPr id="158" name="Google Shape;158;p7"/>
          <p:cNvPicPr preferRelativeResize="0"/>
          <p:nvPr/>
        </p:nvPicPr>
        <p:blipFill rotWithShape="1">
          <a:blip r:embed="rId4">
            <a:alphaModFix/>
          </a:blip>
          <a:srcRect b="0" l="0" r="0" t="0"/>
          <a:stretch/>
        </p:blipFill>
        <p:spPr>
          <a:xfrm>
            <a:off x="4985238" y="5389685"/>
            <a:ext cx="2101362" cy="804684"/>
          </a:xfrm>
          <a:prstGeom prst="rect">
            <a:avLst/>
          </a:prstGeom>
          <a:noFill/>
          <a:ln>
            <a:noFill/>
          </a:ln>
        </p:spPr>
      </p:pic>
      <p:pic>
        <p:nvPicPr>
          <p:cNvPr id="159" name="Google Shape;159;p7"/>
          <p:cNvPicPr preferRelativeResize="0"/>
          <p:nvPr/>
        </p:nvPicPr>
        <p:blipFill rotWithShape="1">
          <a:blip r:embed="rId5">
            <a:alphaModFix/>
          </a:blip>
          <a:srcRect b="0" l="0" r="0" t="0"/>
          <a:stretch/>
        </p:blipFill>
        <p:spPr>
          <a:xfrm>
            <a:off x="10927375" y="281273"/>
            <a:ext cx="766396" cy="104924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p70"/>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146" name="Google Shape;1146;p70"/>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147" name="Google Shape;1147;p70"/>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148" name="Google Shape;1148;p70"/>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149" name="Google Shape;1149;p70"/>
          <p:cNvGrpSpPr/>
          <p:nvPr/>
        </p:nvGrpSpPr>
        <p:grpSpPr>
          <a:xfrm>
            <a:off x="9152793" y="5375301"/>
            <a:ext cx="844062" cy="993531"/>
            <a:chOff x="15896341" y="7846654"/>
            <a:chExt cx="2114549" cy="1409699"/>
          </a:xfrm>
        </p:grpSpPr>
        <p:pic>
          <p:nvPicPr>
            <p:cNvPr id="1150" name="Google Shape;1150;p70"/>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151" name="Google Shape;1151;p70"/>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152" name="Google Shape;1152;p70"/>
          <p:cNvSpPr/>
          <p:nvPr/>
        </p:nvSpPr>
        <p:spPr>
          <a:xfrm>
            <a:off x="666193" y="1781040"/>
            <a:ext cx="38070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DE ICMS NO E-COMMERCE</a:t>
            </a:r>
            <a:endParaRPr b="1" i="0" sz="1800" u="none" cap="none" strike="noStrike">
              <a:solidFill>
                <a:schemeClr val="dk1"/>
              </a:solidFill>
              <a:latin typeface="Calibri"/>
              <a:ea typeface="Calibri"/>
              <a:cs typeface="Calibri"/>
              <a:sym typeface="Calibri"/>
            </a:endParaRPr>
          </a:p>
        </p:txBody>
      </p:sp>
      <p:pic>
        <p:nvPicPr>
          <p:cNvPr id="1153" name="Google Shape;1153;p70"/>
          <p:cNvPicPr preferRelativeResize="0"/>
          <p:nvPr/>
        </p:nvPicPr>
        <p:blipFill rotWithShape="1">
          <a:blip r:embed="rId7">
            <a:alphaModFix/>
          </a:blip>
          <a:srcRect b="0" l="0" r="0" t="0"/>
          <a:stretch/>
        </p:blipFill>
        <p:spPr>
          <a:xfrm>
            <a:off x="602449" y="2474857"/>
            <a:ext cx="3758535" cy="3497776"/>
          </a:xfrm>
          <a:prstGeom prst="rect">
            <a:avLst/>
          </a:prstGeom>
          <a:noFill/>
          <a:ln>
            <a:noFill/>
          </a:ln>
        </p:spPr>
      </p:pic>
      <p:sp>
        <p:nvSpPr>
          <p:cNvPr id="1154" name="Google Shape;1154;p70"/>
          <p:cNvSpPr/>
          <p:nvPr/>
        </p:nvSpPr>
        <p:spPr>
          <a:xfrm>
            <a:off x="4866544" y="1465117"/>
            <a:ext cx="6096000"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DO ICMS INTERESTADUAL: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ICMS interestadual = Valor do produto × Alíquota interestadual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ICMS interestadual = R$ 2.000,00 × 12% = R$ 240,00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DO ICMS NO ESTADO DE DESTINO</a:t>
            </a:r>
            <a:r>
              <a:rPr b="0" i="0" lang="pt-BR" sz="1800" u="none" cap="none" strike="noStrike">
                <a:solidFill>
                  <a:schemeClr val="dk1"/>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ICMS no destino = Valor do produto × Alíquota do estado de destino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ICMS no destino = R$ 2.000,00 × 20% = R$ 400,00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DO DIFERENCIAL DE ALÍQUOTAS (DIFAL):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DIFAL = ICMS no destino – ICMS interestadual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DIFAL = (R$ 2.000,00 × 20%) – (R$ 2.000,00 × 12%)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DIFAL = R$ 400,00 – R$ 240,00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DIFAL = R$ 160,00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Calibri"/>
                <a:ea typeface="Calibri"/>
                <a:cs typeface="Calibri"/>
                <a:sym typeface="Calibri"/>
              </a:rPr>
              <a:t>Resumo do ICMS a Recolher:</a:t>
            </a:r>
            <a:endParaRPr b="0" i="0" sz="1400" u="none" cap="none" strike="noStrike">
              <a:solidFill>
                <a:srgbClr val="000000"/>
              </a:solidFill>
              <a:latin typeface="Arial"/>
              <a:ea typeface="Arial"/>
              <a:cs typeface="Arial"/>
              <a:sym typeface="Arial"/>
            </a:endParaRPr>
          </a:p>
        </p:txBody>
      </p:sp>
      <p:sp>
        <p:nvSpPr>
          <p:cNvPr id="1155" name="Google Shape;1155;p70"/>
          <p:cNvSpPr/>
          <p:nvPr/>
        </p:nvSpPr>
        <p:spPr>
          <a:xfrm>
            <a:off x="4042593" y="5928321"/>
            <a:ext cx="47012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https://www.qualic.com.br/tudo-sobre-icms-no-e-commerce/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pic>
        <p:nvPicPr>
          <p:cNvPr id="1160" name="Google Shape;1160;p71"/>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pic>
        <p:nvPicPr>
          <p:cNvPr id="1161" name="Google Shape;1161;p71"/>
          <p:cNvPicPr preferRelativeResize="0"/>
          <p:nvPr/>
        </p:nvPicPr>
        <p:blipFill rotWithShape="1">
          <a:blip r:embed="rId4">
            <a:alphaModFix/>
          </a:blip>
          <a:srcRect b="0" l="0" r="0" t="0"/>
          <a:stretch/>
        </p:blipFill>
        <p:spPr>
          <a:xfrm>
            <a:off x="10251192" y="5569057"/>
            <a:ext cx="1750308" cy="606020"/>
          </a:xfrm>
          <a:prstGeom prst="rect">
            <a:avLst/>
          </a:prstGeom>
          <a:noFill/>
          <a:ln>
            <a:noFill/>
          </a:ln>
        </p:spPr>
      </p:pic>
      <p:sp>
        <p:nvSpPr>
          <p:cNvPr id="1162" name="Google Shape;1162;p71"/>
          <p:cNvSpPr/>
          <p:nvPr/>
        </p:nvSpPr>
        <p:spPr>
          <a:xfrm>
            <a:off x="246186" y="490927"/>
            <a:ext cx="1166739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dk1"/>
                </a:solidFill>
                <a:latin typeface="Arial"/>
                <a:ea typeface="Arial"/>
                <a:cs typeface="Arial"/>
                <a:sym typeface="Arial"/>
              </a:rPr>
              <a:t>EMPREENDEDORISMO E E-COMMERCE PARA O MEI</a:t>
            </a:r>
            <a:endParaRPr b="1" i="0" sz="2800" u="none" cap="none" strike="noStrike">
              <a:solidFill>
                <a:srgbClr val="000000"/>
              </a:solidFill>
              <a:latin typeface="Arial"/>
              <a:ea typeface="Arial"/>
              <a:cs typeface="Arial"/>
              <a:sym typeface="Arial"/>
            </a:endParaRPr>
          </a:p>
        </p:txBody>
      </p:sp>
      <p:pic>
        <p:nvPicPr>
          <p:cNvPr id="1163" name="Google Shape;1163;p71"/>
          <p:cNvPicPr preferRelativeResize="0"/>
          <p:nvPr/>
        </p:nvPicPr>
        <p:blipFill rotWithShape="1">
          <a:blip r:embed="rId5">
            <a:alphaModFix/>
          </a:blip>
          <a:srcRect b="0" l="0" r="0" t="0"/>
          <a:stretch/>
        </p:blipFill>
        <p:spPr>
          <a:xfrm>
            <a:off x="10962544" y="216166"/>
            <a:ext cx="766396" cy="1049243"/>
          </a:xfrm>
          <a:prstGeom prst="rect">
            <a:avLst/>
          </a:prstGeom>
          <a:noFill/>
          <a:ln>
            <a:noFill/>
          </a:ln>
        </p:spPr>
      </p:pic>
      <p:grpSp>
        <p:nvGrpSpPr>
          <p:cNvPr id="1164" name="Google Shape;1164;p71"/>
          <p:cNvGrpSpPr/>
          <p:nvPr/>
        </p:nvGrpSpPr>
        <p:grpSpPr>
          <a:xfrm>
            <a:off x="9152793" y="5375301"/>
            <a:ext cx="844062" cy="993531"/>
            <a:chOff x="15896341" y="7846654"/>
            <a:chExt cx="2114549" cy="1409699"/>
          </a:xfrm>
        </p:grpSpPr>
        <p:pic>
          <p:nvPicPr>
            <p:cNvPr id="1165" name="Google Shape;1165;p71"/>
            <p:cNvPicPr preferRelativeResize="0"/>
            <p:nvPr/>
          </p:nvPicPr>
          <p:blipFill rotWithShape="1">
            <a:blip r:embed="rId6">
              <a:alphaModFix/>
            </a:blip>
            <a:srcRect b="0" l="0" r="0" t="0"/>
            <a:stretch/>
          </p:blipFill>
          <p:spPr>
            <a:xfrm>
              <a:off x="15896341" y="7846654"/>
              <a:ext cx="2114549" cy="1409699"/>
            </a:xfrm>
            <a:prstGeom prst="rect">
              <a:avLst/>
            </a:prstGeom>
            <a:noFill/>
            <a:ln>
              <a:noFill/>
            </a:ln>
          </p:spPr>
        </p:pic>
        <p:sp>
          <p:nvSpPr>
            <p:cNvPr id="1166" name="Google Shape;1166;p71"/>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sp>
        <p:nvSpPr>
          <p:cNvPr id="1167" name="Google Shape;1167;p71"/>
          <p:cNvSpPr/>
          <p:nvPr/>
        </p:nvSpPr>
        <p:spPr>
          <a:xfrm>
            <a:off x="666193" y="1781040"/>
            <a:ext cx="38070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CÁLCULO DE ICMS NO E-COMMERCE</a:t>
            </a:r>
            <a:endParaRPr b="1" i="0" sz="1800" u="none" cap="none" strike="noStrike">
              <a:solidFill>
                <a:schemeClr val="dk1"/>
              </a:solidFill>
              <a:latin typeface="Calibri"/>
              <a:ea typeface="Calibri"/>
              <a:cs typeface="Calibri"/>
              <a:sym typeface="Calibri"/>
            </a:endParaRPr>
          </a:p>
        </p:txBody>
      </p:sp>
      <p:pic>
        <p:nvPicPr>
          <p:cNvPr id="1168" name="Google Shape;1168;p71"/>
          <p:cNvPicPr preferRelativeResize="0"/>
          <p:nvPr/>
        </p:nvPicPr>
        <p:blipFill rotWithShape="1">
          <a:blip r:embed="rId7">
            <a:alphaModFix/>
          </a:blip>
          <a:srcRect b="0" l="0" r="0" t="0"/>
          <a:stretch/>
        </p:blipFill>
        <p:spPr>
          <a:xfrm>
            <a:off x="602449" y="2474857"/>
            <a:ext cx="3758535" cy="3497776"/>
          </a:xfrm>
          <a:prstGeom prst="rect">
            <a:avLst/>
          </a:prstGeom>
          <a:noFill/>
          <a:ln>
            <a:noFill/>
          </a:ln>
        </p:spPr>
      </p:pic>
      <p:sp>
        <p:nvSpPr>
          <p:cNvPr id="1169" name="Google Shape;1169;p71"/>
          <p:cNvSpPr/>
          <p:nvPr/>
        </p:nvSpPr>
        <p:spPr>
          <a:xfrm>
            <a:off x="4818185" y="1781085"/>
            <a:ext cx="7095392"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O ESTADO DE DESTINO DO PRODUTO RECEBERÁ:</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pt-BR" sz="1600" u="none" cap="none" strike="noStrike">
                <a:solidFill>
                  <a:schemeClr val="dk1"/>
                </a:solidFill>
                <a:latin typeface="Calibri"/>
                <a:ea typeface="Calibri"/>
                <a:cs typeface="Calibri"/>
                <a:sym typeface="Calibri"/>
              </a:rPr>
              <a:t>DIFAL: R$ 160,00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pt-BR" sz="1600" u="none" cap="none" strike="noStrike">
                <a:solidFill>
                  <a:schemeClr val="dk1"/>
                </a:solidFill>
                <a:latin typeface="Calibri"/>
                <a:ea typeface="Calibri"/>
                <a:cs typeface="Calibri"/>
                <a:sym typeface="Calibri"/>
              </a:rPr>
              <a:t>ICMS interestadual: R$ 240,00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pt-BR" sz="1600" u="none" cap="none" strike="noStrike">
                <a:solidFill>
                  <a:schemeClr val="dk1"/>
                </a:solidFill>
                <a:latin typeface="Calibri"/>
                <a:ea typeface="Calibri"/>
                <a:cs typeface="Calibri"/>
                <a:sym typeface="Calibri"/>
              </a:rPr>
              <a:t>Total ICMS a Recolher = R$ 160,00 (DIFAL) + R$ 240,00 (interestadual) = R$ 400,00</a:t>
            </a:r>
            <a:endParaRPr b="0" i="0" sz="1400" u="none" cap="none" strike="noStrike">
              <a:solidFill>
                <a:srgbClr val="000000"/>
              </a:solidFill>
              <a:latin typeface="Arial"/>
              <a:ea typeface="Arial"/>
              <a:cs typeface="Arial"/>
              <a:sym typeface="Arial"/>
            </a:endParaRPr>
          </a:p>
        </p:txBody>
      </p:sp>
      <p:sp>
        <p:nvSpPr>
          <p:cNvPr id="1170" name="Google Shape;1170;p71"/>
          <p:cNvSpPr/>
          <p:nvPr/>
        </p:nvSpPr>
        <p:spPr>
          <a:xfrm>
            <a:off x="4818185" y="3417124"/>
            <a:ext cx="6910755"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ATUALIZAÇÕES RECENTES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Novo Regime de Recolhimento: </a:t>
            </a:r>
            <a:r>
              <a:rPr b="0" i="0" lang="pt-BR" sz="1800" u="none" cap="none" strike="noStrike">
                <a:solidFill>
                  <a:schemeClr val="dk1"/>
                </a:solidFill>
                <a:latin typeface="Calibri"/>
                <a:ea typeface="Calibri"/>
                <a:cs typeface="Calibri"/>
                <a:sym typeface="Calibri"/>
              </a:rPr>
              <a:t>A partir de 2022, algumas mudanças no ICMS para operações interestaduais foram implementadas, ajustando a forma de cálculo e o prazo de pagamento do DIFAL.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Plataformas e Sistemas: </a:t>
            </a:r>
            <a:r>
              <a:rPr b="0" i="0" lang="pt-BR" sz="1800" u="none" cap="none" strike="noStrike">
                <a:solidFill>
                  <a:schemeClr val="dk1"/>
                </a:solidFill>
                <a:latin typeface="Calibri"/>
                <a:ea typeface="Calibri"/>
                <a:cs typeface="Calibri"/>
                <a:sym typeface="Calibri"/>
              </a:rPr>
              <a:t>Muitas plataformas de e-commerce e sistemas de gestão fiscal atualizam automaticamente as alíquotas e os cálculos de ICMS conforme a legislação vigente, facilitando o processo para os empreendedores.</a:t>
            </a:r>
            <a:endParaRPr b="0" i="0" sz="1400" u="none" cap="none" strike="noStrike">
              <a:solidFill>
                <a:srgbClr val="000000"/>
              </a:solidFill>
              <a:latin typeface="Arial"/>
              <a:ea typeface="Arial"/>
              <a:cs typeface="Arial"/>
              <a:sym typeface="Arial"/>
            </a:endParaRPr>
          </a:p>
        </p:txBody>
      </p:sp>
      <p:sp>
        <p:nvSpPr>
          <p:cNvPr id="1171" name="Google Shape;1171;p71"/>
          <p:cNvSpPr/>
          <p:nvPr/>
        </p:nvSpPr>
        <p:spPr>
          <a:xfrm>
            <a:off x="4042593" y="5983643"/>
            <a:ext cx="47012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Calibri"/>
                <a:ea typeface="Calibri"/>
                <a:cs typeface="Calibri"/>
                <a:sym typeface="Calibri"/>
              </a:rPr>
              <a:t>https://www.qualic.com.br/tudo-sobre-icms-no-e-commerce/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pic>
        <p:nvPicPr>
          <p:cNvPr id="1176" name="Google Shape;1176;p72"/>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1177" name="Google Shape;1177;p72"/>
          <p:cNvSpPr txBox="1"/>
          <p:nvPr/>
        </p:nvSpPr>
        <p:spPr>
          <a:xfrm>
            <a:off x="82296" y="594360"/>
            <a:ext cx="12015215" cy="1243956"/>
          </a:xfrm>
          <a:prstGeom prst="rect">
            <a:avLst/>
          </a:prstGeom>
          <a:noFill/>
          <a:ln>
            <a:noFill/>
          </a:ln>
        </p:spPr>
        <p:txBody>
          <a:bodyPr anchorCtr="0" anchor="t" bIns="0" lIns="0" spcFirstLastPara="1" rIns="0" wrap="square" tIns="12725">
            <a:spAutoFit/>
          </a:bodyPr>
          <a:lstStyle/>
          <a:p>
            <a:pPr indent="0" lvl="0" marL="25400" marR="0" rtl="0" algn="ctr">
              <a:lnSpc>
                <a:spcPct val="100000"/>
              </a:lnSpc>
              <a:spcBef>
                <a:spcPts val="0"/>
              </a:spcBef>
              <a:spcAft>
                <a:spcPts val="0"/>
              </a:spcAft>
              <a:buClr>
                <a:schemeClr val="dk1"/>
              </a:buClr>
              <a:buSzPts val="1400"/>
              <a:buFont typeface="Times New Roman"/>
              <a:buNone/>
            </a:pPr>
            <a:r>
              <a:rPr b="1" i="0" lang="pt-BR" sz="4000" u="none" cap="none" strike="noStrike">
                <a:solidFill>
                  <a:schemeClr val="dk1"/>
                </a:solidFill>
                <a:latin typeface="Times New Roman"/>
                <a:ea typeface="Times New Roman"/>
                <a:cs typeface="Times New Roman"/>
                <a:sym typeface="Times New Roman"/>
              </a:rPr>
              <a:t>PROJETO DE EXTENSÃO</a:t>
            </a:r>
            <a:br>
              <a:rPr b="1" i="0" lang="pt-BR" sz="4000" u="none" cap="none" strike="noStrike">
                <a:solidFill>
                  <a:schemeClr val="dk1"/>
                </a:solidFill>
                <a:latin typeface="Times New Roman"/>
                <a:ea typeface="Times New Roman"/>
                <a:cs typeface="Times New Roman"/>
                <a:sym typeface="Times New Roman"/>
              </a:rPr>
            </a:br>
            <a:endParaRPr b="1" i="0" sz="4000" u="none" cap="none" strike="noStrike">
              <a:solidFill>
                <a:schemeClr val="dk1"/>
              </a:solidFill>
              <a:latin typeface="Times New Roman"/>
              <a:ea typeface="Times New Roman"/>
              <a:cs typeface="Times New Roman"/>
              <a:sym typeface="Times New Roman"/>
            </a:endParaRPr>
          </a:p>
        </p:txBody>
      </p:sp>
      <p:pic>
        <p:nvPicPr>
          <p:cNvPr id="1178" name="Google Shape;1178;p72"/>
          <p:cNvPicPr preferRelativeResize="0"/>
          <p:nvPr/>
        </p:nvPicPr>
        <p:blipFill rotWithShape="1">
          <a:blip r:embed="rId4">
            <a:alphaModFix/>
          </a:blip>
          <a:srcRect b="0" l="0" r="0" t="0"/>
          <a:stretch/>
        </p:blipFill>
        <p:spPr>
          <a:xfrm>
            <a:off x="3000565" y="2160784"/>
            <a:ext cx="5393627" cy="2429503"/>
          </a:xfrm>
          <a:prstGeom prst="rect">
            <a:avLst/>
          </a:prstGeom>
          <a:noFill/>
          <a:ln>
            <a:noFill/>
          </a:ln>
        </p:spPr>
      </p:pic>
      <p:sp>
        <p:nvSpPr>
          <p:cNvPr id="1179" name="Google Shape;1179;p72"/>
          <p:cNvSpPr/>
          <p:nvPr/>
        </p:nvSpPr>
        <p:spPr>
          <a:xfrm>
            <a:off x="82295" y="5528995"/>
            <a:ext cx="1201521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dk1"/>
                </a:solidFill>
                <a:latin typeface="Calibri"/>
                <a:ea typeface="Calibri"/>
                <a:cs typeface="Calibri"/>
                <a:sym typeface="Calibri"/>
              </a:rPr>
              <a:t>COORDENAÇÃO: PROFA. DRA. ELYROUSE CAVALCANTE DE OLIVEIRA BELLINI - UFAL</a:t>
            </a:r>
            <a:endParaRPr b="1" i="0" sz="2000" u="none" cap="none" strike="noStrike">
              <a:solidFill>
                <a:schemeClr val="dk1"/>
              </a:solidFill>
              <a:latin typeface="Calibri"/>
              <a:ea typeface="Calibri"/>
              <a:cs typeface="Calibri"/>
              <a:sym typeface="Calibri"/>
            </a:endParaRPr>
          </a:p>
        </p:txBody>
      </p:sp>
      <p:grpSp>
        <p:nvGrpSpPr>
          <p:cNvPr id="1180" name="Google Shape;1180;p72"/>
          <p:cNvGrpSpPr/>
          <p:nvPr/>
        </p:nvGrpSpPr>
        <p:grpSpPr>
          <a:xfrm>
            <a:off x="9294373" y="2359152"/>
            <a:ext cx="2114549" cy="1920240"/>
            <a:chOff x="15896341" y="7846654"/>
            <a:chExt cx="2114549" cy="1409699"/>
          </a:xfrm>
        </p:grpSpPr>
        <p:pic>
          <p:nvPicPr>
            <p:cNvPr id="1181" name="Google Shape;1181;p72"/>
            <p:cNvPicPr preferRelativeResize="0"/>
            <p:nvPr/>
          </p:nvPicPr>
          <p:blipFill rotWithShape="1">
            <a:blip r:embed="rId5">
              <a:alphaModFix/>
            </a:blip>
            <a:srcRect b="0" l="0" r="0" t="0"/>
            <a:stretch/>
          </p:blipFill>
          <p:spPr>
            <a:xfrm>
              <a:off x="15896341" y="7846654"/>
              <a:ext cx="2114549" cy="1409699"/>
            </a:xfrm>
            <a:prstGeom prst="rect">
              <a:avLst/>
            </a:prstGeom>
            <a:noFill/>
            <a:ln>
              <a:noFill/>
            </a:ln>
          </p:spPr>
        </p:pic>
        <p:sp>
          <p:nvSpPr>
            <p:cNvPr id="1182" name="Google Shape;1182;p72"/>
            <p:cNvSpPr/>
            <p:nvPr/>
          </p:nvSpPr>
          <p:spPr>
            <a:xfrm>
              <a:off x="17062144" y="8233791"/>
              <a:ext cx="171450" cy="238125"/>
            </a:xfrm>
            <a:custGeom>
              <a:rect b="b" l="l" r="r" t="t"/>
              <a:pathLst>
                <a:path extrusionOk="0" h="238125" w="171450">
                  <a:moveTo>
                    <a:pt x="170878" y="237548"/>
                  </a:moveTo>
                  <a:lnTo>
                    <a:pt x="0" y="237548"/>
                  </a:lnTo>
                  <a:lnTo>
                    <a:pt x="85439" y="0"/>
                  </a:lnTo>
                  <a:lnTo>
                    <a:pt x="170878" y="237548"/>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grpSp>
      <p:pic>
        <p:nvPicPr>
          <p:cNvPr id="1183" name="Google Shape;1183;p72"/>
          <p:cNvPicPr preferRelativeResize="0"/>
          <p:nvPr/>
        </p:nvPicPr>
        <p:blipFill rotWithShape="1">
          <a:blip r:embed="rId6">
            <a:alphaModFix/>
          </a:blip>
          <a:srcRect b="0" l="0" r="0" t="0"/>
          <a:stretch/>
        </p:blipFill>
        <p:spPr>
          <a:xfrm>
            <a:off x="699224" y="2205266"/>
            <a:ext cx="1401160" cy="21886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8"/>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165" name="Google Shape;165;p8"/>
          <p:cNvSpPr/>
          <p:nvPr/>
        </p:nvSpPr>
        <p:spPr>
          <a:xfrm>
            <a:off x="255505" y="281326"/>
            <a:ext cx="1169324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pt-BR" sz="2400" u="none" cap="none" strike="noStrike">
                <a:solidFill>
                  <a:schemeClr val="dk1"/>
                </a:solidFill>
                <a:latin typeface="Calibri"/>
                <a:ea typeface="Calibri"/>
                <a:cs typeface="Calibri"/>
                <a:sym typeface="Calibri"/>
              </a:rPr>
              <a:t>EMPREENDEDORISMO E MICROEMPREENDEDOR INDIVIDUAL (MEI)</a:t>
            </a:r>
            <a:endParaRPr b="1" i="0" sz="2400" u="none" cap="none" strike="noStrike">
              <a:solidFill>
                <a:schemeClr val="dk1"/>
              </a:solidFill>
              <a:latin typeface="Calibri"/>
              <a:ea typeface="Calibri"/>
              <a:cs typeface="Calibri"/>
              <a:sym typeface="Calibri"/>
            </a:endParaRPr>
          </a:p>
        </p:txBody>
      </p:sp>
      <p:sp>
        <p:nvSpPr>
          <p:cNvPr id="166" name="Google Shape;166;p8"/>
          <p:cNvSpPr/>
          <p:nvPr/>
        </p:nvSpPr>
        <p:spPr>
          <a:xfrm>
            <a:off x="255505" y="1054195"/>
            <a:ext cx="11693241" cy="461665"/>
          </a:xfrm>
          <a:prstGeom prst="rect">
            <a:avLst/>
          </a:prstGeom>
          <a:noFill/>
          <a:ln>
            <a:noFill/>
          </a:ln>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chemeClr val="dk1"/>
              </a:buClr>
              <a:buSzPts val="2400"/>
              <a:buFont typeface="Noto Sans Symbols"/>
              <a:buChar char="⮚"/>
            </a:pPr>
            <a:r>
              <a:rPr b="1" i="0" lang="pt-BR" sz="2400" u="none" cap="none" strike="noStrike">
                <a:solidFill>
                  <a:schemeClr val="dk1"/>
                </a:solidFill>
                <a:latin typeface="Calibri"/>
                <a:ea typeface="Calibri"/>
                <a:cs typeface="Calibri"/>
                <a:sym typeface="Calibri"/>
              </a:rPr>
              <a:t>POR QUE EMPREENDER?</a:t>
            </a:r>
            <a:endParaRPr b="1" i="0" sz="2400" u="none" cap="none" strike="noStrike">
              <a:solidFill>
                <a:schemeClr val="dk1"/>
              </a:solidFill>
              <a:latin typeface="Calibri"/>
              <a:ea typeface="Calibri"/>
              <a:cs typeface="Calibri"/>
              <a:sym typeface="Calibri"/>
            </a:endParaRPr>
          </a:p>
        </p:txBody>
      </p:sp>
      <p:pic>
        <p:nvPicPr>
          <p:cNvPr id="167" name="Google Shape;167;p8"/>
          <p:cNvPicPr preferRelativeResize="0"/>
          <p:nvPr/>
        </p:nvPicPr>
        <p:blipFill rotWithShape="1">
          <a:blip r:embed="rId4">
            <a:alphaModFix/>
          </a:blip>
          <a:srcRect b="0" l="0" r="0" t="0"/>
          <a:stretch/>
        </p:blipFill>
        <p:spPr>
          <a:xfrm>
            <a:off x="397120" y="4486375"/>
            <a:ext cx="1732084" cy="1754026"/>
          </a:xfrm>
          <a:prstGeom prst="rect">
            <a:avLst/>
          </a:prstGeom>
          <a:noFill/>
          <a:ln>
            <a:noFill/>
          </a:ln>
        </p:spPr>
      </p:pic>
      <p:sp>
        <p:nvSpPr>
          <p:cNvPr id="168" name="Google Shape;168;p8"/>
          <p:cNvSpPr/>
          <p:nvPr/>
        </p:nvSpPr>
        <p:spPr>
          <a:xfrm>
            <a:off x="726830" y="1809741"/>
            <a:ext cx="4698023"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INDEPENDÊNCIA PROFISSIONAL:</a:t>
            </a:r>
            <a:r>
              <a:rPr b="0" i="0" lang="pt-BR" sz="1800" u="none" cap="none" strike="noStrike">
                <a:solidFill>
                  <a:schemeClr val="dk1"/>
                </a:solidFill>
                <a:latin typeface="Calibri"/>
                <a:ea typeface="Calibri"/>
                <a:cs typeface="Calibri"/>
                <a:sym typeface="Calibri"/>
              </a:rPr>
              <a:t> Empreender permite que você seja seu próprio chefe e tome decisões importantes para o seu negócio.</a:t>
            </a:r>
            <a:endParaRPr b="0" i="0" sz="1400" u="none" cap="none" strike="noStrike">
              <a:solidFill>
                <a:srgbClr val="000000"/>
              </a:solidFill>
              <a:latin typeface="Arial"/>
              <a:ea typeface="Arial"/>
              <a:cs typeface="Arial"/>
              <a:sym typeface="Arial"/>
            </a:endParaRPr>
          </a:p>
        </p:txBody>
      </p:sp>
      <p:sp>
        <p:nvSpPr>
          <p:cNvPr id="169" name="Google Shape;169;p8"/>
          <p:cNvSpPr/>
          <p:nvPr/>
        </p:nvSpPr>
        <p:spPr>
          <a:xfrm>
            <a:off x="1263162" y="3177413"/>
            <a:ext cx="4829907"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FLEXIBILIDADE</a:t>
            </a:r>
            <a:r>
              <a:rPr b="0" i="0" lang="pt-BR" sz="1800" u="none" cap="none" strike="noStrike">
                <a:solidFill>
                  <a:schemeClr val="dk1"/>
                </a:solidFill>
                <a:latin typeface="Calibri"/>
                <a:ea typeface="Calibri"/>
                <a:cs typeface="Calibri"/>
                <a:sym typeface="Calibri"/>
              </a:rPr>
              <a:t>: Maior controle sobre seu horário e ambiente de trabalho, permitindo equilibrar melhor a vida profissional e pessoal.</a:t>
            </a:r>
            <a:endParaRPr b="0" i="0" sz="1400" u="none" cap="none" strike="noStrike">
              <a:solidFill>
                <a:srgbClr val="000000"/>
              </a:solidFill>
              <a:latin typeface="Arial"/>
              <a:ea typeface="Arial"/>
              <a:cs typeface="Arial"/>
              <a:sym typeface="Arial"/>
            </a:endParaRPr>
          </a:p>
        </p:txBody>
      </p:sp>
      <p:sp>
        <p:nvSpPr>
          <p:cNvPr id="170" name="Google Shape;170;p8"/>
          <p:cNvSpPr/>
          <p:nvPr/>
        </p:nvSpPr>
        <p:spPr>
          <a:xfrm>
            <a:off x="2678723" y="4295222"/>
            <a:ext cx="3950677"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PROPÓSITO E SATISFAÇÃO</a:t>
            </a:r>
            <a:r>
              <a:rPr b="0" i="0" lang="pt-BR" sz="1800" u="none" cap="none" strike="noStrike">
                <a:solidFill>
                  <a:schemeClr val="dk1"/>
                </a:solidFill>
                <a:latin typeface="Calibri"/>
                <a:ea typeface="Calibri"/>
                <a:cs typeface="Calibri"/>
                <a:sym typeface="Calibri"/>
              </a:rPr>
              <a:t>: realizar um trabalho que você ama e que alinha com seus valores e interesses, proporcionando uma maior sensação de realização.</a:t>
            </a:r>
            <a:endParaRPr b="0" i="0" sz="1800" u="none" cap="none" strike="noStrike">
              <a:solidFill>
                <a:schemeClr val="dk1"/>
              </a:solidFill>
              <a:latin typeface="Calibri"/>
              <a:ea typeface="Calibri"/>
              <a:cs typeface="Calibri"/>
              <a:sym typeface="Calibri"/>
            </a:endParaRPr>
          </a:p>
        </p:txBody>
      </p:sp>
      <p:sp>
        <p:nvSpPr>
          <p:cNvPr id="171" name="Google Shape;171;p8"/>
          <p:cNvSpPr/>
          <p:nvPr/>
        </p:nvSpPr>
        <p:spPr>
          <a:xfrm>
            <a:off x="6726115" y="1734731"/>
            <a:ext cx="5096119"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RETORNO FINANCEIRO: </a:t>
            </a:r>
            <a:r>
              <a:rPr b="0" i="0" lang="pt-BR" sz="1800" u="none" cap="none" strike="noStrike">
                <a:solidFill>
                  <a:schemeClr val="dk1"/>
                </a:solidFill>
                <a:latin typeface="Calibri"/>
                <a:ea typeface="Calibri"/>
                <a:cs typeface="Calibri"/>
                <a:sym typeface="Calibri"/>
              </a:rPr>
              <a:t>Empreender pode gerar um retorno financeiro significativo, potencialmente maior do que um emprego tradicional. Estudos indicam que microempreendedores podem alcançar rendimentos superiores ao salário médio nacional (Fonte: SEBRAE).</a:t>
            </a:r>
            <a:endParaRPr b="0" i="0" sz="1400" u="none" cap="none" strike="noStrike">
              <a:solidFill>
                <a:srgbClr val="000000"/>
              </a:solidFill>
              <a:latin typeface="Arial"/>
              <a:ea typeface="Arial"/>
              <a:cs typeface="Arial"/>
              <a:sym typeface="Arial"/>
            </a:endParaRPr>
          </a:p>
        </p:txBody>
      </p:sp>
      <p:sp>
        <p:nvSpPr>
          <p:cNvPr id="172" name="Google Shape;172;p8"/>
          <p:cNvSpPr/>
          <p:nvPr/>
        </p:nvSpPr>
        <p:spPr>
          <a:xfrm>
            <a:off x="6986098" y="3662101"/>
            <a:ext cx="4576152"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APRENDIZADO CONSTANTE: </a:t>
            </a:r>
            <a:r>
              <a:rPr b="0" i="0" lang="pt-BR" sz="1800" u="none" cap="none" strike="noStrike">
                <a:solidFill>
                  <a:schemeClr val="dk1"/>
                </a:solidFill>
                <a:latin typeface="Calibri"/>
                <a:ea typeface="Calibri"/>
                <a:cs typeface="Calibri"/>
                <a:sym typeface="Calibri"/>
              </a:rPr>
              <a:t>O processo de empreender é um ciclo contínuo de aprendizado, oferecendo novas habilidades e conhecimentos que podem ser aplicados no negócio e em outras áreas da vida.</a:t>
            </a:r>
            <a:endParaRPr b="0" i="0" sz="1400" u="none" cap="none" strike="noStrike">
              <a:solidFill>
                <a:srgbClr val="000000"/>
              </a:solidFill>
              <a:latin typeface="Arial"/>
              <a:ea typeface="Arial"/>
              <a:cs typeface="Arial"/>
              <a:sym typeface="Arial"/>
            </a:endParaRPr>
          </a:p>
        </p:txBody>
      </p:sp>
      <p:sp>
        <p:nvSpPr>
          <p:cNvPr id="173" name="Google Shape;173;p8"/>
          <p:cNvSpPr/>
          <p:nvPr/>
        </p:nvSpPr>
        <p:spPr>
          <a:xfrm>
            <a:off x="3438158" y="5945594"/>
            <a:ext cx="607511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t-BR" sz="1100" u="sng" cap="none" strike="noStrike">
                <a:solidFill>
                  <a:schemeClr val="hlink"/>
                </a:solidFill>
                <a:latin typeface="Arial"/>
                <a:ea typeface="Arial"/>
                <a:cs typeface="Arial"/>
                <a:sym typeface="Arial"/>
                <a:hlinkClick r:id="rId5"/>
              </a:rPr>
              <a:t>https://www.ideianoar.com.br/habilidades-e-competencias-empreendedor</a:t>
            </a:r>
            <a:endParaRPr b="0" i="0" sz="1100" u="none" cap="none" strike="noStrike">
              <a:solidFill>
                <a:schemeClr val="dk1"/>
              </a:solidFill>
              <a:latin typeface="Calibri"/>
              <a:ea typeface="Calibri"/>
              <a:cs typeface="Calibri"/>
              <a:sym typeface="Calibri"/>
            </a:endParaRPr>
          </a:p>
        </p:txBody>
      </p:sp>
      <p:pic>
        <p:nvPicPr>
          <p:cNvPr id="174" name="Google Shape;174;p8"/>
          <p:cNvPicPr preferRelativeResize="0"/>
          <p:nvPr/>
        </p:nvPicPr>
        <p:blipFill rotWithShape="1">
          <a:blip r:embed="rId6">
            <a:alphaModFix/>
          </a:blip>
          <a:srcRect b="0" l="0" r="0" t="0"/>
          <a:stretch/>
        </p:blipFill>
        <p:spPr>
          <a:xfrm>
            <a:off x="10014437" y="5318914"/>
            <a:ext cx="2047143" cy="856163"/>
          </a:xfrm>
          <a:prstGeom prst="rect">
            <a:avLst/>
          </a:prstGeom>
          <a:noFill/>
          <a:ln>
            <a:noFill/>
          </a:ln>
        </p:spPr>
      </p:pic>
      <p:pic>
        <p:nvPicPr>
          <p:cNvPr id="175" name="Google Shape;175;p8"/>
          <p:cNvPicPr preferRelativeResize="0"/>
          <p:nvPr/>
        </p:nvPicPr>
        <p:blipFill rotWithShape="1">
          <a:blip r:embed="rId7">
            <a:alphaModFix/>
          </a:blip>
          <a:srcRect b="0" l="0" r="0" t="0"/>
          <a:stretch/>
        </p:blipFill>
        <p:spPr>
          <a:xfrm>
            <a:off x="11055838" y="267289"/>
            <a:ext cx="766396" cy="10492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b="0" l="0" r="0" t="0"/>
          <a:stretch/>
        </p:blipFill>
        <p:spPr>
          <a:xfrm>
            <a:off x="0" y="6297119"/>
            <a:ext cx="12192000" cy="560881"/>
          </a:xfrm>
          <a:prstGeom prst="rect">
            <a:avLst/>
          </a:prstGeom>
          <a:noFill/>
          <a:ln>
            <a:noFill/>
          </a:ln>
        </p:spPr>
      </p:pic>
      <p:sp>
        <p:nvSpPr>
          <p:cNvPr id="181" name="Google Shape;181;p9"/>
          <p:cNvSpPr/>
          <p:nvPr/>
        </p:nvSpPr>
        <p:spPr>
          <a:xfrm>
            <a:off x="254977" y="345051"/>
            <a:ext cx="116234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EMPREENDEDORISMO E MICROEMPREENDEDOR INDIVIDUAL (MEI)</a:t>
            </a:r>
            <a:endParaRPr b="0" i="0" sz="1400" u="none" cap="none" strike="noStrike">
              <a:solidFill>
                <a:srgbClr val="000000"/>
              </a:solidFill>
              <a:latin typeface="Arial"/>
              <a:ea typeface="Arial"/>
              <a:cs typeface="Arial"/>
              <a:sym typeface="Arial"/>
            </a:endParaRPr>
          </a:p>
        </p:txBody>
      </p:sp>
      <p:sp>
        <p:nvSpPr>
          <p:cNvPr id="182" name="Google Shape;182;p9"/>
          <p:cNvSpPr/>
          <p:nvPr/>
        </p:nvSpPr>
        <p:spPr>
          <a:xfrm>
            <a:off x="184638" y="1046257"/>
            <a:ext cx="11887200" cy="646331"/>
          </a:xfrm>
          <a:prstGeom prst="rect">
            <a:avLst/>
          </a:prstGeom>
          <a:noFill/>
          <a:ln>
            <a:noFill/>
          </a:ln>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chemeClr val="dk1"/>
              </a:buClr>
              <a:buSzPts val="1800"/>
              <a:buFont typeface="Noto Sans Symbols"/>
              <a:buChar char="⮚"/>
            </a:pPr>
            <a:r>
              <a:rPr b="1" i="0" lang="pt-BR" sz="1800" u="none" cap="none" strike="noStrike">
                <a:solidFill>
                  <a:schemeClr val="dk1"/>
                </a:solidFill>
                <a:latin typeface="Calibri"/>
                <a:ea typeface="Calibri"/>
                <a:cs typeface="Calibri"/>
                <a:sym typeface="Calibri"/>
              </a:rPr>
              <a:t>HABILIDADES NECESSÁRIAS PARA SER UM EMPREENDEDOR DE SUCESSO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chemeClr val="dk1"/>
                </a:solidFill>
                <a:latin typeface="Calibri"/>
                <a:ea typeface="Calibri"/>
                <a:cs typeface="Calibri"/>
                <a:sym typeface="Calibri"/>
              </a:rPr>
              <a:t> </a:t>
            </a:r>
            <a:endParaRPr b="1" i="0" sz="1800" u="none" cap="none" strike="noStrike">
              <a:solidFill>
                <a:schemeClr val="dk1"/>
              </a:solidFill>
              <a:latin typeface="Calibri"/>
              <a:ea typeface="Calibri"/>
              <a:cs typeface="Calibri"/>
              <a:sym typeface="Calibri"/>
            </a:endParaRPr>
          </a:p>
        </p:txBody>
      </p:sp>
      <p:pic>
        <p:nvPicPr>
          <p:cNvPr id="183" name="Google Shape;183;p9"/>
          <p:cNvPicPr preferRelativeResize="0"/>
          <p:nvPr/>
        </p:nvPicPr>
        <p:blipFill rotWithShape="1">
          <a:blip r:embed="rId4">
            <a:alphaModFix/>
          </a:blip>
          <a:srcRect b="0" l="0" r="0" t="0"/>
          <a:stretch/>
        </p:blipFill>
        <p:spPr>
          <a:xfrm>
            <a:off x="1213338" y="1692588"/>
            <a:ext cx="9706707" cy="3552290"/>
          </a:xfrm>
          <a:prstGeom prst="rect">
            <a:avLst/>
          </a:prstGeom>
          <a:noFill/>
          <a:ln>
            <a:noFill/>
          </a:ln>
        </p:spPr>
      </p:pic>
      <p:sp>
        <p:nvSpPr>
          <p:cNvPr id="184" name="Google Shape;184;p9"/>
          <p:cNvSpPr/>
          <p:nvPr/>
        </p:nvSpPr>
        <p:spPr>
          <a:xfrm>
            <a:off x="231531" y="5629590"/>
            <a:ext cx="11728937"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pt-BR" sz="1100" u="sng" cap="none" strike="noStrike">
                <a:solidFill>
                  <a:schemeClr val="hlink"/>
                </a:solidFill>
                <a:latin typeface="Calibri"/>
                <a:ea typeface="Calibri"/>
                <a:cs typeface="Calibri"/>
                <a:sym typeface="Calibri"/>
                <a:hlinkClick r:id="rId5"/>
              </a:rPr>
              <a:t>https://controlefinanceiro.granatum.com.br/empreendedorismo/6-habilidades-fundamentais-para-empreendedores</a:t>
            </a:r>
            <a:endParaRPr b="0" i="0" sz="1100" u="none" cap="none" strike="noStrike">
              <a:solidFill>
                <a:schemeClr val="dk1"/>
              </a:solidFill>
              <a:latin typeface="Calibri"/>
              <a:ea typeface="Calibri"/>
              <a:cs typeface="Calibri"/>
              <a:sym typeface="Calibri"/>
            </a:endParaRPr>
          </a:p>
        </p:txBody>
      </p:sp>
      <p:pic>
        <p:nvPicPr>
          <p:cNvPr id="185" name="Google Shape;185;p9"/>
          <p:cNvPicPr preferRelativeResize="0"/>
          <p:nvPr/>
        </p:nvPicPr>
        <p:blipFill rotWithShape="1">
          <a:blip r:embed="rId6">
            <a:alphaModFix/>
          </a:blip>
          <a:srcRect b="0" l="0" r="0" t="0"/>
          <a:stretch/>
        </p:blipFill>
        <p:spPr>
          <a:xfrm>
            <a:off x="10014437" y="5318914"/>
            <a:ext cx="2047143" cy="856163"/>
          </a:xfrm>
          <a:prstGeom prst="rect">
            <a:avLst/>
          </a:prstGeom>
          <a:noFill/>
          <a:ln>
            <a:noFill/>
          </a:ln>
        </p:spPr>
      </p:pic>
      <p:pic>
        <p:nvPicPr>
          <p:cNvPr id="186" name="Google Shape;186;p9"/>
          <p:cNvPicPr preferRelativeResize="0"/>
          <p:nvPr/>
        </p:nvPicPr>
        <p:blipFill rotWithShape="1">
          <a:blip r:embed="rId7">
            <a:alphaModFix/>
          </a:blip>
          <a:srcRect b="0" l="0" r="0" t="0"/>
          <a:stretch/>
        </p:blipFill>
        <p:spPr>
          <a:xfrm>
            <a:off x="11038008" y="260662"/>
            <a:ext cx="766396" cy="10492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2024-08-05T03:42:14Z</dcterms:created>
  <dc:creator>Patrick Rafael</dc:creator>
</cp:coreProperties>
</file>