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10287000" cx="18288000"/>
  <p:notesSz cx="18288000" cy="10287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6" roundtripDataSignature="AMtx7mhOpoEiZFtc94zyx+xWZNA+77lq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14" Type="http://schemas.openxmlformats.org/officeDocument/2006/relationships/slide" Target="slides/slide8.xml"/><Relationship Id="rId36" Type="http://customschemas.google.com/relationships/presentationmetadata" Target="meta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7924800" cy="51593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0358438" y="0"/>
            <a:ext cx="7924800" cy="51593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71063"/>
            <a:ext cx="7924800" cy="51593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0358438" y="9771063"/>
            <a:ext cx="7924800" cy="51593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pt-B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ac1984b51_3_0:notes"/>
          <p:cNvSpPr txBox="1"/>
          <p:nvPr>
            <p:ph idx="1" type="body"/>
          </p:nvPr>
        </p:nvSpPr>
        <p:spPr>
          <a:xfrm>
            <a:off x="1828800" y="4886325"/>
            <a:ext cx="14630400" cy="4629300"/>
          </a:xfrm>
          <a:prstGeom prst="rect">
            <a:avLst/>
          </a:prstGeom>
          <a:noFill/>
          <a:ln>
            <a:noFill/>
          </a:ln>
        </p:spPr>
        <p:txBody>
          <a:bodyPr anchorCtr="0" anchor="t" bIns="107525" lIns="107525" spcFirstLastPara="1" rIns="107525" wrap="square" tIns="107525">
            <a:noAutofit/>
          </a:bodyPr>
          <a:lstStyle/>
          <a:p>
            <a:pPr indent="0" lvl="0" marL="0" rtl="0" algn="l">
              <a:lnSpc>
                <a:spcPct val="100000"/>
              </a:lnSpc>
              <a:spcBef>
                <a:spcPts val="0"/>
              </a:spcBef>
              <a:spcAft>
                <a:spcPts val="0"/>
              </a:spcAft>
              <a:buSzPts val="1300"/>
              <a:buNone/>
            </a:pPr>
            <a:r>
              <a:t/>
            </a:r>
            <a:endParaRPr/>
          </a:p>
        </p:txBody>
      </p:sp>
      <p:sp>
        <p:nvSpPr>
          <p:cNvPr id="119" name="Google Shape;119;g3dac1984b51_3_0:notes"/>
          <p:cNvSpPr/>
          <p:nvPr>
            <p:ph idx="2" type="sldImg"/>
          </p:nvPr>
        </p:nvSpPr>
        <p:spPr>
          <a:xfrm>
            <a:off x="1016000" y="771525"/>
            <a:ext cx="16256100" cy="3857700"/>
          </a:xfrm>
          <a:custGeom>
            <a:rect b="b" l="l" r="r" t="t"/>
            <a:pathLst>
              <a:path extrusionOk="0" h="120000" w="120000">
                <a:moveTo>
                  <a:pt x="0" y="0"/>
                </a:moveTo>
                <a:lnTo>
                  <a:pt x="120000" y="0"/>
                </a:lnTo>
                <a:lnTo>
                  <a:pt x="120000" y="120000"/>
                </a:lnTo>
                <a:lnTo>
                  <a:pt x="0" y="120000"/>
                </a:lnTo>
                <a:close/>
              </a:path>
            </a:pathLst>
          </a:custGeom>
          <a:noFill/>
          <a:ln cap="flat" cmpd="sng" w="205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dbdfe328d2_0_18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41" name="Google Shape;241;g3dbdfe328d2_0_18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dbdfe328d2_0_19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52" name="Google Shape;252;g3dbdfe328d2_0_19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dbdfe328d2_0_20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62" name="Google Shape;262;g3dbdfe328d2_0_20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dbdfe328d2_0_21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72" name="Google Shape;272;g3dbdfe328d2_0_21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dbdfe328d2_0_24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82" name="Google Shape;282;g3dbdfe328d2_0_24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dbdfe328d2_0_25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92" name="Google Shape;292;g3dbdfe328d2_0_25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dda23ae139_0_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02" name="Google Shape;302;g3dda23ae139_0_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dda23ae139_0_1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12" name="Google Shape;312;g3dda23ae139_0_1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f3cc391dc4_0_5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22" name="Google Shape;322;g3f3cc391dc4_0_5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ddb39084ca_0_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32" name="Google Shape;332;g3ddb39084ca_0_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2:notes"/>
          <p:cNvSpPr/>
          <p:nvPr>
            <p:ph idx="2"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f3cc391dc4_0_2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42" name="Google Shape;342;g3f3cc391dc4_0_2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ddb39084ca_0_11: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52" name="Google Shape;352;g3ddb39084ca_0_11: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ddb39084ca_0_2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62" name="Google Shape;362;g3ddb39084ca_0_2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f3cc391dc4_0_3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73" name="Google Shape;373;g3f3cc391dc4_0_3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f3cc391dc4_0_4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84" name="Google Shape;384;g3f3cc391dc4_0_4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ddb39084ca_0_7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95" name="Google Shape;395;g3ddb39084ca_0_7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9:notes"/>
          <p:cNvSpPr/>
          <p:nvPr>
            <p:ph idx="2"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29:notes"/>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p29:notes"/>
          <p:cNvSpPr txBox="1"/>
          <p:nvPr>
            <p:ph idx="12" type="sldNum"/>
          </p:nvPr>
        </p:nvSpPr>
        <p:spPr>
          <a:xfrm>
            <a:off x="10358438" y="9771063"/>
            <a:ext cx="7924800" cy="5159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e4666200ae_0_9: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e4666200ae_0_9: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g3e4666200ae_0_9:notes"/>
          <p:cNvSpPr txBox="1"/>
          <p:nvPr>
            <p:ph idx="12" type="sldNum"/>
          </p:nvPr>
        </p:nvSpPr>
        <p:spPr>
          <a:xfrm>
            <a:off x="10358438" y="9771063"/>
            <a:ext cx="7924800" cy="516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f4359efd8e_0_72: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3f4359efd8e_0_72: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g3f4359efd8e_0_72:notes"/>
          <p:cNvSpPr txBox="1"/>
          <p:nvPr>
            <p:ph idx="12" type="sldNum"/>
          </p:nvPr>
        </p:nvSpPr>
        <p:spPr>
          <a:xfrm>
            <a:off x="10358438" y="9771063"/>
            <a:ext cx="7924800" cy="516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f3cc391dc4_0_13: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3f3cc391dc4_0_13: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9" name="Google Shape;429;g3f3cc391dc4_0_13:notes"/>
          <p:cNvSpPr txBox="1"/>
          <p:nvPr>
            <p:ph idx="12" type="sldNum"/>
          </p:nvPr>
        </p:nvSpPr>
        <p:spPr>
          <a:xfrm>
            <a:off x="10358438" y="9771063"/>
            <a:ext cx="7924800" cy="516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dac1984b51_5_192: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3dac1984b51_5_192: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dac1984b51_1_94: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3dac1984b51_1_94: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dbdfe328d2_0_6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191" name="Google Shape;191;g3dbdfe328d2_0_6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bdfe328d2_0_13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01" name="Google Shape;201;g3dbdfe328d2_0_13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dbdfe328d2_0_14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11" name="Google Shape;211;g3dbdfe328d2_0_14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dbdfe328d2_0_16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21" name="Google Shape;221;g3dbdfe328d2_0_16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dbdfe328d2_0_17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31" name="Google Shape;231;g3dbdfe328d2_0_17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6" name="Shape 16"/>
        <p:cNvGrpSpPr/>
        <p:nvPr/>
      </p:nvGrpSpPr>
      <p:grpSpPr>
        <a:xfrm>
          <a:off x="0" y="0"/>
          <a:ext cx="0" cy="0"/>
          <a:chOff x="0" y="0"/>
          <a:chExt cx="0" cy="0"/>
        </a:xfrm>
      </p:grpSpPr>
      <p:sp>
        <p:nvSpPr>
          <p:cNvPr id="17" name="Google Shape;17;g3d88e81eb60_2_108"/>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g3d88e81eb60_2_108"/>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g3d88e81eb60_2_108"/>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g3d88e81eb60_2_108"/>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94" name="Shape 94"/>
        <p:cNvGrpSpPr/>
        <p:nvPr/>
      </p:nvGrpSpPr>
      <p:grpSpPr>
        <a:xfrm>
          <a:off x="0" y="0"/>
          <a:ext cx="0" cy="0"/>
          <a:chOff x="0" y="0"/>
          <a:chExt cx="0" cy="0"/>
        </a:xfrm>
      </p:grpSpPr>
      <p:sp>
        <p:nvSpPr>
          <p:cNvPr id="95" name="Google Shape;95;g3dbdfe328d2_0_99"/>
          <p:cNvSpPr/>
          <p:nvPr/>
        </p:nvSpPr>
        <p:spPr>
          <a:xfrm>
            <a:off x="0" y="1"/>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6" name="Google Shape;96;g3dbdfe328d2_0_99"/>
          <p:cNvPicPr preferRelativeResize="0"/>
          <p:nvPr/>
        </p:nvPicPr>
        <p:blipFill rotWithShape="1">
          <a:blip r:embed="rId2">
            <a:alphaModFix/>
          </a:blip>
          <a:srcRect b="0" l="0" r="0" t="0"/>
          <a:stretch/>
        </p:blipFill>
        <p:spPr>
          <a:xfrm>
            <a:off x="2653768" y="5024430"/>
            <a:ext cx="2181224" cy="4114797"/>
          </a:xfrm>
          <a:prstGeom prst="rect">
            <a:avLst/>
          </a:prstGeom>
          <a:noFill/>
          <a:ln>
            <a:noFill/>
          </a:ln>
        </p:spPr>
      </p:pic>
      <p:pic>
        <p:nvPicPr>
          <p:cNvPr id="97" name="Google Shape;97;g3dbdfe328d2_0_99"/>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98" name="Google Shape;98;g3dbdfe328d2_0_99"/>
          <p:cNvSpPr/>
          <p:nvPr/>
        </p:nvSpPr>
        <p:spPr>
          <a:xfrm>
            <a:off x="9308298" y="6721064"/>
            <a:ext cx="263547" cy="362855"/>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9" name="Google Shape;99;g3dbdfe328d2_0_99"/>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100" name="Google Shape;100;g3dbdfe328d2_0_99"/>
          <p:cNvSpPr txBox="1"/>
          <p:nvPr>
            <p:ph type="ctrTitle"/>
          </p:nvPr>
        </p:nvSpPr>
        <p:spPr>
          <a:xfrm>
            <a:off x="898213" y="415686"/>
            <a:ext cx="16491600" cy="1199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dbdfe328d2_0_99"/>
          <p:cNvSpPr txBox="1"/>
          <p:nvPr>
            <p:ph idx="1" type="subTitle"/>
          </p:nvPr>
        </p:nvSpPr>
        <p:spPr>
          <a:xfrm>
            <a:off x="2743200" y="5760720"/>
            <a:ext cx="12801600" cy="2571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g3dbdfe328d2_0_9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dbdfe328d2_0_9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dbdfe328d2_0_9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5" name="Shape 105"/>
        <p:cNvGrpSpPr/>
        <p:nvPr/>
      </p:nvGrpSpPr>
      <p:grpSpPr>
        <a:xfrm>
          <a:off x="0" y="0"/>
          <a:ext cx="0" cy="0"/>
          <a:chOff x="0" y="0"/>
          <a:chExt cx="0" cy="0"/>
        </a:xfrm>
      </p:grpSpPr>
      <p:sp>
        <p:nvSpPr>
          <p:cNvPr id="106" name="Google Shape;106;g3dbdfe328d2_0_114"/>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g3dbdfe328d2_0_114"/>
          <p:cNvSpPr txBox="1"/>
          <p:nvPr>
            <p:ph idx="1" type="body"/>
          </p:nvPr>
        </p:nvSpPr>
        <p:spPr>
          <a:xfrm>
            <a:off x="91440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8" name="Google Shape;108;g3dbdfe328d2_0_114"/>
          <p:cNvSpPr txBox="1"/>
          <p:nvPr>
            <p:ph idx="2" type="body"/>
          </p:nvPr>
        </p:nvSpPr>
        <p:spPr>
          <a:xfrm>
            <a:off x="941832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9" name="Google Shape;109;g3dbdfe328d2_0_114"/>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dbdfe328d2_0_114"/>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dbdfe328d2_0_114"/>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12" name="Shape 112"/>
        <p:cNvGrpSpPr/>
        <p:nvPr/>
      </p:nvGrpSpPr>
      <p:grpSpPr>
        <a:xfrm>
          <a:off x="0" y="0"/>
          <a:ext cx="0" cy="0"/>
          <a:chOff x="0" y="0"/>
          <a:chExt cx="0" cy="0"/>
        </a:xfrm>
      </p:grpSpPr>
      <p:sp>
        <p:nvSpPr>
          <p:cNvPr id="113" name="Google Shape;113;g3dbdfe328d2_0_121"/>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dbdfe328d2_0_121"/>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dbdfe328d2_0_121"/>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g3dbdfe328d2_0_121"/>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21" name="Shape 21"/>
        <p:cNvGrpSpPr/>
        <p:nvPr/>
      </p:nvGrpSpPr>
      <p:grpSpPr>
        <a:xfrm>
          <a:off x="0" y="0"/>
          <a:ext cx="0" cy="0"/>
          <a:chOff x="0" y="0"/>
          <a:chExt cx="0" cy="0"/>
        </a:xfrm>
      </p:grpSpPr>
      <p:sp>
        <p:nvSpPr>
          <p:cNvPr id="22" name="Google Shape;22;p34"/>
          <p:cNvSpPr/>
          <p:nvPr/>
        </p:nvSpPr>
        <p:spPr>
          <a:xfrm>
            <a:off x="0" y="0"/>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 name="Google Shape;23;p34"/>
          <p:cNvSpPr/>
          <p:nvPr/>
        </p:nvSpPr>
        <p:spPr>
          <a:xfrm>
            <a:off x="6190396" y="790575"/>
            <a:ext cx="1510665" cy="76200"/>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 name="Google Shape;24;p34"/>
          <p:cNvSpPr/>
          <p:nvPr/>
        </p:nvSpPr>
        <p:spPr>
          <a:xfrm>
            <a:off x="7913941" y="790587"/>
            <a:ext cx="6938009" cy="7620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34"/>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4"/>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7" name="Google Shape;27;p34"/>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34"/>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4"/>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0" name="Shape 30"/>
        <p:cNvGrpSpPr/>
        <p:nvPr/>
      </p:nvGrpSpPr>
      <p:grpSpPr>
        <a:xfrm>
          <a:off x="0" y="0"/>
          <a:ext cx="0" cy="0"/>
          <a:chOff x="0" y="0"/>
          <a:chExt cx="0" cy="0"/>
        </a:xfrm>
      </p:grpSpPr>
      <p:sp>
        <p:nvSpPr>
          <p:cNvPr id="31" name="Google Shape;31;p36"/>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6"/>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6"/>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34" name="Shape 34"/>
        <p:cNvGrpSpPr/>
        <p:nvPr/>
      </p:nvGrpSpPr>
      <p:grpSpPr>
        <a:xfrm>
          <a:off x="0" y="0"/>
          <a:ext cx="0" cy="0"/>
          <a:chOff x="0" y="0"/>
          <a:chExt cx="0" cy="0"/>
        </a:xfrm>
      </p:grpSpPr>
      <p:sp>
        <p:nvSpPr>
          <p:cNvPr id="35" name="Google Shape;35;p33"/>
          <p:cNvSpPr/>
          <p:nvPr/>
        </p:nvSpPr>
        <p:spPr>
          <a:xfrm>
            <a:off x="0" y="0"/>
            <a:ext cx="18288000" cy="9721215"/>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 name="Google Shape;36;p33"/>
          <p:cNvSpPr/>
          <p:nvPr/>
        </p:nvSpPr>
        <p:spPr>
          <a:xfrm>
            <a:off x="0" y="9720639"/>
            <a:ext cx="18288000" cy="566420"/>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7" name="Google Shape;37;p33"/>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38" name="Google Shape;38;p33"/>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39" name="Google Shape;39;p33"/>
          <p:cNvSpPr/>
          <p:nvPr/>
        </p:nvSpPr>
        <p:spPr>
          <a:xfrm>
            <a:off x="17062145" y="8233792"/>
            <a:ext cx="171450" cy="236220"/>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0" name="Google Shape;40;p33"/>
          <p:cNvPicPr preferRelativeResize="0"/>
          <p:nvPr/>
        </p:nvPicPr>
        <p:blipFill rotWithShape="1">
          <a:blip r:embed="rId4">
            <a:alphaModFix/>
          </a:blip>
          <a:srcRect b="0" l="0" r="0" t="0"/>
          <a:stretch/>
        </p:blipFill>
        <p:spPr>
          <a:xfrm>
            <a:off x="5176043" y="2404268"/>
            <a:ext cx="7934324" cy="3905249"/>
          </a:xfrm>
          <a:prstGeom prst="rect">
            <a:avLst/>
          </a:prstGeom>
          <a:noFill/>
          <a:ln>
            <a:noFill/>
          </a:ln>
        </p:spPr>
      </p:pic>
      <p:sp>
        <p:nvSpPr>
          <p:cNvPr id="41" name="Google Shape;41;p33"/>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3"/>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3"/>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3"/>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45" name="Shape 45"/>
        <p:cNvGrpSpPr/>
        <p:nvPr/>
      </p:nvGrpSpPr>
      <p:grpSpPr>
        <a:xfrm>
          <a:off x="0" y="0"/>
          <a:ext cx="0" cy="0"/>
          <a:chOff x="0" y="0"/>
          <a:chExt cx="0" cy="0"/>
        </a:xfrm>
      </p:grpSpPr>
      <p:sp>
        <p:nvSpPr>
          <p:cNvPr id="46" name="Google Shape;46;p35"/>
          <p:cNvSpPr/>
          <p:nvPr/>
        </p:nvSpPr>
        <p:spPr>
          <a:xfrm>
            <a:off x="0" y="1"/>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7" name="Google Shape;47;p35"/>
          <p:cNvPicPr preferRelativeResize="0"/>
          <p:nvPr/>
        </p:nvPicPr>
        <p:blipFill rotWithShape="1">
          <a:blip r:embed="rId2">
            <a:alphaModFix/>
          </a:blip>
          <a:srcRect b="0" l="0" r="0" t="0"/>
          <a:stretch/>
        </p:blipFill>
        <p:spPr>
          <a:xfrm>
            <a:off x="2653768" y="5024430"/>
            <a:ext cx="2181224" cy="4114799"/>
          </a:xfrm>
          <a:prstGeom prst="rect">
            <a:avLst/>
          </a:prstGeom>
          <a:noFill/>
          <a:ln>
            <a:noFill/>
          </a:ln>
        </p:spPr>
      </p:pic>
      <p:pic>
        <p:nvPicPr>
          <p:cNvPr id="48" name="Google Shape;48;p35"/>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49" name="Google Shape;49;p35"/>
          <p:cNvSpPr/>
          <p:nvPr/>
        </p:nvSpPr>
        <p:spPr>
          <a:xfrm>
            <a:off x="9308298" y="6721064"/>
            <a:ext cx="262890" cy="361950"/>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50" name="Google Shape;50;p35"/>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51" name="Google Shape;51;p35"/>
          <p:cNvSpPr txBox="1"/>
          <p:nvPr>
            <p:ph type="ctrTitle"/>
          </p:nvPr>
        </p:nvSpPr>
        <p:spPr>
          <a:xfrm>
            <a:off x="898213" y="415686"/>
            <a:ext cx="16491572" cy="119951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5"/>
          <p:cNvSpPr txBox="1"/>
          <p:nvPr>
            <p:ph idx="1" type="subTitle"/>
          </p:nvPr>
        </p:nvSpPr>
        <p:spPr>
          <a:xfrm>
            <a:off x="2743200" y="5760720"/>
            <a:ext cx="12801600" cy="25717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5"/>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35"/>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5"/>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6" name="Shape 56"/>
        <p:cNvGrpSpPr/>
        <p:nvPr/>
      </p:nvGrpSpPr>
      <p:grpSpPr>
        <a:xfrm>
          <a:off x="0" y="0"/>
          <a:ext cx="0" cy="0"/>
          <a:chOff x="0" y="0"/>
          <a:chExt cx="0" cy="0"/>
        </a:xfrm>
      </p:grpSpPr>
      <p:sp>
        <p:nvSpPr>
          <p:cNvPr id="57" name="Google Shape;57;p37"/>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7"/>
          <p:cNvSpPr txBox="1"/>
          <p:nvPr>
            <p:ph idx="1" type="body"/>
          </p:nvPr>
        </p:nvSpPr>
        <p:spPr>
          <a:xfrm>
            <a:off x="914400" y="2366010"/>
            <a:ext cx="795528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9" name="Google Shape;59;p37"/>
          <p:cNvSpPr txBox="1"/>
          <p:nvPr>
            <p:ph idx="2" type="body"/>
          </p:nvPr>
        </p:nvSpPr>
        <p:spPr>
          <a:xfrm>
            <a:off x="9418320" y="2366010"/>
            <a:ext cx="795528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0" name="Google Shape;60;p37"/>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7"/>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7"/>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70" name="Shape 70"/>
        <p:cNvGrpSpPr/>
        <p:nvPr/>
      </p:nvGrpSpPr>
      <p:grpSpPr>
        <a:xfrm>
          <a:off x="0" y="0"/>
          <a:ext cx="0" cy="0"/>
          <a:chOff x="0" y="0"/>
          <a:chExt cx="0" cy="0"/>
        </a:xfrm>
      </p:grpSpPr>
      <p:sp>
        <p:nvSpPr>
          <p:cNvPr id="71" name="Google Shape;71;g3dbdfe328d2_0_11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g3dbdfe328d2_0_11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g3dbdfe328d2_0_11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74" name="Shape 74"/>
        <p:cNvGrpSpPr/>
        <p:nvPr/>
      </p:nvGrpSpPr>
      <p:grpSpPr>
        <a:xfrm>
          <a:off x="0" y="0"/>
          <a:ext cx="0" cy="0"/>
          <a:chOff x="0" y="0"/>
          <a:chExt cx="0" cy="0"/>
        </a:xfrm>
      </p:grpSpPr>
      <p:sp>
        <p:nvSpPr>
          <p:cNvPr id="75" name="Google Shape;75;g3dbdfe328d2_0_79"/>
          <p:cNvSpPr/>
          <p:nvPr/>
        </p:nvSpPr>
        <p:spPr>
          <a:xfrm>
            <a:off x="0" y="0"/>
            <a:ext cx="18333720" cy="9745518"/>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 name="Google Shape;76;g3dbdfe328d2_0_79"/>
          <p:cNvSpPr/>
          <p:nvPr/>
        </p:nvSpPr>
        <p:spPr>
          <a:xfrm>
            <a:off x="0" y="9720639"/>
            <a:ext cx="18333720" cy="567836"/>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7" name="Google Shape;77;g3dbdfe328d2_0_79"/>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78" name="Google Shape;78;g3dbdfe328d2_0_79"/>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79" name="Google Shape;79;g3dbdfe328d2_0_79"/>
          <p:cNvSpPr/>
          <p:nvPr/>
        </p:nvSpPr>
        <p:spPr>
          <a:xfrm>
            <a:off x="17062145" y="8233792"/>
            <a:ext cx="171879" cy="236811"/>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80" name="Google Shape;80;g3dbdfe328d2_0_79"/>
          <p:cNvPicPr preferRelativeResize="0"/>
          <p:nvPr/>
        </p:nvPicPr>
        <p:blipFill rotWithShape="1">
          <a:blip r:embed="rId4">
            <a:alphaModFix/>
          </a:blip>
          <a:srcRect b="0" l="0" r="0" t="0"/>
          <a:stretch/>
        </p:blipFill>
        <p:spPr>
          <a:xfrm>
            <a:off x="5176043" y="2404268"/>
            <a:ext cx="7934323" cy="3905249"/>
          </a:xfrm>
          <a:prstGeom prst="rect">
            <a:avLst/>
          </a:prstGeom>
          <a:noFill/>
          <a:ln>
            <a:noFill/>
          </a:ln>
        </p:spPr>
      </p:pic>
      <p:sp>
        <p:nvSpPr>
          <p:cNvPr id="81" name="Google Shape;81;g3dbdfe328d2_0_79"/>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g3dbdfe328d2_0_7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g3dbdfe328d2_0_7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3dbdfe328d2_0_7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85" name="Shape 85"/>
        <p:cNvGrpSpPr/>
        <p:nvPr/>
      </p:nvGrpSpPr>
      <p:grpSpPr>
        <a:xfrm>
          <a:off x="0" y="0"/>
          <a:ext cx="0" cy="0"/>
          <a:chOff x="0" y="0"/>
          <a:chExt cx="0" cy="0"/>
        </a:xfrm>
      </p:grpSpPr>
      <p:sp>
        <p:nvSpPr>
          <p:cNvPr id="86" name="Google Shape;86;g3dbdfe328d2_0_90"/>
          <p:cNvSpPr/>
          <p:nvPr/>
        </p:nvSpPr>
        <p:spPr>
          <a:xfrm>
            <a:off x="0" y="0"/>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g3dbdfe328d2_0_90"/>
          <p:cNvSpPr/>
          <p:nvPr/>
        </p:nvSpPr>
        <p:spPr>
          <a:xfrm>
            <a:off x="6190396" y="790575"/>
            <a:ext cx="1514442" cy="76391"/>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g3dbdfe328d2_0_90"/>
          <p:cNvSpPr/>
          <p:nvPr/>
        </p:nvSpPr>
        <p:spPr>
          <a:xfrm>
            <a:off x="7913941" y="790587"/>
            <a:ext cx="6955354" cy="7639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g3dbdfe328d2_0_90"/>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3dbdfe328d2_0_90"/>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1" name="Google Shape;91;g3dbdfe328d2_0_9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dbdfe328d2_0_9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g3dbdfe328d2_0_9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2"/>
          <p:cNvSpPr/>
          <p:nvPr/>
        </p:nvSpPr>
        <p:spPr>
          <a:xfrm>
            <a:off x="0" y="3"/>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 name="Google Shape;11;p32"/>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32"/>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3" name="Google Shape;13;p32"/>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2"/>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32"/>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 name="Shape 63"/>
        <p:cNvGrpSpPr/>
        <p:nvPr/>
      </p:nvGrpSpPr>
      <p:grpSpPr>
        <a:xfrm>
          <a:off x="0" y="0"/>
          <a:ext cx="0" cy="0"/>
          <a:chOff x="0" y="0"/>
          <a:chExt cx="0" cy="0"/>
        </a:xfrm>
      </p:grpSpPr>
      <p:sp>
        <p:nvSpPr>
          <p:cNvPr id="64" name="Google Shape;64;g3dbdfe328d2_0_72"/>
          <p:cNvSpPr/>
          <p:nvPr/>
        </p:nvSpPr>
        <p:spPr>
          <a:xfrm>
            <a:off x="0" y="3"/>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 name="Google Shape;65;g3dbdfe328d2_0_72"/>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6" name="Google Shape;66;g3dbdfe328d2_0_72"/>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67" name="Google Shape;67;g3dbdfe328d2_0_72"/>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8" name="Google Shape;68;g3dbdfe328d2_0_72"/>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9" name="Google Shape;69;g3dbdfe328d2_0_72"/>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al.loja.sebrae.com.br/cursos/cursos-online?theme=Empreendedorismo" TargetMode="External"/><Relationship Id="rId4" Type="http://schemas.openxmlformats.org/officeDocument/2006/relationships/hyperlink" Target="https://digital.sebraers.com.br/blog/marketing-e-vendas/e-commerce-o-que-os-empreendedores-querem-sabe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conteudos.xpi.com.br/aprenda-a-investir/relatorios/o-que-e-b2b/" TargetMode="External"/><Relationship Id="rId4" Type="http://schemas.openxmlformats.org/officeDocument/2006/relationships/hyperlink" Target="https://centraldovarejo.com.br/b2g-entenda-modelo-de-negocios-e-como-funciona/" TargetMode="External"/><Relationship Id="rId5" Type="http://schemas.openxmlformats.org/officeDocument/2006/relationships/hyperlink" Target="https://www.nuvemshop.com.br/blog/ecommerce-ou-marketplace/#:~:text=E-commerce%20e%20marketplace%20s%C3%A3o%20maneiras%20de%20vender%20online%2C,no%20e-commerce%2C%20voc%C3%AA%20conquista%20sua%20pr%C3%B3pria%20loja%20virtual" TargetMode="External"/><Relationship Id="rId6" Type="http://schemas.openxmlformats.org/officeDocument/2006/relationships/hyperlink" Target="https://ecommercenapratica.com/blog/plataforma-de-marketplace/" TargetMode="External"/><Relationship Id="rId7" Type="http://schemas.openxmlformats.org/officeDocument/2006/relationships/hyperlink" Target="https://pt.editorialge.com/ferramentas-gratuitas-para-criadores-de-conteudo/"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www.gov.br/empresas-e-negocios/pt-br/empreendedor/quero-ser-mei/atividades-permitidas" TargetMode="External"/><Relationship Id="rId4" Type="http://schemas.openxmlformats.org/officeDocument/2006/relationships/hyperlink" Target="https://www.serasa.com.br/blog/icms/" TargetMode="External"/><Relationship Id="rId5" Type="http://schemas.openxmlformats.org/officeDocument/2006/relationships/hyperlink" Target="https://atendimento.receita.rs.gov.br/como-devo-calcular-o-icms-das-compras-interestaduais-difa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AFAFA"/>
        </a:solidFill>
      </p:bgPr>
    </p:bg>
    <p:spTree>
      <p:nvGrpSpPr>
        <p:cNvPr id="120" name="Shape 120"/>
        <p:cNvGrpSpPr/>
        <p:nvPr/>
      </p:nvGrpSpPr>
      <p:grpSpPr>
        <a:xfrm>
          <a:off x="0" y="0"/>
          <a:ext cx="0" cy="0"/>
          <a:chOff x="0" y="0"/>
          <a:chExt cx="0" cy="0"/>
        </a:xfrm>
      </p:grpSpPr>
      <p:sp>
        <p:nvSpPr>
          <p:cNvPr id="121" name="Google Shape;121;g3dac1984b51_3_0"/>
          <p:cNvSpPr/>
          <p:nvPr/>
        </p:nvSpPr>
        <p:spPr>
          <a:xfrm>
            <a:off x="0" y="3"/>
            <a:ext cx="18333720" cy="9745518"/>
          </a:xfrm>
          <a:custGeom>
            <a:rect b="b" l="l" r="r" t="t"/>
            <a:pathLst>
              <a:path extrusionOk="0" h="9721215" w="18288000">
                <a:moveTo>
                  <a:pt x="0" y="9720635"/>
                </a:moveTo>
                <a:lnTo>
                  <a:pt x="18287998" y="9720635"/>
                </a:lnTo>
                <a:lnTo>
                  <a:pt x="18287998" y="0"/>
                </a:lnTo>
                <a:lnTo>
                  <a:pt x="0" y="0"/>
                </a:lnTo>
                <a:lnTo>
                  <a:pt x="0" y="9720635"/>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2" name="Google Shape;122;g3dac1984b51_3_0"/>
          <p:cNvSpPr/>
          <p:nvPr/>
        </p:nvSpPr>
        <p:spPr>
          <a:xfrm>
            <a:off x="0" y="10282518"/>
            <a:ext cx="18333720" cy="5092"/>
          </a:xfrm>
          <a:custGeom>
            <a:rect b="b" l="l" r="r" t="t"/>
            <a:pathLst>
              <a:path extrusionOk="0" h="5079" w="18288000">
                <a:moveTo>
                  <a:pt x="0" y="4483"/>
                </a:moveTo>
                <a:lnTo>
                  <a:pt x="18287998" y="4483"/>
                </a:lnTo>
                <a:lnTo>
                  <a:pt x="18287998" y="0"/>
                </a:lnTo>
                <a:lnTo>
                  <a:pt x="0" y="0"/>
                </a:lnTo>
                <a:lnTo>
                  <a:pt x="0" y="4483"/>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3" name="Google Shape;123;g3dac1984b51_3_0"/>
          <p:cNvSpPr/>
          <p:nvPr/>
        </p:nvSpPr>
        <p:spPr>
          <a:xfrm>
            <a:off x="0" y="9720638"/>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4" name="Google Shape;124;g3dac1984b51_3_0"/>
          <p:cNvSpPr txBox="1"/>
          <p:nvPr>
            <p:ph type="title"/>
          </p:nvPr>
        </p:nvSpPr>
        <p:spPr>
          <a:xfrm>
            <a:off x="1532677" y="1332517"/>
            <a:ext cx="15701100" cy="3122100"/>
          </a:xfrm>
          <a:prstGeom prst="rect">
            <a:avLst/>
          </a:prstGeom>
          <a:noFill/>
          <a:ln>
            <a:noFill/>
          </a:ln>
        </p:spPr>
        <p:txBody>
          <a:bodyPr anchorCtr="0" anchor="t" bIns="0" lIns="0" spcFirstLastPara="1" rIns="0" wrap="square" tIns="12725">
            <a:spAutoFit/>
          </a:bodyPr>
          <a:lstStyle/>
          <a:p>
            <a:pPr indent="0" lvl="0" marL="25400" rtl="0" algn="l">
              <a:lnSpc>
                <a:spcPct val="100000"/>
              </a:lnSpc>
              <a:spcBef>
                <a:spcPts val="0"/>
              </a:spcBef>
              <a:spcAft>
                <a:spcPts val="0"/>
              </a:spcAft>
              <a:buSzPts val="1400"/>
              <a:buNone/>
            </a:pPr>
            <a:r>
              <a:rPr lang="pt-BR" sz="10100">
                <a:solidFill>
                  <a:srgbClr val="0B4803"/>
                </a:solidFill>
                <a:latin typeface="Times New Roman"/>
                <a:ea typeface="Times New Roman"/>
                <a:cs typeface="Times New Roman"/>
                <a:sym typeface="Times New Roman"/>
              </a:rPr>
              <a:t>PROJETO DE EXTENSÃO</a:t>
            </a:r>
            <a:br>
              <a:rPr lang="pt-BR" sz="10100">
                <a:solidFill>
                  <a:srgbClr val="0B4803"/>
                </a:solidFill>
                <a:latin typeface="Times New Roman"/>
                <a:ea typeface="Times New Roman"/>
                <a:cs typeface="Times New Roman"/>
                <a:sym typeface="Times New Roman"/>
              </a:rPr>
            </a:br>
            <a:endParaRPr sz="10100">
              <a:solidFill>
                <a:srgbClr val="0B4803"/>
              </a:solidFill>
              <a:latin typeface="Times New Roman"/>
              <a:ea typeface="Times New Roman"/>
              <a:cs typeface="Times New Roman"/>
              <a:sym typeface="Times New Roman"/>
            </a:endParaRPr>
          </a:p>
        </p:txBody>
      </p:sp>
      <p:pic>
        <p:nvPicPr>
          <p:cNvPr id="125" name="Google Shape;125;g3dac1984b51_3_0" title="DIREITOS E OBRIGAÇÕES DO MEI 2026.png"/>
          <p:cNvPicPr preferRelativeResize="0"/>
          <p:nvPr/>
        </p:nvPicPr>
        <p:blipFill rotWithShape="1">
          <a:blip r:embed="rId3">
            <a:alphaModFix/>
          </a:blip>
          <a:srcRect b="0" l="0" r="0" t="0"/>
          <a:stretch/>
        </p:blipFill>
        <p:spPr>
          <a:xfrm>
            <a:off x="4367213" y="7708205"/>
            <a:ext cx="9553575" cy="1666875"/>
          </a:xfrm>
          <a:prstGeom prst="rect">
            <a:avLst/>
          </a:prstGeom>
          <a:noFill/>
          <a:ln>
            <a:noFill/>
          </a:ln>
        </p:spPr>
      </p:pic>
      <p:sp>
        <p:nvSpPr>
          <p:cNvPr id="126" name="Google Shape;126;g3dac1984b51_3_0"/>
          <p:cNvSpPr txBox="1"/>
          <p:nvPr/>
        </p:nvSpPr>
        <p:spPr>
          <a:xfrm>
            <a:off x="0" y="9043546"/>
            <a:ext cx="14794800" cy="677100"/>
          </a:xfrm>
          <a:prstGeom prst="rect">
            <a:avLst/>
          </a:prstGeom>
          <a:noFill/>
          <a:ln>
            <a:noFill/>
          </a:ln>
        </p:spPr>
        <p:txBody>
          <a:bodyPr anchorCtr="0" anchor="t" bIns="91425" lIns="91425" spcFirstLastPara="1" rIns="91425" wrap="square" tIns="91425">
            <a:spAutoFit/>
          </a:bodyPr>
          <a:lstStyle/>
          <a:p>
            <a:pPr indent="0" lvl="0" marL="25400" marR="0" rtl="0" algn="l">
              <a:lnSpc>
                <a:spcPct val="100000"/>
              </a:lnSpc>
              <a:spcBef>
                <a:spcPts val="0"/>
              </a:spcBef>
              <a:spcAft>
                <a:spcPts val="0"/>
              </a:spcAft>
              <a:buClr>
                <a:srgbClr val="000000"/>
              </a:buClr>
              <a:buSzPts val="3200"/>
              <a:buFont typeface="Arial"/>
              <a:buNone/>
            </a:pPr>
            <a:r>
              <a:rPr b="1" i="0" lang="pt-BR" sz="3200" u="none" cap="none" strike="noStrike">
                <a:solidFill>
                  <a:srgbClr val="000000"/>
                </a:solidFill>
                <a:latin typeface="Arial"/>
                <a:ea typeface="Arial"/>
                <a:cs typeface="Arial"/>
                <a:sym typeface="Arial"/>
              </a:rPr>
              <a:t>Coordenação: Profa. Dra. Elyrouse Cavalcante de Oliveira Bellini - UFAL</a:t>
            </a:r>
            <a:endParaRPr b="0" i="0" sz="1400" u="none" cap="none" strike="noStrike">
              <a:solidFill>
                <a:srgbClr val="000000"/>
              </a:solidFill>
              <a:latin typeface="Arial"/>
              <a:ea typeface="Arial"/>
              <a:cs typeface="Arial"/>
              <a:sym typeface="Arial"/>
            </a:endParaRPr>
          </a:p>
        </p:txBody>
      </p:sp>
      <p:pic>
        <p:nvPicPr>
          <p:cNvPr id="127" name="Google Shape;127;g3dac1984b51_3_0" title="IDENTIDADE VISUAL (1).png"/>
          <p:cNvPicPr preferRelativeResize="0"/>
          <p:nvPr/>
        </p:nvPicPr>
        <p:blipFill rotWithShape="1">
          <a:blip r:embed="rId4">
            <a:alphaModFix/>
          </a:blip>
          <a:srcRect b="17662" l="0" r="0" t="17901"/>
          <a:stretch/>
        </p:blipFill>
        <p:spPr>
          <a:xfrm>
            <a:off x="5700019" y="2924381"/>
            <a:ext cx="6887965" cy="44382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3dbdfe328d2_0_183"/>
          <p:cNvSpPr txBox="1"/>
          <p:nvPr/>
        </p:nvSpPr>
        <p:spPr>
          <a:xfrm>
            <a:off x="395000" y="1103750"/>
            <a:ext cx="126123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Cursos gratuitos</a:t>
            </a:r>
            <a:endParaRPr b="1" i="0" sz="4100" u="none" cap="none" strike="noStrike">
              <a:solidFill>
                <a:schemeClr val="dk1"/>
              </a:solidFill>
              <a:latin typeface="Times New Roman"/>
              <a:ea typeface="Times New Roman"/>
              <a:cs typeface="Times New Roman"/>
              <a:sym typeface="Times New Roman"/>
            </a:endParaRPr>
          </a:p>
        </p:txBody>
      </p:sp>
      <p:sp>
        <p:nvSpPr>
          <p:cNvPr id="244" name="Google Shape;244;g3dbdfe328d2_0_18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45" name="Google Shape;245;g3dbdfe328d2_0_18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46" name="Google Shape;246;g3dbdfe328d2_0_18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47" name="Google Shape;247;g3dbdfe328d2_0_183"/>
          <p:cNvSpPr txBox="1"/>
          <p:nvPr/>
        </p:nvSpPr>
        <p:spPr>
          <a:xfrm>
            <a:off x="-1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a:t>
            </a:r>
            <a:r>
              <a:rPr lang="pt-BR" sz="2100">
                <a:solidFill>
                  <a:schemeClr val="dk1"/>
                </a:solidFill>
              </a:rPr>
              <a:t>6</a:t>
            </a:r>
            <a:endParaRPr b="0" i="0" sz="2100" u="none" cap="none" strike="noStrike">
              <a:solidFill>
                <a:schemeClr val="dk1"/>
              </a:solidFill>
              <a:latin typeface="Arial"/>
              <a:ea typeface="Arial"/>
              <a:cs typeface="Arial"/>
              <a:sym typeface="Arial"/>
            </a:endParaRPr>
          </a:p>
        </p:txBody>
      </p:sp>
      <p:pic>
        <p:nvPicPr>
          <p:cNvPr id="248" name="Google Shape;248;g3dbdfe328d2_0_183" title="Captura de tela 2026-07-28 090822.png"/>
          <p:cNvPicPr preferRelativeResize="0"/>
          <p:nvPr/>
        </p:nvPicPr>
        <p:blipFill>
          <a:blip r:embed="rId5">
            <a:alphaModFix/>
          </a:blip>
          <a:stretch>
            <a:fillRect/>
          </a:stretch>
        </p:blipFill>
        <p:spPr>
          <a:xfrm>
            <a:off x="395009" y="2032900"/>
            <a:ext cx="8538541" cy="6199950"/>
          </a:xfrm>
          <a:prstGeom prst="rect">
            <a:avLst/>
          </a:prstGeom>
          <a:noFill/>
          <a:ln>
            <a:noFill/>
          </a:ln>
        </p:spPr>
      </p:pic>
      <p:pic>
        <p:nvPicPr>
          <p:cNvPr id="249" name="Google Shape;249;g3dbdfe328d2_0_183" title="Captura de tela 2026-07-28 090808.png"/>
          <p:cNvPicPr preferRelativeResize="0"/>
          <p:nvPr/>
        </p:nvPicPr>
        <p:blipFill>
          <a:blip r:embed="rId6">
            <a:alphaModFix/>
          </a:blip>
          <a:stretch>
            <a:fillRect/>
          </a:stretch>
        </p:blipFill>
        <p:spPr>
          <a:xfrm>
            <a:off x="9099475" y="1997475"/>
            <a:ext cx="8710260" cy="6270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3dbdfe328d2_0_193"/>
          <p:cNvSpPr txBox="1"/>
          <p:nvPr/>
        </p:nvSpPr>
        <p:spPr>
          <a:xfrm>
            <a:off x="1621050" y="907100"/>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O que é o E-commerce?</a:t>
            </a:r>
            <a:endParaRPr b="1" i="0" sz="4100" u="none" cap="none" strike="noStrike">
              <a:solidFill>
                <a:schemeClr val="dk1"/>
              </a:solidFill>
              <a:latin typeface="Times New Roman"/>
              <a:ea typeface="Times New Roman"/>
              <a:cs typeface="Times New Roman"/>
              <a:sym typeface="Times New Roman"/>
            </a:endParaRPr>
          </a:p>
        </p:txBody>
      </p:sp>
      <p:sp>
        <p:nvSpPr>
          <p:cNvPr id="255" name="Google Shape;255;g3dbdfe328d2_0_193"/>
          <p:cNvSpPr txBox="1"/>
          <p:nvPr/>
        </p:nvSpPr>
        <p:spPr>
          <a:xfrm>
            <a:off x="1575138" y="1727725"/>
            <a:ext cx="15137700" cy="6593100"/>
          </a:xfrm>
          <a:prstGeom prst="rect">
            <a:avLst/>
          </a:prstGeom>
          <a:noFill/>
          <a:ln>
            <a:noFill/>
          </a:ln>
        </p:spPr>
        <p:txBody>
          <a:bodyPr anchorCtr="0" anchor="ctr" bIns="45725" lIns="91425" spcFirstLastPara="1" rIns="91425" wrap="square" tIns="45725">
            <a:noAutofit/>
          </a:bodyPr>
          <a:lstStyle/>
          <a:p>
            <a:pPr indent="0" lvl="0" marL="0" marR="0" rtl="0" algn="just">
              <a:lnSpc>
                <a:spcPct val="100000"/>
              </a:lnSpc>
              <a:spcBef>
                <a:spcPts val="0"/>
              </a:spcBef>
              <a:spcAft>
                <a:spcPts val="0"/>
              </a:spcAft>
              <a:buNone/>
            </a:pPr>
            <a:r>
              <a:rPr b="1" lang="pt-BR" sz="2900">
                <a:solidFill>
                  <a:schemeClr val="dk1"/>
                </a:solidFill>
                <a:latin typeface="Times New Roman"/>
                <a:ea typeface="Times New Roman"/>
                <a:cs typeface="Times New Roman"/>
                <a:sym typeface="Times New Roman"/>
              </a:rPr>
              <a:t>E-commerce, ou comércio eletrônico, refere-se às transações comerciais realizadas pela internet. Este modelo de negócio permite que produtos e serviços sejam comprados e vendidos online, eliminando a necessidade de um ponto de venda físico, reduzindo custos e facilitando o ingresso ao empreendedorismo, uma vez que não há a necessidade de estoque em alguns casos. O mercado de e-commerce está em crescimento acelerado no Brasil. Em 2024, as vendas online movimentaram R$ 204,3 bilhões, representando 6,9% do varejo nacional. Esse cenário tem atraído cada vez mais empreendedores que desejam abrir suas próprias lojas virtuais.</a:t>
            </a:r>
            <a:endParaRPr b="0" i="0" sz="2900" u="none" cap="none" strike="noStrike">
              <a:solidFill>
                <a:schemeClr val="dk1"/>
              </a:solidFill>
              <a:latin typeface="Times New Roman"/>
              <a:ea typeface="Times New Roman"/>
              <a:cs typeface="Times New Roman"/>
              <a:sym typeface="Times New Roman"/>
            </a:endParaRPr>
          </a:p>
        </p:txBody>
      </p:sp>
      <p:sp>
        <p:nvSpPr>
          <p:cNvPr id="256" name="Google Shape;256;g3dbdfe328d2_0_19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57" name="Google Shape;257;g3dbdfe328d2_0_19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58" name="Google Shape;258;g3dbdfe328d2_0_19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59" name="Google Shape;259;g3dbdfe328d2_0_193"/>
          <p:cNvSpPr txBox="1"/>
          <p:nvPr/>
        </p:nvSpPr>
        <p:spPr>
          <a:xfrm>
            <a:off x="-22850" y="9666100"/>
            <a:ext cx="14293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3dbdfe328d2_0_20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65" name="Google Shape;265;g3dbdfe328d2_0_20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66" name="Google Shape;266;g3dbdfe328d2_0_20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67" name="Google Shape;267;g3dbdfe328d2_0_203"/>
          <p:cNvSpPr txBox="1"/>
          <p:nvPr/>
        </p:nvSpPr>
        <p:spPr>
          <a:xfrm>
            <a:off x="912025" y="958913"/>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Principais tipos de E-commerce</a:t>
            </a:r>
            <a:endParaRPr b="1" i="0" sz="4100" u="none" cap="none" strike="noStrike">
              <a:solidFill>
                <a:schemeClr val="dk1"/>
              </a:solidFill>
              <a:latin typeface="Times New Roman"/>
              <a:ea typeface="Times New Roman"/>
              <a:cs typeface="Times New Roman"/>
              <a:sym typeface="Times New Roman"/>
            </a:endParaRPr>
          </a:p>
        </p:txBody>
      </p:sp>
      <p:sp>
        <p:nvSpPr>
          <p:cNvPr id="268" name="Google Shape;268;g3dbdfe328d2_0_203"/>
          <p:cNvSpPr txBox="1"/>
          <p:nvPr/>
        </p:nvSpPr>
        <p:spPr>
          <a:xfrm>
            <a:off x="912025" y="1916950"/>
            <a:ext cx="16872300" cy="63771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B2B </a:t>
            </a:r>
            <a:r>
              <a:rPr lang="pt-BR" sz="3300">
                <a:solidFill>
                  <a:schemeClr val="dk1"/>
                </a:solidFill>
                <a:latin typeface="Times New Roman"/>
                <a:ea typeface="Times New Roman"/>
                <a:cs typeface="Times New Roman"/>
                <a:sym typeface="Times New Roman"/>
              </a:rPr>
              <a:t>é o modelo de negócio business to business ou, na sua tradução para o português, “empresa para empresa”. Neste modelo, o cliente final é uma outra empresa. Este é um modelo de negócios em constante crescimento justamente porque o mercado está cada vez mais evoluído na realização de soluções diferentes para ajudar outras empresas a aumentarem seus resultados, seja na área de marketing, recursos humanos, vendas e outros setores. </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B2C </a:t>
            </a:r>
            <a:r>
              <a:rPr lang="pt-BR" sz="3300">
                <a:solidFill>
                  <a:schemeClr val="dk1"/>
                </a:solidFill>
                <a:latin typeface="Times New Roman"/>
                <a:ea typeface="Times New Roman"/>
                <a:cs typeface="Times New Roman"/>
                <a:sym typeface="Times New Roman"/>
              </a:rPr>
              <a:t>é o modelo de negócio business to consumer que, em português, significa “Empresa para consumidor”. Como o próprio nome diz esse modelo é a forma mais tradicional de negócio, onde a empresa vende direto ao consumidor final. Dessa forma, sendo o modelo mais conhecido e consolidado do mercado.</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p:txBody>
      </p:sp>
      <p:sp>
        <p:nvSpPr>
          <p:cNvPr id="269" name="Google Shape;269;g3dbdfe328d2_0_203"/>
          <p:cNvSpPr txBox="1"/>
          <p:nvPr/>
        </p:nvSpPr>
        <p:spPr>
          <a:xfrm>
            <a:off x="-22850" y="9666100"/>
            <a:ext cx="14293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XP investimentos</a:t>
            </a:r>
            <a:r>
              <a:rPr b="0" i="0" lang="pt-BR" sz="2100" u="none" cap="none" strike="noStrike">
                <a:solidFill>
                  <a:schemeClr val="dk1"/>
                </a:solidFill>
                <a:latin typeface="Arial"/>
                <a:ea typeface="Arial"/>
                <a:cs typeface="Arial"/>
                <a:sym typeface="Arial"/>
              </a:rPr>
              <a:t>, 202</a:t>
            </a:r>
            <a:r>
              <a:rPr lang="pt-BR" sz="2100">
                <a:solidFill>
                  <a:schemeClr val="dk1"/>
                </a:solidFill>
              </a:rPr>
              <a:t>2</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3dbdfe328d2_0_21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75" name="Google Shape;275;g3dbdfe328d2_0_21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76" name="Google Shape;276;g3dbdfe328d2_0_21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77" name="Google Shape;277;g3dbdfe328d2_0_213"/>
          <p:cNvSpPr txBox="1"/>
          <p:nvPr/>
        </p:nvSpPr>
        <p:spPr>
          <a:xfrm>
            <a:off x="0" y="9686700"/>
            <a:ext cx="130992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Central do varejo, 2025</a:t>
            </a:r>
            <a:endParaRPr b="0" i="0" sz="2100" u="none" cap="none" strike="noStrike">
              <a:solidFill>
                <a:schemeClr val="dk1"/>
              </a:solidFill>
              <a:latin typeface="Arial"/>
              <a:ea typeface="Arial"/>
              <a:cs typeface="Arial"/>
              <a:sym typeface="Arial"/>
            </a:endParaRPr>
          </a:p>
        </p:txBody>
      </p:sp>
      <p:sp>
        <p:nvSpPr>
          <p:cNvPr id="278" name="Google Shape;278;g3dbdfe328d2_0_213"/>
          <p:cNvSpPr txBox="1"/>
          <p:nvPr/>
        </p:nvSpPr>
        <p:spPr>
          <a:xfrm>
            <a:off x="912025" y="958913"/>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Principais modelos de E-commerce</a:t>
            </a:r>
            <a:endParaRPr b="1" i="0" sz="4100" u="none" cap="none" strike="noStrike">
              <a:solidFill>
                <a:schemeClr val="dk1"/>
              </a:solidFill>
              <a:latin typeface="Times New Roman"/>
              <a:ea typeface="Times New Roman"/>
              <a:cs typeface="Times New Roman"/>
              <a:sym typeface="Times New Roman"/>
            </a:endParaRPr>
          </a:p>
        </p:txBody>
      </p:sp>
      <p:sp>
        <p:nvSpPr>
          <p:cNvPr id="279" name="Google Shape;279;g3dbdfe328d2_0_213"/>
          <p:cNvSpPr txBox="1"/>
          <p:nvPr/>
        </p:nvSpPr>
        <p:spPr>
          <a:xfrm>
            <a:off x="912025" y="1916950"/>
            <a:ext cx="16525200" cy="63771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B2G, </a:t>
            </a:r>
            <a:r>
              <a:rPr lang="pt-BR" sz="3300">
                <a:solidFill>
                  <a:schemeClr val="dk1"/>
                </a:solidFill>
                <a:latin typeface="Times New Roman"/>
                <a:ea typeface="Times New Roman"/>
                <a:cs typeface="Times New Roman"/>
                <a:sym typeface="Times New Roman"/>
              </a:rPr>
              <a:t>Business to Government, em português “empresa para governo” é o termo que descreve as relações comerciais entre empresas e o governo, onde essas empresas prestam serviços ou fornecem materiais aos órgãos. Apesar de ser um modelo atrativo para MEI, há mais burocracia nesse modelo e a empresa deve se atentar às leis que regulam o processo de compra e venda, assim como participar das licitações que definem quem serão os fornecedores.</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b="1" sz="3300">
              <a:solidFill>
                <a:schemeClr val="dk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3dbdfe328d2_0_24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85" name="Google Shape;285;g3dbdfe328d2_0_24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86" name="Google Shape;286;g3dbdfe328d2_0_24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87" name="Google Shape;287;g3dbdfe328d2_0_245"/>
          <p:cNvSpPr txBox="1"/>
          <p:nvPr/>
        </p:nvSpPr>
        <p:spPr>
          <a:xfrm>
            <a:off x="0" y="9686700"/>
            <a:ext cx="13981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Nuvemshop, 2026</a:t>
            </a:r>
            <a:endParaRPr b="0" i="0" sz="2100" u="none" cap="none" strike="noStrike">
              <a:solidFill>
                <a:schemeClr val="dk1"/>
              </a:solidFill>
              <a:latin typeface="Arial"/>
              <a:ea typeface="Arial"/>
              <a:cs typeface="Arial"/>
              <a:sym typeface="Arial"/>
            </a:endParaRPr>
          </a:p>
        </p:txBody>
      </p:sp>
      <p:sp>
        <p:nvSpPr>
          <p:cNvPr id="288" name="Google Shape;288;g3dbdfe328d2_0_245"/>
          <p:cNvSpPr txBox="1"/>
          <p:nvPr/>
        </p:nvSpPr>
        <p:spPr>
          <a:xfrm>
            <a:off x="806850" y="979875"/>
            <a:ext cx="10481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Diferença entre marketplace e loja virtual</a:t>
            </a:r>
            <a:endParaRPr b="1" i="0" sz="4100" u="none" cap="none" strike="noStrike">
              <a:solidFill>
                <a:schemeClr val="dk1"/>
              </a:solidFill>
              <a:latin typeface="Times New Roman"/>
              <a:ea typeface="Times New Roman"/>
              <a:cs typeface="Times New Roman"/>
              <a:sym typeface="Times New Roman"/>
            </a:endParaRPr>
          </a:p>
        </p:txBody>
      </p:sp>
      <p:sp>
        <p:nvSpPr>
          <p:cNvPr id="289" name="Google Shape;289;g3dbdfe328d2_0_245"/>
          <p:cNvSpPr txBox="1"/>
          <p:nvPr/>
        </p:nvSpPr>
        <p:spPr>
          <a:xfrm>
            <a:off x="912025" y="1916950"/>
            <a:ext cx="16525200" cy="63771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Marketplace é um canal utilizado para compra e venda de produtos. Nele, é possível encontrar diversos vendedores com diferentes ofertas de preço para um mesmo item. Dessa forma, o marketplace funciona como um shopping online no qual o consumidor encontra diferentes lojas e pode comparar ofertas e condições.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Em contrapartida a loja virtual, é a compra e venda de bens e serviços pela internet no site próprio de determinada marca. Enquanto o marketplace tem uma grande vantagem no alcance que seu anúncio terá, a loja virtual oferecerá mais controle sob seu negócio e como seu produto será negociado.</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b="1" sz="33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3dbdfe328d2_0_255"/>
          <p:cNvSpPr txBox="1"/>
          <p:nvPr/>
        </p:nvSpPr>
        <p:spPr>
          <a:xfrm>
            <a:off x="933550" y="901050"/>
            <a:ext cx="10826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Plataformas de Marketplace</a:t>
            </a:r>
            <a:endParaRPr b="1" i="0" sz="4100" u="none" cap="none" strike="noStrike">
              <a:solidFill>
                <a:schemeClr val="dk1"/>
              </a:solidFill>
              <a:latin typeface="Times New Roman"/>
              <a:ea typeface="Times New Roman"/>
              <a:cs typeface="Times New Roman"/>
              <a:sym typeface="Times New Roman"/>
            </a:endParaRPr>
          </a:p>
        </p:txBody>
      </p:sp>
      <p:sp>
        <p:nvSpPr>
          <p:cNvPr id="295" name="Google Shape;295;g3dbdfe328d2_0_25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96" name="Google Shape;296;g3dbdfe328d2_0_25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97" name="Google Shape;297;g3dbdfe328d2_0_25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98" name="Google Shape;298;g3dbdfe328d2_0_255"/>
          <p:cNvSpPr txBox="1"/>
          <p:nvPr/>
        </p:nvSpPr>
        <p:spPr>
          <a:xfrm>
            <a:off x="1" y="9686700"/>
            <a:ext cx="50139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Ecommerce na pratica, 2025</a:t>
            </a:r>
            <a:endParaRPr b="0" i="0" sz="2100" u="none" cap="none" strike="noStrike">
              <a:solidFill>
                <a:schemeClr val="dk1"/>
              </a:solidFill>
              <a:latin typeface="Arial"/>
              <a:ea typeface="Arial"/>
              <a:cs typeface="Arial"/>
              <a:sym typeface="Arial"/>
            </a:endParaRPr>
          </a:p>
        </p:txBody>
      </p:sp>
      <p:sp>
        <p:nvSpPr>
          <p:cNvPr id="299" name="Google Shape;299;g3dbdfe328d2_0_255"/>
          <p:cNvSpPr txBox="1"/>
          <p:nvPr/>
        </p:nvSpPr>
        <p:spPr>
          <a:xfrm>
            <a:off x="912025" y="1916950"/>
            <a:ext cx="16525200" cy="63771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Mercado livre</a:t>
            </a:r>
            <a:r>
              <a:rPr lang="pt-BR" sz="3300">
                <a:solidFill>
                  <a:schemeClr val="dk1"/>
                </a:solidFill>
                <a:latin typeface="Times New Roman"/>
                <a:ea typeface="Times New Roman"/>
                <a:cs typeface="Times New Roman"/>
                <a:sym typeface="Times New Roman"/>
              </a:rPr>
              <a:t> - Com uma base diversificada de produtos e serviços, atende a uma ampla gama de categorias, desde eletrônicos até itens de casa e decoração. Oferece um sistema de pagamento seguro e eficiente através do Mercado Pago.</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Amazon </a:t>
            </a:r>
            <a:r>
              <a:rPr lang="pt-BR" sz="3300">
                <a:solidFill>
                  <a:schemeClr val="dk1"/>
                </a:solidFill>
                <a:latin typeface="Times New Roman"/>
                <a:ea typeface="Times New Roman"/>
                <a:cs typeface="Times New Roman"/>
                <a:sym typeface="Times New Roman"/>
              </a:rPr>
              <a:t>- A plataforma se destaca pelo seu serviço Prime, que oferece entrega rápida e gratuita em muitos produtos, além de acesso a serviços de entretenimento como o Prime Video.</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Shopee </a:t>
            </a:r>
            <a:r>
              <a:rPr lang="pt-BR" sz="3300">
                <a:solidFill>
                  <a:schemeClr val="dk1"/>
                </a:solidFill>
                <a:latin typeface="Times New Roman"/>
                <a:ea typeface="Times New Roman"/>
                <a:cs typeface="Times New Roman"/>
                <a:sym typeface="Times New Roman"/>
              </a:rPr>
              <a:t>- A plataforma é atraente para vendedores devido à sua taxa de comissão relativamente baixa e esquemas promocionais que atraem um grande número de consumidores</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Aliexpress</a:t>
            </a:r>
            <a:r>
              <a:rPr lang="pt-BR" sz="3300">
                <a:solidFill>
                  <a:schemeClr val="dk1"/>
                </a:solidFill>
                <a:latin typeface="Times New Roman"/>
                <a:ea typeface="Times New Roman"/>
                <a:cs typeface="Times New Roman"/>
                <a:sym typeface="Times New Roman"/>
              </a:rPr>
              <a:t> - O AliExpress, parte do Grupo Alibaba, é um das maiores plataformas de marketplace do mundo e tem aumentado sua presença no Brasil.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Magazine Luiza</a:t>
            </a:r>
            <a:r>
              <a:rPr lang="pt-BR" sz="3300">
                <a:solidFill>
                  <a:schemeClr val="dk1"/>
                </a:solidFill>
                <a:latin typeface="Times New Roman"/>
                <a:ea typeface="Times New Roman"/>
                <a:cs typeface="Times New Roman"/>
                <a:sym typeface="Times New Roman"/>
              </a:rPr>
              <a:t> - Essa plataforma de marketplace se destaca por seu compromisso com a inovação e a tecnologia, oferecendo uma experiência de compra online fluida e atraente.</a:t>
            </a:r>
            <a:endParaRPr sz="3300">
              <a:solidFill>
                <a:schemeClr val="dk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dda23ae139_0_0"/>
          <p:cNvSpPr txBox="1"/>
          <p:nvPr/>
        </p:nvSpPr>
        <p:spPr>
          <a:xfrm>
            <a:off x="674125" y="1135050"/>
            <a:ext cx="10611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Criadores de conteúdos grátis</a:t>
            </a:r>
            <a:endParaRPr b="1" i="0" sz="4100" u="none" cap="none" strike="noStrike">
              <a:solidFill>
                <a:schemeClr val="dk1"/>
              </a:solidFill>
              <a:latin typeface="Times New Roman"/>
              <a:ea typeface="Times New Roman"/>
              <a:cs typeface="Times New Roman"/>
              <a:sym typeface="Times New Roman"/>
            </a:endParaRPr>
          </a:p>
        </p:txBody>
      </p:sp>
      <p:sp>
        <p:nvSpPr>
          <p:cNvPr id="305" name="Google Shape;305;g3dda23ae139_0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06" name="Google Shape;306;g3dda23ae139_0_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07" name="Google Shape;307;g3dda23ae139_0_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08" name="Google Shape;308;g3dda23ae139_0_0"/>
          <p:cNvSpPr txBox="1"/>
          <p:nvPr/>
        </p:nvSpPr>
        <p:spPr>
          <a:xfrm>
            <a:off x="-12" y="971315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a:t>
            </a:r>
            <a:r>
              <a:rPr lang="pt-BR" sz="2100">
                <a:solidFill>
                  <a:schemeClr val="dk1"/>
                </a:solidFill>
              </a:rPr>
              <a:t> Editorialge</a:t>
            </a:r>
            <a:r>
              <a:rPr b="0" i="0" lang="pt-BR" sz="2100" u="none" cap="none" strike="noStrike">
                <a:solidFill>
                  <a:schemeClr val="dk1"/>
                </a:solidFill>
                <a:latin typeface="Arial"/>
                <a:ea typeface="Arial"/>
                <a:cs typeface="Arial"/>
                <a:sym typeface="Arial"/>
              </a:rPr>
              <a:t>, 202</a:t>
            </a:r>
            <a:r>
              <a:rPr lang="pt-BR" sz="2100">
                <a:solidFill>
                  <a:schemeClr val="dk1"/>
                </a:solidFill>
              </a:rPr>
              <a:t>5</a:t>
            </a:r>
            <a:endParaRPr b="0" i="0" sz="2100" u="none" cap="none" strike="noStrike">
              <a:solidFill>
                <a:schemeClr val="dk1"/>
              </a:solidFill>
              <a:latin typeface="Arial"/>
              <a:ea typeface="Arial"/>
              <a:cs typeface="Arial"/>
              <a:sym typeface="Arial"/>
            </a:endParaRPr>
          </a:p>
        </p:txBody>
      </p:sp>
      <p:sp>
        <p:nvSpPr>
          <p:cNvPr id="309" name="Google Shape;309;g3dda23ae139_0_0"/>
          <p:cNvSpPr txBox="1"/>
          <p:nvPr/>
        </p:nvSpPr>
        <p:spPr>
          <a:xfrm>
            <a:off x="674125" y="1959975"/>
            <a:ext cx="16525200" cy="6377100"/>
          </a:xfrm>
          <a:prstGeom prst="rect">
            <a:avLst/>
          </a:prstGeom>
          <a:noFill/>
          <a:ln>
            <a:noFill/>
          </a:ln>
        </p:spPr>
        <p:txBody>
          <a:bodyPr anchorCtr="0" anchor="ctr" bIns="45725" lIns="91425" spcFirstLastPara="1" rIns="91425" wrap="square" tIns="45725">
            <a:noAutofit/>
          </a:bodyPr>
          <a:lstStyle/>
          <a:p>
            <a:pPr indent="0" lvl="0" marL="0" marR="0" rtl="0" algn="just">
              <a:lnSpc>
                <a:spcPct val="100000"/>
              </a:lnSpc>
              <a:spcBef>
                <a:spcPts val="0"/>
              </a:spcBef>
              <a:spcAft>
                <a:spcPts val="0"/>
              </a:spcAft>
              <a:buNone/>
            </a:pPr>
            <a:r>
              <a:rPr lang="pt-BR" sz="3300">
                <a:solidFill>
                  <a:schemeClr val="dk1"/>
                </a:solidFill>
                <a:latin typeface="Times New Roman"/>
                <a:ea typeface="Times New Roman"/>
                <a:cs typeface="Times New Roman"/>
                <a:sym typeface="Times New Roman"/>
              </a:rPr>
              <a:t>Para atingir o público de forma eficiente e atrativa, será necessário usar ferramentas de marketing. Dessa forma, criar conteúdos sobre seus produtos de forma que chame atenção e atraia consumidores é uma das partes mais importantes para uma empresa que está ingressando no e-commerce. Hoje, basta um smartphone e uma ideia para atingir um público alto. No entanto, à medida que a concorrência aumenta, sobe também a necessidade de produzir material de alta qualidade profissional.</a:t>
            </a:r>
            <a:endParaRPr sz="3300">
              <a:solidFill>
                <a:schemeClr val="dk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3dda23ae139_0_1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15" name="Google Shape;315;g3dda23ae139_0_1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16" name="Google Shape;316;g3dda23ae139_0_1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17" name="Google Shape;317;g3dda23ae139_0_12"/>
          <p:cNvSpPr txBox="1"/>
          <p:nvPr/>
        </p:nvSpPr>
        <p:spPr>
          <a:xfrm>
            <a:off x="674125" y="1135050"/>
            <a:ext cx="10611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Criadores de conteúdos grátis</a:t>
            </a:r>
            <a:endParaRPr b="1" i="0" sz="4100" u="none" cap="none" strike="noStrike">
              <a:solidFill>
                <a:schemeClr val="dk1"/>
              </a:solidFill>
              <a:latin typeface="Times New Roman"/>
              <a:ea typeface="Times New Roman"/>
              <a:cs typeface="Times New Roman"/>
              <a:sym typeface="Times New Roman"/>
            </a:endParaRPr>
          </a:p>
        </p:txBody>
      </p:sp>
      <p:sp>
        <p:nvSpPr>
          <p:cNvPr id="318" name="Google Shape;318;g3dda23ae139_0_12"/>
          <p:cNvSpPr txBox="1"/>
          <p:nvPr/>
        </p:nvSpPr>
        <p:spPr>
          <a:xfrm>
            <a:off x="674125" y="1959975"/>
            <a:ext cx="16525200" cy="63771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Canva </a:t>
            </a:r>
            <a:r>
              <a:rPr lang="pt-BR" sz="3300">
                <a:solidFill>
                  <a:schemeClr val="dk1"/>
                </a:solidFill>
                <a:latin typeface="Times New Roman"/>
                <a:ea typeface="Times New Roman"/>
                <a:cs typeface="Times New Roman"/>
                <a:sym typeface="Times New Roman"/>
              </a:rPr>
              <a:t>- O Canva democratizou o design gráfico. Antes dele, criar uma miniatura para o YouTube ou um post para o Instagram exigia conhecimentos complexos de Photoshop. Hoje, o Canva é a espinha dorsal visual de milhões de criadores que usam plataformas digitais para vender. É possível criar uma </a:t>
            </a:r>
            <a:r>
              <a:rPr lang="pt-BR" sz="3300">
                <a:solidFill>
                  <a:schemeClr val="dk1"/>
                </a:solidFill>
                <a:latin typeface="Times New Roman"/>
                <a:ea typeface="Times New Roman"/>
                <a:cs typeface="Times New Roman"/>
                <a:sym typeface="Times New Roman"/>
              </a:rPr>
              <a:t>identidade</a:t>
            </a:r>
            <a:r>
              <a:rPr lang="pt-BR" sz="3300">
                <a:solidFill>
                  <a:schemeClr val="dk1"/>
                </a:solidFill>
                <a:latin typeface="Times New Roman"/>
                <a:ea typeface="Times New Roman"/>
                <a:cs typeface="Times New Roman"/>
                <a:sym typeface="Times New Roman"/>
              </a:rPr>
              <a:t> visual completa apenas com o canvas e impulsionar sua loja virtual.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Google Trends - </a:t>
            </a:r>
            <a:r>
              <a:rPr lang="pt-BR" sz="3300">
                <a:solidFill>
                  <a:schemeClr val="dk1"/>
                </a:solidFill>
                <a:latin typeface="Times New Roman"/>
                <a:ea typeface="Times New Roman"/>
                <a:cs typeface="Times New Roman"/>
                <a:sym typeface="Times New Roman"/>
              </a:rPr>
              <a:t>O Google Trends é a bússola que mostra o que o mundo está pesquisando em tempo real. Ele permite validar um anúncio de venda antes de você gastar horas produzindo-o. Você pode ver se um produto</a:t>
            </a:r>
            <a:r>
              <a:rPr lang="pt-BR" sz="3300">
                <a:solidFill>
                  <a:schemeClr val="dk1"/>
                </a:solidFill>
                <a:latin typeface="Times New Roman"/>
                <a:ea typeface="Times New Roman"/>
                <a:cs typeface="Times New Roman"/>
                <a:sym typeface="Times New Roman"/>
              </a:rPr>
              <a:t> está em ascensão</a:t>
            </a:r>
            <a:r>
              <a:rPr lang="pt-BR" sz="3300">
                <a:solidFill>
                  <a:schemeClr val="dk1"/>
                </a:solidFill>
                <a:latin typeface="Times New Roman"/>
                <a:ea typeface="Times New Roman"/>
                <a:cs typeface="Times New Roman"/>
                <a:sym typeface="Times New Roman"/>
              </a:rPr>
              <a:t> ou em queda e comparar para ver qual tem mais volume de busca.</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Buffer </a:t>
            </a:r>
            <a:r>
              <a:rPr lang="pt-BR" sz="3300">
                <a:solidFill>
                  <a:schemeClr val="dk1"/>
                </a:solidFill>
                <a:latin typeface="Times New Roman"/>
                <a:ea typeface="Times New Roman"/>
                <a:cs typeface="Times New Roman"/>
                <a:sym typeface="Times New Roman"/>
              </a:rPr>
              <a:t>- excelente para negócios que usam redes sociais para vender, ele permite agendar e postar posts prontos durante a semana e assim otimiza o tempo. No plano gratuito é possível conectar até 3 canais sociais.</a:t>
            </a:r>
            <a:endParaRPr sz="3300">
              <a:solidFill>
                <a:schemeClr val="dk1"/>
              </a:solidFill>
              <a:latin typeface="Times New Roman"/>
              <a:ea typeface="Times New Roman"/>
              <a:cs typeface="Times New Roman"/>
              <a:sym typeface="Times New Roman"/>
            </a:endParaRPr>
          </a:p>
        </p:txBody>
      </p:sp>
      <p:sp>
        <p:nvSpPr>
          <p:cNvPr id="319" name="Google Shape;319;g3dda23ae139_0_12"/>
          <p:cNvSpPr txBox="1"/>
          <p:nvPr/>
        </p:nvSpPr>
        <p:spPr>
          <a:xfrm>
            <a:off x="-12" y="971315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a:t>
            </a:r>
            <a:r>
              <a:rPr lang="pt-BR" sz="2100">
                <a:solidFill>
                  <a:schemeClr val="dk1"/>
                </a:solidFill>
              </a:rPr>
              <a:t> Editorialge</a:t>
            </a:r>
            <a:r>
              <a:rPr b="0" i="0" lang="pt-BR" sz="2100" u="none" cap="none" strike="noStrike">
                <a:solidFill>
                  <a:schemeClr val="dk1"/>
                </a:solidFill>
                <a:latin typeface="Arial"/>
                <a:ea typeface="Arial"/>
                <a:cs typeface="Arial"/>
                <a:sym typeface="Arial"/>
              </a:rPr>
              <a:t>, 202</a:t>
            </a:r>
            <a:r>
              <a:rPr lang="pt-BR" sz="2100">
                <a:solidFill>
                  <a:schemeClr val="dk1"/>
                </a:solidFill>
              </a:rPr>
              <a:t>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3f3cc391dc4_0_5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25" name="Google Shape;325;g3f3cc391dc4_0_5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26" name="Google Shape;326;g3f3cc391dc4_0_5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27" name="Google Shape;327;g3f3cc391dc4_0_50"/>
          <p:cNvSpPr txBox="1"/>
          <p:nvPr/>
        </p:nvSpPr>
        <p:spPr>
          <a:xfrm>
            <a:off x="674125" y="1135050"/>
            <a:ext cx="10611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Criadores de conteúdos grátis</a:t>
            </a:r>
            <a:endParaRPr b="1" i="0" sz="4100" u="none" cap="none" strike="noStrike">
              <a:solidFill>
                <a:schemeClr val="dk1"/>
              </a:solidFill>
              <a:latin typeface="Times New Roman"/>
              <a:ea typeface="Times New Roman"/>
              <a:cs typeface="Times New Roman"/>
              <a:sym typeface="Times New Roman"/>
            </a:endParaRPr>
          </a:p>
        </p:txBody>
      </p:sp>
      <p:sp>
        <p:nvSpPr>
          <p:cNvPr id="328" name="Google Shape;328;g3f3cc391dc4_0_50"/>
          <p:cNvSpPr txBox="1"/>
          <p:nvPr/>
        </p:nvSpPr>
        <p:spPr>
          <a:xfrm>
            <a:off x="674125" y="1959975"/>
            <a:ext cx="16525200" cy="63771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Trello - </a:t>
            </a:r>
            <a:r>
              <a:rPr lang="pt-BR" sz="3300">
                <a:solidFill>
                  <a:schemeClr val="dk1"/>
                </a:solidFill>
                <a:latin typeface="Times New Roman"/>
                <a:ea typeface="Times New Roman"/>
                <a:cs typeface="Times New Roman"/>
                <a:sym typeface="Times New Roman"/>
              </a:rPr>
              <a:t>A criatividade sem organização gera caos. O Trello é uma ferramenta de gestão visual baseada no método Kanban, perfeita para organizar seu calendário editorial. Criadores de conteúdo lidam com muitas etapas: ideia, roteiro, gravação, edição, SEO e publicação. O Trello permite visualizar exatamente em que estágio cada conteúdo está, evitando que você se perca ou perca prazos.</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LanguageTool </a:t>
            </a:r>
            <a:r>
              <a:rPr lang="pt-BR" sz="3300">
                <a:solidFill>
                  <a:schemeClr val="dk1"/>
                </a:solidFill>
                <a:latin typeface="Times New Roman"/>
                <a:ea typeface="Times New Roman"/>
                <a:cs typeface="Times New Roman"/>
                <a:sym typeface="Times New Roman"/>
              </a:rPr>
              <a:t>- Erros de gramática minam a sua autoridade. O LanguageTool é um assistente de escrita que funciona como uma extensão no navegador, verificando seus textos em e-mails, Google Docs e redes sociais</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CapCut - </a:t>
            </a:r>
            <a:r>
              <a:rPr lang="pt-BR" sz="3300">
                <a:solidFill>
                  <a:schemeClr val="dk1"/>
                </a:solidFill>
                <a:latin typeface="Times New Roman"/>
                <a:ea typeface="Times New Roman"/>
                <a:cs typeface="Times New Roman"/>
                <a:sym typeface="Times New Roman"/>
              </a:rPr>
              <a:t>O CapCut reina nos vídeos curtos (Shorts, Reels, TikTok). Ele é intuitivo, rápido e vem carregado de recursos virais. Ele possui recursos de legenda automática que são cruciais hoje em dia (já que muitas pessoas assistem vídeos sem som). Além disso, oferece transições e efeitos que são tendência nas redes sociais.</a:t>
            </a:r>
            <a:endParaRPr sz="3300">
              <a:solidFill>
                <a:schemeClr val="dk1"/>
              </a:solidFill>
              <a:latin typeface="Times New Roman"/>
              <a:ea typeface="Times New Roman"/>
              <a:cs typeface="Times New Roman"/>
              <a:sym typeface="Times New Roman"/>
            </a:endParaRPr>
          </a:p>
        </p:txBody>
      </p:sp>
      <p:sp>
        <p:nvSpPr>
          <p:cNvPr id="329" name="Google Shape;329;g3f3cc391dc4_0_50"/>
          <p:cNvSpPr txBox="1"/>
          <p:nvPr/>
        </p:nvSpPr>
        <p:spPr>
          <a:xfrm>
            <a:off x="-12" y="971315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a:t>
            </a:r>
            <a:r>
              <a:rPr lang="pt-BR" sz="2100">
                <a:solidFill>
                  <a:schemeClr val="dk1"/>
                </a:solidFill>
              </a:rPr>
              <a:t> Editorialge</a:t>
            </a:r>
            <a:r>
              <a:rPr b="0" i="0" lang="pt-BR" sz="2100" u="none" cap="none" strike="noStrike">
                <a:solidFill>
                  <a:schemeClr val="dk1"/>
                </a:solidFill>
                <a:latin typeface="Arial"/>
                <a:ea typeface="Arial"/>
                <a:cs typeface="Arial"/>
                <a:sym typeface="Arial"/>
              </a:rPr>
              <a:t>, 202</a:t>
            </a:r>
            <a:r>
              <a:rPr lang="pt-BR" sz="2100">
                <a:solidFill>
                  <a:schemeClr val="dk1"/>
                </a:solidFill>
              </a:rPr>
              <a:t>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ddb39084ca_0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35" name="Google Shape;335;g3ddb39084ca_0_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36" name="Google Shape;336;g3ddb39084ca_0_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37" name="Google Shape;337;g3ddb39084ca_0_0"/>
          <p:cNvSpPr txBox="1"/>
          <p:nvPr/>
        </p:nvSpPr>
        <p:spPr>
          <a:xfrm>
            <a:off x="885025" y="1430150"/>
            <a:ext cx="14097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Ocupações permitidas pelo MEI digital</a:t>
            </a:r>
            <a:endParaRPr b="1" i="0" sz="4100" u="none" cap="none" strike="noStrike">
              <a:solidFill>
                <a:schemeClr val="dk1"/>
              </a:solidFill>
              <a:latin typeface="Times New Roman"/>
              <a:ea typeface="Times New Roman"/>
              <a:cs typeface="Times New Roman"/>
              <a:sym typeface="Times New Roman"/>
            </a:endParaRPr>
          </a:p>
        </p:txBody>
      </p:sp>
      <p:sp>
        <p:nvSpPr>
          <p:cNvPr id="338" name="Google Shape;338;g3ddb39084ca_0_0"/>
          <p:cNvSpPr txBox="1"/>
          <p:nvPr/>
        </p:nvSpPr>
        <p:spPr>
          <a:xfrm>
            <a:off x="728100" y="2360950"/>
            <a:ext cx="16968600" cy="5849700"/>
          </a:xfrm>
          <a:prstGeom prst="rect">
            <a:avLst/>
          </a:prstGeom>
          <a:noFill/>
          <a:ln>
            <a:noFill/>
          </a:ln>
        </p:spPr>
        <p:txBody>
          <a:bodyPr anchorCtr="0" anchor="t" bIns="45725" lIns="91425" spcFirstLastPara="1" rIns="91425" wrap="square" tIns="45725">
            <a:noAutofit/>
          </a:bodyPr>
          <a:lstStyle/>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Promotor</a:t>
            </a:r>
            <a:r>
              <a:rPr b="1" lang="pt-BR" sz="2800">
                <a:solidFill>
                  <a:schemeClr val="dk1"/>
                </a:solidFill>
                <a:latin typeface="Times New Roman"/>
                <a:ea typeface="Times New Roman"/>
                <a:cs typeface="Times New Roman"/>
                <a:sym typeface="Times New Roman"/>
              </a:rPr>
              <a:t> (a) de vendas independente</a:t>
            </a:r>
            <a:r>
              <a:rPr lang="pt-BR" sz="2800">
                <a:solidFill>
                  <a:schemeClr val="dk1"/>
                </a:solidFill>
                <a:latin typeface="Times New Roman"/>
                <a:ea typeface="Times New Roman"/>
                <a:cs typeface="Times New Roman"/>
                <a:sym typeface="Times New Roman"/>
              </a:rPr>
              <a:t> - CNAE, 7319-0/02 DESCRIÇÃO: Atividade que envolve a promoção de produtos e serviços, utilizando estratégias de marketing digital para alcançar um público maior através de plataformas online.</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Editor  de vídeo </a:t>
            </a:r>
            <a:r>
              <a:rPr b="1" lang="pt-BR" sz="2800">
                <a:solidFill>
                  <a:schemeClr val="dk1"/>
                </a:solidFill>
                <a:latin typeface="Times New Roman"/>
                <a:ea typeface="Times New Roman"/>
                <a:cs typeface="Times New Roman"/>
                <a:sym typeface="Times New Roman"/>
              </a:rPr>
              <a:t>independente -</a:t>
            </a:r>
            <a:r>
              <a:rPr lang="pt-BR" sz="2800">
                <a:solidFill>
                  <a:schemeClr val="dk1"/>
                </a:solidFill>
                <a:latin typeface="Times New Roman"/>
                <a:ea typeface="Times New Roman"/>
                <a:cs typeface="Times New Roman"/>
                <a:sym typeface="Times New Roman"/>
              </a:rPr>
              <a:t> </a:t>
            </a:r>
            <a:r>
              <a:rPr lang="pt-BR" sz="2800">
                <a:solidFill>
                  <a:schemeClr val="dk1"/>
                </a:solidFill>
                <a:latin typeface="Times New Roman"/>
                <a:ea typeface="Times New Roman"/>
                <a:cs typeface="Times New Roman"/>
                <a:sym typeface="Times New Roman"/>
              </a:rPr>
              <a:t>CNAE: 5912-0/99 DESCRIÇÃO: Edição de vídeos para diversas finalidades, como conteúdo para redes sociais, vídeos institucionais, comerciais, entre outros. O trabalho pode ser realizado de forma remota, atendendo a clientes de diferentes regiões.</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Consultor de marketing digital </a:t>
            </a:r>
            <a:r>
              <a:rPr lang="pt-BR" sz="2800">
                <a:solidFill>
                  <a:schemeClr val="dk1"/>
                </a:solidFill>
                <a:latin typeface="Times New Roman"/>
                <a:ea typeface="Times New Roman"/>
                <a:cs typeface="Times New Roman"/>
                <a:sym typeface="Times New Roman"/>
              </a:rPr>
              <a:t>- CNAE: 7020-4/00 DESCRIÇÃO: Prestação de serviços de consultoria em marketing digital, incluindo planejamento de campanhas, gestão de mídias sociais, SEO, e estratégias de publicidade online.</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Designer gráfico independente</a:t>
            </a:r>
            <a:r>
              <a:rPr lang="pt-BR" sz="2800">
                <a:solidFill>
                  <a:schemeClr val="dk1"/>
                </a:solidFill>
                <a:latin typeface="Times New Roman"/>
                <a:ea typeface="Times New Roman"/>
                <a:cs typeface="Times New Roman"/>
                <a:sym typeface="Times New Roman"/>
              </a:rPr>
              <a:t> - CNAE: 7410-2/99 DESCRIÇÃO: Criação de peças gráficas para uso em websites, redes sociais, campanhas de e-mail marketing, entre outros. O designer gráfico pode trabalhar remotamente, atendendo a clientes de qualquer localidade.</a:t>
            </a:r>
            <a:endParaRPr sz="2800">
              <a:solidFill>
                <a:schemeClr val="dk1"/>
              </a:solidFill>
              <a:latin typeface="Times New Roman"/>
              <a:ea typeface="Times New Roman"/>
              <a:cs typeface="Times New Roman"/>
              <a:sym typeface="Times New Roman"/>
            </a:endParaRPr>
          </a:p>
        </p:txBody>
      </p:sp>
      <p:sp>
        <p:nvSpPr>
          <p:cNvPr id="339" name="Google Shape;339;g3ddb39084ca_0_0"/>
          <p:cNvSpPr txBox="1"/>
          <p:nvPr/>
        </p:nvSpPr>
        <p:spPr>
          <a:xfrm>
            <a:off x="8" y="96867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a:t>
            </a:r>
            <a:r>
              <a:rPr lang="pt-BR" sz="2100">
                <a:solidFill>
                  <a:schemeClr val="dk1"/>
                </a:solidFill>
              </a:rPr>
              <a:t> </a:t>
            </a:r>
            <a:r>
              <a:rPr lang="pt-BR" sz="2100">
                <a:solidFill>
                  <a:schemeClr val="dk1"/>
                </a:solidFill>
              </a:rPr>
              <a:t>portal</a:t>
            </a:r>
            <a:r>
              <a:rPr lang="pt-BR" sz="2100">
                <a:solidFill>
                  <a:schemeClr val="dk1"/>
                </a:solidFill>
              </a:rPr>
              <a:t> do empreendedor, 2026</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31" name="Shape 131"/>
        <p:cNvGrpSpPr/>
        <p:nvPr/>
      </p:nvGrpSpPr>
      <p:grpSpPr>
        <a:xfrm>
          <a:off x="0" y="0"/>
          <a:ext cx="0" cy="0"/>
          <a:chOff x="0" y="0"/>
          <a:chExt cx="0" cy="0"/>
        </a:xfrm>
      </p:grpSpPr>
      <p:sp>
        <p:nvSpPr>
          <p:cNvPr id="132" name="Google Shape;132;p2"/>
          <p:cNvSpPr txBox="1"/>
          <p:nvPr>
            <p:ph type="title"/>
          </p:nvPr>
        </p:nvSpPr>
        <p:spPr>
          <a:xfrm>
            <a:off x="6177701" y="0"/>
            <a:ext cx="11047200" cy="969600"/>
          </a:xfrm>
          <a:prstGeom prst="rect">
            <a:avLst/>
          </a:prstGeom>
          <a:noFill/>
          <a:ln>
            <a:noFill/>
          </a:ln>
        </p:spPr>
        <p:txBody>
          <a:bodyPr anchorCtr="0" anchor="t" bIns="0" lIns="0" spcFirstLastPara="1" rIns="0" wrap="square" tIns="15225">
            <a:spAutoFit/>
          </a:bodyPr>
          <a:lstStyle/>
          <a:p>
            <a:pPr indent="0" lvl="0" marL="12700" rtl="0" algn="l">
              <a:lnSpc>
                <a:spcPct val="100000"/>
              </a:lnSpc>
              <a:spcBef>
                <a:spcPts val="0"/>
              </a:spcBef>
              <a:spcAft>
                <a:spcPts val="0"/>
              </a:spcAft>
              <a:buSzPts val="1400"/>
              <a:buNone/>
            </a:pPr>
            <a:r>
              <a:rPr b="0" lang="pt-BR" sz="6200">
                <a:solidFill>
                  <a:srgbClr val="242625"/>
                </a:solidFill>
                <a:latin typeface="Trebuchet MS"/>
                <a:ea typeface="Trebuchet MS"/>
                <a:cs typeface="Trebuchet MS"/>
                <a:sym typeface="Trebuchet MS"/>
              </a:rPr>
              <a:t>Em que iremos te ajudar?</a:t>
            </a:r>
            <a:endParaRPr sz="6200">
              <a:latin typeface="Trebuchet MS"/>
              <a:ea typeface="Trebuchet MS"/>
              <a:cs typeface="Trebuchet MS"/>
              <a:sym typeface="Trebuchet MS"/>
            </a:endParaRPr>
          </a:p>
        </p:txBody>
      </p:sp>
      <p:sp>
        <p:nvSpPr>
          <p:cNvPr id="133" name="Google Shape;133;p2"/>
          <p:cNvSpPr txBox="1"/>
          <p:nvPr/>
        </p:nvSpPr>
        <p:spPr>
          <a:xfrm>
            <a:off x="6177696" y="1763339"/>
            <a:ext cx="2061845" cy="1082675"/>
          </a:xfrm>
          <a:prstGeom prst="rect">
            <a:avLst/>
          </a:prstGeom>
          <a:noFill/>
          <a:ln>
            <a:noFill/>
          </a:ln>
        </p:spPr>
        <p:txBody>
          <a:bodyPr anchorCtr="0" anchor="t" bIns="0" lIns="0" spcFirstLastPara="1" rIns="0" wrap="square" tIns="11425">
            <a:spAutoFit/>
          </a:bodyPr>
          <a:lstStyle/>
          <a:p>
            <a:pPr indent="0" lvl="0" marL="12700" marR="5080" rtl="0" algn="l">
              <a:lnSpc>
                <a:spcPct val="118600"/>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Contribuições do  MEI para a  sociedade</a:t>
            </a:r>
            <a:endParaRPr b="0" i="0" sz="1950" u="none" cap="none" strike="noStrike">
              <a:solidFill>
                <a:schemeClr val="dk1"/>
              </a:solidFill>
              <a:latin typeface="Arial"/>
              <a:ea typeface="Arial"/>
              <a:cs typeface="Arial"/>
              <a:sym typeface="Arial"/>
            </a:endParaRPr>
          </a:p>
        </p:txBody>
      </p:sp>
      <p:grpSp>
        <p:nvGrpSpPr>
          <p:cNvPr id="134" name="Google Shape;134;p2"/>
          <p:cNvGrpSpPr/>
          <p:nvPr/>
        </p:nvGrpSpPr>
        <p:grpSpPr>
          <a:xfrm>
            <a:off x="0" y="826691"/>
            <a:ext cx="5479397" cy="8417050"/>
            <a:chOff x="0" y="826691"/>
            <a:chExt cx="5479397" cy="8417050"/>
          </a:xfrm>
        </p:grpSpPr>
        <p:pic>
          <p:nvPicPr>
            <p:cNvPr id="135" name="Google Shape;135;p2"/>
            <p:cNvPicPr preferRelativeResize="0"/>
            <p:nvPr/>
          </p:nvPicPr>
          <p:blipFill rotWithShape="1">
            <a:blip r:embed="rId3">
              <a:alphaModFix/>
            </a:blip>
            <a:srcRect b="0" l="0" r="0" t="0"/>
            <a:stretch/>
          </p:blipFill>
          <p:spPr>
            <a:xfrm>
              <a:off x="0" y="826691"/>
              <a:ext cx="5479397" cy="8417050"/>
            </a:xfrm>
            <a:prstGeom prst="rect">
              <a:avLst/>
            </a:prstGeom>
            <a:noFill/>
            <a:ln>
              <a:noFill/>
            </a:ln>
          </p:spPr>
        </p:pic>
        <p:sp>
          <p:nvSpPr>
            <p:cNvPr id="136" name="Google Shape;136;p2"/>
            <p:cNvSpPr/>
            <p:nvPr/>
          </p:nvSpPr>
          <p:spPr>
            <a:xfrm>
              <a:off x="303390" y="2637585"/>
              <a:ext cx="231775" cy="2025650"/>
            </a:xfrm>
            <a:custGeom>
              <a:rect b="b" l="l" r="r" t="t"/>
              <a:pathLst>
                <a:path extrusionOk="0" h="2025650" w="231775">
                  <a:moveTo>
                    <a:pt x="135154" y="231479"/>
                  </a:moveTo>
                  <a:lnTo>
                    <a:pt x="96539" y="231479"/>
                  </a:lnTo>
                  <a:lnTo>
                    <a:pt x="96539" y="0"/>
                  </a:lnTo>
                  <a:lnTo>
                    <a:pt x="135154" y="0"/>
                  </a:lnTo>
                  <a:lnTo>
                    <a:pt x="135154" y="231479"/>
                  </a:lnTo>
                  <a:close/>
                </a:path>
                <a:path extrusionOk="0" h="2025650" w="231775">
                  <a:moveTo>
                    <a:pt x="115847" y="2025448"/>
                  </a:moveTo>
                  <a:lnTo>
                    <a:pt x="71137" y="2016406"/>
                  </a:lnTo>
                  <a:lnTo>
                    <a:pt x="34271" y="1991691"/>
                  </a:lnTo>
                  <a:lnTo>
                    <a:pt x="9231" y="1954919"/>
                  </a:lnTo>
                  <a:lnTo>
                    <a:pt x="0" y="1909708"/>
                  </a:lnTo>
                  <a:lnTo>
                    <a:pt x="38615" y="1909708"/>
                  </a:lnTo>
                  <a:lnTo>
                    <a:pt x="44709" y="1939668"/>
                  </a:lnTo>
                  <a:lnTo>
                    <a:pt x="61302" y="1964202"/>
                  </a:lnTo>
                  <a:lnTo>
                    <a:pt x="85859" y="1980780"/>
                  </a:lnTo>
                  <a:lnTo>
                    <a:pt x="115847" y="1986868"/>
                  </a:lnTo>
                  <a:lnTo>
                    <a:pt x="201149" y="1986868"/>
                  </a:lnTo>
                  <a:lnTo>
                    <a:pt x="197905" y="1991691"/>
                  </a:lnTo>
                  <a:lnTo>
                    <a:pt x="161099" y="2016406"/>
                  </a:lnTo>
                  <a:lnTo>
                    <a:pt x="115847" y="2025448"/>
                  </a:lnTo>
                  <a:close/>
                </a:path>
                <a:path extrusionOk="0" h="2025650" w="231775">
                  <a:moveTo>
                    <a:pt x="201149" y="1986868"/>
                  </a:moveTo>
                  <a:lnTo>
                    <a:pt x="115847" y="1986868"/>
                  </a:lnTo>
                  <a:lnTo>
                    <a:pt x="145834" y="1980780"/>
                  </a:lnTo>
                  <a:lnTo>
                    <a:pt x="170391" y="1964202"/>
                  </a:lnTo>
                  <a:lnTo>
                    <a:pt x="186984" y="1939668"/>
                  </a:lnTo>
                  <a:lnTo>
                    <a:pt x="193078" y="1909708"/>
                  </a:lnTo>
                  <a:lnTo>
                    <a:pt x="231694" y="1909708"/>
                  </a:lnTo>
                  <a:lnTo>
                    <a:pt x="222643" y="1954919"/>
                  </a:lnTo>
                  <a:lnTo>
                    <a:pt x="201149" y="1986868"/>
                  </a:lnTo>
                  <a:close/>
                </a:path>
              </a:pathLst>
            </a:custGeom>
            <a:solidFill>
              <a:srgbClr val="2ED47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7" name="Google Shape;137;p2"/>
          <p:cNvSpPr txBox="1"/>
          <p:nvPr/>
        </p:nvSpPr>
        <p:spPr>
          <a:xfrm>
            <a:off x="8916955" y="1767832"/>
            <a:ext cx="2287905" cy="102868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Direitos e  Obrigações do MEI</a:t>
            </a:r>
            <a:endParaRPr b="0" i="0" sz="1950" u="none" cap="none" strike="noStrike">
              <a:solidFill>
                <a:schemeClr val="dk1"/>
              </a:solidFill>
              <a:latin typeface="Arial"/>
              <a:ea typeface="Arial"/>
              <a:cs typeface="Arial"/>
              <a:sym typeface="Arial"/>
            </a:endParaRPr>
          </a:p>
        </p:txBody>
      </p:sp>
      <p:sp>
        <p:nvSpPr>
          <p:cNvPr id="138" name="Google Shape;138;p2"/>
          <p:cNvSpPr txBox="1"/>
          <p:nvPr/>
        </p:nvSpPr>
        <p:spPr>
          <a:xfrm>
            <a:off x="11659558" y="1232005"/>
            <a:ext cx="972185"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3</a:t>
            </a:r>
            <a:endParaRPr b="0" i="0" sz="1900" u="none" cap="none" strike="noStrike">
              <a:solidFill>
                <a:schemeClr val="dk1"/>
              </a:solidFill>
              <a:latin typeface="Arial"/>
              <a:ea typeface="Arial"/>
              <a:cs typeface="Arial"/>
              <a:sym typeface="Arial"/>
            </a:endParaRPr>
          </a:p>
        </p:txBody>
      </p:sp>
      <p:sp>
        <p:nvSpPr>
          <p:cNvPr id="139" name="Google Shape;139;p2"/>
          <p:cNvSpPr txBox="1"/>
          <p:nvPr/>
        </p:nvSpPr>
        <p:spPr>
          <a:xfrm>
            <a:off x="11659558" y="1748254"/>
            <a:ext cx="250952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legalizar o seu  MEI</a:t>
            </a:r>
            <a:endParaRPr b="0" i="0" sz="1950" u="none" cap="none" strike="noStrike">
              <a:solidFill>
                <a:schemeClr val="dk1"/>
              </a:solidFill>
              <a:latin typeface="Arial"/>
              <a:ea typeface="Arial"/>
              <a:cs typeface="Arial"/>
              <a:sym typeface="Arial"/>
            </a:endParaRPr>
          </a:p>
        </p:txBody>
      </p:sp>
      <p:sp>
        <p:nvSpPr>
          <p:cNvPr id="140" name="Google Shape;140;p2"/>
          <p:cNvSpPr/>
          <p:nvPr/>
        </p:nvSpPr>
        <p:spPr>
          <a:xfrm>
            <a:off x="16108453" y="1"/>
            <a:ext cx="2179955" cy="1256665"/>
          </a:xfrm>
          <a:custGeom>
            <a:rect b="b" l="l" r="r" t="t"/>
            <a:pathLst>
              <a:path extrusionOk="0" h="1256665" w="2179955">
                <a:moveTo>
                  <a:pt x="1429801" y="1256484"/>
                </a:moveTo>
                <a:lnTo>
                  <a:pt x="1381223" y="1255682"/>
                </a:lnTo>
                <a:lnTo>
                  <a:pt x="1333070" y="1253292"/>
                </a:lnTo>
                <a:lnTo>
                  <a:pt x="1285345" y="1249340"/>
                </a:lnTo>
                <a:lnTo>
                  <a:pt x="1238072" y="1243850"/>
                </a:lnTo>
                <a:lnTo>
                  <a:pt x="1191277" y="1236848"/>
                </a:lnTo>
                <a:lnTo>
                  <a:pt x="1144984" y="1228360"/>
                </a:lnTo>
                <a:lnTo>
                  <a:pt x="1099220" y="1218409"/>
                </a:lnTo>
                <a:lnTo>
                  <a:pt x="1054009" y="1207023"/>
                </a:lnTo>
                <a:lnTo>
                  <a:pt x="1009376" y="1194225"/>
                </a:lnTo>
                <a:lnTo>
                  <a:pt x="965347" y="1180042"/>
                </a:lnTo>
                <a:lnTo>
                  <a:pt x="921948" y="1164498"/>
                </a:lnTo>
                <a:lnTo>
                  <a:pt x="879202" y="1147618"/>
                </a:lnTo>
                <a:lnTo>
                  <a:pt x="837136" y="1129428"/>
                </a:lnTo>
                <a:lnTo>
                  <a:pt x="795775" y="1109953"/>
                </a:lnTo>
                <a:lnTo>
                  <a:pt x="755144" y="1089219"/>
                </a:lnTo>
                <a:lnTo>
                  <a:pt x="715267" y="1067250"/>
                </a:lnTo>
                <a:lnTo>
                  <a:pt x="676172" y="1044071"/>
                </a:lnTo>
                <a:lnTo>
                  <a:pt x="637881" y="1019709"/>
                </a:lnTo>
                <a:lnTo>
                  <a:pt x="600422" y="994188"/>
                </a:lnTo>
                <a:lnTo>
                  <a:pt x="563819" y="967533"/>
                </a:lnTo>
                <a:lnTo>
                  <a:pt x="528097" y="939770"/>
                </a:lnTo>
                <a:lnTo>
                  <a:pt x="493281" y="910923"/>
                </a:lnTo>
                <a:lnTo>
                  <a:pt x="459398" y="881019"/>
                </a:lnTo>
                <a:lnTo>
                  <a:pt x="426471" y="850082"/>
                </a:lnTo>
                <a:lnTo>
                  <a:pt x="394527" y="818138"/>
                </a:lnTo>
                <a:lnTo>
                  <a:pt x="363590" y="785211"/>
                </a:lnTo>
                <a:lnTo>
                  <a:pt x="333686" y="751327"/>
                </a:lnTo>
                <a:lnTo>
                  <a:pt x="304839" y="716512"/>
                </a:lnTo>
                <a:lnTo>
                  <a:pt x="277076" y="680790"/>
                </a:lnTo>
                <a:lnTo>
                  <a:pt x="250421" y="644187"/>
                </a:lnTo>
                <a:lnTo>
                  <a:pt x="224900" y="606727"/>
                </a:lnTo>
                <a:lnTo>
                  <a:pt x="200537" y="568437"/>
                </a:lnTo>
                <a:lnTo>
                  <a:pt x="177359" y="529341"/>
                </a:lnTo>
                <a:lnTo>
                  <a:pt x="155390" y="489465"/>
                </a:lnTo>
                <a:lnTo>
                  <a:pt x="134655" y="448834"/>
                </a:lnTo>
                <a:lnTo>
                  <a:pt x="115181" y="407473"/>
                </a:lnTo>
                <a:lnTo>
                  <a:pt x="96991" y="365407"/>
                </a:lnTo>
                <a:lnTo>
                  <a:pt x="80111" y="322661"/>
                </a:lnTo>
                <a:lnTo>
                  <a:pt x="64567" y="279261"/>
                </a:lnTo>
                <a:lnTo>
                  <a:pt x="50383" y="235233"/>
                </a:lnTo>
                <a:lnTo>
                  <a:pt x="37586" y="190600"/>
                </a:lnTo>
                <a:lnTo>
                  <a:pt x="26199" y="145389"/>
                </a:lnTo>
                <a:lnTo>
                  <a:pt x="16249" y="99625"/>
                </a:lnTo>
                <a:lnTo>
                  <a:pt x="7760" y="53332"/>
                </a:lnTo>
                <a:lnTo>
                  <a:pt x="759" y="6537"/>
                </a:lnTo>
                <a:lnTo>
                  <a:pt x="0" y="0"/>
                </a:lnTo>
                <a:lnTo>
                  <a:pt x="2179544" y="0"/>
                </a:lnTo>
                <a:lnTo>
                  <a:pt x="2179544" y="1046348"/>
                </a:lnTo>
                <a:lnTo>
                  <a:pt x="2144288" y="1067250"/>
                </a:lnTo>
                <a:lnTo>
                  <a:pt x="2104412" y="1089219"/>
                </a:lnTo>
                <a:lnTo>
                  <a:pt x="2063780" y="1109953"/>
                </a:lnTo>
                <a:lnTo>
                  <a:pt x="2022419" y="1129428"/>
                </a:lnTo>
                <a:lnTo>
                  <a:pt x="1980353" y="1147618"/>
                </a:lnTo>
                <a:lnTo>
                  <a:pt x="1937607" y="1164498"/>
                </a:lnTo>
                <a:lnTo>
                  <a:pt x="1894208" y="1180042"/>
                </a:lnTo>
                <a:lnTo>
                  <a:pt x="1850179" y="1194225"/>
                </a:lnTo>
                <a:lnTo>
                  <a:pt x="1805547" y="1207023"/>
                </a:lnTo>
                <a:lnTo>
                  <a:pt x="1760335" y="1218409"/>
                </a:lnTo>
                <a:lnTo>
                  <a:pt x="1714571" y="1228360"/>
                </a:lnTo>
                <a:lnTo>
                  <a:pt x="1668279" y="1236848"/>
                </a:lnTo>
                <a:lnTo>
                  <a:pt x="1621483" y="1243850"/>
                </a:lnTo>
                <a:lnTo>
                  <a:pt x="1574210" y="1249340"/>
                </a:lnTo>
                <a:lnTo>
                  <a:pt x="1526485" y="1253292"/>
                </a:lnTo>
                <a:lnTo>
                  <a:pt x="1478332" y="1255682"/>
                </a:lnTo>
                <a:lnTo>
                  <a:pt x="1429801" y="1256484"/>
                </a:lnTo>
                <a:close/>
              </a:path>
            </a:pathLst>
          </a:custGeom>
          <a:solidFill>
            <a:srgbClr val="242625">
              <a:alpha val="1961"/>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
          <p:cNvSpPr txBox="1"/>
          <p:nvPr/>
        </p:nvSpPr>
        <p:spPr>
          <a:xfrm>
            <a:off x="6177696" y="1251582"/>
            <a:ext cx="92697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a:t>
            </a:r>
            <a:endParaRPr b="0" i="0" sz="1900" u="none" cap="none" strike="noStrike">
              <a:solidFill>
                <a:schemeClr val="dk1"/>
              </a:solidFill>
              <a:latin typeface="Arial"/>
              <a:ea typeface="Arial"/>
              <a:cs typeface="Arial"/>
              <a:sym typeface="Arial"/>
            </a:endParaRPr>
          </a:p>
        </p:txBody>
      </p:sp>
      <p:sp>
        <p:nvSpPr>
          <p:cNvPr id="142" name="Google Shape;142;p2"/>
          <p:cNvSpPr txBox="1"/>
          <p:nvPr/>
        </p:nvSpPr>
        <p:spPr>
          <a:xfrm>
            <a:off x="14470163" y="1767832"/>
            <a:ext cx="2426335" cy="102868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Obrigações  Acessórias e Fiscais</a:t>
            </a:r>
            <a:endParaRPr b="0" i="0" sz="1950" u="none" cap="none" strike="noStrike">
              <a:solidFill>
                <a:schemeClr val="dk1"/>
              </a:solidFill>
              <a:latin typeface="Arial"/>
              <a:ea typeface="Arial"/>
              <a:cs typeface="Arial"/>
              <a:sym typeface="Arial"/>
            </a:endParaRPr>
          </a:p>
        </p:txBody>
      </p:sp>
      <p:sp>
        <p:nvSpPr>
          <p:cNvPr id="143" name="Google Shape;143;p2"/>
          <p:cNvSpPr txBox="1"/>
          <p:nvPr/>
        </p:nvSpPr>
        <p:spPr>
          <a:xfrm>
            <a:off x="6177696" y="3132720"/>
            <a:ext cx="9690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5</a:t>
            </a:r>
            <a:endParaRPr b="0" i="0" sz="1900" u="none" cap="none" strike="noStrike">
              <a:solidFill>
                <a:schemeClr val="dk1"/>
              </a:solidFill>
              <a:latin typeface="Arial"/>
              <a:ea typeface="Arial"/>
              <a:cs typeface="Arial"/>
              <a:sym typeface="Arial"/>
            </a:endParaRPr>
          </a:p>
        </p:txBody>
      </p:sp>
      <p:sp>
        <p:nvSpPr>
          <p:cNvPr id="144" name="Google Shape;144;p2"/>
          <p:cNvSpPr txBox="1"/>
          <p:nvPr/>
        </p:nvSpPr>
        <p:spPr>
          <a:xfrm>
            <a:off x="8916955" y="3144864"/>
            <a:ext cx="972819"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6</a:t>
            </a:r>
            <a:endParaRPr b="0" i="0" sz="1900" u="none" cap="none" strike="noStrike">
              <a:solidFill>
                <a:schemeClr val="dk1"/>
              </a:solidFill>
              <a:latin typeface="Arial"/>
              <a:ea typeface="Arial"/>
              <a:cs typeface="Arial"/>
              <a:sym typeface="Arial"/>
            </a:endParaRPr>
          </a:p>
        </p:txBody>
      </p:sp>
      <p:sp>
        <p:nvSpPr>
          <p:cNvPr id="145" name="Google Shape;145;p2"/>
          <p:cNvSpPr txBox="1"/>
          <p:nvPr/>
        </p:nvSpPr>
        <p:spPr>
          <a:xfrm>
            <a:off x="8916955" y="3661114"/>
            <a:ext cx="204216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encerrar a  Atividade do MEI</a:t>
            </a:r>
            <a:endParaRPr b="0" i="0" sz="1950" u="none" cap="none" strike="noStrike">
              <a:solidFill>
                <a:schemeClr val="dk1"/>
              </a:solidFill>
              <a:latin typeface="Arial"/>
              <a:ea typeface="Arial"/>
              <a:cs typeface="Arial"/>
              <a:sym typeface="Arial"/>
            </a:endParaRPr>
          </a:p>
        </p:txBody>
      </p:sp>
      <p:sp>
        <p:nvSpPr>
          <p:cNvPr id="146" name="Google Shape;146;p2"/>
          <p:cNvSpPr txBox="1"/>
          <p:nvPr/>
        </p:nvSpPr>
        <p:spPr>
          <a:xfrm>
            <a:off x="11659558" y="3113141"/>
            <a:ext cx="956944"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7</a:t>
            </a:r>
            <a:endParaRPr b="0" i="0" sz="1900" u="none" cap="none" strike="noStrike">
              <a:solidFill>
                <a:schemeClr val="dk1"/>
              </a:solidFill>
              <a:latin typeface="Arial"/>
              <a:ea typeface="Arial"/>
              <a:cs typeface="Arial"/>
              <a:sym typeface="Arial"/>
            </a:endParaRPr>
          </a:p>
        </p:txBody>
      </p:sp>
      <p:sp>
        <p:nvSpPr>
          <p:cNvPr id="147" name="Google Shape;147;p2"/>
          <p:cNvSpPr txBox="1"/>
          <p:nvPr/>
        </p:nvSpPr>
        <p:spPr>
          <a:xfrm>
            <a:off x="11659558" y="3629391"/>
            <a:ext cx="219519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Análise e Controle  do Fluxo de Caixa</a:t>
            </a:r>
            <a:endParaRPr b="0" i="0" sz="1950" u="none" cap="none" strike="noStrike">
              <a:solidFill>
                <a:schemeClr val="dk1"/>
              </a:solidFill>
              <a:latin typeface="Arial"/>
              <a:ea typeface="Arial"/>
              <a:cs typeface="Arial"/>
              <a:sym typeface="Arial"/>
            </a:endParaRPr>
          </a:p>
        </p:txBody>
      </p:sp>
      <p:sp>
        <p:nvSpPr>
          <p:cNvPr id="148" name="Google Shape;148;p2"/>
          <p:cNvSpPr txBox="1"/>
          <p:nvPr/>
        </p:nvSpPr>
        <p:spPr>
          <a:xfrm>
            <a:off x="14402161" y="3164443"/>
            <a:ext cx="972819"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8</a:t>
            </a:r>
            <a:endParaRPr b="0" i="0" sz="1900" u="none" cap="none" strike="noStrike">
              <a:solidFill>
                <a:schemeClr val="dk1"/>
              </a:solidFill>
              <a:latin typeface="Arial"/>
              <a:ea typeface="Arial"/>
              <a:cs typeface="Arial"/>
              <a:sym typeface="Arial"/>
            </a:endParaRPr>
          </a:p>
        </p:txBody>
      </p:sp>
      <p:sp>
        <p:nvSpPr>
          <p:cNvPr id="149" name="Google Shape;149;p2"/>
          <p:cNvSpPr txBox="1"/>
          <p:nvPr/>
        </p:nvSpPr>
        <p:spPr>
          <a:xfrm>
            <a:off x="14402161" y="3680692"/>
            <a:ext cx="246443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Controle de Estoque  para o MEI</a:t>
            </a:r>
            <a:endParaRPr b="0" i="0" sz="1950" u="none" cap="none" strike="noStrike">
              <a:solidFill>
                <a:schemeClr val="dk1"/>
              </a:solidFill>
              <a:latin typeface="Arial"/>
              <a:ea typeface="Arial"/>
              <a:cs typeface="Arial"/>
              <a:sym typeface="Arial"/>
            </a:endParaRPr>
          </a:p>
        </p:txBody>
      </p:sp>
      <p:sp>
        <p:nvSpPr>
          <p:cNvPr id="150" name="Google Shape;150;p2"/>
          <p:cNvSpPr txBox="1"/>
          <p:nvPr/>
        </p:nvSpPr>
        <p:spPr>
          <a:xfrm>
            <a:off x="6177696" y="3652737"/>
            <a:ext cx="2464435" cy="2188210"/>
          </a:xfrm>
          <a:prstGeom prst="rect">
            <a:avLst/>
          </a:prstGeom>
          <a:noFill/>
          <a:ln>
            <a:noFill/>
          </a:ln>
        </p:spPr>
        <p:txBody>
          <a:bodyPr anchorCtr="0" anchor="t" bIns="0" lIns="0" spcFirstLastPara="1" rIns="0" wrap="square" tIns="12050">
            <a:spAutoFit/>
          </a:bodyPr>
          <a:lstStyle/>
          <a:p>
            <a:pPr indent="0" lvl="0" marL="12700" marR="5080" rtl="0" algn="l">
              <a:lnSpc>
                <a:spcPct val="118200"/>
              </a:lnSpc>
              <a:spcBef>
                <a:spcPts val="0"/>
              </a:spcBef>
              <a:spcAft>
                <a:spcPts val="0"/>
              </a:spcAft>
              <a:buClr>
                <a:srgbClr val="000000"/>
              </a:buClr>
              <a:buSzPts val="1850"/>
              <a:buFont typeface="Arial"/>
              <a:buNone/>
            </a:pPr>
            <a:r>
              <a:rPr b="0" i="0" lang="pt-BR" sz="1850" u="none" cap="none" strike="noStrike">
                <a:solidFill>
                  <a:srgbClr val="242625"/>
                </a:solidFill>
                <a:latin typeface="Arial"/>
                <a:ea typeface="Arial"/>
                <a:cs typeface="Arial"/>
                <a:sym typeface="Arial"/>
              </a:rPr>
              <a:t>Liquidação de  Pendências  Tributárias e  Desenquadramento  MEI</a:t>
            </a:r>
            <a:endParaRPr b="0" i="0" sz="1850" u="none" cap="none" strike="noStrike">
              <a:solidFill>
                <a:schemeClr val="dk1"/>
              </a:solidFill>
              <a:latin typeface="Arial"/>
              <a:ea typeface="Arial"/>
              <a:cs typeface="Arial"/>
              <a:sym typeface="Arial"/>
            </a:endParaRPr>
          </a:p>
          <a:p>
            <a:pPr indent="0" lvl="0" marL="12700" marR="0" rtl="0" algn="l">
              <a:lnSpc>
                <a:spcPct val="100000"/>
              </a:lnSpc>
              <a:spcBef>
                <a:spcPts val="1625"/>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9</a:t>
            </a:r>
            <a:endParaRPr b="0" i="0" sz="1900" u="none" cap="none" strike="noStrike">
              <a:solidFill>
                <a:schemeClr val="dk1"/>
              </a:solidFill>
              <a:latin typeface="Arial"/>
              <a:ea typeface="Arial"/>
              <a:cs typeface="Arial"/>
              <a:sym typeface="Arial"/>
            </a:endParaRPr>
          </a:p>
        </p:txBody>
      </p:sp>
      <p:sp>
        <p:nvSpPr>
          <p:cNvPr id="151" name="Google Shape;151;p2"/>
          <p:cNvSpPr txBox="1"/>
          <p:nvPr/>
        </p:nvSpPr>
        <p:spPr>
          <a:xfrm>
            <a:off x="6177696" y="6039552"/>
            <a:ext cx="2256155"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o MEI pode  definir o seu preço  de Venda?</a:t>
            </a:r>
            <a:endParaRPr b="0" i="0" sz="1950" u="none" cap="none" strike="noStrike">
              <a:solidFill>
                <a:schemeClr val="dk1"/>
              </a:solidFill>
              <a:latin typeface="Arial"/>
              <a:ea typeface="Arial"/>
              <a:cs typeface="Arial"/>
              <a:sym typeface="Arial"/>
            </a:endParaRPr>
          </a:p>
        </p:txBody>
      </p:sp>
      <p:sp>
        <p:nvSpPr>
          <p:cNvPr id="152" name="Google Shape;152;p2"/>
          <p:cNvSpPr txBox="1"/>
          <p:nvPr/>
        </p:nvSpPr>
        <p:spPr>
          <a:xfrm>
            <a:off x="8916955" y="5523302"/>
            <a:ext cx="109728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10</a:t>
            </a:r>
            <a:endParaRPr b="0" i="0" sz="1900" u="none" cap="none" strike="noStrike">
              <a:solidFill>
                <a:schemeClr val="dk1"/>
              </a:solidFill>
              <a:latin typeface="Arial"/>
              <a:ea typeface="Arial"/>
              <a:cs typeface="Arial"/>
              <a:sym typeface="Arial"/>
            </a:endParaRPr>
          </a:p>
        </p:txBody>
      </p:sp>
      <p:sp>
        <p:nvSpPr>
          <p:cNvPr id="153" name="Google Shape;153;p2"/>
          <p:cNvSpPr txBox="1"/>
          <p:nvPr/>
        </p:nvSpPr>
        <p:spPr>
          <a:xfrm>
            <a:off x="8916955" y="6039552"/>
            <a:ext cx="234886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Declaração do IRPF  para o MEI</a:t>
            </a:r>
            <a:endParaRPr b="0" i="0" sz="1950" u="none" cap="none" strike="noStrike">
              <a:solidFill>
                <a:schemeClr val="dk1"/>
              </a:solidFill>
              <a:latin typeface="Arial"/>
              <a:ea typeface="Arial"/>
              <a:cs typeface="Arial"/>
              <a:sym typeface="Arial"/>
            </a:endParaRPr>
          </a:p>
        </p:txBody>
      </p:sp>
      <p:sp>
        <p:nvSpPr>
          <p:cNvPr id="154" name="Google Shape;154;p2"/>
          <p:cNvSpPr txBox="1"/>
          <p:nvPr/>
        </p:nvSpPr>
        <p:spPr>
          <a:xfrm>
            <a:off x="11659558" y="5491580"/>
            <a:ext cx="10452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11</a:t>
            </a:r>
            <a:endParaRPr b="0" i="0" sz="1900" u="none" cap="none" strike="noStrike">
              <a:solidFill>
                <a:schemeClr val="dk1"/>
              </a:solidFill>
              <a:latin typeface="Arial"/>
              <a:ea typeface="Arial"/>
              <a:cs typeface="Arial"/>
              <a:sym typeface="Arial"/>
            </a:endParaRPr>
          </a:p>
        </p:txBody>
      </p:sp>
      <p:sp>
        <p:nvSpPr>
          <p:cNvPr id="155" name="Google Shape;155;p2"/>
          <p:cNvSpPr txBox="1"/>
          <p:nvPr/>
        </p:nvSpPr>
        <p:spPr>
          <a:xfrm>
            <a:off x="14402161" y="5542881"/>
            <a:ext cx="10833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12</a:t>
            </a:r>
            <a:endParaRPr b="0" i="0" sz="1900" u="none" cap="none" strike="noStrike">
              <a:solidFill>
                <a:schemeClr val="dk1"/>
              </a:solidFill>
              <a:latin typeface="Arial"/>
              <a:ea typeface="Arial"/>
              <a:cs typeface="Arial"/>
              <a:sym typeface="Arial"/>
            </a:endParaRPr>
          </a:p>
        </p:txBody>
      </p:sp>
      <p:sp>
        <p:nvSpPr>
          <p:cNvPr id="156" name="Google Shape;156;p2"/>
          <p:cNvSpPr txBox="1"/>
          <p:nvPr/>
        </p:nvSpPr>
        <p:spPr>
          <a:xfrm>
            <a:off x="14402161" y="6059130"/>
            <a:ext cx="2465705"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Previdência para o  MEI (Incluindo  previdência privada)</a:t>
            </a:r>
            <a:endParaRPr b="0" i="0" sz="1950" u="none" cap="none" strike="noStrike">
              <a:solidFill>
                <a:schemeClr val="dk1"/>
              </a:solidFill>
              <a:latin typeface="Arial"/>
              <a:ea typeface="Arial"/>
              <a:cs typeface="Arial"/>
              <a:sym typeface="Arial"/>
            </a:endParaRPr>
          </a:p>
        </p:txBody>
      </p:sp>
      <p:sp>
        <p:nvSpPr>
          <p:cNvPr id="157" name="Google Shape;157;p2"/>
          <p:cNvSpPr txBox="1"/>
          <p:nvPr/>
        </p:nvSpPr>
        <p:spPr>
          <a:xfrm>
            <a:off x="6177696" y="7885214"/>
            <a:ext cx="1090295"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13</a:t>
            </a:r>
            <a:endParaRPr b="0" i="0" sz="1900" u="none" cap="none" strike="noStrike">
              <a:solidFill>
                <a:schemeClr val="dk1"/>
              </a:solidFill>
              <a:latin typeface="Arial"/>
              <a:ea typeface="Arial"/>
              <a:cs typeface="Arial"/>
              <a:sym typeface="Arial"/>
            </a:endParaRPr>
          </a:p>
        </p:txBody>
      </p:sp>
      <p:sp>
        <p:nvSpPr>
          <p:cNvPr id="158" name="Google Shape;158;p2"/>
          <p:cNvSpPr txBox="1"/>
          <p:nvPr/>
        </p:nvSpPr>
        <p:spPr>
          <a:xfrm>
            <a:off x="6177696" y="8401463"/>
            <a:ext cx="2178685" cy="141160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atingir seu  público alvo para  expandir o seu  empreendimento?</a:t>
            </a:r>
            <a:endParaRPr b="0" i="0" sz="1950" u="none" cap="none" strike="noStrike">
              <a:solidFill>
                <a:schemeClr val="dk1"/>
              </a:solidFill>
              <a:latin typeface="Arial"/>
              <a:ea typeface="Arial"/>
              <a:cs typeface="Arial"/>
              <a:sym typeface="Arial"/>
            </a:endParaRPr>
          </a:p>
        </p:txBody>
      </p:sp>
      <p:sp>
        <p:nvSpPr>
          <p:cNvPr id="159" name="Google Shape;159;p2"/>
          <p:cNvSpPr txBox="1"/>
          <p:nvPr/>
        </p:nvSpPr>
        <p:spPr>
          <a:xfrm>
            <a:off x="8916955" y="7897358"/>
            <a:ext cx="109474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14</a:t>
            </a:r>
            <a:endParaRPr b="0" i="0" sz="1900" u="none" cap="none" strike="noStrike">
              <a:solidFill>
                <a:schemeClr val="dk1"/>
              </a:solidFill>
              <a:latin typeface="Arial"/>
              <a:ea typeface="Arial"/>
              <a:cs typeface="Arial"/>
              <a:sym typeface="Arial"/>
            </a:endParaRPr>
          </a:p>
        </p:txBody>
      </p:sp>
      <p:sp>
        <p:nvSpPr>
          <p:cNvPr id="160" name="Google Shape;160;p2"/>
          <p:cNvSpPr txBox="1"/>
          <p:nvPr/>
        </p:nvSpPr>
        <p:spPr>
          <a:xfrm>
            <a:off x="8916955" y="8413608"/>
            <a:ext cx="235077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Empreendedorismo  para MEIs</a:t>
            </a:r>
            <a:endParaRPr b="0" i="0" sz="1950" u="none" cap="none" strike="noStrike">
              <a:solidFill>
                <a:schemeClr val="dk1"/>
              </a:solidFill>
              <a:latin typeface="Arial"/>
              <a:ea typeface="Arial"/>
              <a:cs typeface="Arial"/>
              <a:sym typeface="Arial"/>
            </a:endParaRPr>
          </a:p>
        </p:txBody>
      </p:sp>
      <p:sp>
        <p:nvSpPr>
          <p:cNvPr id="161" name="Google Shape;161;p2"/>
          <p:cNvSpPr txBox="1"/>
          <p:nvPr/>
        </p:nvSpPr>
        <p:spPr>
          <a:xfrm>
            <a:off x="11659558" y="6011599"/>
            <a:ext cx="2475865" cy="2171700"/>
          </a:xfrm>
          <a:prstGeom prst="rect">
            <a:avLst/>
          </a:prstGeom>
          <a:noFill/>
          <a:ln>
            <a:noFill/>
          </a:ln>
        </p:spPr>
        <p:txBody>
          <a:bodyPr anchorCtr="0" anchor="t" bIns="0" lIns="0" spcFirstLastPara="1" rIns="0" wrap="square" tIns="12050">
            <a:spAutoFit/>
          </a:bodyPr>
          <a:lstStyle/>
          <a:p>
            <a:pPr indent="0" lvl="0" marL="12700" marR="5080" rtl="0" algn="l">
              <a:lnSpc>
                <a:spcPct val="118200"/>
              </a:lnSpc>
              <a:spcBef>
                <a:spcPts val="0"/>
              </a:spcBef>
              <a:spcAft>
                <a:spcPts val="0"/>
              </a:spcAft>
              <a:buClr>
                <a:srgbClr val="000000"/>
              </a:buClr>
              <a:buSzPts val="1850"/>
              <a:buFont typeface="Arial"/>
              <a:buNone/>
            </a:pPr>
            <a:r>
              <a:rPr b="0" i="0" lang="pt-BR" sz="1850" u="none" cap="none" strike="noStrike">
                <a:solidFill>
                  <a:srgbClr val="242625"/>
                </a:solidFill>
                <a:latin typeface="Arial"/>
                <a:ea typeface="Arial"/>
                <a:cs typeface="Arial"/>
                <a:sym typeface="Arial"/>
              </a:rPr>
              <a:t>Meios de  recebimento e  financiamento para	o  MEI (Incluindo linhas  de Crédito)</a:t>
            </a:r>
            <a:endParaRPr b="0" i="0" sz="1850" u="none" cap="none" strike="noStrike">
              <a:solidFill>
                <a:schemeClr val="dk1"/>
              </a:solidFill>
              <a:latin typeface="Arial"/>
              <a:ea typeface="Arial"/>
              <a:cs typeface="Arial"/>
              <a:sym typeface="Arial"/>
            </a:endParaRPr>
          </a:p>
          <a:p>
            <a:pPr indent="0" lvl="0" marL="12700" marR="0" rtl="0" algn="l">
              <a:lnSpc>
                <a:spcPct val="100000"/>
              </a:lnSpc>
              <a:spcBef>
                <a:spcPts val="1495"/>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15</a:t>
            </a:r>
            <a:endParaRPr b="0" i="0" sz="1900" u="none" cap="none" strike="noStrike">
              <a:solidFill>
                <a:schemeClr val="dk1"/>
              </a:solidFill>
              <a:latin typeface="Arial"/>
              <a:ea typeface="Arial"/>
              <a:cs typeface="Arial"/>
              <a:sym typeface="Arial"/>
            </a:endParaRPr>
          </a:p>
        </p:txBody>
      </p:sp>
      <p:sp>
        <p:nvSpPr>
          <p:cNvPr id="162" name="Google Shape;162;p2"/>
          <p:cNvSpPr txBox="1"/>
          <p:nvPr/>
        </p:nvSpPr>
        <p:spPr>
          <a:xfrm>
            <a:off x="11659558" y="8381886"/>
            <a:ext cx="2350770"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Empreendedorismo  feminino e para a  Terceira Idade</a:t>
            </a:r>
            <a:endParaRPr b="0" i="0" sz="1950" u="none" cap="none" strike="noStrike">
              <a:solidFill>
                <a:schemeClr val="dk1"/>
              </a:solidFill>
              <a:latin typeface="Arial"/>
              <a:ea typeface="Arial"/>
              <a:cs typeface="Arial"/>
              <a:sym typeface="Arial"/>
            </a:endParaRPr>
          </a:p>
        </p:txBody>
      </p:sp>
      <p:sp>
        <p:nvSpPr>
          <p:cNvPr id="163" name="Google Shape;163;p2"/>
          <p:cNvSpPr txBox="1"/>
          <p:nvPr/>
        </p:nvSpPr>
        <p:spPr>
          <a:xfrm>
            <a:off x="8916938" y="1130200"/>
            <a:ext cx="3000000" cy="477000"/>
          </a:xfrm>
          <a:prstGeom prst="rect">
            <a:avLst/>
          </a:prstGeom>
          <a:noFill/>
          <a:ln>
            <a:noFill/>
          </a:ln>
        </p:spPr>
        <p:txBody>
          <a:bodyPr anchorCtr="0" anchor="t" bIns="91425" lIns="91425" spcFirstLastPara="1" rIns="91425" wrap="square" tIns="91425">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2</a:t>
            </a:r>
            <a:endParaRPr b="0" i="0" sz="1900" u="none" cap="none" strike="noStrike">
              <a:solidFill>
                <a:schemeClr val="dk1"/>
              </a:solidFill>
              <a:latin typeface="Arial"/>
              <a:ea typeface="Arial"/>
              <a:cs typeface="Arial"/>
              <a:sym typeface="Arial"/>
            </a:endParaRPr>
          </a:p>
        </p:txBody>
      </p:sp>
      <p:sp>
        <p:nvSpPr>
          <p:cNvPr id="164" name="Google Shape;164;p2"/>
          <p:cNvSpPr txBox="1"/>
          <p:nvPr/>
        </p:nvSpPr>
        <p:spPr>
          <a:xfrm>
            <a:off x="14457355" y="1251577"/>
            <a:ext cx="9729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4</a:t>
            </a:r>
            <a:endParaRPr b="0" i="0" sz="1900" u="none" cap="none" strike="noStrike">
              <a:solidFill>
                <a:schemeClr val="dk1"/>
              </a:solidFill>
              <a:latin typeface="Arial"/>
              <a:ea typeface="Arial"/>
              <a:cs typeface="Arial"/>
              <a:sym typeface="Arial"/>
            </a:endParaRPr>
          </a:p>
        </p:txBody>
      </p:sp>
      <p:sp>
        <p:nvSpPr>
          <p:cNvPr id="165" name="Google Shape;165;p2"/>
          <p:cNvSpPr txBox="1"/>
          <p:nvPr/>
        </p:nvSpPr>
        <p:spPr>
          <a:xfrm>
            <a:off x="15092736" y="7488031"/>
            <a:ext cx="10833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16</a:t>
            </a:r>
            <a:endParaRPr b="0" i="0" sz="1900" u="none" cap="none" strike="noStrike">
              <a:solidFill>
                <a:schemeClr val="dk1"/>
              </a:solidFill>
              <a:latin typeface="Arial"/>
              <a:ea typeface="Arial"/>
              <a:cs typeface="Arial"/>
              <a:sym typeface="Arial"/>
            </a:endParaRPr>
          </a:p>
        </p:txBody>
      </p:sp>
      <p:sp>
        <p:nvSpPr>
          <p:cNvPr id="166" name="Google Shape;166;p2"/>
          <p:cNvSpPr txBox="1"/>
          <p:nvPr/>
        </p:nvSpPr>
        <p:spPr>
          <a:xfrm>
            <a:off x="14507952" y="8008521"/>
            <a:ext cx="3466500" cy="66180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Importação e exportação para MEIs</a:t>
            </a:r>
            <a:endParaRPr b="0" i="0" sz="1950" u="none" cap="none" strike="noStrike">
              <a:solidFill>
                <a:schemeClr val="dk1"/>
              </a:solidFill>
              <a:latin typeface="Arial"/>
              <a:ea typeface="Arial"/>
              <a:cs typeface="Arial"/>
              <a:sym typeface="Arial"/>
            </a:endParaRPr>
          </a:p>
        </p:txBody>
      </p:sp>
      <p:sp>
        <p:nvSpPr>
          <p:cNvPr id="167" name="Google Shape;167;p2"/>
          <p:cNvSpPr txBox="1"/>
          <p:nvPr/>
        </p:nvSpPr>
        <p:spPr>
          <a:xfrm>
            <a:off x="15141699" y="8883631"/>
            <a:ext cx="10833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17</a:t>
            </a:r>
            <a:endParaRPr b="0" i="0" sz="1900" u="none" cap="none" strike="noStrike">
              <a:solidFill>
                <a:schemeClr val="dk1"/>
              </a:solidFill>
              <a:latin typeface="Arial"/>
              <a:ea typeface="Arial"/>
              <a:cs typeface="Arial"/>
              <a:sym typeface="Arial"/>
            </a:endParaRPr>
          </a:p>
        </p:txBody>
      </p:sp>
      <p:sp>
        <p:nvSpPr>
          <p:cNvPr id="168" name="Google Shape;168;p2"/>
          <p:cNvSpPr txBox="1"/>
          <p:nvPr/>
        </p:nvSpPr>
        <p:spPr>
          <a:xfrm>
            <a:off x="14617677" y="9243746"/>
            <a:ext cx="3466500" cy="31170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Licitação  para MEIs</a:t>
            </a:r>
            <a:endParaRPr b="0" i="0" sz="195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3f3cc391dc4_0_2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45" name="Google Shape;345;g3f3cc391dc4_0_2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46" name="Google Shape;346;g3f3cc391dc4_0_2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47" name="Google Shape;347;g3f3cc391dc4_0_20"/>
          <p:cNvSpPr txBox="1"/>
          <p:nvPr/>
        </p:nvSpPr>
        <p:spPr>
          <a:xfrm>
            <a:off x="885025" y="1430150"/>
            <a:ext cx="14097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Ocupações permitidas pelo MEI digital</a:t>
            </a:r>
            <a:endParaRPr b="1" i="0" sz="4100" u="none" cap="none" strike="noStrike">
              <a:solidFill>
                <a:schemeClr val="dk1"/>
              </a:solidFill>
              <a:latin typeface="Times New Roman"/>
              <a:ea typeface="Times New Roman"/>
              <a:cs typeface="Times New Roman"/>
              <a:sym typeface="Times New Roman"/>
            </a:endParaRPr>
          </a:p>
        </p:txBody>
      </p:sp>
      <p:sp>
        <p:nvSpPr>
          <p:cNvPr id="348" name="Google Shape;348;g3f3cc391dc4_0_20"/>
          <p:cNvSpPr txBox="1"/>
          <p:nvPr/>
        </p:nvSpPr>
        <p:spPr>
          <a:xfrm>
            <a:off x="728100" y="2360950"/>
            <a:ext cx="16968600" cy="5849700"/>
          </a:xfrm>
          <a:prstGeom prst="rect">
            <a:avLst/>
          </a:prstGeom>
          <a:noFill/>
          <a:ln>
            <a:noFill/>
          </a:ln>
        </p:spPr>
        <p:txBody>
          <a:bodyPr anchorCtr="0" anchor="t" bIns="45725" lIns="91425" spcFirstLastPara="1" rIns="91425" wrap="square" tIns="45725">
            <a:noAutofit/>
          </a:bodyPr>
          <a:lstStyle/>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Desenvolvedor de conteúdo para web - </a:t>
            </a:r>
            <a:r>
              <a:rPr lang="pt-BR" sz="2800">
                <a:solidFill>
                  <a:schemeClr val="dk1"/>
                </a:solidFill>
                <a:latin typeface="Times New Roman"/>
                <a:ea typeface="Times New Roman"/>
                <a:cs typeface="Times New Roman"/>
                <a:sym typeface="Times New Roman"/>
              </a:rPr>
              <a:t>CNAE: 6209-1/00 DESCRIÇÃO: Criação de conteúdo textual, visual e multimídia para websites, blogs, redes sociais, entre outros canais digitais. Inclui atividades de copywriting, redação de artigos, e criação de posts para redes sociais.</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Youtuber/Videomaker independente - </a:t>
            </a:r>
            <a:r>
              <a:rPr lang="pt-BR" sz="2800">
                <a:solidFill>
                  <a:schemeClr val="dk1"/>
                </a:solidFill>
                <a:latin typeface="Times New Roman"/>
                <a:ea typeface="Times New Roman"/>
                <a:cs typeface="Times New Roman"/>
                <a:sym typeface="Times New Roman"/>
              </a:rPr>
              <a:t>CNAE: 5912-0/99 DESCRIÇÃO: Produção e edição de vídeos para canais do YouTube ou outras plataformas de vídeo online, monetizando através de visualizações, parcerias e publicidade.</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Instrutor (a) de cursos online - </a:t>
            </a:r>
            <a:r>
              <a:rPr lang="pt-BR" sz="2800">
                <a:solidFill>
                  <a:schemeClr val="dk1"/>
                </a:solidFill>
                <a:latin typeface="Times New Roman"/>
                <a:ea typeface="Times New Roman"/>
                <a:cs typeface="Times New Roman"/>
                <a:sym typeface="Times New Roman"/>
              </a:rPr>
              <a:t>CNAE: 8599-6/04 DESCRIÇÃO: Desenvolvimento e venda de cursos online sobre diversos temas, desde habilidades técnicas até hobbies e interesses pessoais. Os cursos podem ser vendidos em plataformas próprias ou em marketplaces de educação.</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Programador de internet independente - </a:t>
            </a:r>
            <a:r>
              <a:rPr lang="pt-BR" sz="2800">
                <a:solidFill>
                  <a:schemeClr val="dk1"/>
                </a:solidFill>
                <a:latin typeface="Times New Roman"/>
                <a:ea typeface="Times New Roman"/>
                <a:cs typeface="Times New Roman"/>
                <a:sym typeface="Times New Roman"/>
              </a:rPr>
              <a:t>CNAE: 6201-5/02 Descrição: Programação e desenvolvimento de websites e aplicações web, incluindo e-commerce, portais de conteúdo, e plataformas interativas.</a:t>
            </a:r>
            <a:endParaRPr sz="2800">
              <a:solidFill>
                <a:schemeClr val="dk1"/>
              </a:solidFill>
              <a:latin typeface="Times New Roman"/>
              <a:ea typeface="Times New Roman"/>
              <a:cs typeface="Times New Roman"/>
              <a:sym typeface="Times New Roman"/>
            </a:endParaRPr>
          </a:p>
        </p:txBody>
      </p:sp>
      <p:sp>
        <p:nvSpPr>
          <p:cNvPr id="349" name="Google Shape;349;g3f3cc391dc4_0_20"/>
          <p:cNvSpPr txBox="1"/>
          <p:nvPr/>
        </p:nvSpPr>
        <p:spPr>
          <a:xfrm>
            <a:off x="8" y="96867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a:t>
            </a:r>
            <a:r>
              <a:rPr lang="pt-BR" sz="2100">
                <a:solidFill>
                  <a:schemeClr val="dk1"/>
                </a:solidFill>
              </a:rPr>
              <a:t> portal do empreendedor, 2026</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ddb39084ca_0_11"/>
          <p:cNvSpPr txBox="1"/>
          <p:nvPr/>
        </p:nvSpPr>
        <p:spPr>
          <a:xfrm>
            <a:off x="980275" y="1430150"/>
            <a:ext cx="149013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Órgãos que apoiam o empreendedorismo em Alagoas</a:t>
            </a:r>
            <a:endParaRPr b="0" i="0" sz="4100" u="none" cap="none" strike="noStrike">
              <a:solidFill>
                <a:schemeClr val="dk1"/>
              </a:solidFill>
              <a:latin typeface="Times New Roman"/>
              <a:ea typeface="Times New Roman"/>
              <a:cs typeface="Times New Roman"/>
              <a:sym typeface="Times New Roman"/>
            </a:endParaRPr>
          </a:p>
        </p:txBody>
      </p:sp>
      <p:sp>
        <p:nvSpPr>
          <p:cNvPr id="355" name="Google Shape;355;g3ddb39084ca_0_11"/>
          <p:cNvSpPr txBox="1"/>
          <p:nvPr/>
        </p:nvSpPr>
        <p:spPr>
          <a:xfrm>
            <a:off x="980275" y="2360950"/>
            <a:ext cx="16502100" cy="58497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Serviço brasileiro de apoio </a:t>
            </a:r>
            <a:r>
              <a:rPr b="1" lang="pt-BR" sz="3300">
                <a:solidFill>
                  <a:schemeClr val="dk1"/>
                </a:solidFill>
                <a:latin typeface="Times New Roman"/>
                <a:ea typeface="Times New Roman"/>
                <a:cs typeface="Times New Roman"/>
                <a:sym typeface="Times New Roman"/>
              </a:rPr>
              <a:t>às</a:t>
            </a:r>
            <a:r>
              <a:rPr b="1" lang="pt-BR" sz="3300">
                <a:solidFill>
                  <a:schemeClr val="dk1"/>
                </a:solidFill>
                <a:latin typeface="Times New Roman"/>
                <a:ea typeface="Times New Roman"/>
                <a:cs typeface="Times New Roman"/>
                <a:sym typeface="Times New Roman"/>
              </a:rPr>
              <a:t> micro e pequenas empresas (SEBRAE)</a:t>
            </a:r>
            <a:r>
              <a:rPr lang="pt-BR" sz="3300">
                <a:solidFill>
                  <a:schemeClr val="dk1"/>
                </a:solidFill>
                <a:latin typeface="Times New Roman"/>
                <a:ea typeface="Times New Roman"/>
                <a:cs typeface="Times New Roman"/>
                <a:sym typeface="Times New Roman"/>
              </a:rPr>
              <a:t>. O Sebrae oferece diversos programas voltados para MEIs, incluindo consultorias, cursos de capacitação, palestras e treinamentos. Em 2024, o Sebrae lançou o programa “Sebrae Tech MEI”, que fornece apoio especializado para integrar tecnologia nos negócios dos microempreendedores. Além disso, o “SebraeLab” é um espaço de coworking e incubação destinado a startups e microempreendedores em Alagoas.</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Federação das indústrias do estado de Alagoas (FIEA)</a:t>
            </a:r>
            <a:r>
              <a:rPr lang="pt-BR" sz="3300">
                <a:solidFill>
                  <a:schemeClr val="dk1"/>
                </a:solidFill>
                <a:latin typeface="Times New Roman"/>
                <a:ea typeface="Times New Roman"/>
                <a:cs typeface="Times New Roman"/>
                <a:sym typeface="Times New Roman"/>
              </a:rPr>
              <a:t>. A FIEA está focada em programas de sustentabilidade e inovação tecnológica, oferecendo workshops e seminários sobre práticas industriais sustentáveis adaptadas para microempreendedores. Site da FIEA</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p:txBody>
      </p:sp>
      <p:sp>
        <p:nvSpPr>
          <p:cNvPr id="356" name="Google Shape;356;g3ddb39084ca_0_11"/>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57" name="Google Shape;357;g3ddb39084ca_0_11"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58" name="Google Shape;358;g3ddb39084ca_0_11"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59" name="Google Shape;359;g3ddb39084ca_0_11"/>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Banco da Mulher Empreendedora, 2024</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3ddb39084ca_0_22"/>
          <p:cNvSpPr txBox="1"/>
          <p:nvPr/>
        </p:nvSpPr>
        <p:spPr>
          <a:xfrm>
            <a:off x="980275" y="1430150"/>
            <a:ext cx="1240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Cálculo de ICMS no e-commerce</a:t>
            </a:r>
            <a:endParaRPr b="1" i="0" sz="4100" u="none" cap="none" strike="noStrike">
              <a:solidFill>
                <a:schemeClr val="dk1"/>
              </a:solidFill>
              <a:latin typeface="Times New Roman"/>
              <a:ea typeface="Times New Roman"/>
              <a:cs typeface="Times New Roman"/>
              <a:sym typeface="Times New Roman"/>
            </a:endParaRPr>
          </a:p>
        </p:txBody>
      </p:sp>
      <p:sp>
        <p:nvSpPr>
          <p:cNvPr id="365" name="Google Shape;365;g3ddb39084ca_0_2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66" name="Google Shape;366;g3ddb39084ca_0_2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67" name="Google Shape;367;g3ddb39084ca_0_2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68" name="Google Shape;368;g3ddb39084ca_0_22"/>
          <p:cNvSpPr txBox="1"/>
          <p:nvPr/>
        </p:nvSpPr>
        <p:spPr>
          <a:xfrm>
            <a:off x="327350" y="9686700"/>
            <a:ext cx="98601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sp>
        <p:nvSpPr>
          <p:cNvPr id="369" name="Google Shape;369;g3ddb39084ca_0_22"/>
          <p:cNvSpPr txBox="1"/>
          <p:nvPr/>
        </p:nvSpPr>
        <p:spPr>
          <a:xfrm>
            <a:off x="980275" y="2360950"/>
            <a:ext cx="165021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O ICMS é o Imposto sobre Operações relativas à Circulação de Mercadorias e Serviços de Transporte Interestadual e Intermunicipal e de Comunicação, um tipo de Imposto sobre Valor Agregado (IVA). Trata-se de um imposto estadual que incide sobre mercadorias de todos os tipos, desde alimentos a veículos, e também sobre os serviços de transporte e comunicação. Esse imposto tem como principal objetivo a arrecadação de receitas para a efetuação de investimentos nos setores essenciais para a população, sobretudo saúde, educação e segurança pública, além da manutenção do setor público na esfera estadual e do Distrito Federal. Cada estado adota uma alíquota para cada produto. A alíquota geral varia entre 17% e 21%.</a:t>
            </a:r>
            <a:endParaRPr b="0" i="0" sz="3300" u="none" cap="none" strike="noStrike">
              <a:solidFill>
                <a:schemeClr val="dk1"/>
              </a:solidFill>
              <a:latin typeface="Times New Roman"/>
              <a:ea typeface="Times New Roman"/>
              <a:cs typeface="Times New Roman"/>
              <a:sym typeface="Times New Roman"/>
            </a:endParaRPr>
          </a:p>
        </p:txBody>
      </p:sp>
      <p:sp>
        <p:nvSpPr>
          <p:cNvPr id="370" name="Google Shape;370;g3ddb39084ca_0_22"/>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Serasa, 2026</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3f3cc391dc4_0_30"/>
          <p:cNvSpPr txBox="1"/>
          <p:nvPr/>
        </p:nvSpPr>
        <p:spPr>
          <a:xfrm>
            <a:off x="980275" y="1430150"/>
            <a:ext cx="1240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Cálculo de ICMS no e-commerce estadual</a:t>
            </a:r>
            <a:endParaRPr b="1" i="0" sz="4100" u="none" cap="none" strike="noStrike">
              <a:solidFill>
                <a:schemeClr val="dk1"/>
              </a:solidFill>
              <a:latin typeface="Times New Roman"/>
              <a:ea typeface="Times New Roman"/>
              <a:cs typeface="Times New Roman"/>
              <a:sym typeface="Times New Roman"/>
            </a:endParaRPr>
          </a:p>
        </p:txBody>
      </p:sp>
      <p:sp>
        <p:nvSpPr>
          <p:cNvPr id="376" name="Google Shape;376;g3f3cc391dc4_0_3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77" name="Google Shape;377;g3f3cc391dc4_0_3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78" name="Google Shape;378;g3f3cc391dc4_0_3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79" name="Google Shape;379;g3f3cc391dc4_0_30"/>
          <p:cNvSpPr txBox="1"/>
          <p:nvPr/>
        </p:nvSpPr>
        <p:spPr>
          <a:xfrm>
            <a:off x="327350" y="9686700"/>
            <a:ext cx="98601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sp>
        <p:nvSpPr>
          <p:cNvPr id="380" name="Google Shape;380;g3f3cc391dc4_0_30"/>
          <p:cNvSpPr txBox="1"/>
          <p:nvPr/>
        </p:nvSpPr>
        <p:spPr>
          <a:xfrm>
            <a:off x="980275" y="2360950"/>
            <a:ext cx="165021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Imagine a venda de um produto eletrônico por R$ 2.000 em um estado com alíquota de ICMS de 18%. O cálculo seria: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Valor do ICMS = R$ 2.000 x 18% </a:t>
            </a:r>
            <a:endParaRPr b="1" sz="3300">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Valor do ICMS = R$ 360 </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Nesse caso, o imposto já está embutido no preço ou precisa ser destacado conforme o regime tributário adotado pela empresa.</a:t>
            </a:r>
            <a:endParaRPr sz="3300">
              <a:solidFill>
                <a:schemeClr val="dk1"/>
              </a:solidFill>
              <a:latin typeface="Times New Roman"/>
              <a:ea typeface="Times New Roman"/>
              <a:cs typeface="Times New Roman"/>
              <a:sym typeface="Times New Roman"/>
            </a:endParaRPr>
          </a:p>
        </p:txBody>
      </p:sp>
      <p:sp>
        <p:nvSpPr>
          <p:cNvPr id="381" name="Google Shape;381;g3f3cc391dc4_0_30"/>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Serasa, 2026</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f3cc391dc4_0_40"/>
          <p:cNvSpPr txBox="1"/>
          <p:nvPr/>
        </p:nvSpPr>
        <p:spPr>
          <a:xfrm>
            <a:off x="980275" y="1430150"/>
            <a:ext cx="1240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Cálculo de ICMS no e-commerce interestadual, DIFAL</a:t>
            </a:r>
            <a:endParaRPr b="1" i="0" sz="4100" u="none" cap="none" strike="noStrike">
              <a:solidFill>
                <a:schemeClr val="dk1"/>
              </a:solidFill>
              <a:latin typeface="Times New Roman"/>
              <a:ea typeface="Times New Roman"/>
              <a:cs typeface="Times New Roman"/>
              <a:sym typeface="Times New Roman"/>
            </a:endParaRPr>
          </a:p>
        </p:txBody>
      </p:sp>
      <p:sp>
        <p:nvSpPr>
          <p:cNvPr id="387" name="Google Shape;387;g3f3cc391dc4_0_4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88" name="Google Shape;388;g3f3cc391dc4_0_4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89" name="Google Shape;389;g3f3cc391dc4_0_4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90" name="Google Shape;390;g3f3cc391dc4_0_40"/>
          <p:cNvSpPr txBox="1"/>
          <p:nvPr/>
        </p:nvSpPr>
        <p:spPr>
          <a:xfrm>
            <a:off x="327350" y="9686700"/>
            <a:ext cx="98601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sp>
        <p:nvSpPr>
          <p:cNvPr id="391" name="Google Shape;391;g3f3cc391dc4_0_40"/>
          <p:cNvSpPr txBox="1"/>
          <p:nvPr/>
        </p:nvSpPr>
        <p:spPr>
          <a:xfrm>
            <a:off x="980275" y="2360950"/>
            <a:ext cx="165021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Imagine a venda de um produto eletrônico por R$ 2.000 em um estado com alíquota de ICMS de 18% e a alíquota </a:t>
            </a:r>
            <a:r>
              <a:rPr lang="pt-BR" sz="3300">
                <a:solidFill>
                  <a:schemeClr val="dk1"/>
                </a:solidFill>
                <a:latin typeface="Times New Roman"/>
                <a:ea typeface="Times New Roman"/>
                <a:cs typeface="Times New Roman"/>
                <a:sym typeface="Times New Roman"/>
              </a:rPr>
              <a:t>interestadual</a:t>
            </a:r>
            <a:r>
              <a:rPr lang="pt-BR" sz="3300">
                <a:solidFill>
                  <a:schemeClr val="dk1"/>
                </a:solidFill>
                <a:latin typeface="Times New Roman"/>
                <a:ea typeface="Times New Roman"/>
                <a:cs typeface="Times New Roman"/>
                <a:sym typeface="Times New Roman"/>
              </a:rPr>
              <a:t> 15%. O cálculo seria: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Valor do ICMS = R$ 2.000 x (18%  - 15%)/100</a:t>
            </a:r>
            <a:endParaRPr b="1" sz="3300">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Valor do ICMS = R$ 2.000 x 0,03</a:t>
            </a:r>
            <a:endParaRPr b="1" sz="3300">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hlink"/>
              </a:buClr>
              <a:buSzPts val="3300"/>
              <a:buFont typeface="Arial"/>
              <a:buNone/>
            </a:pPr>
            <a:r>
              <a:rPr b="1" lang="pt-BR" sz="3300">
                <a:solidFill>
                  <a:schemeClr val="dk1"/>
                </a:solidFill>
                <a:latin typeface="Times New Roman"/>
                <a:ea typeface="Times New Roman"/>
                <a:cs typeface="Times New Roman"/>
                <a:sym typeface="Times New Roman"/>
              </a:rPr>
              <a:t>Valor do ICMS = R$ 30</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Nesse exemplo o foi usado o método da base única e o imposto não está embutido no preço ou precisa ser destacado conforme o regime tributário adotado pela empresa. O método de cálculo vai depender da legislção do estado</a:t>
            </a:r>
            <a:endParaRPr sz="3300">
              <a:solidFill>
                <a:schemeClr val="dk1"/>
              </a:solidFill>
              <a:latin typeface="Times New Roman"/>
              <a:ea typeface="Times New Roman"/>
              <a:cs typeface="Times New Roman"/>
              <a:sym typeface="Times New Roman"/>
            </a:endParaRPr>
          </a:p>
        </p:txBody>
      </p:sp>
      <p:sp>
        <p:nvSpPr>
          <p:cNvPr id="392" name="Google Shape;392;g3f3cc391dc4_0_40"/>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Receita Estadual RS, 2026</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g3ddb39084ca_0_73"/>
          <p:cNvSpPr txBox="1"/>
          <p:nvPr/>
        </p:nvSpPr>
        <p:spPr>
          <a:xfrm>
            <a:off x="1621050" y="1425600"/>
            <a:ext cx="14570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DICAS DE COMO COMEÇAR:</a:t>
            </a:r>
            <a:endParaRPr b="0" i="0" sz="4100" u="none" cap="none" strike="noStrike">
              <a:solidFill>
                <a:schemeClr val="dk1"/>
              </a:solidFill>
              <a:latin typeface="Times New Roman"/>
              <a:ea typeface="Times New Roman"/>
              <a:cs typeface="Times New Roman"/>
              <a:sym typeface="Times New Roman"/>
            </a:endParaRPr>
          </a:p>
        </p:txBody>
      </p:sp>
      <p:sp>
        <p:nvSpPr>
          <p:cNvPr id="398" name="Google Shape;398;g3ddb39084ca_0_73"/>
          <p:cNvSpPr txBox="1"/>
          <p:nvPr/>
        </p:nvSpPr>
        <p:spPr>
          <a:xfrm>
            <a:off x="965825" y="2510375"/>
            <a:ext cx="16764900" cy="58497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Busque ajuda:</a:t>
            </a:r>
            <a:r>
              <a:rPr b="0" i="0" lang="pt-BR" sz="3300" u="none" cap="none" strike="noStrike">
                <a:solidFill>
                  <a:schemeClr val="dk1"/>
                </a:solidFill>
                <a:latin typeface="Times New Roman"/>
                <a:ea typeface="Times New Roman"/>
                <a:cs typeface="Times New Roman"/>
                <a:sym typeface="Times New Roman"/>
              </a:rPr>
              <a:t> experiência e aptidão são credenciais para abertura de um negócio.</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Inove: </a:t>
            </a:r>
            <a:r>
              <a:rPr b="0" i="0" lang="pt-BR" sz="3300" u="none" cap="none" strike="noStrike">
                <a:solidFill>
                  <a:schemeClr val="dk1"/>
                </a:solidFill>
                <a:latin typeface="Times New Roman"/>
                <a:ea typeface="Times New Roman"/>
                <a:cs typeface="Times New Roman"/>
                <a:sym typeface="Times New Roman"/>
              </a:rPr>
              <a:t>observe o que há de novidade no mercado para oferecer produtos ou serviços diferenciados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Invista em capacitação:</a:t>
            </a:r>
            <a:r>
              <a:rPr b="0" i="0" lang="pt-BR" sz="3300" u="none" cap="none" strike="noStrike">
                <a:solidFill>
                  <a:schemeClr val="dk1"/>
                </a:solidFill>
                <a:latin typeface="Times New Roman"/>
                <a:ea typeface="Times New Roman"/>
                <a:cs typeface="Times New Roman"/>
                <a:sym typeface="Times New Roman"/>
              </a:rPr>
              <a:t> o conhecimento e as competências adquiridas durante a vida profissional devem estar afiados.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Seja dedicado:</a:t>
            </a:r>
            <a:r>
              <a:rPr b="0" i="0" lang="pt-BR" sz="3300" u="none" cap="none" strike="noStrike">
                <a:solidFill>
                  <a:schemeClr val="dk1"/>
                </a:solidFill>
                <a:latin typeface="Times New Roman"/>
                <a:ea typeface="Times New Roman"/>
                <a:cs typeface="Times New Roman"/>
                <a:sym typeface="Times New Roman"/>
              </a:rPr>
              <a:t> investir em um negócio exige determinação em qualquer idade.</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399" name="Google Shape;399;g3ddb39084ca_0_7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00" name="Google Shape;400;g3ddb39084ca_0_7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01" name="Google Shape;401;g3ddb39084ca_0_7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06" name="Shape 406"/>
        <p:cNvGrpSpPr/>
        <p:nvPr/>
      </p:nvGrpSpPr>
      <p:grpSpPr>
        <a:xfrm>
          <a:off x="0" y="0"/>
          <a:ext cx="0" cy="0"/>
          <a:chOff x="0" y="0"/>
          <a:chExt cx="0" cy="0"/>
        </a:xfrm>
      </p:grpSpPr>
      <p:sp>
        <p:nvSpPr>
          <p:cNvPr id="407" name="Google Shape;407;p29"/>
          <p:cNvSpPr/>
          <p:nvPr/>
        </p:nvSpPr>
        <p:spPr>
          <a:xfrm>
            <a:off x="527850" y="1577100"/>
            <a:ext cx="17192700" cy="7527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lang="pt-BR" sz="2800">
                <a:solidFill>
                  <a:srgbClr val="0B4803"/>
                </a:solidFill>
                <a:latin typeface="Times New Roman"/>
                <a:ea typeface="Times New Roman"/>
                <a:cs typeface="Times New Roman"/>
                <a:sym typeface="Times New Roman"/>
              </a:rPr>
              <a:t>Brasil. Ministério do Desenvolvimento, Indústria, Comércio e Serviços (MDIC). Vendas de pequenas empresas pela internet crescem 1.200% desde a pandemia, mostra painel do MDIC. Brasília, DF: MDIC, 24 jun. 2025. Disponível em: https://www.gov.br/mdic/pt-br/assuntos/noticias/2025/junho/vendas-de-pequenas-empresas-pela-internet-crescem-1-200-desde-a-pandemia-mostra-painel-do-mdic. Acesso em: 8 jul. 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lang="pt-BR" sz="2800">
                <a:solidFill>
                  <a:srgbClr val="0B4803"/>
                </a:solidFill>
                <a:latin typeface="Times New Roman"/>
                <a:ea typeface="Times New Roman"/>
                <a:cs typeface="Times New Roman"/>
                <a:sym typeface="Times New Roman"/>
              </a:rPr>
              <a:t>Sebrae. Agência Sebrae de Notícias. Formalizar aumenta faturamento: informais ganham quase três vezes menos que empreendedores com CNPJ. [S. l.]: Sebrae, 2025. Disponível em: https://agenciasebrae.com.br/dados/formalizar-aumenta-faturamento-informais-ganham-quase-tres-vezes-menos-que-empreendedores-com-cnpj/. Acesso em: 8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lang="pt-BR" sz="2800">
                <a:solidFill>
                  <a:srgbClr val="0B4803"/>
                </a:solidFill>
                <a:latin typeface="Times New Roman"/>
                <a:ea typeface="Times New Roman"/>
                <a:cs typeface="Times New Roman"/>
                <a:sym typeface="Times New Roman"/>
              </a:rPr>
              <a:t>Global </a:t>
            </a:r>
            <a:r>
              <a:rPr lang="pt-BR" sz="2800">
                <a:solidFill>
                  <a:srgbClr val="0B4803"/>
                </a:solidFill>
                <a:latin typeface="Times New Roman"/>
                <a:ea typeface="Times New Roman"/>
                <a:cs typeface="Times New Roman"/>
                <a:sym typeface="Times New Roman"/>
              </a:rPr>
              <a:t>Entrepreneurship Monitor</a:t>
            </a:r>
            <a:r>
              <a:rPr lang="pt-BR" sz="2800">
                <a:solidFill>
                  <a:srgbClr val="0B4803"/>
                </a:solidFill>
                <a:latin typeface="Times New Roman"/>
                <a:ea typeface="Times New Roman"/>
                <a:cs typeface="Times New Roman"/>
                <a:sym typeface="Times New Roman"/>
              </a:rPr>
              <a:t> (GEM). Empreendedorismo no Brasil 2023. Curitiba: GEM/IBQP, 2024.</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lang="pt-BR" sz="2800">
                <a:solidFill>
                  <a:srgbClr val="0B4803"/>
                </a:solidFill>
                <a:latin typeface="Times New Roman"/>
                <a:ea typeface="Times New Roman"/>
                <a:cs typeface="Times New Roman"/>
                <a:sym typeface="Times New Roman"/>
              </a:rPr>
              <a:t>Sebrae. Conheça as 10 características do empreendedor de sucesso. [S. l.]: Sebrae, [s.d.]. Disponível em: https://ba.agenciasebrae.com.br/cultura-empreendedora/conheca-as-10-caracteristicas-do-empreendedor-de-sucesso/. Acesso em: 8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08" name="Google Shape;408;p2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09" name="Google Shape;409;p29"/>
          <p:cNvSpPr txBox="1"/>
          <p:nvPr/>
        </p:nvSpPr>
        <p:spPr>
          <a:xfrm>
            <a:off x="527850" y="670038"/>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14" name="Shape 414"/>
        <p:cNvGrpSpPr/>
        <p:nvPr/>
      </p:nvGrpSpPr>
      <p:grpSpPr>
        <a:xfrm>
          <a:off x="0" y="0"/>
          <a:ext cx="0" cy="0"/>
          <a:chOff x="0" y="0"/>
          <a:chExt cx="0" cy="0"/>
        </a:xfrm>
      </p:grpSpPr>
      <p:sp>
        <p:nvSpPr>
          <p:cNvPr id="415" name="Google Shape;415;g3e4666200ae_0_9"/>
          <p:cNvSpPr/>
          <p:nvPr/>
        </p:nvSpPr>
        <p:spPr>
          <a:xfrm>
            <a:off x="637150" y="1790433"/>
            <a:ext cx="16497300" cy="740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Sebrae. Oportunidades de mercado: principais técnicas e como identificar!. [S. l.]: Sebrae, [s.d.]. Disponível em: https://sebrae.com.br/sites/PortalSebrae/ufs/pe/artigos/oportunidades-de-mercado-principais-tecnicas-e-como-identificar,4ada50c1e39c7810VgnVCM1000001b00320aRCRD.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Sebrae. Saiba o que é uma pesquisa de mercado e seus benefícios. [S. l.]: Sebrae, [s.d.]. Disponível em: https://sebrae.com.br/sites/PortalSebrae/artigos/saiba-o-que-e-uma-pesquisa-de-mercado-e-seus-beneficios,16cb8c180dfc5810VgnVCM1000001b00320aRCRD.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Sebrae. Cursos EAD capacitações online. Disponível em: </a:t>
            </a:r>
            <a:r>
              <a:rPr lang="pt-BR" sz="2800" u="sng">
                <a:solidFill>
                  <a:schemeClr val="hlink"/>
                </a:solidFill>
                <a:latin typeface="Times New Roman"/>
                <a:ea typeface="Times New Roman"/>
                <a:cs typeface="Times New Roman"/>
                <a:sym typeface="Times New Roman"/>
                <a:hlinkClick r:id="rId3"/>
              </a:rPr>
              <a:t>https://al.loja.sebrae.com.br/cursos/cursos-online?theme=Empreendedorismo</a:t>
            </a:r>
            <a:r>
              <a:rPr lang="pt-BR" sz="2800">
                <a:solidFill>
                  <a:srgbClr val="0B4803"/>
                </a:solidFill>
                <a:latin typeface="Times New Roman"/>
                <a:ea typeface="Times New Roman"/>
                <a:cs typeface="Times New Roman"/>
                <a:sym typeface="Times New Roman"/>
              </a:rPr>
              <a:t>. Acesso em: 9 jul 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Sebrae. E-commerce o que os empreendedores querem saber. Disponível em: </a:t>
            </a:r>
            <a:r>
              <a:rPr lang="pt-BR" sz="2800" u="sng">
                <a:solidFill>
                  <a:schemeClr val="hlink"/>
                </a:solidFill>
                <a:latin typeface="Times New Roman"/>
                <a:ea typeface="Times New Roman"/>
                <a:cs typeface="Times New Roman"/>
                <a:sym typeface="Times New Roman"/>
                <a:hlinkClick r:id="rId4"/>
              </a:rPr>
              <a:t>https://digital.sebraers.com.br/blog/marketing-e-vendas/e-commerce-o-que-os-empreendedores-querem-saber/</a:t>
            </a:r>
            <a:r>
              <a:rPr lang="pt-BR" sz="2800">
                <a:solidFill>
                  <a:srgbClr val="0B4803"/>
                </a:solidFill>
                <a:latin typeface="Times New Roman"/>
                <a:ea typeface="Times New Roman"/>
                <a:cs typeface="Times New Roman"/>
                <a:sym typeface="Times New Roman"/>
              </a:rPr>
              <a:t>. Acesso em: 9 jul 2026.</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16" name="Google Shape;416;g3e4666200ae_0_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17" name="Google Shape;417;g3e4666200ae_0_9"/>
          <p:cNvSpPr txBox="1"/>
          <p:nvPr/>
        </p:nvSpPr>
        <p:spPr>
          <a:xfrm>
            <a:off x="63715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22" name="Shape 422"/>
        <p:cNvGrpSpPr/>
        <p:nvPr/>
      </p:nvGrpSpPr>
      <p:grpSpPr>
        <a:xfrm>
          <a:off x="0" y="0"/>
          <a:ext cx="0" cy="0"/>
          <a:chOff x="0" y="0"/>
          <a:chExt cx="0" cy="0"/>
        </a:xfrm>
      </p:grpSpPr>
      <p:sp>
        <p:nvSpPr>
          <p:cNvPr id="423" name="Google Shape;423;g3f4359efd8e_0_72"/>
          <p:cNvSpPr/>
          <p:nvPr/>
        </p:nvSpPr>
        <p:spPr>
          <a:xfrm>
            <a:off x="637150" y="1790433"/>
            <a:ext cx="16497300" cy="740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XP investimentos. O que é B2B? Entenda como funciona o business to business. Disponível em: </a:t>
            </a:r>
            <a:r>
              <a:rPr lang="pt-BR" sz="2800" u="sng">
                <a:solidFill>
                  <a:schemeClr val="hlink"/>
                </a:solidFill>
                <a:latin typeface="Times New Roman"/>
                <a:ea typeface="Times New Roman"/>
                <a:cs typeface="Times New Roman"/>
                <a:sym typeface="Times New Roman"/>
                <a:hlinkClick r:id="rId3"/>
              </a:rPr>
              <a:t>https://conteudos.xpi.com.br/aprenda-a-investir/relatorios/o-que-e-b2b/</a:t>
            </a:r>
            <a:r>
              <a:rPr lang="pt-BR" sz="2800">
                <a:solidFill>
                  <a:srgbClr val="0B4803"/>
                </a:solidFill>
                <a:latin typeface="Times New Roman"/>
                <a:ea typeface="Times New Roman"/>
                <a:cs typeface="Times New Roman"/>
                <a:sym typeface="Times New Roman"/>
              </a:rPr>
              <a:t>. Acesso em 9 jul. 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Central do Varejo. B2G: entenda o modelo de negócios e como funciona. Disponível em: </a:t>
            </a:r>
            <a:r>
              <a:rPr lang="pt-BR" sz="2800" u="sng">
                <a:solidFill>
                  <a:schemeClr val="hlink"/>
                </a:solidFill>
                <a:latin typeface="Times New Roman"/>
                <a:ea typeface="Times New Roman"/>
                <a:cs typeface="Times New Roman"/>
                <a:sym typeface="Times New Roman"/>
                <a:hlinkClick r:id="rId4"/>
              </a:rPr>
              <a:t>https://centraldovarejo.com.br/b2g-entenda-modelo-de-negocios-e-como-funciona/</a:t>
            </a:r>
            <a:r>
              <a:rPr lang="pt-BR" sz="2800">
                <a:solidFill>
                  <a:srgbClr val="0B4803"/>
                </a:solidFill>
                <a:latin typeface="Times New Roman"/>
                <a:ea typeface="Times New Roman"/>
                <a:cs typeface="Times New Roman"/>
                <a:sym typeface="Times New Roman"/>
              </a:rPr>
              <a:t>. Acesso em: 9 jul. 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Nuvemshop. Qual o melhor: e-commerce ou marketplace? Opinião de experts. Disponível em: </a:t>
            </a:r>
            <a:r>
              <a:rPr lang="pt-BR" sz="2800" u="sng">
                <a:solidFill>
                  <a:schemeClr val="hlink"/>
                </a:solidFill>
                <a:latin typeface="Times New Roman"/>
                <a:ea typeface="Times New Roman"/>
                <a:cs typeface="Times New Roman"/>
                <a:sym typeface="Times New Roman"/>
                <a:hlinkClick r:id="rId5"/>
              </a:rPr>
              <a:t>https://www.nuvemshop.com.br/blog/ecommerce-ou-marketplace/#:~:text=E-commerce%20e%20marketplace%20s%C3%A3o%20maneiras%20de%20vender%20online%2C,no%20e-commerce%2C%20voc%C3%AA%20conquista%20sua%20pr%C3%B3pria%20loja%20virtual</a:t>
            </a:r>
            <a:r>
              <a:rPr lang="pt-BR" sz="2800">
                <a:solidFill>
                  <a:srgbClr val="0B4803"/>
                </a:solidFill>
                <a:latin typeface="Times New Roman"/>
                <a:ea typeface="Times New Roman"/>
                <a:cs typeface="Times New Roman"/>
                <a:sym typeface="Times New Roman"/>
              </a:rPr>
              <a:t>.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Ecommerce na pratica. Plataformas de marketplace: quais são as principais e como escolher uma. Disponível em: </a:t>
            </a:r>
            <a:r>
              <a:rPr lang="pt-BR" sz="2800" u="sng">
                <a:solidFill>
                  <a:schemeClr val="hlink"/>
                </a:solidFill>
                <a:latin typeface="Times New Roman"/>
                <a:ea typeface="Times New Roman"/>
                <a:cs typeface="Times New Roman"/>
                <a:sym typeface="Times New Roman"/>
                <a:hlinkClick r:id="rId6"/>
              </a:rPr>
              <a:t>https://ecommercenapratica.com/blog/plataforma-de-marketplace/</a:t>
            </a:r>
            <a:r>
              <a:rPr lang="pt-BR" sz="2800">
                <a:solidFill>
                  <a:srgbClr val="0B4803"/>
                </a:solidFill>
                <a:latin typeface="Times New Roman"/>
                <a:ea typeface="Times New Roman"/>
                <a:cs typeface="Times New Roman"/>
                <a:sym typeface="Times New Roman"/>
              </a:rPr>
              <a:t>.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Editorialge. 10 Ferramentas Gratuitas para Criadores de Conteúdo (Guia 2025). Disponível em: </a:t>
            </a:r>
            <a:r>
              <a:rPr lang="pt-BR" sz="2800" u="sng">
                <a:solidFill>
                  <a:schemeClr val="hlink"/>
                </a:solidFill>
                <a:latin typeface="Times New Roman"/>
                <a:ea typeface="Times New Roman"/>
                <a:cs typeface="Times New Roman"/>
                <a:sym typeface="Times New Roman"/>
                <a:hlinkClick r:id="rId7"/>
              </a:rPr>
              <a:t>https://pt.editorialge.com/ferramentas-gratuitas-para-criadores-de-conteudo/</a:t>
            </a:r>
            <a:r>
              <a:rPr lang="pt-BR" sz="2800">
                <a:solidFill>
                  <a:srgbClr val="0B4803"/>
                </a:solidFill>
                <a:latin typeface="Times New Roman"/>
                <a:ea typeface="Times New Roman"/>
                <a:cs typeface="Times New Roman"/>
                <a:sym typeface="Times New Roman"/>
              </a:rPr>
              <a:t>.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24" name="Google Shape;424;g3f4359efd8e_0_7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25" name="Google Shape;425;g3f4359efd8e_0_72"/>
          <p:cNvSpPr txBox="1"/>
          <p:nvPr/>
        </p:nvSpPr>
        <p:spPr>
          <a:xfrm>
            <a:off x="63715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30" name="Shape 430"/>
        <p:cNvGrpSpPr/>
        <p:nvPr/>
      </p:nvGrpSpPr>
      <p:grpSpPr>
        <a:xfrm>
          <a:off x="0" y="0"/>
          <a:ext cx="0" cy="0"/>
          <a:chOff x="0" y="0"/>
          <a:chExt cx="0" cy="0"/>
        </a:xfrm>
      </p:grpSpPr>
      <p:sp>
        <p:nvSpPr>
          <p:cNvPr id="431" name="Google Shape;431;g3f3cc391dc4_0_13"/>
          <p:cNvSpPr/>
          <p:nvPr/>
        </p:nvSpPr>
        <p:spPr>
          <a:xfrm>
            <a:off x="637150" y="1790433"/>
            <a:ext cx="16497300" cy="740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Portal do empreendedor. Ocupações permitidas. Disponível em: </a:t>
            </a:r>
            <a:r>
              <a:rPr lang="pt-BR" sz="2800" u="sng">
                <a:solidFill>
                  <a:schemeClr val="hlink"/>
                </a:solidFill>
                <a:latin typeface="Times New Roman"/>
                <a:ea typeface="Times New Roman"/>
                <a:cs typeface="Times New Roman"/>
                <a:sym typeface="Times New Roman"/>
                <a:hlinkClick r:id="rId3"/>
              </a:rPr>
              <a:t>https://www.gov.br/empresas-e-negocios/pt-br/empreendedor/quero-ser-mei/atividades-permitidas</a:t>
            </a:r>
            <a:r>
              <a:rPr lang="pt-BR" sz="2800">
                <a:solidFill>
                  <a:srgbClr val="0B4803"/>
                </a:solidFill>
                <a:latin typeface="Times New Roman"/>
                <a:ea typeface="Times New Roman"/>
                <a:cs typeface="Times New Roman"/>
                <a:sym typeface="Times New Roman"/>
              </a:rPr>
              <a:t>.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Serasa. ICMS: o que é, como funciona e quando é cobrado. Disponível em: </a:t>
            </a:r>
            <a:r>
              <a:rPr lang="pt-BR" sz="2800" u="sng">
                <a:solidFill>
                  <a:schemeClr val="hlink"/>
                </a:solidFill>
                <a:latin typeface="Times New Roman"/>
                <a:ea typeface="Times New Roman"/>
                <a:cs typeface="Times New Roman"/>
                <a:sym typeface="Times New Roman"/>
                <a:hlinkClick r:id="rId4"/>
              </a:rPr>
              <a:t>https://www.serasa.com.br/blog/icms/</a:t>
            </a:r>
            <a:r>
              <a:rPr lang="pt-BR" sz="2800">
                <a:solidFill>
                  <a:srgbClr val="0B4803"/>
                </a:solidFill>
                <a:latin typeface="Times New Roman"/>
                <a:ea typeface="Times New Roman"/>
                <a:cs typeface="Times New Roman"/>
                <a:sym typeface="Times New Roman"/>
              </a:rPr>
              <a:t>.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Receita Estadual RS. Como devo calcular o ICMS das compras interestaduais (DIFAL)? Disponível em: </a:t>
            </a:r>
            <a:r>
              <a:rPr lang="pt-BR" sz="2800" u="sng">
                <a:solidFill>
                  <a:schemeClr val="hlink"/>
                </a:solidFill>
                <a:latin typeface="Times New Roman"/>
                <a:ea typeface="Times New Roman"/>
                <a:cs typeface="Times New Roman"/>
                <a:sym typeface="Times New Roman"/>
                <a:hlinkClick r:id="rId5"/>
              </a:rPr>
              <a:t>https://atendimento.receita.rs.gov.br/como-devo-calcular-o-icms-das-compras-interestaduais-difal</a:t>
            </a:r>
            <a:r>
              <a:rPr lang="pt-BR" sz="2800">
                <a:solidFill>
                  <a:srgbClr val="0B4803"/>
                </a:solidFill>
                <a:latin typeface="Times New Roman"/>
                <a:ea typeface="Times New Roman"/>
                <a:cs typeface="Times New Roman"/>
                <a:sym typeface="Times New Roman"/>
              </a:rPr>
              <a:t>. Acesso em: 9 jul. 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32" name="Google Shape;432;g3f3cc391dc4_0_1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33" name="Google Shape;433;g3f3cc391dc4_0_13"/>
          <p:cNvSpPr txBox="1"/>
          <p:nvPr/>
        </p:nvSpPr>
        <p:spPr>
          <a:xfrm>
            <a:off x="63715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3dac1984b51_5_192"/>
          <p:cNvSpPr txBox="1"/>
          <p:nvPr/>
        </p:nvSpPr>
        <p:spPr>
          <a:xfrm>
            <a:off x="1638300" y="1313275"/>
            <a:ext cx="15011400" cy="985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pt-BR" sz="4000" u="none" cap="none" strike="noStrike">
                <a:solidFill>
                  <a:schemeClr val="dk1"/>
                </a:solidFill>
                <a:latin typeface="Times New Roman"/>
                <a:ea typeface="Times New Roman"/>
                <a:cs typeface="Times New Roman"/>
                <a:sym typeface="Times New Roman"/>
              </a:rPr>
              <a:t>Discentes</a:t>
            </a:r>
            <a:endParaRPr b="1" i="0" sz="1800" u="none" cap="none" strike="noStrike">
              <a:solidFill>
                <a:schemeClr val="dk1"/>
              </a:solidFill>
              <a:latin typeface="Times New Roman"/>
              <a:ea typeface="Times New Roman"/>
              <a:cs typeface="Times New Roman"/>
              <a:sym typeface="Times New Roman"/>
            </a:endParaRPr>
          </a:p>
        </p:txBody>
      </p:sp>
      <p:sp>
        <p:nvSpPr>
          <p:cNvPr id="174" name="Google Shape;174;g3dac1984b51_5_192"/>
          <p:cNvSpPr txBox="1"/>
          <p:nvPr/>
        </p:nvSpPr>
        <p:spPr>
          <a:xfrm>
            <a:off x="8429425" y="3048363"/>
            <a:ext cx="6896100" cy="44022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José Araújo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José Eduardo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Maciel Francisco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Marcos André</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Neilson Monteiro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Victor Carvalho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Marcus Monteiro</a:t>
            </a:r>
            <a:endParaRPr b="0" i="0" sz="2800" u="none" cap="none" strike="noStrike">
              <a:solidFill>
                <a:schemeClr val="dk1"/>
              </a:solidFill>
              <a:latin typeface="Times New Roman"/>
              <a:ea typeface="Times New Roman"/>
              <a:cs typeface="Times New Roman"/>
              <a:sym typeface="Times New Roman"/>
            </a:endParaRPr>
          </a:p>
        </p:txBody>
      </p:sp>
      <p:sp>
        <p:nvSpPr>
          <p:cNvPr id="175" name="Google Shape;175;g3dac1984b51_5_19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76" name="Google Shape;176;g3dac1984b51_5_192"/>
          <p:cNvSpPr txBox="1"/>
          <p:nvPr/>
        </p:nvSpPr>
        <p:spPr>
          <a:xfrm>
            <a:off x="3471100" y="7968325"/>
            <a:ext cx="3324000" cy="631200"/>
          </a:xfrm>
          <a:prstGeom prst="rect">
            <a:avLst/>
          </a:prstGeom>
          <a:noFill/>
          <a:ln>
            <a:noFill/>
          </a:ln>
        </p:spPr>
        <p:txBody>
          <a:bodyPr anchorCtr="0" anchor="t" bIns="91425" lIns="91425" spcFirstLastPara="1" rIns="91425" wrap="square" tIns="91425">
            <a:spAutoFit/>
          </a:bodyPr>
          <a:lstStyle/>
          <a:p>
            <a:pPr indent="0" lvl="0" marL="12700" marR="0" rtl="0" algn="l">
              <a:lnSpc>
                <a:spcPct val="100000"/>
              </a:lnSpc>
              <a:spcBef>
                <a:spcPts val="0"/>
              </a:spcBef>
              <a:spcAft>
                <a:spcPts val="0"/>
              </a:spcAft>
              <a:buClr>
                <a:srgbClr val="000000"/>
              </a:buClr>
              <a:buSzPts val="2900"/>
              <a:buFont typeface="Arial"/>
              <a:buNone/>
            </a:pPr>
            <a:r>
              <a:rPr b="1" i="0" lang="pt-BR" sz="2900" u="none" cap="none" strike="noStrike">
                <a:solidFill>
                  <a:schemeClr val="dk1"/>
                </a:solidFill>
                <a:latin typeface="Times New Roman"/>
                <a:ea typeface="Times New Roman"/>
                <a:cs typeface="Times New Roman"/>
                <a:sym typeface="Times New Roman"/>
              </a:rPr>
              <a:t>Um oferecimento:</a:t>
            </a:r>
            <a:endParaRPr b="0" i="0" sz="1000" u="none" cap="none" strike="noStrike">
              <a:solidFill>
                <a:schemeClr val="dk1"/>
              </a:solidFill>
              <a:latin typeface="Times New Roman"/>
              <a:ea typeface="Times New Roman"/>
              <a:cs typeface="Times New Roman"/>
              <a:sym typeface="Times New Roman"/>
            </a:endParaRPr>
          </a:p>
        </p:txBody>
      </p:sp>
      <p:pic>
        <p:nvPicPr>
          <p:cNvPr id="177" name="Google Shape;177;g3dac1984b51_5_19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78" name="Google Shape;178;g3dac1984b51_5_19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179" name="Google Shape;179;g3dac1984b51_5_192"/>
          <p:cNvSpPr txBox="1"/>
          <p:nvPr/>
        </p:nvSpPr>
        <p:spPr>
          <a:xfrm>
            <a:off x="2151875" y="3048375"/>
            <a:ext cx="6277500" cy="37557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Acelina Cristiana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Alberto Marcos</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Caio Barbosa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Davi Emanuel</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Dicla Jemima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Gimyson Bezerra</a:t>
            </a:r>
            <a:endParaRPr b="0" i="0" sz="2800" u="none" cap="none" strike="noStrike">
              <a:solidFill>
                <a:schemeClr val="dk1"/>
              </a:solidFill>
              <a:highlight>
                <a:srgbClr val="FAFAFA"/>
              </a:highlight>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dac1984b51_1_94"/>
          <p:cNvSpPr txBox="1"/>
          <p:nvPr/>
        </p:nvSpPr>
        <p:spPr>
          <a:xfrm>
            <a:off x="7256625" y="3864000"/>
            <a:ext cx="3356100" cy="70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lang="pt-BR" sz="4000">
                <a:solidFill>
                  <a:schemeClr val="dk1"/>
                </a:solidFill>
                <a:latin typeface="Times New Roman"/>
                <a:ea typeface="Times New Roman"/>
                <a:cs typeface="Times New Roman"/>
                <a:sym typeface="Times New Roman"/>
              </a:rPr>
              <a:t>TEMA 14</a:t>
            </a:r>
            <a:endParaRPr b="1" sz="4000">
              <a:solidFill>
                <a:schemeClr val="dk1"/>
              </a:solidFill>
              <a:latin typeface="Times New Roman"/>
              <a:ea typeface="Times New Roman"/>
              <a:cs typeface="Times New Roman"/>
              <a:sym typeface="Times New Roman"/>
            </a:endParaRPr>
          </a:p>
        </p:txBody>
      </p:sp>
      <p:sp>
        <p:nvSpPr>
          <p:cNvPr id="185" name="Google Shape;185;g3dac1984b51_1_94"/>
          <p:cNvSpPr txBox="1"/>
          <p:nvPr/>
        </p:nvSpPr>
        <p:spPr>
          <a:xfrm>
            <a:off x="2924250" y="4681800"/>
            <a:ext cx="12406800" cy="923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lang="pt-BR" sz="3600">
                <a:solidFill>
                  <a:schemeClr val="dk1"/>
                </a:solidFill>
                <a:latin typeface="Times New Roman"/>
                <a:ea typeface="Times New Roman"/>
                <a:cs typeface="Times New Roman"/>
                <a:sym typeface="Times New Roman"/>
              </a:rPr>
              <a:t>Empreendedorismo e E-commerce</a:t>
            </a:r>
            <a:endParaRPr b="0" i="0" sz="3600" u="none" cap="none" strike="noStrike">
              <a:solidFill>
                <a:schemeClr val="dk1"/>
              </a:solidFill>
              <a:latin typeface="Times New Roman"/>
              <a:ea typeface="Times New Roman"/>
              <a:cs typeface="Times New Roman"/>
              <a:sym typeface="Times New Roman"/>
            </a:endParaRPr>
          </a:p>
        </p:txBody>
      </p:sp>
      <p:sp>
        <p:nvSpPr>
          <p:cNvPr id="186" name="Google Shape;186;g3dac1984b51_1_9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187" name="Google Shape;187;g3dac1984b51_1_9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88" name="Google Shape;188;g3dac1984b51_1_9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3dbdfe328d2_0_63"/>
          <p:cNvSpPr txBox="1"/>
          <p:nvPr/>
        </p:nvSpPr>
        <p:spPr>
          <a:xfrm>
            <a:off x="1575150" y="952200"/>
            <a:ext cx="9750000" cy="10146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O Empreendedorismo e E-commerce</a:t>
            </a:r>
            <a:endParaRPr b="1" i="0" sz="4100" u="none" cap="none" strike="noStrike">
              <a:solidFill>
                <a:schemeClr val="dk1"/>
              </a:solidFill>
              <a:latin typeface="Times New Roman"/>
              <a:ea typeface="Times New Roman"/>
              <a:cs typeface="Times New Roman"/>
              <a:sym typeface="Times New Roman"/>
            </a:endParaRPr>
          </a:p>
        </p:txBody>
      </p:sp>
      <p:sp>
        <p:nvSpPr>
          <p:cNvPr id="194" name="Google Shape;194;g3dbdfe328d2_0_63"/>
          <p:cNvSpPr txBox="1"/>
          <p:nvPr/>
        </p:nvSpPr>
        <p:spPr>
          <a:xfrm>
            <a:off x="1575138" y="2125325"/>
            <a:ext cx="15137700" cy="65931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None/>
            </a:pPr>
            <a:r>
              <a:rPr lang="pt-BR" sz="3300">
                <a:solidFill>
                  <a:schemeClr val="dk1"/>
                </a:solidFill>
                <a:latin typeface="Times New Roman"/>
                <a:ea typeface="Times New Roman"/>
                <a:cs typeface="Times New Roman"/>
                <a:sym typeface="Times New Roman"/>
              </a:rPr>
              <a:t>Empreender é a arte de transformar ideias em soluções reais e desafios em oportunidades de negócio. Seja pela busca da independência financeira ou pelo desejo de tirar um projeto do papel, o ambiente digital consolidou-se como o motor dessa transformação no Brasil. De acordo com a terceira edição do Dashboard de Comércio Eletrônico Nacional, do Ministério do Desenvolvimento, Indústria, Comércio e Serviços (MDIC), o comércio eletrônico brasileiro movimentou R$ 225 bilhões em 2024 — alta de 14,6% sobre 2023 e de 311% nos últimos cinco anos. Nesse cenário, as micro e pequenas empresas se destacam ainda mais: suas vendas online saltaram de R$ 5 bilhões em 2019 para R$ 67 bilhões em 2024, um crescimento de quase 1.200%, evidenciando que é justamente o pequeno empreendedor quem mais aproveita as oportunidades abertas pelo comércio digital.</a:t>
            </a:r>
            <a:endParaRPr sz="3300">
              <a:solidFill>
                <a:schemeClr val="dk1"/>
              </a:solidFill>
              <a:latin typeface="Times New Roman"/>
              <a:ea typeface="Times New Roman"/>
              <a:cs typeface="Times New Roman"/>
              <a:sym typeface="Times New Roman"/>
            </a:endParaRPr>
          </a:p>
        </p:txBody>
      </p:sp>
      <p:sp>
        <p:nvSpPr>
          <p:cNvPr id="195" name="Google Shape;195;g3dbdfe328d2_0_6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196" name="Google Shape;196;g3dbdfe328d2_0_6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97" name="Google Shape;197;g3dbdfe328d2_0_6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198" name="Google Shape;198;g3dbdfe328d2_0_63"/>
          <p:cNvSpPr txBox="1"/>
          <p:nvPr/>
        </p:nvSpPr>
        <p:spPr>
          <a:xfrm>
            <a:off x="-1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dbdfe328d2_0_134"/>
          <p:cNvSpPr txBox="1"/>
          <p:nvPr/>
        </p:nvSpPr>
        <p:spPr>
          <a:xfrm>
            <a:off x="852625" y="956438"/>
            <a:ext cx="143748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Empreendedorismo e E-commerce para o MEI</a:t>
            </a:r>
            <a:endParaRPr b="1" sz="4100">
              <a:solidFill>
                <a:schemeClr val="dk1"/>
              </a:solidFill>
              <a:latin typeface="Times New Roman"/>
              <a:ea typeface="Times New Roman"/>
              <a:cs typeface="Times New Roman"/>
              <a:sym typeface="Times New Roman"/>
            </a:endParaRPr>
          </a:p>
        </p:txBody>
      </p:sp>
      <p:sp>
        <p:nvSpPr>
          <p:cNvPr id="204" name="Google Shape;204;g3dbdfe328d2_0_134"/>
          <p:cNvSpPr txBox="1"/>
          <p:nvPr/>
        </p:nvSpPr>
        <p:spPr>
          <a:xfrm>
            <a:off x="852625" y="1912000"/>
            <a:ext cx="16383600" cy="66876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Empreender como MEI é transformar uma ideia pequena em um negócio formal, com CNPJ, e aproveitar a porta de entrada mais acessível do empreendedorismo brasileiro para o comércio digital. O ambiente online tem sido decisivo nessa formalização: as micro e pequenas empresas brasileiras — categoria que abrange o MEI — viram suas vendas pelo comércio eletrônico saltarem de R$ 5 bilhões em 2019 para R$ 67 bilhões em 2024, um crescimento de quase 1.200% em cinco anos, segundo o Dashboard de Comércio Eletrônico Nacional do MDIC, dado também destacado pelo Sebrae como evidência do potencial do pequeno negócio no digital. Esse avanço foi bem mais acelerado que o do mercado como um todo (311% no mesmo período) e do que o das médias e grandes empresas, que cresceram 220% saltando de R$ 49 bi para R$ 158 bi — mostrando que é o pequeno empreendedor formalizado quem mais aproveita a virada digital.</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205" name="Google Shape;205;g3dbdfe328d2_0_13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06" name="Google Shape;206;g3dbdfe328d2_0_13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07" name="Google Shape;207;g3dbdfe328d2_0_13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08" name="Google Shape;208;g3dbdfe328d2_0_134"/>
          <p:cNvSpPr txBox="1"/>
          <p:nvPr/>
        </p:nvSpPr>
        <p:spPr>
          <a:xfrm>
            <a:off x="-2286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a:t>
            </a:r>
            <a:r>
              <a:rPr lang="pt-BR" sz="2100">
                <a:solidFill>
                  <a:schemeClr val="dk1"/>
                </a:solidFill>
              </a:rPr>
              <a:t> Brasil,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3dbdfe328d2_0_144"/>
          <p:cNvSpPr txBox="1"/>
          <p:nvPr/>
        </p:nvSpPr>
        <p:spPr>
          <a:xfrm>
            <a:off x="1575150" y="1404400"/>
            <a:ext cx="73125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O empreendedorismo</a:t>
            </a:r>
            <a:endParaRPr b="1" i="0" sz="4100" u="none" cap="none" strike="noStrike">
              <a:solidFill>
                <a:schemeClr val="dk1"/>
              </a:solidFill>
              <a:latin typeface="Times New Roman"/>
              <a:ea typeface="Times New Roman"/>
              <a:cs typeface="Times New Roman"/>
              <a:sym typeface="Times New Roman"/>
            </a:endParaRPr>
          </a:p>
        </p:txBody>
      </p:sp>
      <p:sp>
        <p:nvSpPr>
          <p:cNvPr id="214" name="Google Shape;214;g3dbdfe328d2_0_144"/>
          <p:cNvSpPr txBox="1"/>
          <p:nvPr/>
        </p:nvSpPr>
        <p:spPr>
          <a:xfrm>
            <a:off x="1575150" y="2123838"/>
            <a:ext cx="15137700" cy="6002400"/>
          </a:xfrm>
          <a:prstGeom prst="rect">
            <a:avLst/>
          </a:prstGeom>
          <a:noFill/>
          <a:ln>
            <a:noFill/>
          </a:ln>
        </p:spPr>
        <p:txBody>
          <a:bodyPr anchorCtr="0" anchor="t" bIns="45725" lIns="91425" spcFirstLastPara="1" rIns="91425" wrap="square" tIns="45725">
            <a:noAutofit/>
          </a:bodyPr>
          <a:lstStyle/>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INDEPENDÊNCIA PROFISSIONAL</a:t>
            </a:r>
            <a:r>
              <a:rPr lang="pt-BR" sz="2800">
                <a:solidFill>
                  <a:schemeClr val="dk1"/>
                </a:solidFill>
                <a:latin typeface="Times New Roman"/>
                <a:ea typeface="Times New Roman"/>
                <a:cs typeface="Times New Roman"/>
                <a:sym typeface="Times New Roman"/>
              </a:rPr>
              <a:t>: Empreender permite que você seja seu próprio chefe e tome decisões importantes para o seu negócio. Segundo a pesquisa GEM (Global Entrepreneurship Monitor) 2023, a maioria dos empreendedores brasileiros aponta motivações ligadas à autonomia e à realização pessoal, não apenas à necessidade financeira.</a:t>
            </a:r>
            <a:endParaRPr sz="28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FLEXIBILIDADE</a:t>
            </a:r>
            <a:r>
              <a:rPr lang="pt-BR" sz="2800">
                <a:solidFill>
                  <a:schemeClr val="dk1"/>
                </a:solidFill>
                <a:latin typeface="Times New Roman"/>
                <a:ea typeface="Times New Roman"/>
                <a:cs typeface="Times New Roman"/>
                <a:sym typeface="Times New Roman"/>
              </a:rPr>
              <a:t>: Maior controle sobre seu horário e ambiente de trabalho, permitindo equilibrar melhor a vida profissional e pessoal.</a:t>
            </a:r>
            <a:endParaRPr sz="28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2800">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1" lang="pt-BR" sz="2800">
                <a:solidFill>
                  <a:schemeClr val="dk1"/>
                </a:solidFill>
                <a:latin typeface="Times New Roman"/>
                <a:ea typeface="Times New Roman"/>
                <a:cs typeface="Times New Roman"/>
                <a:sym typeface="Times New Roman"/>
              </a:rPr>
              <a:t>RETORNO FINANCEIRO</a:t>
            </a:r>
            <a:r>
              <a:rPr lang="pt-BR" sz="2800">
                <a:solidFill>
                  <a:schemeClr val="dk1"/>
                </a:solidFill>
                <a:latin typeface="Times New Roman"/>
                <a:ea typeface="Times New Roman"/>
                <a:cs typeface="Times New Roman"/>
                <a:sym typeface="Times New Roman"/>
              </a:rPr>
              <a:t>: Empreender pode gerar um retorno financeiro significativo, potencialmente maior do que um emprego tradicional. Levantamento do Sebrae com base na PNAD Contínua (4º trimestre de 2024) mostra que empreendedores formalizados têm rendimento mensal médio de R$ 6.117, quase três vezes mais que trabalhadores informais (R$ 2.115). Um estudo da FGV Ibre com dados de 2022 reforça: 56% dos MEIs ganhavam mais de dois salários mínimos, contra apenas 32% dos empregados formais no mesmo patamar.</a:t>
            </a:r>
            <a:endParaRPr b="0" i="0" sz="2800" u="none" cap="none" strike="noStrike">
              <a:solidFill>
                <a:schemeClr val="dk1"/>
              </a:solidFill>
              <a:latin typeface="Times New Roman"/>
              <a:ea typeface="Times New Roman"/>
              <a:cs typeface="Times New Roman"/>
              <a:sym typeface="Times New Roman"/>
            </a:endParaRPr>
          </a:p>
        </p:txBody>
      </p:sp>
      <p:sp>
        <p:nvSpPr>
          <p:cNvPr id="215" name="Google Shape;215;g3dbdfe328d2_0_14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16" name="Google Shape;216;g3dbdfe328d2_0_14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17" name="Google Shape;217;g3dbdfe328d2_0_14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18" name="Google Shape;218;g3dbdfe328d2_0_144"/>
          <p:cNvSpPr txBox="1"/>
          <p:nvPr/>
        </p:nvSpPr>
        <p:spPr>
          <a:xfrm>
            <a:off x="-22850" y="9686700"/>
            <a:ext cx="60714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Sebrae, 2025; GEM Brasil, 2023</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3dbdfe328d2_0_165"/>
          <p:cNvSpPr txBox="1"/>
          <p:nvPr/>
        </p:nvSpPr>
        <p:spPr>
          <a:xfrm>
            <a:off x="1575150" y="1383175"/>
            <a:ext cx="14490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Habilidades necessárias para um empreendedor</a:t>
            </a:r>
            <a:endParaRPr b="1" i="0" sz="4100" u="none" cap="none" strike="noStrike">
              <a:solidFill>
                <a:schemeClr val="dk1"/>
              </a:solidFill>
              <a:latin typeface="Times New Roman"/>
              <a:ea typeface="Times New Roman"/>
              <a:cs typeface="Times New Roman"/>
              <a:sym typeface="Times New Roman"/>
            </a:endParaRPr>
          </a:p>
        </p:txBody>
      </p:sp>
      <p:sp>
        <p:nvSpPr>
          <p:cNvPr id="224" name="Google Shape;224;g3dbdfe328d2_0_16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25" name="Google Shape;225;g3dbdfe328d2_0_16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26" name="Google Shape;226;g3dbdfe328d2_0_16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27" name="Google Shape;227;g3dbdfe328d2_0_165"/>
          <p:cNvSpPr txBox="1"/>
          <p:nvPr/>
        </p:nvSpPr>
        <p:spPr>
          <a:xfrm>
            <a:off x="0" y="9666100"/>
            <a:ext cx="142398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Sebrae</a:t>
            </a:r>
            <a:r>
              <a:rPr b="0" i="0" lang="pt-BR" sz="2100" u="none" cap="none" strike="noStrike">
                <a:solidFill>
                  <a:schemeClr val="dk1"/>
                </a:solidFill>
                <a:latin typeface="Arial"/>
                <a:ea typeface="Arial"/>
                <a:cs typeface="Arial"/>
                <a:sym typeface="Arial"/>
              </a:rPr>
              <a:t>, 2024</a:t>
            </a:r>
            <a:endParaRPr b="0" i="0" sz="2100" u="none" cap="none" strike="noStrike">
              <a:solidFill>
                <a:schemeClr val="dk1"/>
              </a:solidFill>
              <a:latin typeface="Arial"/>
              <a:ea typeface="Arial"/>
              <a:cs typeface="Arial"/>
              <a:sym typeface="Arial"/>
            </a:endParaRPr>
          </a:p>
        </p:txBody>
      </p:sp>
      <p:sp>
        <p:nvSpPr>
          <p:cNvPr id="228" name="Google Shape;228;g3dbdfe328d2_0_165"/>
          <p:cNvSpPr txBox="1"/>
          <p:nvPr/>
        </p:nvSpPr>
        <p:spPr>
          <a:xfrm>
            <a:off x="1575150" y="2113525"/>
            <a:ext cx="15137700" cy="60024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Busca de oportunidades e iniciativa</a:t>
            </a:r>
            <a:r>
              <a:rPr lang="pt-BR" sz="3300">
                <a:solidFill>
                  <a:schemeClr val="dk1"/>
                </a:solidFill>
                <a:latin typeface="Times New Roman"/>
                <a:ea typeface="Times New Roman"/>
                <a:cs typeface="Times New Roman"/>
                <a:sym typeface="Times New Roman"/>
              </a:rPr>
              <a:t>, agir antes de ser solicitado, aproveitando situações incomuns para iniciar um negócio.</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Persistência, agir diante de obstáculos</a:t>
            </a:r>
            <a:r>
              <a:rPr lang="pt-BR" sz="3300">
                <a:solidFill>
                  <a:schemeClr val="dk1"/>
                </a:solidFill>
                <a:latin typeface="Times New Roman"/>
                <a:ea typeface="Times New Roman"/>
                <a:cs typeface="Times New Roman"/>
                <a:sym typeface="Times New Roman"/>
              </a:rPr>
              <a:t>, mudando de estratégia para enfrentar desafios.</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Correr riscos calculados</a:t>
            </a:r>
            <a:r>
              <a:rPr lang="pt-BR" sz="3300">
                <a:solidFill>
                  <a:schemeClr val="dk1"/>
                </a:solidFill>
                <a:latin typeface="Times New Roman"/>
                <a:ea typeface="Times New Roman"/>
                <a:cs typeface="Times New Roman"/>
                <a:sym typeface="Times New Roman"/>
              </a:rPr>
              <a:t>,  avaliar alternativas e assumir riscos moderados.</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Exigência de qualidade e eficiência</a:t>
            </a:r>
            <a:r>
              <a:rPr lang="pt-BR" sz="3300">
                <a:solidFill>
                  <a:schemeClr val="dk1"/>
                </a:solidFill>
                <a:latin typeface="Times New Roman"/>
                <a:ea typeface="Times New Roman"/>
                <a:cs typeface="Times New Roman"/>
                <a:sym typeface="Times New Roman"/>
              </a:rPr>
              <a:t>, encontrar formas de fazer as coisas melhor, mais rápido ou mais barato.</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Comprometimento</a:t>
            </a:r>
            <a:r>
              <a:rPr lang="pt-BR" sz="3300">
                <a:solidFill>
                  <a:schemeClr val="dk1"/>
                </a:solidFill>
                <a:latin typeface="Times New Roman"/>
                <a:ea typeface="Times New Roman"/>
                <a:cs typeface="Times New Roman"/>
                <a:sym typeface="Times New Roman"/>
              </a:rPr>
              <a:t>, assumir responsabilidade pessoal para atingir metas, mesmo com sacrifício.</a:t>
            </a:r>
            <a:endParaRPr sz="3300">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dbdfe328d2_0_174"/>
          <p:cNvSpPr txBox="1"/>
          <p:nvPr/>
        </p:nvSpPr>
        <p:spPr>
          <a:xfrm>
            <a:off x="1575150" y="790025"/>
            <a:ext cx="123132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Por onde começar?</a:t>
            </a:r>
            <a:endParaRPr b="1" i="0" sz="4100" u="none" cap="none" strike="noStrike">
              <a:solidFill>
                <a:schemeClr val="dk1"/>
              </a:solidFill>
              <a:latin typeface="Times New Roman"/>
              <a:ea typeface="Times New Roman"/>
              <a:cs typeface="Times New Roman"/>
              <a:sym typeface="Times New Roman"/>
            </a:endParaRPr>
          </a:p>
        </p:txBody>
      </p:sp>
      <p:sp>
        <p:nvSpPr>
          <p:cNvPr id="234" name="Google Shape;234;g3dbdfe328d2_0_17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35" name="Google Shape;235;g3dbdfe328d2_0_17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36" name="Google Shape;236;g3dbdfe328d2_0_17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37" name="Google Shape;237;g3dbdfe328d2_0_174"/>
          <p:cNvSpPr txBox="1"/>
          <p:nvPr/>
        </p:nvSpPr>
        <p:spPr>
          <a:xfrm>
            <a:off x="1" y="9686700"/>
            <a:ext cx="127977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a:t>
            </a:r>
            <a:r>
              <a:rPr lang="pt-BR" sz="2100">
                <a:solidFill>
                  <a:schemeClr val="dk1"/>
                </a:solidFill>
              </a:rPr>
              <a:t>5.</a:t>
            </a:r>
            <a:endParaRPr b="0" i="0" sz="2100" u="none" cap="none" strike="noStrike">
              <a:solidFill>
                <a:schemeClr val="dk1"/>
              </a:solidFill>
              <a:latin typeface="Arial"/>
              <a:ea typeface="Arial"/>
              <a:cs typeface="Arial"/>
              <a:sym typeface="Arial"/>
            </a:endParaRPr>
          </a:p>
        </p:txBody>
      </p:sp>
      <p:sp>
        <p:nvSpPr>
          <p:cNvPr id="238" name="Google Shape;238;g3dbdfe328d2_0_174"/>
          <p:cNvSpPr txBox="1"/>
          <p:nvPr/>
        </p:nvSpPr>
        <p:spPr>
          <a:xfrm>
            <a:off x="1575150" y="1579175"/>
            <a:ext cx="15137700" cy="7138800"/>
          </a:xfrm>
          <a:prstGeom prst="rect">
            <a:avLst/>
          </a:prstGeom>
          <a:noFill/>
          <a:ln>
            <a:noFill/>
          </a:ln>
        </p:spPr>
        <p:txBody>
          <a:bodyPr anchorCtr="0" anchor="t" bIns="45725" lIns="91425" spcFirstLastPara="1" rIns="91425" wrap="square" tIns="45725">
            <a:noAutofit/>
          </a:bodyPr>
          <a:lstStyle/>
          <a:p>
            <a:pPr indent="-431800" lvl="0" marL="457200" marR="0" rtl="0" algn="just">
              <a:lnSpc>
                <a:spcPct val="100000"/>
              </a:lnSpc>
              <a:spcBef>
                <a:spcPts val="0"/>
              </a:spcBef>
              <a:spcAft>
                <a:spcPts val="0"/>
              </a:spcAft>
              <a:buClr>
                <a:schemeClr val="dk1"/>
              </a:buClr>
              <a:buSzPts val="3200"/>
              <a:buFont typeface="Times New Roman"/>
              <a:buChar char="➔"/>
            </a:pPr>
            <a:r>
              <a:rPr b="1" lang="pt-BR" sz="3200">
                <a:solidFill>
                  <a:schemeClr val="dk1"/>
                </a:solidFill>
                <a:latin typeface="Times New Roman"/>
                <a:ea typeface="Times New Roman"/>
                <a:cs typeface="Times New Roman"/>
                <a:sym typeface="Times New Roman"/>
              </a:rPr>
              <a:t>IDENTIFIQUE OPORTUNIDADES DE NEGÓCIOS:</a:t>
            </a:r>
            <a:r>
              <a:rPr lang="pt-BR" sz="3200">
                <a:solidFill>
                  <a:schemeClr val="dk1"/>
                </a:solidFill>
                <a:latin typeface="Times New Roman"/>
                <a:ea typeface="Times New Roman"/>
                <a:cs typeface="Times New Roman"/>
                <a:sym typeface="Times New Roman"/>
              </a:rPr>
              <a:t> Observe tendências de mercado e fique atento ao comportamento dos consumidores e concorrentes. Analise problemas comuns que podem ser solucionados, segundo o Sebrae, identificar as necessidades dos clientes que não vêm sendo atendidas pelos concorrentes é um dos caminhos mais diretos para encontrar uma oportunidade real de negócio. Pense em suas paixões e habilidades, avaliando os próprios pontos fortes como base para decidir onde atuar.</a:t>
            </a:r>
            <a:endParaRPr sz="3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431800" lvl="0" marL="457200" marR="0" rtl="0" algn="just">
              <a:lnSpc>
                <a:spcPct val="100000"/>
              </a:lnSpc>
              <a:spcBef>
                <a:spcPts val="0"/>
              </a:spcBef>
              <a:spcAft>
                <a:spcPts val="0"/>
              </a:spcAft>
              <a:buClr>
                <a:schemeClr val="dk1"/>
              </a:buClr>
              <a:buSzPts val="3200"/>
              <a:buFont typeface="Times New Roman"/>
              <a:buChar char="➔"/>
            </a:pPr>
            <a:r>
              <a:rPr b="1" lang="pt-BR" sz="3200">
                <a:solidFill>
                  <a:schemeClr val="dk1"/>
                </a:solidFill>
                <a:latin typeface="Times New Roman"/>
                <a:ea typeface="Times New Roman"/>
                <a:cs typeface="Times New Roman"/>
                <a:sym typeface="Times New Roman"/>
              </a:rPr>
              <a:t>FAÇA UM ESTUDO DE MERCADO:</a:t>
            </a:r>
            <a:r>
              <a:rPr lang="pt-BR" sz="3200">
                <a:solidFill>
                  <a:schemeClr val="dk1"/>
                </a:solidFill>
                <a:latin typeface="Times New Roman"/>
                <a:ea typeface="Times New Roman"/>
                <a:cs typeface="Times New Roman"/>
                <a:sym typeface="Times New Roman"/>
              </a:rPr>
              <a:t> Pesquise sobre concorrentes diretos e indiretos, identificando como eles se posicionam e o que fazem de diferente. Analise demanda e oferta: o Sebrae recomenda coletar dados relevantes por meio de pesquisas, entrevistas e fontes confiáveis antes de tomar decisões estratégicas. Identifique lacunas no mercado, nichos não atendidos revelam oportunidades para criar ofertas exclusivas e ganhar vantagem competitiva frente à concorrência.</a:t>
            </a:r>
            <a:endParaRPr sz="32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2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B4803"/>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Neivaldo</dc:creator>
</cp:coreProperties>
</file>