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12192000"/>
  <p:notesSz cx="6858000" cy="9144000"/>
  <p:embeddedFontLst>
    <p:embeddedFont>
      <p:font typeface="Roboto"/>
      <p:regular r:id="rId50"/>
      <p:bold r:id="rId51"/>
      <p:italic r:id="rId52"/>
      <p:boldItalic r:id="rId53"/>
    </p:embeddedFont>
    <p:embeddedFont>
      <p:font typeface="Montserrat"/>
      <p:regular r:id="rId54"/>
      <p:bold r:id="rId55"/>
      <p:italic r:id="rId56"/>
      <p:boldItalic r:id="rId57"/>
    </p:embeddedFont>
    <p:embeddedFont>
      <p:font typeface="Arial Black"/>
      <p:regular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jSl9myfp0pplaznH7eeYiq6c9e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7.xml"/><Relationship Id="rId55" Type="http://schemas.openxmlformats.org/officeDocument/2006/relationships/font" Target="fonts/Montserrat-bold.fntdata"/><Relationship Id="rId10" Type="http://schemas.openxmlformats.org/officeDocument/2006/relationships/slide" Target="slides/slide6.xml"/><Relationship Id="rId54" Type="http://schemas.openxmlformats.org/officeDocument/2006/relationships/font" Target="fonts/Montserrat-regular.fntdata"/><Relationship Id="rId13" Type="http://schemas.openxmlformats.org/officeDocument/2006/relationships/slide" Target="slides/slide9.xml"/><Relationship Id="rId57" Type="http://schemas.openxmlformats.org/officeDocument/2006/relationships/font" Target="fonts/Montserrat-boldItalic.fntdata"/><Relationship Id="rId12" Type="http://schemas.openxmlformats.org/officeDocument/2006/relationships/slide" Target="slides/slide8.xml"/><Relationship Id="rId56" Type="http://schemas.openxmlformats.org/officeDocument/2006/relationships/font" Target="fonts/Montserrat-italic.fntdata"/><Relationship Id="rId15" Type="http://schemas.openxmlformats.org/officeDocument/2006/relationships/slide" Target="slides/slide11.xml"/><Relationship Id="rId59" Type="http://customschemas.google.com/relationships/presentationmetadata" Target="metadata"/><Relationship Id="rId14" Type="http://schemas.openxmlformats.org/officeDocument/2006/relationships/slide" Target="slides/slide10.xml"/><Relationship Id="rId58" Type="http://schemas.openxmlformats.org/officeDocument/2006/relationships/font" Target="fonts/ArialBlack-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343400"/>
            <a:ext cx="5486400" cy="4114800"/>
          </a:xfrm>
          <a:prstGeom prst="rect">
            <a:avLst/>
          </a:prstGeom>
          <a:noFill/>
          <a:ln>
            <a:noFill/>
          </a:ln>
        </p:spPr>
        <p:txBody>
          <a:bodyPr anchorCtr="0" anchor="t" bIns="49950" lIns="49950" spcFirstLastPara="1" rIns="49950" wrap="square" tIns="49950">
            <a:noAutofit/>
          </a:bodyPr>
          <a:lstStyle/>
          <a:p>
            <a:pPr indent="0" lvl="0" marL="0" rtl="0" algn="l">
              <a:lnSpc>
                <a:spcPct val="100000"/>
              </a:lnSpc>
              <a:spcBef>
                <a:spcPts val="0"/>
              </a:spcBef>
              <a:spcAft>
                <a:spcPts val="0"/>
              </a:spcAft>
              <a:buSzPts val="600"/>
              <a:buNone/>
            </a:pPr>
            <a:r>
              <a:t/>
            </a:r>
            <a:endParaRPr/>
          </a:p>
        </p:txBody>
      </p:sp>
      <p:sp>
        <p:nvSpPr>
          <p:cNvPr id="93" name="Google Shape;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401256"/>
            <a:ext cx="5486400" cy="3599700"/>
          </a:xfrm>
          <a:prstGeom prst="rect">
            <a:avLst/>
          </a:prstGeom>
          <a:noFill/>
          <a:ln>
            <a:noFill/>
          </a:ln>
        </p:spPr>
        <p:txBody>
          <a:bodyPr anchorCtr="0" anchor="t" bIns="24975" lIns="49950" spcFirstLastPara="1" rIns="49950" wrap="square" tIns="24975">
            <a:noAutofit/>
          </a:bodyPr>
          <a:lstStyle/>
          <a:p>
            <a:pPr indent="0" lvl="0" marL="0" rtl="0" algn="l">
              <a:lnSpc>
                <a:spcPct val="100000"/>
              </a:lnSpc>
              <a:spcBef>
                <a:spcPts val="0"/>
              </a:spcBef>
              <a:spcAft>
                <a:spcPts val="0"/>
              </a:spcAft>
              <a:buSzPts val="800"/>
              <a:buNone/>
            </a:pPr>
            <a:r>
              <a:t/>
            </a:r>
            <a:endParaRPr/>
          </a:p>
        </p:txBody>
      </p:sp>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3" name="Google Shape;41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9" name="Google Shape;45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 name="Google Shape;47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4" name="Google Shape;49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9" name="Google Shape;50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txBox="1"/>
          <p:nvPr>
            <p:ph idx="1" type="body"/>
          </p:nvPr>
        </p:nvSpPr>
        <p:spPr>
          <a:xfrm>
            <a:off x="685800" y="4343400"/>
            <a:ext cx="5486400" cy="4114800"/>
          </a:xfrm>
          <a:prstGeom prst="rect">
            <a:avLst/>
          </a:prstGeom>
          <a:noFill/>
          <a:ln>
            <a:noFill/>
          </a:ln>
        </p:spPr>
        <p:txBody>
          <a:bodyPr anchorCtr="0" anchor="t" bIns="49950" lIns="49950" spcFirstLastPara="1" rIns="49950" wrap="square" tIns="49950">
            <a:noAutofit/>
          </a:bodyPr>
          <a:lstStyle/>
          <a:p>
            <a:pPr indent="0" lvl="0" marL="0" rtl="0" algn="l">
              <a:lnSpc>
                <a:spcPct val="100000"/>
              </a:lnSpc>
              <a:spcBef>
                <a:spcPts val="0"/>
              </a:spcBef>
              <a:spcAft>
                <a:spcPts val="0"/>
              </a:spcAft>
              <a:buSzPts val="600"/>
              <a:buNone/>
            </a:pPr>
            <a:r>
              <a:t/>
            </a:r>
            <a:endParaRPr/>
          </a:p>
        </p:txBody>
      </p:sp>
      <p:sp>
        <p:nvSpPr>
          <p:cNvPr id="148" name="Google Shape;14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2" name="Google Shape;52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3" name="Google Shape;56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8" name="Google Shape;57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9" name="Google Shape;58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0" name="Google Shape;60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5" name="Google Shape;61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4" name="Google Shape;63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6" name="Google Shape;64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1" name="Google Shape;661;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2" name="Google Shape;67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a7ebc451f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5" name="Google Shape;685;g3a7ebc451f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OBJECT_1">
    <p:spTree>
      <p:nvGrpSpPr>
        <p:cNvPr id="11" name="Shape 11"/>
        <p:cNvGrpSpPr/>
        <p:nvPr/>
      </p:nvGrpSpPr>
      <p:grpSpPr>
        <a:xfrm>
          <a:off x="0" y="0"/>
          <a:ext cx="0" cy="0"/>
          <a:chOff x="0" y="0"/>
          <a:chExt cx="0" cy="0"/>
        </a:xfrm>
      </p:grpSpPr>
      <p:sp>
        <p:nvSpPr>
          <p:cNvPr id="12" name="Google Shape;12;p47"/>
          <p:cNvSpPr txBox="1"/>
          <p:nvPr>
            <p:ph type="title"/>
          </p:nvPr>
        </p:nvSpPr>
        <p:spPr>
          <a:xfrm>
            <a:off x="195533" y="2740681"/>
            <a:ext cx="11801100" cy="2188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900"/>
              <a:buNone/>
              <a:defRPr b="1" i="0" sz="6100">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3" name="Google Shape;13;p4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900"/>
              <a:buNone/>
              <a:defRPr>
                <a:solidFill>
                  <a:srgbClr val="888888"/>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4" name="Google Shape;14;p4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900"/>
              <a:buNone/>
              <a:defRPr>
                <a:solidFill>
                  <a:srgbClr val="888888"/>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5" name="Google Shape;15;p47"/>
          <p:cNvSpPr txBox="1"/>
          <p:nvPr>
            <p:ph idx="12" type="sldNum"/>
          </p:nvPr>
        </p:nvSpPr>
        <p:spPr>
          <a:xfrm>
            <a:off x="8778241" y="6377940"/>
            <a:ext cx="2804100" cy="184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72" name="Shape 72"/>
        <p:cNvGrpSpPr/>
        <p:nvPr/>
      </p:nvGrpSpPr>
      <p:grpSpPr>
        <a:xfrm>
          <a:off x="0" y="0"/>
          <a:ext cx="0" cy="0"/>
          <a:chOff x="0" y="0"/>
          <a:chExt cx="0" cy="0"/>
        </a:xfrm>
      </p:grpSpPr>
      <p:sp>
        <p:nvSpPr>
          <p:cNvPr id="73" name="Google Shape;73;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7"/>
          <p:cNvSpPr/>
          <p:nvPr>
            <p:ph idx="2" type="pic"/>
          </p:nvPr>
        </p:nvSpPr>
        <p:spPr>
          <a:xfrm>
            <a:off x="5183188" y="987425"/>
            <a:ext cx="6172200" cy="4873625"/>
          </a:xfrm>
          <a:prstGeom prst="rect">
            <a:avLst/>
          </a:prstGeom>
          <a:noFill/>
          <a:ln>
            <a:noFill/>
          </a:ln>
        </p:spPr>
      </p:sp>
      <p:sp>
        <p:nvSpPr>
          <p:cNvPr id="75" name="Google Shape;75;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79" name="Shape 79"/>
        <p:cNvGrpSpPr/>
        <p:nvPr/>
      </p:nvGrpSpPr>
      <p:grpSpPr>
        <a:xfrm>
          <a:off x="0" y="0"/>
          <a:ext cx="0" cy="0"/>
          <a:chOff x="0" y="0"/>
          <a:chExt cx="0" cy="0"/>
        </a:xfrm>
      </p:grpSpPr>
      <p:sp>
        <p:nvSpPr>
          <p:cNvPr id="80" name="Google Shape;80;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5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85" name="Shape 85"/>
        <p:cNvGrpSpPr/>
        <p:nvPr/>
      </p:nvGrpSpPr>
      <p:grpSpPr>
        <a:xfrm>
          <a:off x="0" y="0"/>
          <a:ext cx="0" cy="0"/>
          <a:chOff x="0" y="0"/>
          <a:chExt cx="0" cy="0"/>
        </a:xfrm>
      </p:grpSpPr>
      <p:sp>
        <p:nvSpPr>
          <p:cNvPr id="86" name="Google Shape;86;p5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48"/>
          <p:cNvSpPr txBox="1"/>
          <p:nvPr>
            <p:ph type="title"/>
          </p:nvPr>
        </p:nvSpPr>
        <p:spPr>
          <a:xfrm>
            <a:off x="195533" y="2740681"/>
            <a:ext cx="11801100" cy="2188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900"/>
              <a:buNone/>
              <a:defRPr b="1" i="0" sz="6100">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8" name="Google Shape;18;p48"/>
          <p:cNvSpPr txBox="1"/>
          <p:nvPr>
            <p:ph idx="1" type="body"/>
          </p:nvPr>
        </p:nvSpPr>
        <p:spPr>
          <a:xfrm>
            <a:off x="677333" y="2437075"/>
            <a:ext cx="10837500" cy="3747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900"/>
              <a:buNone/>
              <a:defRPr b="0" i="0">
                <a:solidFill>
                  <a:schemeClr val="dk1"/>
                </a:solidFill>
              </a:defRPr>
            </a:lvl1pPr>
            <a:lvl2pPr indent="-228600" lvl="1" marL="914400" algn="l">
              <a:lnSpc>
                <a:spcPct val="100000"/>
              </a:lnSpc>
              <a:spcBef>
                <a:spcPts val="0"/>
              </a:spcBef>
              <a:spcAft>
                <a:spcPts val="0"/>
              </a:spcAft>
              <a:buSzPts val="900"/>
              <a:buNone/>
              <a:defRPr/>
            </a:lvl2pPr>
            <a:lvl3pPr indent="-228600" lvl="2" marL="1371600" algn="l">
              <a:lnSpc>
                <a:spcPct val="100000"/>
              </a:lnSpc>
              <a:spcBef>
                <a:spcPts val="0"/>
              </a:spcBef>
              <a:spcAft>
                <a:spcPts val="0"/>
              </a:spcAft>
              <a:buSzPts val="900"/>
              <a:buNone/>
              <a:defRPr/>
            </a:lvl3pPr>
            <a:lvl4pPr indent="-228600" lvl="3" marL="1828800" algn="l">
              <a:lnSpc>
                <a:spcPct val="100000"/>
              </a:lnSpc>
              <a:spcBef>
                <a:spcPts val="0"/>
              </a:spcBef>
              <a:spcAft>
                <a:spcPts val="0"/>
              </a:spcAft>
              <a:buSzPts val="900"/>
              <a:buNone/>
              <a:defRPr/>
            </a:lvl4pPr>
            <a:lvl5pPr indent="-228600" lvl="4" marL="2286000" algn="l">
              <a:lnSpc>
                <a:spcPct val="100000"/>
              </a:lnSpc>
              <a:spcBef>
                <a:spcPts val="0"/>
              </a:spcBef>
              <a:spcAft>
                <a:spcPts val="0"/>
              </a:spcAft>
              <a:buSzPts val="900"/>
              <a:buNone/>
              <a:defRPr/>
            </a:lvl5pPr>
            <a:lvl6pPr indent="-228600" lvl="5" marL="2743200" algn="l">
              <a:lnSpc>
                <a:spcPct val="100000"/>
              </a:lnSpc>
              <a:spcBef>
                <a:spcPts val="0"/>
              </a:spcBef>
              <a:spcAft>
                <a:spcPts val="0"/>
              </a:spcAft>
              <a:buSzPts val="900"/>
              <a:buNone/>
              <a:defRPr/>
            </a:lvl6pPr>
            <a:lvl7pPr indent="-228600" lvl="6" marL="3200400" algn="l">
              <a:lnSpc>
                <a:spcPct val="100000"/>
              </a:lnSpc>
              <a:spcBef>
                <a:spcPts val="0"/>
              </a:spcBef>
              <a:spcAft>
                <a:spcPts val="0"/>
              </a:spcAft>
              <a:buSzPts val="900"/>
              <a:buNone/>
              <a:defRPr/>
            </a:lvl7pPr>
            <a:lvl8pPr indent="-228600" lvl="7" marL="3657600" algn="l">
              <a:lnSpc>
                <a:spcPct val="100000"/>
              </a:lnSpc>
              <a:spcBef>
                <a:spcPts val="0"/>
              </a:spcBef>
              <a:spcAft>
                <a:spcPts val="0"/>
              </a:spcAft>
              <a:buSzPts val="900"/>
              <a:buNone/>
              <a:defRPr/>
            </a:lvl8pPr>
            <a:lvl9pPr indent="-228600" lvl="8" marL="4114800" algn="l">
              <a:lnSpc>
                <a:spcPct val="100000"/>
              </a:lnSpc>
              <a:spcBef>
                <a:spcPts val="0"/>
              </a:spcBef>
              <a:spcAft>
                <a:spcPts val="0"/>
              </a:spcAft>
              <a:buSzPts val="900"/>
              <a:buNone/>
              <a:defRPr/>
            </a:lvl9pPr>
          </a:lstStyle>
          <a:p/>
        </p:txBody>
      </p:sp>
      <p:sp>
        <p:nvSpPr>
          <p:cNvPr id="19" name="Google Shape;19;p4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900"/>
              <a:buNone/>
              <a:defRPr>
                <a:solidFill>
                  <a:srgbClr val="888888"/>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0" name="Google Shape;20;p4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900"/>
              <a:buNone/>
              <a:defRPr>
                <a:solidFill>
                  <a:srgbClr val="888888"/>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1" name="Google Shape;21;p48"/>
          <p:cNvSpPr txBox="1"/>
          <p:nvPr>
            <p:ph idx="12" type="sldNum"/>
          </p:nvPr>
        </p:nvSpPr>
        <p:spPr>
          <a:xfrm>
            <a:off x="8778241" y="6377940"/>
            <a:ext cx="2804100" cy="184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22" name="Shape 22"/>
        <p:cNvGrpSpPr/>
        <p:nvPr/>
      </p:nvGrpSpPr>
      <p:grpSpPr>
        <a:xfrm>
          <a:off x="0" y="0"/>
          <a:ext cx="0" cy="0"/>
          <a:chOff x="0" y="0"/>
          <a:chExt cx="0" cy="0"/>
        </a:xfrm>
      </p:grpSpPr>
      <p:sp>
        <p:nvSpPr>
          <p:cNvPr id="23" name="Google Shape;23;p4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28" name="Shape 28"/>
        <p:cNvGrpSpPr/>
        <p:nvPr/>
      </p:nvGrpSpPr>
      <p:grpSpPr>
        <a:xfrm>
          <a:off x="0" y="0"/>
          <a:ext cx="0" cy="0"/>
          <a:chOff x="0" y="0"/>
          <a:chExt cx="0" cy="0"/>
        </a:xfrm>
      </p:grpSpPr>
      <p:sp>
        <p:nvSpPr>
          <p:cNvPr id="29" name="Google Shape;2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32" name="Shape 32"/>
        <p:cNvGrpSpPr/>
        <p:nvPr/>
      </p:nvGrpSpPr>
      <p:grpSpPr>
        <a:xfrm>
          <a:off x="0" y="0"/>
          <a:ext cx="0" cy="0"/>
          <a:chOff x="0" y="0"/>
          <a:chExt cx="0" cy="0"/>
        </a:xfrm>
      </p:grpSpPr>
      <p:sp>
        <p:nvSpPr>
          <p:cNvPr id="33" name="Google Shape;3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38" name="Shape 38"/>
        <p:cNvGrpSpPr/>
        <p:nvPr/>
      </p:nvGrpSpPr>
      <p:grpSpPr>
        <a:xfrm>
          <a:off x="0" y="0"/>
          <a:ext cx="0" cy="0"/>
          <a:chOff x="0" y="0"/>
          <a:chExt cx="0" cy="0"/>
        </a:xfrm>
      </p:grpSpPr>
      <p:sp>
        <p:nvSpPr>
          <p:cNvPr id="39" name="Google Shape;39;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44" name="Shape 44"/>
        <p:cNvGrpSpPr/>
        <p:nvPr/>
      </p:nvGrpSpPr>
      <p:grpSpPr>
        <a:xfrm>
          <a:off x="0" y="0"/>
          <a:ext cx="0" cy="0"/>
          <a:chOff x="0" y="0"/>
          <a:chExt cx="0" cy="0"/>
        </a:xfrm>
      </p:grpSpPr>
      <p:sp>
        <p:nvSpPr>
          <p:cNvPr id="45" name="Google Shape;45;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51" name="Shape 51"/>
        <p:cNvGrpSpPr/>
        <p:nvPr/>
      </p:nvGrpSpPr>
      <p:grpSpPr>
        <a:xfrm>
          <a:off x="0" y="0"/>
          <a:ext cx="0" cy="0"/>
          <a:chOff x="0" y="0"/>
          <a:chExt cx="0" cy="0"/>
        </a:xfrm>
      </p:grpSpPr>
      <p:sp>
        <p:nvSpPr>
          <p:cNvPr id="52" name="Google Shape;52;p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60" name="Shape 60"/>
        <p:cNvGrpSpPr/>
        <p:nvPr/>
      </p:nvGrpSpPr>
      <p:grpSpPr>
        <a:xfrm>
          <a:off x="0" y="0"/>
          <a:ext cx="0" cy="0"/>
          <a:chOff x="0" y="0"/>
          <a:chExt cx="0" cy="0"/>
        </a:xfrm>
      </p:grpSpPr>
      <p:sp>
        <p:nvSpPr>
          <p:cNvPr id="61" name="Google Shape;61;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11.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8.jpg"/><Relationship Id="rId5" Type="http://schemas.openxmlformats.org/officeDocument/2006/relationships/image" Target="../media/image21.png"/><Relationship Id="rId6" Type="http://schemas.openxmlformats.org/officeDocument/2006/relationships/hyperlink" Target="http://top10.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8.jp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jpg"/><Relationship Id="rId6" Type="http://schemas.openxmlformats.org/officeDocument/2006/relationships/hyperlink" Target="mailto:ace1ufalnoturno@gmail.com" TargetMode="External"/><Relationship Id="rId7" Type="http://schemas.openxmlformats.org/officeDocument/2006/relationships/hyperlink" Target="mailto:ace1ufalnoturno@gmail.com" TargetMode="External"/><Relationship Id="rId8" Type="http://schemas.openxmlformats.org/officeDocument/2006/relationships/hyperlink" Target="mailto:ace1ufalnoturno@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s://digitaliza.ai/pt/instapage-3?utm_source=Startse&amp;utm_medium=mail&amp;utm_campaign=7-ferramentas-producao-de-conteudo" TargetMode="External"/><Relationship Id="rId4" Type="http://schemas.openxmlformats.org/officeDocument/2006/relationships/hyperlink" Target="https://digitaliza.ai/pt/freepik?utm_source=Startse&amp;utm_medium=mail&amp;utm_campaign=7-ferramentas-producao-de-conteudo" TargetMode="External"/><Relationship Id="rId5"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digitaliza.ai/pt/mlabs?utm_source=Startse&amp;utm_medium=mail&amp;utm_campaign=7-ferramentas-producao-de-conteudo" TargetMode="External"/><Relationship Id="rId4" Type="http://schemas.openxmlformats.org/officeDocument/2006/relationships/hyperlink" Target="https://digitaliza.ai/pt/hootsuite-4?utm_source=Startse&amp;utm_medium=mail&amp;utm_campaign=7-ferramentas-producao-de-conteudo" TargetMode="External"/><Relationship Id="rId5" Type="http://schemas.openxmlformats.org/officeDocument/2006/relationships/hyperlink" Target="https://digitaliza.ai/pt/copyai?utm_source=Startse&amp;utm_medium=mail&amp;utm_campaign=7-ferramentas-producao-de-conteudo" TargetMode="External"/><Relationship Id="rId6"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www.planalto.gov.br/ccivil_03/_ato2015-2018/2018/lei/l13709.htm" TargetMode="External"/><Relationship Id="rId4" Type="http://schemas.openxmlformats.org/officeDocument/2006/relationships/image" Target="../media/image8.jpg"/><Relationship Id="rId5"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8.jpg"/><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0.jpg"/><Relationship Id="rId4" Type="http://schemas.openxmlformats.org/officeDocument/2006/relationships/image" Target="../media/image24.jpg"/><Relationship Id="rId5" Type="http://schemas.openxmlformats.org/officeDocument/2006/relationships/image" Target="../media/image31.jpg"/><Relationship Id="rId6" Type="http://schemas.openxmlformats.org/officeDocument/2006/relationships/image" Target="../media/image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32.pn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8.jpg"/><Relationship Id="rId4" Type="http://schemas.openxmlformats.org/officeDocument/2006/relationships/image" Target="../media/image26.png"/><Relationship Id="rId5"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5.png"/><Relationship Id="rId4" Type="http://schemas.openxmlformats.org/officeDocument/2006/relationships/image" Target="../media/image29.png"/><Relationship Id="rId5" Type="http://schemas.openxmlformats.org/officeDocument/2006/relationships/image" Target="../media/image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8.jpg"/><Relationship Id="rId4" Type="http://schemas.openxmlformats.org/officeDocument/2006/relationships/hyperlink" Target="https://www.bitrix24.com.br/?utm_source=google&amp;utm_medium=cpc&amp;utm_campaign=21440239088-167260981427&amp;gad_source=1&amp;gad_campaignid=21440239088&amp;gbraid=0AAAAADJNAbL3GBishHNyC4T2vOoy_z8Vo&amp;gclid=CjwKCAiAuIDJBhBoEiwAxhgyFtlkQzxefhX3mxQNqEEXvlgIfUO4LexRQO7tcTCaS4MMh2RHHpnExxoCmc0QAvD_Bw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sp>
        <p:nvSpPr>
          <p:cNvPr id="95" name="Google Shape;95;p1"/>
          <p:cNvSpPr/>
          <p:nvPr/>
        </p:nvSpPr>
        <p:spPr>
          <a:xfrm>
            <a:off x="0" y="2"/>
            <a:ext cx="12207240" cy="6488911"/>
          </a:xfrm>
          <a:custGeom>
            <a:rect b="b" l="l" r="r" t="t"/>
            <a:pathLst>
              <a:path extrusionOk="0" h="9721215" w="18288000">
                <a:moveTo>
                  <a:pt x="0" y="9720635"/>
                </a:moveTo>
                <a:lnTo>
                  <a:pt x="18287998" y="9720635"/>
                </a:lnTo>
                <a:lnTo>
                  <a:pt x="18287998" y="0"/>
                </a:lnTo>
                <a:lnTo>
                  <a:pt x="0" y="0"/>
                </a:lnTo>
                <a:lnTo>
                  <a:pt x="0" y="9720635"/>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96" name="Google Shape;96;p1"/>
          <p:cNvSpPr/>
          <p:nvPr/>
        </p:nvSpPr>
        <p:spPr>
          <a:xfrm>
            <a:off x="0" y="6855012"/>
            <a:ext cx="12207240" cy="3390"/>
          </a:xfrm>
          <a:custGeom>
            <a:rect b="b" l="l" r="r" t="t"/>
            <a:pathLst>
              <a:path extrusionOk="0" h="5079" w="18288000">
                <a:moveTo>
                  <a:pt x="0" y="4483"/>
                </a:moveTo>
                <a:lnTo>
                  <a:pt x="18287998" y="4483"/>
                </a:lnTo>
                <a:lnTo>
                  <a:pt x="18287998" y="0"/>
                </a:lnTo>
                <a:lnTo>
                  <a:pt x="0" y="0"/>
                </a:lnTo>
                <a:lnTo>
                  <a:pt x="0" y="4483"/>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97" name="Google Shape;97;p1"/>
          <p:cNvSpPr/>
          <p:nvPr/>
        </p:nvSpPr>
        <p:spPr>
          <a:xfrm>
            <a:off x="0" y="6480425"/>
            <a:ext cx="12207240" cy="375118"/>
          </a:xfrm>
          <a:custGeom>
            <a:rect b="b" l="l" r="r" t="t"/>
            <a:pathLst>
              <a:path extrusionOk="0" h="561975" w="18288000">
                <a:moveTo>
                  <a:pt x="18287998" y="561880"/>
                </a:moveTo>
                <a:lnTo>
                  <a:pt x="0" y="561880"/>
                </a:lnTo>
                <a:lnTo>
                  <a:pt x="0" y="0"/>
                </a:lnTo>
                <a:lnTo>
                  <a:pt x="18287998" y="0"/>
                </a:lnTo>
                <a:lnTo>
                  <a:pt x="18287998" y="561880"/>
                </a:lnTo>
                <a:close/>
              </a:path>
            </a:pathLst>
          </a:custGeom>
          <a:solidFill>
            <a:srgbClr val="C1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pic>
        <p:nvPicPr>
          <p:cNvPr id="98" name="Google Shape;98;p1"/>
          <p:cNvPicPr preferRelativeResize="0"/>
          <p:nvPr/>
        </p:nvPicPr>
        <p:blipFill rotWithShape="1">
          <a:blip r:embed="rId3">
            <a:alphaModFix/>
          </a:blip>
          <a:srcRect b="0" l="0" r="0" t="0"/>
          <a:stretch/>
        </p:blipFill>
        <p:spPr>
          <a:xfrm>
            <a:off x="9272610" y="4714582"/>
            <a:ext cx="768349" cy="1460499"/>
          </a:xfrm>
          <a:prstGeom prst="rect">
            <a:avLst/>
          </a:prstGeom>
          <a:noFill/>
          <a:ln>
            <a:noFill/>
          </a:ln>
        </p:spPr>
      </p:pic>
      <p:grpSp>
        <p:nvGrpSpPr>
          <p:cNvPr id="99" name="Google Shape;99;p1"/>
          <p:cNvGrpSpPr/>
          <p:nvPr/>
        </p:nvGrpSpPr>
        <p:grpSpPr>
          <a:xfrm>
            <a:off x="10598090" y="5231366"/>
            <a:ext cx="1409770" cy="939846"/>
            <a:chOff x="15896341" y="7846654"/>
            <a:chExt cx="2114549" cy="1409699"/>
          </a:xfrm>
        </p:grpSpPr>
        <p:pic>
          <p:nvPicPr>
            <p:cNvPr id="100" name="Google Shape;100;p1"/>
            <p:cNvPicPr preferRelativeResize="0"/>
            <p:nvPr/>
          </p:nvPicPr>
          <p:blipFill rotWithShape="1">
            <a:blip r:embed="rId4">
              <a:alphaModFix/>
            </a:blip>
            <a:srcRect b="0" l="0" r="0" t="0"/>
            <a:stretch/>
          </p:blipFill>
          <p:spPr>
            <a:xfrm>
              <a:off x="15896341" y="7846654"/>
              <a:ext cx="2114549" cy="1409699"/>
            </a:xfrm>
            <a:prstGeom prst="rect">
              <a:avLst/>
            </a:prstGeom>
            <a:noFill/>
            <a:ln>
              <a:noFill/>
            </a:ln>
          </p:spPr>
        </p:pic>
        <p:sp>
          <p:nvSpPr>
            <p:cNvPr id="101" name="Google Shape;101;p1"/>
            <p:cNvSpPr/>
            <p:nvPr/>
          </p:nvSpPr>
          <p:spPr>
            <a:xfrm>
              <a:off x="17062144" y="8233791"/>
              <a:ext cx="171450" cy="238125"/>
            </a:xfrm>
            <a:custGeom>
              <a:rect b="b" l="l" r="r" t="t"/>
              <a:pathLst>
                <a:path extrusionOk="0" h="238125" w="171450">
                  <a:moveTo>
                    <a:pt x="170878" y="237548"/>
                  </a:moveTo>
                  <a:lnTo>
                    <a:pt x="0" y="237548"/>
                  </a:lnTo>
                  <a:lnTo>
                    <a:pt x="85439" y="0"/>
                  </a:lnTo>
                  <a:lnTo>
                    <a:pt x="170878" y="237548"/>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p:txBody>
        </p:sp>
      </p:grpSp>
      <p:pic>
        <p:nvPicPr>
          <p:cNvPr id="102" name="Google Shape;102;p1"/>
          <p:cNvPicPr preferRelativeResize="0"/>
          <p:nvPr/>
        </p:nvPicPr>
        <p:blipFill rotWithShape="1">
          <a:blip r:embed="rId5">
            <a:alphaModFix/>
          </a:blip>
          <a:srcRect b="0" l="0" r="0" t="0"/>
          <a:stretch/>
        </p:blipFill>
        <p:spPr>
          <a:xfrm>
            <a:off x="3451225" y="2111083"/>
            <a:ext cx="5288663" cy="2603500"/>
          </a:xfrm>
          <a:prstGeom prst="rect">
            <a:avLst/>
          </a:prstGeom>
          <a:noFill/>
          <a:ln>
            <a:noFill/>
          </a:ln>
        </p:spPr>
      </p:pic>
      <p:sp>
        <p:nvSpPr>
          <p:cNvPr id="103" name="Google Shape;103;p1"/>
          <p:cNvSpPr txBox="1"/>
          <p:nvPr>
            <p:ph type="title"/>
          </p:nvPr>
        </p:nvSpPr>
        <p:spPr>
          <a:xfrm>
            <a:off x="1021785" y="888345"/>
            <a:ext cx="10467300" cy="2071200"/>
          </a:xfrm>
          <a:prstGeom prst="rect">
            <a:avLst/>
          </a:prstGeom>
          <a:noFill/>
          <a:ln>
            <a:noFill/>
          </a:ln>
        </p:spPr>
        <p:txBody>
          <a:bodyPr anchorCtr="0" anchor="t" bIns="0" lIns="0" spcFirstLastPara="1" rIns="0" wrap="square" tIns="8475">
            <a:spAutoFit/>
          </a:bodyPr>
          <a:lstStyle/>
          <a:p>
            <a:pPr indent="0" lvl="0" marL="12700" rtl="0" algn="l">
              <a:lnSpc>
                <a:spcPct val="100000"/>
              </a:lnSpc>
              <a:spcBef>
                <a:spcPts val="0"/>
              </a:spcBef>
              <a:spcAft>
                <a:spcPts val="0"/>
              </a:spcAft>
              <a:buSzPts val="900"/>
              <a:buNone/>
            </a:pPr>
            <a:r>
              <a:rPr lang="pt-BR" sz="6700">
                <a:latin typeface="Times New Roman"/>
                <a:ea typeface="Times New Roman"/>
                <a:cs typeface="Times New Roman"/>
                <a:sym typeface="Times New Roman"/>
              </a:rPr>
              <a:t>PROJETO DE EXTENSÃO</a:t>
            </a:r>
            <a:br>
              <a:rPr lang="pt-BR" sz="6700">
                <a:latin typeface="Times New Roman"/>
                <a:ea typeface="Times New Roman"/>
                <a:cs typeface="Times New Roman"/>
                <a:sym typeface="Times New Roman"/>
              </a:rPr>
            </a:br>
            <a:endParaRPr sz="6700">
              <a:latin typeface="Times New Roman"/>
              <a:ea typeface="Times New Roman"/>
              <a:cs typeface="Times New Roman"/>
              <a:sym typeface="Times New Roman"/>
            </a:endParaRPr>
          </a:p>
        </p:txBody>
      </p:sp>
      <p:sp>
        <p:nvSpPr>
          <p:cNvPr id="104" name="Google Shape;104;p1"/>
          <p:cNvSpPr txBox="1"/>
          <p:nvPr/>
        </p:nvSpPr>
        <p:spPr>
          <a:xfrm>
            <a:off x="277750" y="5853850"/>
            <a:ext cx="8341500" cy="400200"/>
          </a:xfrm>
          <a:prstGeom prst="rect">
            <a:avLst/>
          </a:prstGeom>
          <a:noFill/>
          <a:ln>
            <a:noFill/>
          </a:ln>
        </p:spPr>
        <p:txBody>
          <a:bodyPr anchorCtr="0" anchor="t" bIns="60950" lIns="60950" spcFirstLastPara="1" rIns="60950" wrap="square" tIns="60950">
            <a:spAutoFit/>
          </a:bodyPr>
          <a:lstStyle/>
          <a:p>
            <a:pPr indent="0" lvl="0" marL="12700" marR="0" rtl="0" algn="l">
              <a:lnSpc>
                <a:spcPct val="100000"/>
              </a:lnSpc>
              <a:spcBef>
                <a:spcPts val="0"/>
              </a:spcBef>
              <a:spcAft>
                <a:spcPts val="0"/>
              </a:spcAft>
              <a:buClr>
                <a:srgbClr val="000000"/>
              </a:buClr>
              <a:buSzPts val="2100"/>
              <a:buFont typeface="Arial"/>
              <a:buNone/>
            </a:pPr>
            <a:r>
              <a:rPr b="1" i="0" lang="pt-BR" sz="1800" u="none" cap="none" strike="noStrike">
                <a:solidFill>
                  <a:srgbClr val="000000"/>
                </a:solidFill>
                <a:latin typeface="Arial"/>
                <a:ea typeface="Arial"/>
                <a:cs typeface="Arial"/>
                <a:sym typeface="Arial"/>
              </a:rPr>
              <a:t>Coordenação: Profa. Dra. Elyrouse Cavalcante de Oliveira Bellini - UFAL</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0"/>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257" name="Google Shape;257;p10"/>
          <p:cNvSpPr/>
          <p:nvPr/>
        </p:nvSpPr>
        <p:spPr>
          <a:xfrm>
            <a:off x="4327236" y="882491"/>
            <a:ext cx="3537527" cy="339898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 name="Google Shape;258;p10"/>
          <p:cNvSpPr txBox="1"/>
          <p:nvPr/>
        </p:nvSpPr>
        <p:spPr>
          <a:xfrm>
            <a:off x="5230585" y="1315868"/>
            <a:ext cx="2634178" cy="264687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16600"/>
              <a:buFont typeface="Arial"/>
              <a:buNone/>
            </a:pPr>
            <a:r>
              <a:rPr b="1" i="0" lang="pt-BR" sz="16600" u="none" cap="none" strike="noStrike">
                <a:solidFill>
                  <a:srgbClr val="242625"/>
                </a:solidFill>
                <a:latin typeface="Arial Black"/>
                <a:ea typeface="Arial Black"/>
                <a:cs typeface="Arial Black"/>
                <a:sym typeface="Arial Black"/>
              </a:rPr>
              <a:t>3</a:t>
            </a:r>
            <a:endParaRPr b="0" i="0" sz="16600" u="none" cap="none" strike="noStrike">
              <a:solidFill>
                <a:schemeClr val="dk1"/>
              </a:solidFill>
              <a:latin typeface="Arial Black"/>
              <a:ea typeface="Arial Black"/>
              <a:cs typeface="Arial Black"/>
              <a:sym typeface="Arial Black"/>
            </a:endParaRPr>
          </a:p>
        </p:txBody>
      </p:sp>
      <p:sp>
        <p:nvSpPr>
          <p:cNvPr id="259" name="Google Shape;259;p10"/>
          <p:cNvSpPr txBox="1"/>
          <p:nvPr/>
        </p:nvSpPr>
        <p:spPr>
          <a:xfrm>
            <a:off x="2492087" y="4559583"/>
            <a:ext cx="7207800" cy="7080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000"/>
              <a:buFont typeface="Arial"/>
              <a:buNone/>
            </a:pPr>
            <a:r>
              <a:rPr b="1" i="0" lang="pt-BR" sz="4000" u="none" cap="none" strike="noStrike">
                <a:solidFill>
                  <a:schemeClr val="dk1"/>
                </a:solidFill>
                <a:latin typeface="Arial"/>
                <a:ea typeface="Arial"/>
                <a:cs typeface="Arial"/>
                <a:sym typeface="Arial"/>
              </a:rPr>
              <a:t>PÚBLICO ALVO</a:t>
            </a:r>
            <a:endParaRPr b="0" i="0" sz="4000" u="none" cap="none" strike="noStrike">
              <a:solidFill>
                <a:schemeClr val="dk1"/>
              </a:solidFill>
              <a:latin typeface="Arial"/>
              <a:ea typeface="Arial"/>
              <a:cs typeface="Arial"/>
              <a:sym typeface="Arial"/>
            </a:endParaRPr>
          </a:p>
        </p:txBody>
      </p:sp>
      <p:sp>
        <p:nvSpPr>
          <p:cNvPr id="260" name="Google Shape;260;p10"/>
          <p:cNvSpPr/>
          <p:nvPr/>
        </p:nvSpPr>
        <p:spPr>
          <a:xfrm>
            <a:off x="3448924" y="20802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 name="Google Shape;261;p10"/>
          <p:cNvSpPr/>
          <p:nvPr/>
        </p:nvSpPr>
        <p:spPr>
          <a:xfrm>
            <a:off x="3521346" y="24884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 name="Google Shape;262;p10"/>
          <p:cNvSpPr/>
          <p:nvPr/>
        </p:nvSpPr>
        <p:spPr>
          <a:xfrm>
            <a:off x="3593386" y="27657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63" name="Google Shape;263;p10"/>
          <p:cNvGrpSpPr/>
          <p:nvPr/>
        </p:nvGrpSpPr>
        <p:grpSpPr>
          <a:xfrm>
            <a:off x="8188599" y="2110865"/>
            <a:ext cx="621105" cy="977477"/>
            <a:chOff x="5425425" y="956555"/>
            <a:chExt cx="621105" cy="977477"/>
          </a:xfrm>
        </p:grpSpPr>
        <p:sp>
          <p:nvSpPr>
            <p:cNvPr id="264" name="Google Shape;264;p10"/>
            <p:cNvSpPr/>
            <p:nvPr/>
          </p:nvSpPr>
          <p:spPr>
            <a:xfrm rot="-317296">
              <a:off x="5436074" y="983645"/>
              <a:ext cx="599806" cy="258792"/>
            </a:xfrm>
            <a:custGeom>
              <a:rect b="b" l="l" r="r" t="t"/>
              <a:pathLst>
                <a:path extrusionOk="0" h="1678" w="3889">
                  <a:moveTo>
                    <a:pt x="2765" y="1"/>
                  </a:moveTo>
                  <a:cubicBezTo>
                    <a:pt x="2609" y="1"/>
                    <a:pt x="2452" y="20"/>
                    <a:pt x="2301" y="58"/>
                  </a:cubicBezTo>
                  <a:cubicBezTo>
                    <a:pt x="1491" y="230"/>
                    <a:pt x="767" y="662"/>
                    <a:pt x="216" y="1278"/>
                  </a:cubicBezTo>
                  <a:cubicBezTo>
                    <a:pt x="151" y="1354"/>
                    <a:pt x="87" y="1429"/>
                    <a:pt x="43" y="1516"/>
                  </a:cubicBezTo>
                  <a:cubicBezTo>
                    <a:pt x="0" y="1570"/>
                    <a:pt x="33" y="1624"/>
                    <a:pt x="87" y="1624"/>
                  </a:cubicBezTo>
                  <a:lnTo>
                    <a:pt x="1145" y="1678"/>
                  </a:lnTo>
                  <a:cubicBezTo>
                    <a:pt x="1523" y="1645"/>
                    <a:pt x="1944" y="1613"/>
                    <a:pt x="2376" y="1570"/>
                  </a:cubicBezTo>
                  <a:cubicBezTo>
                    <a:pt x="2646" y="1548"/>
                    <a:pt x="2916" y="1472"/>
                    <a:pt x="3176" y="1354"/>
                  </a:cubicBezTo>
                  <a:cubicBezTo>
                    <a:pt x="3348" y="1278"/>
                    <a:pt x="3500" y="1159"/>
                    <a:pt x="3629" y="1019"/>
                  </a:cubicBezTo>
                  <a:cubicBezTo>
                    <a:pt x="3888" y="738"/>
                    <a:pt x="3791" y="284"/>
                    <a:pt x="3435" y="144"/>
                  </a:cubicBezTo>
                  <a:cubicBezTo>
                    <a:pt x="3370" y="112"/>
                    <a:pt x="3305" y="79"/>
                    <a:pt x="3230" y="58"/>
                  </a:cubicBezTo>
                  <a:cubicBezTo>
                    <a:pt x="3078" y="20"/>
                    <a:pt x="2922" y="1"/>
                    <a:pt x="27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 name="Google Shape;265;p10"/>
            <p:cNvSpPr/>
            <p:nvPr/>
          </p:nvSpPr>
          <p:spPr>
            <a:xfrm rot="-317296">
              <a:off x="5470513" y="1334071"/>
              <a:ext cx="509889" cy="199106"/>
            </a:xfrm>
            <a:custGeom>
              <a:rect b="b" l="l" r="r" t="t"/>
              <a:pathLst>
                <a:path extrusionOk="0" h="1291" w="3306">
                  <a:moveTo>
                    <a:pt x="1835" y="0"/>
                  </a:moveTo>
                  <a:cubicBezTo>
                    <a:pt x="1796" y="0"/>
                    <a:pt x="1757" y="2"/>
                    <a:pt x="1718" y="4"/>
                  </a:cubicBezTo>
                  <a:cubicBezTo>
                    <a:pt x="1199" y="26"/>
                    <a:pt x="692" y="144"/>
                    <a:pt x="227" y="360"/>
                  </a:cubicBezTo>
                  <a:cubicBezTo>
                    <a:pt x="173" y="382"/>
                    <a:pt x="130" y="414"/>
                    <a:pt x="87" y="447"/>
                  </a:cubicBezTo>
                  <a:cubicBezTo>
                    <a:pt x="1" y="533"/>
                    <a:pt x="11" y="609"/>
                    <a:pt x="119" y="663"/>
                  </a:cubicBezTo>
                  <a:cubicBezTo>
                    <a:pt x="152" y="684"/>
                    <a:pt x="195" y="706"/>
                    <a:pt x="238" y="717"/>
                  </a:cubicBezTo>
                  <a:cubicBezTo>
                    <a:pt x="703" y="911"/>
                    <a:pt x="1189" y="1052"/>
                    <a:pt x="1685" y="1160"/>
                  </a:cubicBezTo>
                  <a:cubicBezTo>
                    <a:pt x="1945" y="1235"/>
                    <a:pt x="2215" y="1278"/>
                    <a:pt x="2496" y="1289"/>
                  </a:cubicBezTo>
                  <a:cubicBezTo>
                    <a:pt x="2513" y="1290"/>
                    <a:pt x="2530" y="1291"/>
                    <a:pt x="2548" y="1291"/>
                  </a:cubicBezTo>
                  <a:cubicBezTo>
                    <a:pt x="2701" y="1291"/>
                    <a:pt x="2846" y="1248"/>
                    <a:pt x="2982" y="1170"/>
                  </a:cubicBezTo>
                  <a:cubicBezTo>
                    <a:pt x="3262" y="998"/>
                    <a:pt x="3306" y="684"/>
                    <a:pt x="3079" y="458"/>
                  </a:cubicBezTo>
                  <a:cubicBezTo>
                    <a:pt x="2971" y="350"/>
                    <a:pt x="2852" y="263"/>
                    <a:pt x="2722" y="198"/>
                  </a:cubicBezTo>
                  <a:cubicBezTo>
                    <a:pt x="2445" y="74"/>
                    <a:pt x="2141" y="0"/>
                    <a:pt x="18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 name="Google Shape;266;p10"/>
            <p:cNvSpPr/>
            <p:nvPr/>
          </p:nvSpPr>
          <p:spPr>
            <a:xfrm rot="-317296">
              <a:off x="5466737" y="1560467"/>
              <a:ext cx="295045" cy="360736"/>
            </a:xfrm>
            <a:custGeom>
              <a:rect b="b" l="l" r="r" t="t"/>
              <a:pathLst>
                <a:path extrusionOk="0" h="2339" w="1913">
                  <a:moveTo>
                    <a:pt x="68" y="0"/>
                  </a:moveTo>
                  <a:cubicBezTo>
                    <a:pt x="31" y="0"/>
                    <a:pt x="0" y="24"/>
                    <a:pt x="0" y="69"/>
                  </a:cubicBezTo>
                  <a:cubicBezTo>
                    <a:pt x="0" y="112"/>
                    <a:pt x="0" y="166"/>
                    <a:pt x="0" y="209"/>
                  </a:cubicBezTo>
                  <a:cubicBezTo>
                    <a:pt x="65" y="458"/>
                    <a:pt x="119" y="706"/>
                    <a:pt x="195" y="944"/>
                  </a:cubicBezTo>
                  <a:cubicBezTo>
                    <a:pt x="314" y="1322"/>
                    <a:pt x="508" y="1668"/>
                    <a:pt x="756" y="1970"/>
                  </a:cubicBezTo>
                  <a:cubicBezTo>
                    <a:pt x="875" y="2121"/>
                    <a:pt x="1026" y="2240"/>
                    <a:pt x="1210" y="2305"/>
                  </a:cubicBezTo>
                  <a:cubicBezTo>
                    <a:pt x="1269" y="2328"/>
                    <a:pt x="1330" y="2338"/>
                    <a:pt x="1390" y="2338"/>
                  </a:cubicBezTo>
                  <a:cubicBezTo>
                    <a:pt x="1616" y="2338"/>
                    <a:pt x="1829" y="2187"/>
                    <a:pt x="1880" y="1948"/>
                  </a:cubicBezTo>
                  <a:cubicBezTo>
                    <a:pt x="1901" y="1894"/>
                    <a:pt x="1912" y="1840"/>
                    <a:pt x="1912" y="1786"/>
                  </a:cubicBezTo>
                  <a:cubicBezTo>
                    <a:pt x="1901" y="1495"/>
                    <a:pt x="1793" y="1225"/>
                    <a:pt x="1610" y="1009"/>
                  </a:cubicBezTo>
                  <a:cubicBezTo>
                    <a:pt x="1286" y="588"/>
                    <a:pt x="854" y="263"/>
                    <a:pt x="357" y="80"/>
                  </a:cubicBezTo>
                  <a:cubicBezTo>
                    <a:pt x="314" y="58"/>
                    <a:pt x="270" y="47"/>
                    <a:pt x="227" y="37"/>
                  </a:cubicBezTo>
                  <a:cubicBezTo>
                    <a:pt x="184" y="37"/>
                    <a:pt x="152" y="26"/>
                    <a:pt x="119" y="15"/>
                  </a:cubicBezTo>
                  <a:cubicBezTo>
                    <a:pt x="102" y="5"/>
                    <a:pt x="85"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1"/>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272" name="Google Shape;272;p11"/>
          <p:cNvSpPr/>
          <p:nvPr/>
        </p:nvSpPr>
        <p:spPr>
          <a:xfrm>
            <a:off x="4094558" y="430016"/>
            <a:ext cx="3790580" cy="44959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11"/>
          <p:cNvSpPr txBox="1"/>
          <p:nvPr/>
        </p:nvSpPr>
        <p:spPr>
          <a:xfrm>
            <a:off x="4899957" y="454759"/>
            <a:ext cx="379058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PÚBLICO ALVO </a:t>
            </a:r>
            <a:endParaRPr b="0" i="0" sz="2000" u="none" cap="none" strike="noStrike">
              <a:solidFill>
                <a:schemeClr val="dk1"/>
              </a:solidFill>
              <a:latin typeface="Calibri"/>
              <a:ea typeface="Calibri"/>
              <a:cs typeface="Calibri"/>
              <a:sym typeface="Calibri"/>
            </a:endParaRPr>
          </a:p>
        </p:txBody>
      </p:sp>
      <p:sp>
        <p:nvSpPr>
          <p:cNvPr id="274" name="Google Shape;274;p11"/>
          <p:cNvSpPr txBox="1"/>
          <p:nvPr/>
        </p:nvSpPr>
        <p:spPr>
          <a:xfrm>
            <a:off x="713350" y="1520425"/>
            <a:ext cx="10598700" cy="2586000"/>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100000"/>
              </a:lnSpc>
              <a:spcBef>
                <a:spcPts val="0"/>
              </a:spcBef>
              <a:spcAft>
                <a:spcPts val="0"/>
              </a:spcAft>
              <a:buClr>
                <a:schemeClr val="dk1"/>
              </a:buClr>
              <a:buSzPts val="1800"/>
              <a:buChar char="▪"/>
            </a:pPr>
            <a:r>
              <a:rPr b="1" i="0" lang="pt-BR" sz="1800" u="none" cap="none" strike="noStrike">
                <a:solidFill>
                  <a:schemeClr val="dk1"/>
                </a:solidFill>
              </a:rPr>
              <a:t>Definição de Segmentação de Clientes</a:t>
            </a:r>
            <a:endParaRPr b="1" i="0" sz="1800" u="none" cap="none" strike="noStrike">
              <a:solidFill>
                <a:schemeClr val="dk1"/>
              </a:solidFill>
            </a:endParaRPr>
          </a:p>
          <a:p>
            <a:pPr indent="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2ED47B"/>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latin typeface="Arial"/>
                <a:ea typeface="Arial"/>
                <a:cs typeface="Arial"/>
                <a:sym typeface="Arial"/>
              </a:rPr>
              <a:t>Segmentação de clientes pode ser definida como a representação ampla dos consumidores de uma empresa. Em termos práticos, este conceito envolve a identificação e categorização de grupos de potenciais clientes com base em uma análise detalhada de suas características comportamentais, socioeconômicas e demográficas. Esse processo permite uma compreensão mais aprofundada do público-alvo, facilitando a formulação de estratégias de marketing mais precisas e adaptadas às necessidades específicas de cada segmento identificado.</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5" name="Google Shape;275;p11"/>
          <p:cNvSpPr/>
          <p:nvPr/>
        </p:nvSpPr>
        <p:spPr>
          <a:xfrm>
            <a:off x="3186954" y="3909526"/>
            <a:ext cx="5818200" cy="1425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11"/>
          <p:cNvSpPr txBox="1"/>
          <p:nvPr/>
        </p:nvSpPr>
        <p:spPr>
          <a:xfrm>
            <a:off x="3330438" y="4160513"/>
            <a:ext cx="5531100" cy="923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latin typeface="Arial"/>
                <a:ea typeface="Arial"/>
                <a:cs typeface="Arial"/>
                <a:sym typeface="Arial"/>
              </a:rPr>
              <a:t>Por exemplo, uma empresa que vende um software relacionado ao setor de produção de carros, pode definir seu público-alvo como fábricas de carros.</a:t>
            </a:r>
            <a:endParaRPr b="0" i="0" sz="1400" u="none" cap="none" strike="noStrike">
              <a:solidFill>
                <a:srgbClr val="000000"/>
              </a:solidFill>
              <a:latin typeface="Arial"/>
              <a:ea typeface="Arial"/>
              <a:cs typeface="Arial"/>
              <a:sym typeface="Arial"/>
            </a:endParaRPr>
          </a:p>
        </p:txBody>
      </p:sp>
      <p:sp>
        <p:nvSpPr>
          <p:cNvPr id="277" name="Google Shape;277;p11"/>
          <p:cNvSpPr txBox="1"/>
          <p:nvPr/>
        </p:nvSpPr>
        <p:spPr>
          <a:xfrm>
            <a:off x="91593" y="6357255"/>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pt-BR" sz="2000">
                <a:solidFill>
                  <a:schemeClr val="dk1"/>
                </a:solidFill>
                <a:latin typeface="Calibri"/>
                <a:ea typeface="Calibri"/>
                <a:cs typeface="Calibri"/>
                <a:sym typeface="Calibri"/>
              </a:rPr>
              <a:t>(</a:t>
            </a:r>
            <a:r>
              <a:rPr i="0" lang="pt-BR" sz="2000" u="none" cap="none" strike="noStrike">
                <a:solidFill>
                  <a:schemeClr val="dk1"/>
                </a:solidFill>
                <a:latin typeface="Calibri"/>
                <a:ea typeface="Calibri"/>
                <a:cs typeface="Calibri"/>
                <a:sym typeface="Calibri"/>
              </a:rPr>
              <a:t>Neoway,2020</a:t>
            </a:r>
            <a:r>
              <a:rPr lang="pt-BR" sz="2000">
                <a:solidFill>
                  <a:schemeClr val="dk1"/>
                </a:solidFill>
                <a:latin typeface="Calibri"/>
                <a:ea typeface="Calibri"/>
                <a:cs typeface="Calibri"/>
                <a:sym typeface="Calibri"/>
              </a:rPr>
              <a:t>a)</a:t>
            </a:r>
            <a:endParaRPr i="0" sz="2000" u="none" cap="none" strike="noStrike">
              <a:solidFill>
                <a:srgbClr val="000000"/>
              </a:solidFill>
              <a:latin typeface="Calibri"/>
              <a:ea typeface="Calibri"/>
              <a:cs typeface="Calibri"/>
              <a:sym typeface="Calibri"/>
            </a:endParaRPr>
          </a:p>
        </p:txBody>
      </p:sp>
      <p:pic>
        <p:nvPicPr>
          <p:cNvPr descr="Alvo" id="278" name="Google Shape;278;p11"/>
          <p:cNvPicPr preferRelativeResize="0"/>
          <p:nvPr/>
        </p:nvPicPr>
        <p:blipFill rotWithShape="1">
          <a:blip r:embed="rId4">
            <a:alphaModFix/>
          </a:blip>
          <a:srcRect b="0" l="0" r="0" t="0"/>
          <a:stretch/>
        </p:blipFill>
        <p:spPr>
          <a:xfrm>
            <a:off x="652181" y="4419259"/>
            <a:ext cx="1836655" cy="18366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2"/>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284" name="Google Shape;284;p12"/>
          <p:cNvSpPr/>
          <p:nvPr/>
        </p:nvSpPr>
        <p:spPr>
          <a:xfrm>
            <a:off x="4200700" y="358300"/>
            <a:ext cx="3687900" cy="6510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p12"/>
          <p:cNvSpPr txBox="1"/>
          <p:nvPr/>
        </p:nvSpPr>
        <p:spPr>
          <a:xfrm>
            <a:off x="4306852" y="358300"/>
            <a:ext cx="32262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DEFINIR PÚBLICO-ALVO</a:t>
            </a:r>
            <a:endParaRPr b="1" i="0" sz="2000" u="none" cap="none" strike="noStrike">
              <a:solidFill>
                <a:srgbClr val="24262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242625"/>
              </a:solidFill>
              <a:latin typeface="Arial"/>
              <a:ea typeface="Arial"/>
              <a:cs typeface="Arial"/>
              <a:sym typeface="Arial"/>
            </a:endParaRPr>
          </a:p>
        </p:txBody>
      </p:sp>
      <p:sp>
        <p:nvSpPr>
          <p:cNvPr id="286" name="Google Shape;286;p12"/>
          <p:cNvSpPr txBox="1"/>
          <p:nvPr/>
        </p:nvSpPr>
        <p:spPr>
          <a:xfrm>
            <a:off x="2491250" y="1563475"/>
            <a:ext cx="7564800" cy="446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pt-BR" sz="1800" u="none" cap="none" strike="noStrike">
                <a:solidFill>
                  <a:srgbClr val="000000"/>
                </a:solidFill>
                <a:latin typeface="Arial"/>
                <a:ea typeface="Arial"/>
                <a:cs typeface="Arial"/>
                <a:sym typeface="Arial"/>
              </a:rPr>
              <a:t>SEGMENTOS </a:t>
            </a:r>
            <a:endParaRPr b="1" i="0" sz="1800" u="none" cap="none" strike="noStrike">
              <a:solidFill>
                <a:srgbClr val="000000"/>
              </a:solidFill>
              <a:latin typeface="Arial"/>
              <a:ea typeface="Arial"/>
              <a:cs typeface="Arial"/>
              <a:sym typeface="Arial"/>
            </a:endParaRPr>
          </a:p>
          <a:p>
            <a:pPr indent="0" lvl="0" marL="45720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355600" lvl="0" marL="457200" marR="0" rtl="0" algn="just">
              <a:lnSpc>
                <a:spcPct val="100000"/>
              </a:lnSpc>
              <a:spcBef>
                <a:spcPts val="0"/>
              </a:spcBef>
              <a:spcAft>
                <a:spcPts val="0"/>
              </a:spcAft>
              <a:buClr>
                <a:srgbClr val="000000"/>
              </a:buClr>
              <a:buSzPts val="2000"/>
              <a:buFont typeface="Arial"/>
              <a:buChar char="●"/>
            </a:pPr>
            <a:r>
              <a:rPr b="1" i="0" lang="pt-BR" sz="2000" u="none" cap="none" strike="noStrike">
                <a:solidFill>
                  <a:schemeClr val="dk1"/>
                </a:solidFill>
                <a:latin typeface="Arial"/>
                <a:ea typeface="Arial"/>
                <a:cs typeface="Arial"/>
                <a:sym typeface="Arial"/>
              </a:rPr>
              <a:t>Geográfico</a:t>
            </a:r>
            <a:r>
              <a:rPr b="1" i="0" lang="pt-BR" sz="2000" u="none" cap="none" strike="noStrike">
                <a:solidFill>
                  <a:srgbClr val="000000"/>
                </a:solidFill>
                <a:latin typeface="Arial"/>
                <a:ea typeface="Arial"/>
                <a:cs typeface="Arial"/>
                <a:sym typeface="Arial"/>
              </a:rPr>
              <a:t>: </a:t>
            </a:r>
            <a:r>
              <a:rPr b="0" i="0" lang="pt-BR" sz="2000" u="none" cap="none" strike="noStrike">
                <a:solidFill>
                  <a:srgbClr val="000000"/>
                </a:solidFill>
                <a:latin typeface="Arial"/>
                <a:ea typeface="Arial"/>
                <a:cs typeface="Arial"/>
                <a:sym typeface="Arial"/>
              </a:rPr>
              <a:t>País, região, estado, cidade, rural/urbano, densidade e clima;</a:t>
            </a:r>
            <a:endParaRPr b="0" i="0" sz="2000" u="none" cap="none" strike="noStrike">
              <a:solidFill>
                <a:srgbClr val="0000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just">
              <a:lnSpc>
                <a:spcPct val="100000"/>
              </a:lnSpc>
              <a:spcBef>
                <a:spcPts val="0"/>
              </a:spcBef>
              <a:spcAft>
                <a:spcPts val="0"/>
              </a:spcAft>
              <a:buClr>
                <a:srgbClr val="000000"/>
              </a:buClr>
              <a:buSzPts val="2000"/>
              <a:buFont typeface="Arial"/>
              <a:buChar char="●"/>
            </a:pPr>
            <a:r>
              <a:rPr b="1" i="0" lang="pt-BR" sz="2000" u="none" cap="none" strike="noStrike">
                <a:solidFill>
                  <a:schemeClr val="dk1"/>
                </a:solidFill>
                <a:latin typeface="Arial"/>
                <a:ea typeface="Arial"/>
                <a:cs typeface="Arial"/>
                <a:sym typeface="Arial"/>
              </a:rPr>
              <a:t>Demográfico</a:t>
            </a:r>
            <a:r>
              <a:rPr b="1" i="0" lang="pt-BR" sz="2000" u="none" cap="none" strike="noStrike">
                <a:solidFill>
                  <a:srgbClr val="000000"/>
                </a:solidFill>
                <a:latin typeface="Arial"/>
                <a:ea typeface="Arial"/>
                <a:cs typeface="Arial"/>
                <a:sym typeface="Arial"/>
              </a:rPr>
              <a:t>: </a:t>
            </a:r>
            <a:r>
              <a:rPr b="0" i="0" lang="pt-BR" sz="2000" u="none" cap="none" strike="noStrike">
                <a:solidFill>
                  <a:srgbClr val="000000"/>
                </a:solidFill>
                <a:latin typeface="Arial"/>
                <a:ea typeface="Arial"/>
                <a:cs typeface="Arial"/>
                <a:sym typeface="Arial"/>
              </a:rPr>
              <a:t>Idade, gênero, ciclo de vida (solteiro, casado, com/sem filhos e etc), renda, escolaridade, raça;</a:t>
            </a:r>
            <a:endParaRPr b="0" i="0" sz="2000" u="none" cap="none" strike="noStrike">
              <a:solidFill>
                <a:srgbClr val="0000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just">
              <a:lnSpc>
                <a:spcPct val="100000"/>
              </a:lnSpc>
              <a:spcBef>
                <a:spcPts val="0"/>
              </a:spcBef>
              <a:spcAft>
                <a:spcPts val="0"/>
              </a:spcAft>
              <a:buClr>
                <a:srgbClr val="000000"/>
              </a:buClr>
              <a:buSzPts val="2000"/>
              <a:buFont typeface="Arial"/>
              <a:buChar char="●"/>
            </a:pPr>
            <a:r>
              <a:rPr b="1" i="0" lang="pt-BR" sz="2000" u="none" cap="none" strike="noStrike">
                <a:solidFill>
                  <a:schemeClr val="dk1"/>
                </a:solidFill>
                <a:latin typeface="Arial"/>
                <a:ea typeface="Arial"/>
                <a:cs typeface="Arial"/>
                <a:sym typeface="Arial"/>
              </a:rPr>
              <a:t>Psicográfico</a:t>
            </a:r>
            <a:r>
              <a:rPr b="1" i="0" lang="pt-BR" sz="2000" u="none" cap="none" strike="noStrike">
                <a:solidFill>
                  <a:srgbClr val="000000"/>
                </a:solidFill>
                <a:latin typeface="Arial"/>
                <a:ea typeface="Arial"/>
                <a:cs typeface="Arial"/>
                <a:sym typeface="Arial"/>
              </a:rPr>
              <a:t>:</a:t>
            </a:r>
            <a:r>
              <a:rPr b="0" i="0" lang="pt-BR" sz="2000" u="none" cap="none" strike="noStrike">
                <a:solidFill>
                  <a:srgbClr val="000000"/>
                </a:solidFill>
                <a:latin typeface="Arial"/>
                <a:ea typeface="Arial"/>
                <a:cs typeface="Arial"/>
                <a:sym typeface="Arial"/>
              </a:rPr>
              <a:t> Estilo de vida (saudável, minimalista e etc), personalidade (sociável, conservador e etc)</a:t>
            </a:r>
            <a:endParaRPr b="0" i="0" sz="2000" u="none" cap="none" strike="noStrike">
              <a:solidFill>
                <a:srgbClr val="0000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just">
              <a:lnSpc>
                <a:spcPct val="100000"/>
              </a:lnSpc>
              <a:spcBef>
                <a:spcPts val="0"/>
              </a:spcBef>
              <a:spcAft>
                <a:spcPts val="0"/>
              </a:spcAft>
              <a:buClr>
                <a:srgbClr val="000000"/>
              </a:buClr>
              <a:buSzPts val="2000"/>
              <a:buFont typeface="Arial"/>
              <a:buChar char="●"/>
            </a:pPr>
            <a:r>
              <a:rPr b="1" i="0" lang="pt-BR" sz="2000" u="none" cap="none" strike="noStrike">
                <a:solidFill>
                  <a:srgbClr val="000000"/>
                </a:solidFill>
                <a:latin typeface="Arial"/>
                <a:ea typeface="Arial"/>
                <a:cs typeface="Arial"/>
                <a:sym typeface="Arial"/>
              </a:rPr>
              <a:t>Comportamental:</a:t>
            </a:r>
            <a:r>
              <a:rPr b="0" i="0" lang="pt-BR" sz="2000" u="none" cap="none" strike="noStrike">
                <a:solidFill>
                  <a:srgbClr val="000000"/>
                </a:solidFill>
                <a:latin typeface="Arial"/>
                <a:ea typeface="Arial"/>
                <a:cs typeface="Arial"/>
                <a:sym typeface="Arial"/>
              </a:rPr>
              <a:t> Intensidade do uso, status de lealdade, sensibilidade ao marketing (qualidade, preço, promoção e etc.).</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3"/>
          <p:cNvSpPr/>
          <p:nvPr/>
        </p:nvSpPr>
        <p:spPr>
          <a:xfrm>
            <a:off x="4651525" y="1131800"/>
            <a:ext cx="3077100" cy="6510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13"/>
          <p:cNvSpPr txBox="1"/>
          <p:nvPr/>
        </p:nvSpPr>
        <p:spPr>
          <a:xfrm>
            <a:off x="5264900" y="1136026"/>
            <a:ext cx="19485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1800" u="none" cap="none" strike="noStrike">
                <a:solidFill>
                  <a:srgbClr val="242625"/>
                </a:solidFill>
                <a:latin typeface="Arial"/>
                <a:ea typeface="Arial"/>
                <a:cs typeface="Arial"/>
                <a:sym typeface="Arial"/>
              </a:rPr>
              <a:t>DEFININDO O PÚBLICO-ALVO</a:t>
            </a:r>
            <a:endParaRPr b="1" i="0" sz="1800" u="none" cap="none" strike="noStrike">
              <a:solidFill>
                <a:srgbClr val="24262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 </a:t>
            </a:r>
            <a:endParaRPr b="0" i="0" sz="2000" u="none" cap="none" strike="noStrike">
              <a:solidFill>
                <a:schemeClr val="dk1"/>
              </a:solidFill>
              <a:latin typeface="Calibri"/>
              <a:ea typeface="Calibri"/>
              <a:cs typeface="Calibri"/>
              <a:sym typeface="Calibri"/>
            </a:endParaRPr>
          </a:p>
        </p:txBody>
      </p:sp>
      <p:sp>
        <p:nvSpPr>
          <p:cNvPr id="293" name="Google Shape;293;p13"/>
          <p:cNvSpPr txBox="1"/>
          <p:nvPr/>
        </p:nvSpPr>
        <p:spPr>
          <a:xfrm>
            <a:off x="2245737" y="2872939"/>
            <a:ext cx="7575300" cy="20319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C0FF72"/>
              </a:buClr>
              <a:buSzPts val="1800"/>
              <a:buFont typeface="Noto Sans Symbols"/>
              <a:buChar char="▪"/>
            </a:pPr>
            <a:r>
              <a:rPr b="1" i="0" lang="pt-BR" sz="1800" u="none" cap="none" strike="noStrike">
                <a:solidFill>
                  <a:schemeClr val="dk1"/>
                </a:solidFill>
                <a:latin typeface="Arial"/>
                <a:ea typeface="Arial"/>
                <a:cs typeface="Arial"/>
                <a:sym typeface="Arial"/>
              </a:rPr>
              <a:t>EXEMPLO:</a:t>
            </a:r>
            <a:r>
              <a:rPr b="0" i="0" lang="pt-BR" sz="1800" u="none" cap="none" strike="noStrike">
                <a:solidFill>
                  <a:schemeClr val="dk1"/>
                </a:solidFill>
                <a:latin typeface="Arial"/>
                <a:ea typeface="Arial"/>
                <a:cs typeface="Arial"/>
                <a:sym typeface="Arial"/>
              </a:rPr>
              <a:t> Uma marca de bicicletas está lançando uma nova linha voltada para trilhas. Ela poderá definir o seu público-alvo. São: homens e mulheres; 20 a 40 anos; casados ou solteiros; sem filhos; brasileiros; moradores de capitais da Região do Sul do Brasil; renda familiar de 5 a 15 mil; ensino superior completo; estilo aventureiro e esportista; usuários de fim de semana; focados na qualidade do produto. </a:t>
            </a:r>
            <a:endParaRPr b="0" i="0" sz="1400" u="none" cap="none" strike="noStrike">
              <a:solidFill>
                <a:srgbClr val="000000"/>
              </a:solidFill>
              <a:latin typeface="Arial"/>
              <a:ea typeface="Arial"/>
              <a:cs typeface="Arial"/>
              <a:sym typeface="Arial"/>
            </a:endParaRPr>
          </a:p>
        </p:txBody>
      </p:sp>
      <p:sp>
        <p:nvSpPr>
          <p:cNvPr id="294" name="Google Shape;294;p13"/>
          <p:cNvSpPr txBox="1"/>
          <p:nvPr/>
        </p:nvSpPr>
        <p:spPr>
          <a:xfrm flipH="1" rot="10800000">
            <a:off x="2308401" y="4178707"/>
            <a:ext cx="71079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95" name="Google Shape;295;p13"/>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296" name="Google Shape;296;p13"/>
          <p:cNvSpPr txBox="1"/>
          <p:nvPr/>
        </p:nvSpPr>
        <p:spPr>
          <a:xfrm>
            <a:off x="124387" y="6341044"/>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pt-BR" sz="2000">
                <a:solidFill>
                  <a:schemeClr val="dk1"/>
                </a:solidFill>
                <a:latin typeface="Calibri"/>
                <a:ea typeface="Calibri"/>
                <a:cs typeface="Calibri"/>
                <a:sym typeface="Calibri"/>
              </a:rPr>
              <a:t>(</a:t>
            </a:r>
            <a:r>
              <a:rPr i="0" lang="pt-BR" sz="2000" u="none" cap="none" strike="noStrike">
                <a:solidFill>
                  <a:schemeClr val="dk1"/>
                </a:solidFill>
                <a:latin typeface="Calibri"/>
                <a:ea typeface="Calibri"/>
                <a:cs typeface="Calibri"/>
                <a:sym typeface="Calibri"/>
              </a:rPr>
              <a:t>Neoway, 2020</a:t>
            </a:r>
            <a:r>
              <a:rPr lang="pt-BR" sz="2000">
                <a:solidFill>
                  <a:schemeClr val="dk1"/>
                </a:solidFill>
                <a:latin typeface="Calibri"/>
                <a:ea typeface="Calibri"/>
                <a:cs typeface="Calibri"/>
                <a:sym typeface="Calibri"/>
              </a:rPr>
              <a:t>a)</a:t>
            </a:r>
            <a:endParaRPr i="0" sz="2000" u="none" cap="none" strike="noStrike">
              <a:solidFill>
                <a:srgbClr val="000000"/>
              </a:solidFill>
              <a:latin typeface="Calibri"/>
              <a:ea typeface="Calibri"/>
              <a:cs typeface="Calibri"/>
              <a:sym typeface="Calibri"/>
            </a:endParaRPr>
          </a:p>
        </p:txBody>
      </p:sp>
      <p:sp>
        <p:nvSpPr>
          <p:cNvPr id="297" name="Google Shape;297;p13"/>
          <p:cNvSpPr/>
          <p:nvPr/>
        </p:nvSpPr>
        <p:spPr>
          <a:xfrm rot="685872">
            <a:off x="365066" y="3990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rgbClr val="77DA00"/>
          </a:solidFill>
          <a:ln cap="flat" cmpd="sng" w="9525">
            <a:solidFill>
              <a:srgbClr val="77DA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 name="Google Shape;298;p13"/>
          <p:cNvSpPr/>
          <p:nvPr/>
        </p:nvSpPr>
        <p:spPr>
          <a:xfrm rot="685872">
            <a:off x="437488" y="8072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rgbClr val="77DA00"/>
          </a:solidFill>
          <a:ln cap="flat" cmpd="sng" w="9525">
            <a:solidFill>
              <a:srgbClr val="77DA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 name="Google Shape;299;p13"/>
          <p:cNvSpPr/>
          <p:nvPr/>
        </p:nvSpPr>
        <p:spPr>
          <a:xfrm rot="685872">
            <a:off x="509528" y="10845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rgbClr val="77DA00"/>
          </a:solidFill>
          <a:ln cap="flat" cmpd="sng" w="9525">
            <a:solidFill>
              <a:srgbClr val="77DA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14"/>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grpSp>
        <p:nvGrpSpPr>
          <p:cNvPr id="305" name="Google Shape;305;p14"/>
          <p:cNvGrpSpPr/>
          <p:nvPr/>
        </p:nvGrpSpPr>
        <p:grpSpPr>
          <a:xfrm>
            <a:off x="1775292" y="730112"/>
            <a:ext cx="8263851" cy="5397775"/>
            <a:chOff x="448070" y="2062"/>
            <a:chExt cx="8263851" cy="5397775"/>
          </a:xfrm>
        </p:grpSpPr>
        <p:sp>
          <p:nvSpPr>
            <p:cNvPr id="306" name="Google Shape;306;p14"/>
            <p:cNvSpPr/>
            <p:nvPr/>
          </p:nvSpPr>
          <p:spPr>
            <a:xfrm>
              <a:off x="2834666" y="672861"/>
              <a:ext cx="518731" cy="91440"/>
            </a:xfrm>
            <a:custGeom>
              <a:rect b="b" l="l" r="r" t="t"/>
              <a:pathLst>
                <a:path extrusionOk="0" h="120000" w="120000">
                  <a:moveTo>
                    <a:pt x="0" y="60000"/>
                  </a:moveTo>
                  <a:lnTo>
                    <a:pt x="120000" y="60000"/>
                  </a:lnTo>
                </a:path>
              </a:pathLst>
            </a:custGeom>
            <a:noFill/>
            <a:ln cap="flat" cmpd="sng" w="9525">
              <a:solidFill>
                <a:schemeClr val="accent6"/>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4"/>
            <p:cNvSpPr txBox="1"/>
            <p:nvPr/>
          </p:nvSpPr>
          <p:spPr>
            <a:xfrm>
              <a:off x="3080298" y="715834"/>
              <a:ext cx="27466" cy="54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308" name="Google Shape;308;p14"/>
            <p:cNvSpPr/>
            <p:nvPr/>
          </p:nvSpPr>
          <p:spPr>
            <a:xfrm>
              <a:off x="448070" y="2062"/>
              <a:ext cx="2388396" cy="1433037"/>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4"/>
            <p:cNvSpPr txBox="1"/>
            <p:nvPr/>
          </p:nvSpPr>
          <p:spPr>
            <a:xfrm>
              <a:off x="448070" y="2062"/>
              <a:ext cx="2388396" cy="1433037"/>
            </a:xfrm>
            <a:prstGeom prst="rect">
              <a:avLst/>
            </a:prstGeom>
            <a:solidFill>
              <a:srgbClr val="92D050"/>
            </a:solidFill>
            <a:ln>
              <a:noFill/>
            </a:ln>
          </p:spPr>
          <p:txBody>
            <a:bodyPr anchorCtr="0" anchor="ctr" bIns="122825" lIns="117025" spcFirstLastPara="1" rIns="117025" wrap="square" tIns="122825">
              <a:noAutofit/>
            </a:bodyPr>
            <a:lstStyle/>
            <a:p>
              <a:pPr indent="0" lvl="0" marL="0" marR="0" rtl="0" algn="ctr">
                <a:lnSpc>
                  <a:spcPct val="90000"/>
                </a:lnSpc>
                <a:spcBef>
                  <a:spcPts val="0"/>
                </a:spcBef>
                <a:spcAft>
                  <a:spcPts val="0"/>
                </a:spcAft>
                <a:buClr>
                  <a:schemeClr val="lt1"/>
                </a:buClr>
                <a:buSzPts val="1400"/>
                <a:buFont typeface="Calibri"/>
                <a:buNone/>
              </a:pPr>
              <a:r>
                <a:rPr b="1" i="0" lang="pt-BR" sz="1400" u="none" cap="none" strike="noStrike">
                  <a:solidFill>
                    <a:schemeClr val="dk1"/>
                  </a:solidFill>
                  <a:latin typeface="Calibri"/>
                  <a:ea typeface="Calibri"/>
                  <a:cs typeface="Calibri"/>
                  <a:sym typeface="Calibri"/>
                </a:rPr>
                <a:t>A definição do público-alvo é um processo que vai desde a análise do mercado até a criação de estratégias para cada segmento-alvo.</a:t>
              </a:r>
              <a:endParaRPr b="1" i="0" sz="1400" u="none" cap="none" strike="noStrike">
                <a:solidFill>
                  <a:schemeClr val="dk1"/>
                </a:solidFill>
                <a:latin typeface="Calibri"/>
                <a:ea typeface="Calibri"/>
                <a:cs typeface="Calibri"/>
                <a:sym typeface="Calibri"/>
              </a:endParaRPr>
            </a:p>
          </p:txBody>
        </p:sp>
        <p:sp>
          <p:nvSpPr>
            <p:cNvPr id="310" name="Google Shape;310;p14"/>
            <p:cNvSpPr/>
            <p:nvPr/>
          </p:nvSpPr>
          <p:spPr>
            <a:xfrm>
              <a:off x="5772394" y="672861"/>
              <a:ext cx="518731" cy="91440"/>
            </a:xfrm>
            <a:custGeom>
              <a:rect b="b" l="l" r="r" t="t"/>
              <a:pathLst>
                <a:path extrusionOk="0" h="120000" w="120000">
                  <a:moveTo>
                    <a:pt x="0" y="60000"/>
                  </a:moveTo>
                  <a:lnTo>
                    <a:pt x="120000" y="60000"/>
                  </a:lnTo>
                </a:path>
              </a:pathLst>
            </a:custGeom>
            <a:noFill/>
            <a:ln cap="flat" cmpd="sng" w="9525">
              <a:solidFill>
                <a:schemeClr val="accent6"/>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4"/>
            <p:cNvSpPr txBox="1"/>
            <p:nvPr/>
          </p:nvSpPr>
          <p:spPr>
            <a:xfrm>
              <a:off x="6018026" y="715834"/>
              <a:ext cx="27466" cy="54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312" name="Google Shape;312;p14"/>
            <p:cNvSpPr/>
            <p:nvPr/>
          </p:nvSpPr>
          <p:spPr>
            <a:xfrm>
              <a:off x="3385797" y="2062"/>
              <a:ext cx="2388396" cy="1433037"/>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4"/>
            <p:cNvSpPr txBox="1"/>
            <p:nvPr/>
          </p:nvSpPr>
          <p:spPr>
            <a:xfrm>
              <a:off x="3385797" y="2062"/>
              <a:ext cx="2388396" cy="1433037"/>
            </a:xfrm>
            <a:prstGeom prst="rect">
              <a:avLst/>
            </a:prstGeom>
            <a:solidFill>
              <a:srgbClr val="92D050"/>
            </a:solidFill>
            <a:ln>
              <a:noFill/>
            </a:ln>
          </p:spPr>
          <p:txBody>
            <a:bodyPr anchorCtr="0" anchor="ctr" bIns="122825" lIns="117025" spcFirstLastPara="1" rIns="117025" wrap="square" tIns="122825">
              <a:noAutofit/>
            </a:bodyPr>
            <a:lstStyle/>
            <a:p>
              <a:pPr indent="0" lvl="0" marL="0" marR="0" rtl="0" algn="ctr">
                <a:lnSpc>
                  <a:spcPct val="90000"/>
                </a:lnSpc>
                <a:spcBef>
                  <a:spcPts val="0"/>
                </a:spcBef>
                <a:spcAft>
                  <a:spcPts val="0"/>
                </a:spcAft>
                <a:buClr>
                  <a:schemeClr val="lt1"/>
                </a:buClr>
                <a:buSzPts val="1400"/>
                <a:buFont typeface="Calibri"/>
                <a:buNone/>
              </a:pPr>
              <a:r>
                <a:rPr b="1" i="0" lang="pt-BR" sz="1400" u="none" cap="none" strike="noStrike">
                  <a:solidFill>
                    <a:schemeClr val="dk1"/>
                  </a:solidFill>
                  <a:latin typeface="Calibri"/>
                  <a:ea typeface="Calibri"/>
                  <a:cs typeface="Calibri"/>
                  <a:sym typeface="Calibri"/>
                </a:rPr>
                <a:t>Passo a passo para definir o público-alvo da sua empresa:</a:t>
              </a:r>
              <a:endParaRPr b="1" i="0" sz="1400" u="none" cap="none" strike="noStrike">
                <a:solidFill>
                  <a:schemeClr val="dk1"/>
                </a:solidFill>
                <a:latin typeface="Calibri"/>
                <a:ea typeface="Calibri"/>
                <a:cs typeface="Calibri"/>
                <a:sym typeface="Calibri"/>
              </a:endParaRPr>
            </a:p>
          </p:txBody>
        </p:sp>
        <p:sp>
          <p:nvSpPr>
            <p:cNvPr id="314" name="Google Shape;314;p14"/>
            <p:cNvSpPr/>
            <p:nvPr/>
          </p:nvSpPr>
          <p:spPr>
            <a:xfrm>
              <a:off x="1642268" y="1433299"/>
              <a:ext cx="5875455" cy="518731"/>
            </a:xfrm>
            <a:custGeom>
              <a:rect b="b" l="l" r="r" t="t"/>
              <a:pathLst>
                <a:path extrusionOk="0" h="120000" w="120000">
                  <a:moveTo>
                    <a:pt x="120000" y="0"/>
                  </a:moveTo>
                  <a:lnTo>
                    <a:pt x="120000" y="63956"/>
                  </a:lnTo>
                  <a:lnTo>
                    <a:pt x="0" y="63956"/>
                  </a:lnTo>
                  <a:lnTo>
                    <a:pt x="0" y="120000"/>
                  </a:lnTo>
                </a:path>
              </a:pathLst>
            </a:custGeom>
            <a:noFill/>
            <a:ln cap="flat" cmpd="sng" w="9525">
              <a:solidFill>
                <a:schemeClr val="accent6"/>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4"/>
            <p:cNvSpPr txBox="1"/>
            <p:nvPr/>
          </p:nvSpPr>
          <p:spPr>
            <a:xfrm>
              <a:off x="4432469" y="1689918"/>
              <a:ext cx="295053" cy="54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316" name="Google Shape;316;p14"/>
            <p:cNvSpPr/>
            <p:nvPr/>
          </p:nvSpPr>
          <p:spPr>
            <a:xfrm>
              <a:off x="6323525" y="2062"/>
              <a:ext cx="2388396" cy="1433037"/>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4"/>
            <p:cNvSpPr txBox="1"/>
            <p:nvPr/>
          </p:nvSpPr>
          <p:spPr>
            <a:xfrm>
              <a:off x="6323525" y="2062"/>
              <a:ext cx="2388396" cy="1433037"/>
            </a:xfrm>
            <a:prstGeom prst="rect">
              <a:avLst/>
            </a:prstGeom>
            <a:solidFill>
              <a:srgbClr val="92D050"/>
            </a:solidFill>
            <a:ln>
              <a:noFill/>
            </a:ln>
          </p:spPr>
          <p:txBody>
            <a:bodyPr anchorCtr="0" anchor="ctr" bIns="122825" lIns="117025" spcFirstLastPara="1" rIns="117025" wrap="square" tIns="122825">
              <a:noAutofit/>
            </a:bodyPr>
            <a:lstStyle/>
            <a:p>
              <a:pPr indent="0" lvl="0" marL="0" marR="0" rtl="0" algn="ctr">
                <a:lnSpc>
                  <a:spcPct val="90000"/>
                </a:lnSpc>
                <a:spcBef>
                  <a:spcPts val="0"/>
                </a:spcBef>
                <a:spcAft>
                  <a:spcPts val="0"/>
                </a:spcAft>
                <a:buClr>
                  <a:schemeClr val="lt1"/>
                </a:buClr>
                <a:buSzPts val="1400"/>
                <a:buFont typeface="Calibri"/>
                <a:buNone/>
              </a:pPr>
              <a:r>
                <a:rPr b="1" i="0" lang="pt-BR" sz="1400" u="none" cap="none" strike="noStrike">
                  <a:solidFill>
                    <a:schemeClr val="dk1"/>
                  </a:solidFill>
                  <a:latin typeface="Calibri"/>
                  <a:ea typeface="Calibri"/>
                  <a:cs typeface="Calibri"/>
                  <a:sym typeface="Calibri"/>
                </a:rPr>
                <a:t>1 - Pesquise o mercado e o cenário atual;</a:t>
              </a:r>
              <a:endParaRPr b="0" i="0" sz="1400" u="none" cap="none" strike="noStrike">
                <a:solidFill>
                  <a:schemeClr val="dk1"/>
                </a:solidFill>
                <a:latin typeface="Calibri"/>
                <a:ea typeface="Calibri"/>
                <a:cs typeface="Calibri"/>
                <a:sym typeface="Calibri"/>
              </a:endParaRPr>
            </a:p>
          </p:txBody>
        </p:sp>
        <p:sp>
          <p:nvSpPr>
            <p:cNvPr id="318" name="Google Shape;318;p14"/>
            <p:cNvSpPr/>
            <p:nvPr/>
          </p:nvSpPr>
          <p:spPr>
            <a:xfrm>
              <a:off x="2834666" y="2655230"/>
              <a:ext cx="518731" cy="91440"/>
            </a:xfrm>
            <a:custGeom>
              <a:rect b="b" l="l" r="r" t="t"/>
              <a:pathLst>
                <a:path extrusionOk="0" h="120000" w="120000">
                  <a:moveTo>
                    <a:pt x="0" y="60000"/>
                  </a:moveTo>
                  <a:lnTo>
                    <a:pt x="120000" y="60000"/>
                  </a:lnTo>
                </a:path>
              </a:pathLst>
            </a:custGeom>
            <a:noFill/>
            <a:ln cap="flat" cmpd="sng" w="9525">
              <a:solidFill>
                <a:schemeClr val="accent6"/>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4"/>
            <p:cNvSpPr txBox="1"/>
            <p:nvPr/>
          </p:nvSpPr>
          <p:spPr>
            <a:xfrm>
              <a:off x="3080298" y="2698203"/>
              <a:ext cx="27466" cy="54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320" name="Google Shape;320;p14"/>
            <p:cNvSpPr/>
            <p:nvPr/>
          </p:nvSpPr>
          <p:spPr>
            <a:xfrm>
              <a:off x="448070" y="1984431"/>
              <a:ext cx="2388396" cy="1433037"/>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4"/>
            <p:cNvSpPr txBox="1"/>
            <p:nvPr/>
          </p:nvSpPr>
          <p:spPr>
            <a:xfrm>
              <a:off x="448070" y="1984431"/>
              <a:ext cx="2388396" cy="1433037"/>
            </a:xfrm>
            <a:prstGeom prst="rect">
              <a:avLst/>
            </a:prstGeom>
            <a:solidFill>
              <a:srgbClr val="92D050"/>
            </a:solidFill>
            <a:ln>
              <a:noFill/>
            </a:ln>
          </p:spPr>
          <p:txBody>
            <a:bodyPr anchorCtr="0" anchor="ctr" bIns="122825" lIns="117025" spcFirstLastPara="1" rIns="117025" wrap="square" tIns="122825">
              <a:noAutofit/>
            </a:bodyPr>
            <a:lstStyle/>
            <a:p>
              <a:pPr indent="0" lvl="0" marL="0" marR="0" rtl="0" algn="ctr">
                <a:lnSpc>
                  <a:spcPct val="90000"/>
                </a:lnSpc>
                <a:spcBef>
                  <a:spcPts val="0"/>
                </a:spcBef>
                <a:spcAft>
                  <a:spcPts val="0"/>
                </a:spcAft>
                <a:buClr>
                  <a:schemeClr val="lt1"/>
                </a:buClr>
                <a:buSzPts val="1400"/>
                <a:buFont typeface="Calibri"/>
                <a:buNone/>
              </a:pPr>
              <a:r>
                <a:rPr b="1" i="0" lang="pt-BR" sz="1400" u="none" cap="none" strike="noStrike">
                  <a:solidFill>
                    <a:schemeClr val="dk1"/>
                  </a:solidFill>
                  <a:latin typeface="Calibri"/>
                  <a:ea typeface="Calibri"/>
                  <a:cs typeface="Calibri"/>
                  <a:sym typeface="Calibri"/>
                </a:rPr>
                <a:t>2 - Conheça o seu negócio e o seu produto;</a:t>
              </a:r>
              <a:endParaRPr b="1" i="0" sz="1400" u="none" cap="none" strike="noStrike">
                <a:solidFill>
                  <a:schemeClr val="dk1"/>
                </a:solidFill>
                <a:latin typeface="Calibri"/>
                <a:ea typeface="Calibri"/>
                <a:cs typeface="Calibri"/>
                <a:sym typeface="Calibri"/>
              </a:endParaRPr>
            </a:p>
          </p:txBody>
        </p:sp>
        <p:sp>
          <p:nvSpPr>
            <p:cNvPr id="322" name="Google Shape;322;p14"/>
            <p:cNvSpPr/>
            <p:nvPr/>
          </p:nvSpPr>
          <p:spPr>
            <a:xfrm>
              <a:off x="5772394" y="2655230"/>
              <a:ext cx="518731" cy="91440"/>
            </a:xfrm>
            <a:custGeom>
              <a:rect b="b" l="l" r="r" t="t"/>
              <a:pathLst>
                <a:path extrusionOk="0" h="120000" w="120000">
                  <a:moveTo>
                    <a:pt x="0" y="60000"/>
                  </a:moveTo>
                  <a:lnTo>
                    <a:pt x="120000" y="60000"/>
                  </a:lnTo>
                </a:path>
              </a:pathLst>
            </a:custGeom>
            <a:noFill/>
            <a:ln cap="flat" cmpd="sng" w="9525">
              <a:solidFill>
                <a:schemeClr val="accent6"/>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4"/>
            <p:cNvSpPr txBox="1"/>
            <p:nvPr/>
          </p:nvSpPr>
          <p:spPr>
            <a:xfrm>
              <a:off x="6018026" y="2698203"/>
              <a:ext cx="27466" cy="54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324" name="Google Shape;324;p14"/>
            <p:cNvSpPr/>
            <p:nvPr/>
          </p:nvSpPr>
          <p:spPr>
            <a:xfrm>
              <a:off x="3385797" y="1984431"/>
              <a:ext cx="2388396" cy="1433037"/>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4"/>
            <p:cNvSpPr txBox="1"/>
            <p:nvPr/>
          </p:nvSpPr>
          <p:spPr>
            <a:xfrm>
              <a:off x="3385797" y="1984431"/>
              <a:ext cx="2388396" cy="1433037"/>
            </a:xfrm>
            <a:prstGeom prst="rect">
              <a:avLst/>
            </a:prstGeom>
            <a:solidFill>
              <a:srgbClr val="92D050"/>
            </a:solidFill>
            <a:ln>
              <a:noFill/>
            </a:ln>
          </p:spPr>
          <p:txBody>
            <a:bodyPr anchorCtr="0" anchor="ctr" bIns="122825" lIns="117025" spcFirstLastPara="1" rIns="117025" wrap="square" tIns="122825">
              <a:noAutofit/>
            </a:bodyPr>
            <a:lstStyle/>
            <a:p>
              <a:pPr indent="0" lvl="0" marL="0" marR="0" rtl="0" algn="ctr">
                <a:lnSpc>
                  <a:spcPct val="90000"/>
                </a:lnSpc>
                <a:spcBef>
                  <a:spcPts val="0"/>
                </a:spcBef>
                <a:spcAft>
                  <a:spcPts val="0"/>
                </a:spcAft>
                <a:buClr>
                  <a:schemeClr val="lt1"/>
                </a:buClr>
                <a:buSzPts val="1400"/>
                <a:buFont typeface="Calibri"/>
                <a:buNone/>
              </a:pPr>
              <a:r>
                <a:rPr b="1" i="0" lang="pt-BR" sz="1400" u="none" cap="none" strike="noStrike">
                  <a:solidFill>
                    <a:schemeClr val="dk1"/>
                  </a:solidFill>
                  <a:latin typeface="Calibri"/>
                  <a:ea typeface="Calibri"/>
                  <a:cs typeface="Calibri"/>
                  <a:sym typeface="Calibri"/>
                </a:rPr>
                <a:t>3 - Divida o mercado em segmentos;</a:t>
              </a:r>
              <a:endParaRPr b="1" i="0" sz="1400" u="none" cap="none" strike="noStrike">
                <a:solidFill>
                  <a:schemeClr val="dk1"/>
                </a:solidFill>
                <a:latin typeface="Calibri"/>
                <a:ea typeface="Calibri"/>
                <a:cs typeface="Calibri"/>
                <a:sym typeface="Calibri"/>
              </a:endParaRPr>
            </a:p>
          </p:txBody>
        </p:sp>
        <p:sp>
          <p:nvSpPr>
            <p:cNvPr id="326" name="Google Shape;326;p14"/>
            <p:cNvSpPr/>
            <p:nvPr/>
          </p:nvSpPr>
          <p:spPr>
            <a:xfrm>
              <a:off x="1642268" y="3415668"/>
              <a:ext cx="5875455" cy="518731"/>
            </a:xfrm>
            <a:custGeom>
              <a:rect b="b" l="l" r="r" t="t"/>
              <a:pathLst>
                <a:path extrusionOk="0" h="120000" w="120000">
                  <a:moveTo>
                    <a:pt x="120000" y="0"/>
                  </a:moveTo>
                  <a:lnTo>
                    <a:pt x="120000" y="63956"/>
                  </a:lnTo>
                  <a:lnTo>
                    <a:pt x="0" y="63956"/>
                  </a:lnTo>
                  <a:lnTo>
                    <a:pt x="0" y="120000"/>
                  </a:lnTo>
                </a:path>
              </a:pathLst>
            </a:custGeom>
            <a:noFill/>
            <a:ln cap="flat" cmpd="sng" w="9525">
              <a:solidFill>
                <a:schemeClr val="accent6"/>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4"/>
            <p:cNvSpPr txBox="1"/>
            <p:nvPr/>
          </p:nvSpPr>
          <p:spPr>
            <a:xfrm>
              <a:off x="4432469" y="3672287"/>
              <a:ext cx="295053" cy="54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328" name="Google Shape;328;p14"/>
            <p:cNvSpPr/>
            <p:nvPr/>
          </p:nvSpPr>
          <p:spPr>
            <a:xfrm>
              <a:off x="6323525" y="1984431"/>
              <a:ext cx="2388396" cy="1433037"/>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4"/>
            <p:cNvSpPr txBox="1"/>
            <p:nvPr/>
          </p:nvSpPr>
          <p:spPr>
            <a:xfrm>
              <a:off x="6323525" y="1984431"/>
              <a:ext cx="2388396" cy="1433037"/>
            </a:xfrm>
            <a:prstGeom prst="rect">
              <a:avLst/>
            </a:prstGeom>
            <a:solidFill>
              <a:srgbClr val="92D050"/>
            </a:solidFill>
            <a:ln>
              <a:noFill/>
            </a:ln>
          </p:spPr>
          <p:txBody>
            <a:bodyPr anchorCtr="0" anchor="ctr" bIns="122825" lIns="117025" spcFirstLastPara="1" rIns="117025" wrap="square" tIns="122825">
              <a:noAutofit/>
            </a:bodyPr>
            <a:lstStyle/>
            <a:p>
              <a:pPr indent="0" lvl="0" marL="0" marR="0" rtl="0" algn="ctr">
                <a:lnSpc>
                  <a:spcPct val="90000"/>
                </a:lnSpc>
                <a:spcBef>
                  <a:spcPts val="0"/>
                </a:spcBef>
                <a:spcAft>
                  <a:spcPts val="0"/>
                </a:spcAft>
                <a:buClr>
                  <a:schemeClr val="lt1"/>
                </a:buClr>
                <a:buSzPts val="1400"/>
                <a:buFont typeface="Calibri"/>
                <a:buNone/>
              </a:pPr>
              <a:r>
                <a:rPr b="1" i="0" lang="pt-BR" sz="1400" u="none" cap="none" strike="noStrike">
                  <a:solidFill>
                    <a:schemeClr val="dk1"/>
                  </a:solidFill>
                  <a:latin typeface="Calibri"/>
                  <a:ea typeface="Calibri"/>
                  <a:cs typeface="Calibri"/>
                  <a:sym typeface="Calibri"/>
                </a:rPr>
                <a:t>4 - Identifique a atratividade dos segmentos;</a:t>
              </a:r>
              <a:endParaRPr b="1" i="0" sz="1400" u="none" cap="none" strike="noStrike">
                <a:solidFill>
                  <a:schemeClr val="dk1"/>
                </a:solidFill>
                <a:latin typeface="Calibri"/>
                <a:ea typeface="Calibri"/>
                <a:cs typeface="Calibri"/>
                <a:sym typeface="Calibri"/>
              </a:endParaRPr>
            </a:p>
          </p:txBody>
        </p:sp>
        <p:sp>
          <p:nvSpPr>
            <p:cNvPr id="330" name="Google Shape;330;p14"/>
            <p:cNvSpPr/>
            <p:nvPr/>
          </p:nvSpPr>
          <p:spPr>
            <a:xfrm>
              <a:off x="2834666" y="4637598"/>
              <a:ext cx="518731" cy="91440"/>
            </a:xfrm>
            <a:custGeom>
              <a:rect b="b" l="l" r="r" t="t"/>
              <a:pathLst>
                <a:path extrusionOk="0" h="120000" w="120000">
                  <a:moveTo>
                    <a:pt x="0" y="60000"/>
                  </a:moveTo>
                  <a:lnTo>
                    <a:pt x="120000" y="60000"/>
                  </a:lnTo>
                </a:path>
              </a:pathLst>
            </a:custGeom>
            <a:noFill/>
            <a:ln cap="flat" cmpd="sng" w="9525">
              <a:solidFill>
                <a:schemeClr val="accent6"/>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4"/>
            <p:cNvSpPr txBox="1"/>
            <p:nvPr/>
          </p:nvSpPr>
          <p:spPr>
            <a:xfrm>
              <a:off x="3080298" y="4680572"/>
              <a:ext cx="27466" cy="54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332" name="Google Shape;332;p14"/>
            <p:cNvSpPr/>
            <p:nvPr/>
          </p:nvSpPr>
          <p:spPr>
            <a:xfrm>
              <a:off x="448070" y="3966800"/>
              <a:ext cx="2388396" cy="1433037"/>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4"/>
            <p:cNvSpPr txBox="1"/>
            <p:nvPr/>
          </p:nvSpPr>
          <p:spPr>
            <a:xfrm>
              <a:off x="448070" y="3966800"/>
              <a:ext cx="2388396" cy="1433037"/>
            </a:xfrm>
            <a:prstGeom prst="rect">
              <a:avLst/>
            </a:prstGeom>
            <a:solidFill>
              <a:srgbClr val="92D050"/>
            </a:solidFill>
            <a:ln>
              <a:noFill/>
            </a:ln>
          </p:spPr>
          <p:txBody>
            <a:bodyPr anchorCtr="0" anchor="ctr" bIns="122825" lIns="117025" spcFirstLastPara="1" rIns="117025" wrap="square" tIns="122825">
              <a:noAutofit/>
            </a:bodyPr>
            <a:lstStyle/>
            <a:p>
              <a:pPr indent="0" lvl="0" marL="0" marR="0" rtl="0" algn="ctr">
                <a:lnSpc>
                  <a:spcPct val="90000"/>
                </a:lnSpc>
                <a:spcBef>
                  <a:spcPts val="0"/>
                </a:spcBef>
                <a:spcAft>
                  <a:spcPts val="0"/>
                </a:spcAft>
                <a:buClr>
                  <a:schemeClr val="lt1"/>
                </a:buClr>
                <a:buSzPts val="1400"/>
                <a:buFont typeface="Calibri"/>
                <a:buNone/>
              </a:pPr>
              <a:r>
                <a:rPr b="1" i="0" lang="pt-BR" sz="1400" u="none" cap="none" strike="noStrike">
                  <a:solidFill>
                    <a:schemeClr val="dk1"/>
                  </a:solidFill>
                  <a:latin typeface="Calibri"/>
                  <a:ea typeface="Calibri"/>
                  <a:cs typeface="Calibri"/>
                  <a:sym typeface="Calibri"/>
                </a:rPr>
                <a:t>5 - Selecione o segmento-alvo (um ou mais);</a:t>
              </a:r>
              <a:endParaRPr b="1" i="0" sz="1400" u="none" cap="none" strike="noStrike">
                <a:solidFill>
                  <a:schemeClr val="dk1"/>
                </a:solidFill>
                <a:latin typeface="Calibri"/>
                <a:ea typeface="Calibri"/>
                <a:cs typeface="Calibri"/>
                <a:sym typeface="Calibri"/>
              </a:endParaRPr>
            </a:p>
          </p:txBody>
        </p:sp>
        <p:sp>
          <p:nvSpPr>
            <p:cNvPr id="334" name="Google Shape;334;p14"/>
            <p:cNvSpPr/>
            <p:nvPr/>
          </p:nvSpPr>
          <p:spPr>
            <a:xfrm>
              <a:off x="3385797" y="3966800"/>
              <a:ext cx="2388396" cy="1433037"/>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4"/>
            <p:cNvSpPr txBox="1"/>
            <p:nvPr/>
          </p:nvSpPr>
          <p:spPr>
            <a:xfrm>
              <a:off x="3385797" y="3966800"/>
              <a:ext cx="2388396" cy="1433037"/>
            </a:xfrm>
            <a:prstGeom prst="rect">
              <a:avLst/>
            </a:prstGeom>
            <a:solidFill>
              <a:srgbClr val="92D050"/>
            </a:solidFill>
            <a:ln>
              <a:noFill/>
            </a:ln>
          </p:spPr>
          <p:txBody>
            <a:bodyPr anchorCtr="0" anchor="ctr" bIns="122825" lIns="117025" spcFirstLastPara="1" rIns="117025" wrap="square" tIns="122825">
              <a:noAutofit/>
            </a:bodyPr>
            <a:lstStyle/>
            <a:p>
              <a:pPr indent="0" lvl="0" marL="0" marR="0" rtl="0" algn="ctr">
                <a:lnSpc>
                  <a:spcPct val="90000"/>
                </a:lnSpc>
                <a:spcBef>
                  <a:spcPts val="0"/>
                </a:spcBef>
                <a:spcAft>
                  <a:spcPts val="0"/>
                </a:spcAft>
                <a:buClr>
                  <a:schemeClr val="lt1"/>
                </a:buClr>
                <a:buSzPts val="1400"/>
                <a:buFont typeface="Calibri"/>
                <a:buNone/>
              </a:pPr>
              <a:r>
                <a:rPr b="1" i="0" lang="pt-BR" sz="1400" u="none" cap="none" strike="noStrike">
                  <a:solidFill>
                    <a:schemeClr val="dk1"/>
                  </a:solidFill>
                  <a:latin typeface="Calibri"/>
                  <a:ea typeface="Calibri"/>
                  <a:cs typeface="Calibri"/>
                  <a:sym typeface="Calibri"/>
                </a:rPr>
                <a:t>6 – Defina o posicionamento e as estratégias para cada segmento-alvo.</a:t>
              </a:r>
              <a:endParaRPr b="1" i="0" sz="1400" u="none" cap="none" strike="noStrike">
                <a:solidFill>
                  <a:schemeClr val="dk1"/>
                </a:solidFill>
                <a:latin typeface="Calibri"/>
                <a:ea typeface="Calibri"/>
                <a:cs typeface="Calibri"/>
                <a:sym typeface="Calibri"/>
              </a:endParaRPr>
            </a:p>
          </p:txBody>
        </p:sp>
      </p:grpSp>
      <p:sp>
        <p:nvSpPr>
          <p:cNvPr id="336" name="Google Shape;336;p14"/>
          <p:cNvSpPr/>
          <p:nvPr/>
        </p:nvSpPr>
        <p:spPr>
          <a:xfrm>
            <a:off x="6696634" y="6239273"/>
            <a:ext cx="3790580" cy="44959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7" name="Google Shape;337;p14"/>
          <p:cNvSpPr txBox="1"/>
          <p:nvPr/>
        </p:nvSpPr>
        <p:spPr>
          <a:xfrm>
            <a:off x="6762306" y="6279405"/>
            <a:ext cx="379058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242625"/>
                </a:solidFill>
                <a:latin typeface="Arial"/>
                <a:ea typeface="Arial"/>
                <a:cs typeface="Arial"/>
                <a:sym typeface="Arial"/>
              </a:rPr>
              <a:t>DEFINIÇÃO DO PÚBLICO ALVO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15"/>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343" name="Google Shape;343;p15"/>
          <p:cNvSpPr/>
          <p:nvPr/>
        </p:nvSpPr>
        <p:spPr>
          <a:xfrm>
            <a:off x="4327236" y="882491"/>
            <a:ext cx="3537527" cy="339898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4" name="Google Shape;344;p15"/>
          <p:cNvSpPr txBox="1"/>
          <p:nvPr/>
        </p:nvSpPr>
        <p:spPr>
          <a:xfrm>
            <a:off x="5230585" y="1315868"/>
            <a:ext cx="2634178" cy="264687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16600"/>
              <a:buFont typeface="Arial"/>
              <a:buNone/>
            </a:pPr>
            <a:r>
              <a:rPr b="1" i="0" lang="pt-BR" sz="16600" u="none" cap="none" strike="noStrike">
                <a:solidFill>
                  <a:srgbClr val="242625"/>
                </a:solidFill>
                <a:latin typeface="Arial Black"/>
                <a:ea typeface="Arial Black"/>
                <a:cs typeface="Arial Black"/>
                <a:sym typeface="Arial Black"/>
              </a:rPr>
              <a:t>4</a:t>
            </a:r>
            <a:endParaRPr b="0" i="0" sz="16600" u="none" cap="none" strike="noStrike">
              <a:solidFill>
                <a:schemeClr val="dk1"/>
              </a:solidFill>
              <a:latin typeface="Arial Black"/>
              <a:ea typeface="Arial Black"/>
              <a:cs typeface="Arial Black"/>
              <a:sym typeface="Arial Black"/>
            </a:endParaRPr>
          </a:p>
        </p:txBody>
      </p:sp>
      <p:sp>
        <p:nvSpPr>
          <p:cNvPr id="345" name="Google Shape;345;p15"/>
          <p:cNvSpPr txBox="1"/>
          <p:nvPr/>
        </p:nvSpPr>
        <p:spPr>
          <a:xfrm>
            <a:off x="2492087" y="4559583"/>
            <a:ext cx="7207800" cy="13236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000"/>
              <a:buFont typeface="Arial"/>
              <a:buNone/>
            </a:pPr>
            <a:r>
              <a:rPr b="1" i="0" lang="pt-BR" sz="4000" u="none" cap="none" strike="noStrike">
                <a:solidFill>
                  <a:schemeClr val="dk1"/>
                </a:solidFill>
                <a:latin typeface="Arial"/>
                <a:ea typeface="Arial"/>
                <a:cs typeface="Arial"/>
                <a:sym typeface="Arial"/>
              </a:rPr>
              <a:t>IDENTIFICANDO O PÚBLICO ALVO - FERRAMENTAS</a:t>
            </a:r>
            <a:endParaRPr b="0" i="0" sz="4000" u="none" cap="none" strike="noStrike">
              <a:solidFill>
                <a:schemeClr val="dk1"/>
              </a:solidFill>
              <a:latin typeface="Arial"/>
              <a:ea typeface="Arial"/>
              <a:cs typeface="Arial"/>
              <a:sym typeface="Arial"/>
            </a:endParaRPr>
          </a:p>
        </p:txBody>
      </p:sp>
      <p:sp>
        <p:nvSpPr>
          <p:cNvPr id="346" name="Google Shape;346;p15"/>
          <p:cNvSpPr/>
          <p:nvPr/>
        </p:nvSpPr>
        <p:spPr>
          <a:xfrm>
            <a:off x="3448924" y="20802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7" name="Google Shape;347;p15"/>
          <p:cNvSpPr/>
          <p:nvPr/>
        </p:nvSpPr>
        <p:spPr>
          <a:xfrm>
            <a:off x="3521346" y="24884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8" name="Google Shape;348;p15"/>
          <p:cNvSpPr/>
          <p:nvPr/>
        </p:nvSpPr>
        <p:spPr>
          <a:xfrm>
            <a:off x="3593386" y="27657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349" name="Google Shape;349;p15"/>
          <p:cNvGrpSpPr/>
          <p:nvPr/>
        </p:nvGrpSpPr>
        <p:grpSpPr>
          <a:xfrm>
            <a:off x="8188599" y="2110865"/>
            <a:ext cx="621105" cy="977477"/>
            <a:chOff x="5425425" y="956555"/>
            <a:chExt cx="621105" cy="977477"/>
          </a:xfrm>
        </p:grpSpPr>
        <p:sp>
          <p:nvSpPr>
            <p:cNvPr id="350" name="Google Shape;350;p15"/>
            <p:cNvSpPr/>
            <p:nvPr/>
          </p:nvSpPr>
          <p:spPr>
            <a:xfrm rot="-317296">
              <a:off x="5436074" y="983645"/>
              <a:ext cx="599806" cy="258792"/>
            </a:xfrm>
            <a:custGeom>
              <a:rect b="b" l="l" r="r" t="t"/>
              <a:pathLst>
                <a:path extrusionOk="0" h="1678" w="3889">
                  <a:moveTo>
                    <a:pt x="2765" y="1"/>
                  </a:moveTo>
                  <a:cubicBezTo>
                    <a:pt x="2609" y="1"/>
                    <a:pt x="2452" y="20"/>
                    <a:pt x="2301" y="58"/>
                  </a:cubicBezTo>
                  <a:cubicBezTo>
                    <a:pt x="1491" y="230"/>
                    <a:pt x="767" y="662"/>
                    <a:pt x="216" y="1278"/>
                  </a:cubicBezTo>
                  <a:cubicBezTo>
                    <a:pt x="151" y="1354"/>
                    <a:pt x="87" y="1429"/>
                    <a:pt x="43" y="1516"/>
                  </a:cubicBezTo>
                  <a:cubicBezTo>
                    <a:pt x="0" y="1570"/>
                    <a:pt x="33" y="1624"/>
                    <a:pt x="87" y="1624"/>
                  </a:cubicBezTo>
                  <a:lnTo>
                    <a:pt x="1145" y="1678"/>
                  </a:lnTo>
                  <a:cubicBezTo>
                    <a:pt x="1523" y="1645"/>
                    <a:pt x="1944" y="1613"/>
                    <a:pt x="2376" y="1570"/>
                  </a:cubicBezTo>
                  <a:cubicBezTo>
                    <a:pt x="2646" y="1548"/>
                    <a:pt x="2916" y="1472"/>
                    <a:pt x="3176" y="1354"/>
                  </a:cubicBezTo>
                  <a:cubicBezTo>
                    <a:pt x="3348" y="1278"/>
                    <a:pt x="3500" y="1159"/>
                    <a:pt x="3629" y="1019"/>
                  </a:cubicBezTo>
                  <a:cubicBezTo>
                    <a:pt x="3888" y="738"/>
                    <a:pt x="3791" y="284"/>
                    <a:pt x="3435" y="144"/>
                  </a:cubicBezTo>
                  <a:cubicBezTo>
                    <a:pt x="3370" y="112"/>
                    <a:pt x="3305" y="79"/>
                    <a:pt x="3230" y="58"/>
                  </a:cubicBezTo>
                  <a:cubicBezTo>
                    <a:pt x="3078" y="20"/>
                    <a:pt x="2922" y="1"/>
                    <a:pt x="27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1" name="Google Shape;351;p15"/>
            <p:cNvSpPr/>
            <p:nvPr/>
          </p:nvSpPr>
          <p:spPr>
            <a:xfrm rot="-317296">
              <a:off x="5470513" y="1334071"/>
              <a:ext cx="509889" cy="199106"/>
            </a:xfrm>
            <a:custGeom>
              <a:rect b="b" l="l" r="r" t="t"/>
              <a:pathLst>
                <a:path extrusionOk="0" h="1291" w="3306">
                  <a:moveTo>
                    <a:pt x="1835" y="0"/>
                  </a:moveTo>
                  <a:cubicBezTo>
                    <a:pt x="1796" y="0"/>
                    <a:pt x="1757" y="2"/>
                    <a:pt x="1718" y="4"/>
                  </a:cubicBezTo>
                  <a:cubicBezTo>
                    <a:pt x="1199" y="26"/>
                    <a:pt x="692" y="144"/>
                    <a:pt x="227" y="360"/>
                  </a:cubicBezTo>
                  <a:cubicBezTo>
                    <a:pt x="173" y="382"/>
                    <a:pt x="130" y="414"/>
                    <a:pt x="87" y="447"/>
                  </a:cubicBezTo>
                  <a:cubicBezTo>
                    <a:pt x="1" y="533"/>
                    <a:pt x="11" y="609"/>
                    <a:pt x="119" y="663"/>
                  </a:cubicBezTo>
                  <a:cubicBezTo>
                    <a:pt x="152" y="684"/>
                    <a:pt x="195" y="706"/>
                    <a:pt x="238" y="717"/>
                  </a:cubicBezTo>
                  <a:cubicBezTo>
                    <a:pt x="703" y="911"/>
                    <a:pt x="1189" y="1052"/>
                    <a:pt x="1685" y="1160"/>
                  </a:cubicBezTo>
                  <a:cubicBezTo>
                    <a:pt x="1945" y="1235"/>
                    <a:pt x="2215" y="1278"/>
                    <a:pt x="2496" y="1289"/>
                  </a:cubicBezTo>
                  <a:cubicBezTo>
                    <a:pt x="2513" y="1290"/>
                    <a:pt x="2530" y="1291"/>
                    <a:pt x="2548" y="1291"/>
                  </a:cubicBezTo>
                  <a:cubicBezTo>
                    <a:pt x="2701" y="1291"/>
                    <a:pt x="2846" y="1248"/>
                    <a:pt x="2982" y="1170"/>
                  </a:cubicBezTo>
                  <a:cubicBezTo>
                    <a:pt x="3262" y="998"/>
                    <a:pt x="3306" y="684"/>
                    <a:pt x="3079" y="458"/>
                  </a:cubicBezTo>
                  <a:cubicBezTo>
                    <a:pt x="2971" y="350"/>
                    <a:pt x="2852" y="263"/>
                    <a:pt x="2722" y="198"/>
                  </a:cubicBezTo>
                  <a:cubicBezTo>
                    <a:pt x="2445" y="74"/>
                    <a:pt x="2141" y="0"/>
                    <a:pt x="18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2" name="Google Shape;352;p15"/>
            <p:cNvSpPr/>
            <p:nvPr/>
          </p:nvSpPr>
          <p:spPr>
            <a:xfrm rot="-317296">
              <a:off x="5466737" y="1560467"/>
              <a:ext cx="295045" cy="360736"/>
            </a:xfrm>
            <a:custGeom>
              <a:rect b="b" l="l" r="r" t="t"/>
              <a:pathLst>
                <a:path extrusionOk="0" h="2339" w="1913">
                  <a:moveTo>
                    <a:pt x="68" y="0"/>
                  </a:moveTo>
                  <a:cubicBezTo>
                    <a:pt x="31" y="0"/>
                    <a:pt x="0" y="24"/>
                    <a:pt x="0" y="69"/>
                  </a:cubicBezTo>
                  <a:cubicBezTo>
                    <a:pt x="0" y="112"/>
                    <a:pt x="0" y="166"/>
                    <a:pt x="0" y="209"/>
                  </a:cubicBezTo>
                  <a:cubicBezTo>
                    <a:pt x="65" y="458"/>
                    <a:pt x="119" y="706"/>
                    <a:pt x="195" y="944"/>
                  </a:cubicBezTo>
                  <a:cubicBezTo>
                    <a:pt x="314" y="1322"/>
                    <a:pt x="508" y="1668"/>
                    <a:pt x="756" y="1970"/>
                  </a:cubicBezTo>
                  <a:cubicBezTo>
                    <a:pt x="875" y="2121"/>
                    <a:pt x="1026" y="2240"/>
                    <a:pt x="1210" y="2305"/>
                  </a:cubicBezTo>
                  <a:cubicBezTo>
                    <a:pt x="1269" y="2328"/>
                    <a:pt x="1330" y="2338"/>
                    <a:pt x="1390" y="2338"/>
                  </a:cubicBezTo>
                  <a:cubicBezTo>
                    <a:pt x="1616" y="2338"/>
                    <a:pt x="1829" y="2187"/>
                    <a:pt x="1880" y="1948"/>
                  </a:cubicBezTo>
                  <a:cubicBezTo>
                    <a:pt x="1901" y="1894"/>
                    <a:pt x="1912" y="1840"/>
                    <a:pt x="1912" y="1786"/>
                  </a:cubicBezTo>
                  <a:cubicBezTo>
                    <a:pt x="1901" y="1495"/>
                    <a:pt x="1793" y="1225"/>
                    <a:pt x="1610" y="1009"/>
                  </a:cubicBezTo>
                  <a:cubicBezTo>
                    <a:pt x="1286" y="588"/>
                    <a:pt x="854" y="263"/>
                    <a:pt x="357" y="80"/>
                  </a:cubicBezTo>
                  <a:cubicBezTo>
                    <a:pt x="314" y="58"/>
                    <a:pt x="270" y="47"/>
                    <a:pt x="227" y="37"/>
                  </a:cubicBezTo>
                  <a:cubicBezTo>
                    <a:pt x="184" y="37"/>
                    <a:pt x="152" y="26"/>
                    <a:pt x="119" y="15"/>
                  </a:cubicBezTo>
                  <a:cubicBezTo>
                    <a:pt x="102" y="5"/>
                    <a:pt x="85"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16"/>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358" name="Google Shape;358;p16"/>
          <p:cNvSpPr/>
          <p:nvPr/>
        </p:nvSpPr>
        <p:spPr>
          <a:xfrm>
            <a:off x="3592266" y="654134"/>
            <a:ext cx="4523373" cy="44959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16"/>
          <p:cNvSpPr txBox="1"/>
          <p:nvPr/>
        </p:nvSpPr>
        <p:spPr>
          <a:xfrm>
            <a:off x="3592266" y="678877"/>
            <a:ext cx="452337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IDENTIFICANDO O PÚBLICO ALVO </a:t>
            </a:r>
            <a:endParaRPr b="0" i="0" sz="2000" u="none" cap="none" strike="noStrike">
              <a:solidFill>
                <a:schemeClr val="dk1"/>
              </a:solidFill>
              <a:latin typeface="Calibri"/>
              <a:ea typeface="Calibri"/>
              <a:cs typeface="Calibri"/>
              <a:sym typeface="Calibri"/>
            </a:endParaRPr>
          </a:p>
        </p:txBody>
      </p:sp>
      <p:sp>
        <p:nvSpPr>
          <p:cNvPr id="360" name="Google Shape;360;p16"/>
          <p:cNvSpPr txBox="1"/>
          <p:nvPr/>
        </p:nvSpPr>
        <p:spPr>
          <a:xfrm>
            <a:off x="2595281" y="1674674"/>
            <a:ext cx="7485529" cy="175432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Entender por que que as pessoas se beneficiariam com a solução que sua empresa oferece.</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C0FF72"/>
              </a:buClr>
              <a:buSzPts val="1800"/>
              <a:buFont typeface="Noto Sans Symbols"/>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Quem se encontra nessa situação?</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C0FF72"/>
              </a:buClr>
              <a:buSzPts val="1800"/>
              <a:buFont typeface="Noto Sans Symbols"/>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Quais canais os clientes utilizam para se informar?</a:t>
            </a:r>
            <a:endParaRPr b="0" i="0" sz="1400" u="none" cap="none" strike="noStrike">
              <a:solidFill>
                <a:srgbClr val="000000"/>
              </a:solidFill>
              <a:latin typeface="Arial"/>
              <a:ea typeface="Arial"/>
              <a:cs typeface="Arial"/>
              <a:sym typeface="Arial"/>
            </a:endParaRPr>
          </a:p>
        </p:txBody>
      </p:sp>
      <p:pic>
        <p:nvPicPr>
          <p:cNvPr descr="Perguntas" id="361" name="Google Shape;361;p16"/>
          <p:cNvPicPr preferRelativeResize="0"/>
          <p:nvPr/>
        </p:nvPicPr>
        <p:blipFill rotWithShape="1">
          <a:blip r:embed="rId4">
            <a:alphaModFix/>
          </a:blip>
          <a:srcRect b="0" l="0" r="0" t="0"/>
          <a:stretch/>
        </p:blipFill>
        <p:spPr>
          <a:xfrm>
            <a:off x="708211" y="1674674"/>
            <a:ext cx="1739153" cy="1739153"/>
          </a:xfrm>
          <a:prstGeom prst="rect">
            <a:avLst/>
          </a:prstGeom>
          <a:noFill/>
          <a:ln>
            <a:noFill/>
          </a:ln>
        </p:spPr>
      </p:pic>
      <p:sp>
        <p:nvSpPr>
          <p:cNvPr id="362" name="Google Shape;362;p16"/>
          <p:cNvSpPr txBox="1"/>
          <p:nvPr/>
        </p:nvSpPr>
        <p:spPr>
          <a:xfrm>
            <a:off x="4657164" y="4761944"/>
            <a:ext cx="2877672"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Pesquisas on-line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Estudos ou relatórios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Entrevistas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Google Trends</a:t>
            </a:r>
            <a:endParaRPr b="0" i="0" sz="1800" u="none" cap="none" strike="noStrike">
              <a:solidFill>
                <a:schemeClr val="dk1"/>
              </a:solidFill>
              <a:latin typeface="Arial"/>
              <a:ea typeface="Arial"/>
              <a:cs typeface="Arial"/>
              <a:sym typeface="Arial"/>
            </a:endParaRPr>
          </a:p>
        </p:txBody>
      </p:sp>
      <p:sp>
        <p:nvSpPr>
          <p:cNvPr id="363" name="Google Shape;363;p16"/>
          <p:cNvSpPr/>
          <p:nvPr/>
        </p:nvSpPr>
        <p:spPr>
          <a:xfrm>
            <a:off x="3592266" y="3910628"/>
            <a:ext cx="4523373" cy="578741"/>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p16"/>
          <p:cNvSpPr txBox="1"/>
          <p:nvPr/>
        </p:nvSpPr>
        <p:spPr>
          <a:xfrm>
            <a:off x="3664192" y="3846055"/>
            <a:ext cx="452337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FERRAMENTAS PARA AJUDAR A DEFINIR O PÚBLICO ALVO:</a:t>
            </a:r>
            <a:endParaRPr b="0" i="0" sz="2000" u="none" cap="none" strike="noStrike">
              <a:solidFill>
                <a:schemeClr val="dk1"/>
              </a:solidFill>
              <a:latin typeface="Calibri"/>
              <a:ea typeface="Calibri"/>
              <a:cs typeface="Calibri"/>
              <a:sym typeface="Calibri"/>
            </a:endParaRPr>
          </a:p>
        </p:txBody>
      </p:sp>
      <p:pic>
        <p:nvPicPr>
          <p:cNvPr descr="Engrenagens" id="365" name="Google Shape;365;p16"/>
          <p:cNvPicPr preferRelativeResize="0"/>
          <p:nvPr/>
        </p:nvPicPr>
        <p:blipFill rotWithShape="1">
          <a:blip r:embed="rId5">
            <a:alphaModFix/>
          </a:blip>
          <a:srcRect b="0" l="0" r="0" t="0"/>
          <a:stretch/>
        </p:blipFill>
        <p:spPr>
          <a:xfrm>
            <a:off x="3664192" y="4857843"/>
            <a:ext cx="1008530" cy="1008530"/>
          </a:xfrm>
          <a:prstGeom prst="rect">
            <a:avLst/>
          </a:prstGeom>
          <a:noFill/>
          <a:ln>
            <a:noFill/>
          </a:ln>
        </p:spPr>
      </p:pic>
      <p:sp>
        <p:nvSpPr>
          <p:cNvPr id="366" name="Google Shape;366;p16"/>
          <p:cNvSpPr txBox="1"/>
          <p:nvPr/>
        </p:nvSpPr>
        <p:spPr>
          <a:xfrm>
            <a:off x="145912" y="6332962"/>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pt-BR" sz="2000">
                <a:solidFill>
                  <a:schemeClr val="dk1"/>
                </a:solidFill>
                <a:latin typeface="Calibri"/>
                <a:ea typeface="Calibri"/>
                <a:cs typeface="Calibri"/>
                <a:sym typeface="Calibri"/>
              </a:rPr>
              <a:t>(</a:t>
            </a:r>
            <a:r>
              <a:rPr i="0" lang="pt-BR" sz="2000" u="none" cap="none" strike="noStrike">
                <a:solidFill>
                  <a:schemeClr val="dk1"/>
                </a:solidFill>
                <a:latin typeface="Calibri"/>
                <a:ea typeface="Calibri"/>
                <a:cs typeface="Calibri"/>
                <a:sym typeface="Calibri"/>
              </a:rPr>
              <a:t>Neoway,2020b</a:t>
            </a:r>
            <a:r>
              <a:rPr lang="pt-BR" sz="2000">
                <a:solidFill>
                  <a:schemeClr val="dk1"/>
                </a:solidFill>
                <a:latin typeface="Calibri"/>
                <a:ea typeface="Calibri"/>
                <a:cs typeface="Calibri"/>
                <a:sym typeface="Calibri"/>
              </a:rPr>
              <a:t>)</a:t>
            </a:r>
            <a:endParaRPr i="0" sz="2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7"/>
          <p:cNvSpPr txBox="1"/>
          <p:nvPr/>
        </p:nvSpPr>
        <p:spPr>
          <a:xfrm>
            <a:off x="434950" y="158800"/>
            <a:ext cx="10889400" cy="6584700"/>
          </a:xfrm>
          <a:prstGeom prst="rect">
            <a:avLst/>
          </a:prstGeom>
          <a:noFill/>
          <a:ln>
            <a:noFill/>
          </a:ln>
        </p:spPr>
        <p:txBody>
          <a:bodyPr anchorCtr="0" anchor="t" bIns="91425" lIns="91425" spcFirstLastPara="1" rIns="91425" wrap="square" tIns="91425">
            <a:spAutoFit/>
          </a:bodyPr>
          <a:lstStyle/>
          <a:p>
            <a:pPr indent="0" lvl="0" marL="0" marR="0" rtl="0" algn="just">
              <a:lnSpc>
                <a:spcPct val="120000"/>
              </a:lnSpc>
              <a:spcBef>
                <a:spcPts val="0"/>
              </a:spcBef>
              <a:spcAft>
                <a:spcPts val="0"/>
              </a:spcAft>
              <a:buClr>
                <a:srgbClr val="000000"/>
              </a:buClr>
              <a:buSzPts val="1800"/>
              <a:buFont typeface="Arial"/>
              <a:buNone/>
            </a:pPr>
            <a:r>
              <a:rPr b="1" i="0" lang="pt-BR" sz="1800" u="none" cap="none" strike="noStrike">
                <a:solidFill>
                  <a:schemeClr val="dk1"/>
                </a:solidFill>
                <a:highlight>
                  <a:srgbClr val="FFFFFF"/>
                </a:highlight>
                <a:latin typeface="Montserrat"/>
                <a:ea typeface="Montserrat"/>
                <a:cs typeface="Montserrat"/>
                <a:sym typeface="Montserrat"/>
              </a:rPr>
              <a:t>1. Bitrix24</a:t>
            </a:r>
            <a:endParaRPr b="1" i="0" sz="18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15000"/>
              </a:lnSpc>
              <a:spcBef>
                <a:spcPts val="400"/>
              </a:spcBef>
              <a:spcAft>
                <a:spcPts val="0"/>
              </a:spcAft>
              <a:buClr>
                <a:srgbClr val="000000"/>
              </a:buClr>
              <a:buSzPts val="1200"/>
              <a:buFont typeface="Arial"/>
              <a:buNone/>
            </a:pPr>
            <a:r>
              <a:rPr b="0" i="0" lang="pt-BR" sz="1200" u="none" cap="none" strike="noStrike">
                <a:solidFill>
                  <a:schemeClr val="dk1"/>
                </a:solidFill>
                <a:highlight>
                  <a:srgbClr val="FFFFFF"/>
                </a:highlight>
                <a:latin typeface="Montserrat"/>
                <a:ea typeface="Montserrat"/>
                <a:cs typeface="Montserrat"/>
                <a:sym typeface="Montserrat"/>
              </a:rPr>
              <a:t>O Bitrix24 é um dos melhores softwares gratuitos de pesquisa de mercado e um CRM, isto é, uma ferramenta para gestão de relacionamento com o cliente.</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20000"/>
              </a:lnSpc>
              <a:spcBef>
                <a:spcPts val="1200"/>
              </a:spcBef>
              <a:spcAft>
                <a:spcPts val="0"/>
              </a:spcAft>
              <a:buClr>
                <a:srgbClr val="000000"/>
              </a:buClr>
              <a:buSzPts val="1700"/>
              <a:buFont typeface="Arial"/>
              <a:buNone/>
            </a:pPr>
            <a:r>
              <a:rPr b="1" i="0" lang="pt-BR" sz="1700" u="none" cap="none" strike="noStrike">
                <a:solidFill>
                  <a:schemeClr val="dk1"/>
                </a:solidFill>
                <a:highlight>
                  <a:srgbClr val="FFFFFF"/>
                </a:highlight>
                <a:latin typeface="Montserrat"/>
                <a:ea typeface="Montserrat"/>
                <a:cs typeface="Montserrat"/>
                <a:sym typeface="Montserrat"/>
              </a:rPr>
              <a:t>2</a:t>
            </a:r>
            <a:r>
              <a:rPr b="1" i="0" lang="pt-BR" sz="2200" u="none" cap="none" strike="noStrike">
                <a:solidFill>
                  <a:schemeClr val="dk1"/>
                </a:solidFill>
                <a:highlight>
                  <a:srgbClr val="FFFFFF"/>
                </a:highlight>
                <a:latin typeface="Montserrat"/>
                <a:ea typeface="Montserrat"/>
                <a:cs typeface="Montserrat"/>
                <a:sym typeface="Montserrat"/>
              </a:rPr>
              <a:t>. </a:t>
            </a:r>
            <a:r>
              <a:rPr b="1" i="0" lang="pt-BR" sz="1800" u="none" cap="none" strike="noStrike">
                <a:solidFill>
                  <a:schemeClr val="dk1"/>
                </a:solidFill>
                <a:highlight>
                  <a:srgbClr val="FFFFFF"/>
                </a:highlight>
                <a:latin typeface="Montserrat"/>
                <a:ea typeface="Montserrat"/>
                <a:cs typeface="Montserrat"/>
                <a:sym typeface="Montserrat"/>
              </a:rPr>
              <a:t>Google Trends</a:t>
            </a:r>
            <a:endParaRPr b="1" i="0" sz="18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15000"/>
              </a:lnSpc>
              <a:spcBef>
                <a:spcPts val="400"/>
              </a:spcBef>
              <a:spcAft>
                <a:spcPts val="0"/>
              </a:spcAft>
              <a:buClr>
                <a:srgbClr val="000000"/>
              </a:buClr>
              <a:buSzPts val="1200"/>
              <a:buFont typeface="Arial"/>
              <a:buNone/>
            </a:pPr>
            <a:r>
              <a:rPr b="0" i="0" lang="pt-BR" sz="1200" u="none" cap="none" strike="noStrike">
                <a:solidFill>
                  <a:schemeClr val="dk1"/>
                </a:solidFill>
                <a:highlight>
                  <a:srgbClr val="FFFFFF"/>
                </a:highlight>
                <a:latin typeface="Montserrat"/>
                <a:ea typeface="Montserrat"/>
                <a:cs typeface="Montserrat"/>
                <a:sym typeface="Montserrat"/>
              </a:rPr>
              <a:t>O Google Trends é um dos softwares gratuitos de pesquisa de mercado mais populares. O Trends fornece informações sobre os termos mais comumente pesquisados ​​na web.</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20000"/>
              </a:lnSpc>
              <a:spcBef>
                <a:spcPts val="1200"/>
              </a:spcBef>
              <a:spcAft>
                <a:spcPts val="0"/>
              </a:spcAft>
              <a:buClr>
                <a:srgbClr val="000000"/>
              </a:buClr>
              <a:buSzPts val="1800"/>
              <a:buFont typeface="Arial"/>
              <a:buNone/>
            </a:pPr>
            <a:r>
              <a:rPr b="1" i="0" lang="pt-BR" sz="1800" u="none" cap="none" strike="noStrike">
                <a:solidFill>
                  <a:schemeClr val="dk1"/>
                </a:solidFill>
                <a:highlight>
                  <a:srgbClr val="FFFFFF"/>
                </a:highlight>
                <a:latin typeface="Montserrat"/>
                <a:ea typeface="Montserrat"/>
                <a:cs typeface="Montserrat"/>
                <a:sym typeface="Montserrat"/>
              </a:rPr>
              <a:t>3. TrendWatching</a:t>
            </a:r>
            <a:endParaRPr b="1" i="0" sz="18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15000"/>
              </a:lnSpc>
              <a:spcBef>
                <a:spcPts val="400"/>
              </a:spcBef>
              <a:spcAft>
                <a:spcPts val="0"/>
              </a:spcAft>
              <a:buClr>
                <a:srgbClr val="000000"/>
              </a:buClr>
              <a:buSzPts val="1200"/>
              <a:buFont typeface="Arial"/>
              <a:buNone/>
            </a:pPr>
            <a:r>
              <a:rPr b="0" i="0" lang="pt-BR" sz="1200" u="none" cap="none" strike="noStrike">
                <a:solidFill>
                  <a:schemeClr val="dk1"/>
                </a:solidFill>
                <a:highlight>
                  <a:srgbClr val="FFFFFF"/>
                </a:highlight>
                <a:latin typeface="Montserrat"/>
                <a:ea typeface="Montserrat"/>
                <a:cs typeface="Montserrat"/>
                <a:sym typeface="Montserrat"/>
              </a:rPr>
              <a:t>Ele fornece dados gratuitos e acessíveis sobre a maioria dos temas. Fornecem relatórios sobre consumidores regionais, bem como dados personalizados para lidar com quase todos os tópicos contemporâneos.</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20000"/>
              </a:lnSpc>
              <a:spcBef>
                <a:spcPts val="1200"/>
              </a:spcBef>
              <a:spcAft>
                <a:spcPts val="0"/>
              </a:spcAft>
              <a:buClr>
                <a:srgbClr val="000000"/>
              </a:buClr>
              <a:buSzPts val="1800"/>
              <a:buFont typeface="Arial"/>
              <a:buNone/>
            </a:pPr>
            <a:r>
              <a:rPr b="1" i="0" lang="pt-BR" sz="1800" u="none" cap="none" strike="noStrike">
                <a:solidFill>
                  <a:schemeClr val="dk1"/>
                </a:solidFill>
                <a:highlight>
                  <a:srgbClr val="FFFFFF"/>
                </a:highlight>
                <a:latin typeface="Montserrat"/>
                <a:ea typeface="Montserrat"/>
                <a:cs typeface="Montserrat"/>
                <a:sym typeface="Montserrat"/>
              </a:rPr>
              <a:t>4. Make My Persona</a:t>
            </a:r>
            <a:endParaRPr b="1" i="0" sz="18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15000"/>
              </a:lnSpc>
              <a:spcBef>
                <a:spcPts val="400"/>
              </a:spcBef>
              <a:spcAft>
                <a:spcPts val="0"/>
              </a:spcAft>
              <a:buClr>
                <a:srgbClr val="000000"/>
              </a:buClr>
              <a:buSzPts val="1200"/>
              <a:buFont typeface="Arial"/>
              <a:buNone/>
            </a:pPr>
            <a:r>
              <a:rPr b="0" i="0" lang="pt-BR" sz="1200" u="none" cap="none" strike="noStrike">
                <a:solidFill>
                  <a:schemeClr val="dk1"/>
                </a:solidFill>
                <a:highlight>
                  <a:srgbClr val="FFFFFF"/>
                </a:highlight>
                <a:latin typeface="Montserrat"/>
                <a:ea typeface="Montserrat"/>
                <a:cs typeface="Montserrat"/>
                <a:sym typeface="Montserrat"/>
              </a:rPr>
              <a:t>Ao passo que você tem acesso às informações de seus clientes e leads, uma excelente estratégia para atingir os seus objetivos é ter uma persona mais detalhada. Isto é, pessoas cujas características mais combinam com o seu produto ou serviço.</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20000"/>
              </a:lnSpc>
              <a:spcBef>
                <a:spcPts val="1200"/>
              </a:spcBef>
              <a:spcAft>
                <a:spcPts val="0"/>
              </a:spcAft>
              <a:buClr>
                <a:srgbClr val="000000"/>
              </a:buClr>
              <a:buSzPts val="1800"/>
              <a:buFont typeface="Arial"/>
              <a:buNone/>
            </a:pPr>
            <a:r>
              <a:rPr b="1" i="0" lang="pt-BR" sz="1800" u="none" cap="none" strike="noStrike">
                <a:solidFill>
                  <a:schemeClr val="dk1"/>
                </a:solidFill>
                <a:highlight>
                  <a:srgbClr val="FFFFFF"/>
                </a:highlight>
                <a:latin typeface="Montserrat"/>
                <a:ea typeface="Montserrat"/>
                <a:cs typeface="Montserrat"/>
                <a:sym typeface="Montserrat"/>
              </a:rPr>
              <a:t>5. SurveyMonkey</a:t>
            </a:r>
            <a:endParaRPr b="1" i="0" sz="18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15000"/>
              </a:lnSpc>
              <a:spcBef>
                <a:spcPts val="400"/>
              </a:spcBef>
              <a:spcAft>
                <a:spcPts val="0"/>
              </a:spcAft>
              <a:buClr>
                <a:srgbClr val="000000"/>
              </a:buClr>
              <a:buSzPts val="1200"/>
              <a:buFont typeface="Arial"/>
              <a:buNone/>
            </a:pPr>
            <a:r>
              <a:rPr b="0" i="0" lang="pt-BR" sz="1200" u="none" cap="none" strike="noStrike">
                <a:solidFill>
                  <a:schemeClr val="dk1"/>
                </a:solidFill>
                <a:highlight>
                  <a:srgbClr val="FFFFFF"/>
                </a:highlight>
                <a:latin typeface="Montserrat"/>
                <a:ea typeface="Montserrat"/>
                <a:cs typeface="Montserrat"/>
                <a:sym typeface="Montserrat"/>
              </a:rPr>
              <a:t>Uma das estratégias mais eficientes para fazer uma pesquisa de mercado eficiente é receber feedback diretamente dos seus clientes.</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20000"/>
              </a:lnSpc>
              <a:spcBef>
                <a:spcPts val="1200"/>
              </a:spcBef>
              <a:spcAft>
                <a:spcPts val="0"/>
              </a:spcAft>
              <a:buClr>
                <a:srgbClr val="000000"/>
              </a:buClr>
              <a:buSzPts val="1800"/>
              <a:buFont typeface="Arial"/>
              <a:buNone/>
            </a:pPr>
            <a:r>
              <a:rPr b="1" i="0" lang="pt-BR" sz="1800" u="none" cap="none" strike="noStrike">
                <a:solidFill>
                  <a:schemeClr val="dk1"/>
                </a:solidFill>
                <a:highlight>
                  <a:srgbClr val="FFFFFF"/>
                </a:highlight>
                <a:latin typeface="Montserrat"/>
                <a:ea typeface="Montserrat"/>
                <a:cs typeface="Montserrat"/>
                <a:sym typeface="Montserrat"/>
              </a:rPr>
              <a:t>6. Facebook Audience Insights</a:t>
            </a:r>
            <a:endParaRPr b="1" i="0" sz="1800" u="none" cap="none" strike="noStrike">
              <a:solidFill>
                <a:schemeClr val="dk1"/>
              </a:solidFill>
              <a:highlight>
                <a:srgbClr val="FFFFFF"/>
              </a:highlight>
              <a:latin typeface="Montserrat"/>
              <a:ea typeface="Montserrat"/>
              <a:cs typeface="Montserrat"/>
              <a:sym typeface="Montserrat"/>
            </a:endParaRPr>
          </a:p>
          <a:p>
            <a:pPr indent="0" lvl="0" marL="0" marR="0" rtl="0" algn="just">
              <a:lnSpc>
                <a:spcPct val="140000"/>
              </a:lnSpc>
              <a:spcBef>
                <a:spcPts val="400"/>
              </a:spcBef>
              <a:spcAft>
                <a:spcPts val="0"/>
              </a:spcAft>
              <a:buClr>
                <a:srgbClr val="000000"/>
              </a:buClr>
              <a:buSzPts val="1200"/>
              <a:buFont typeface="Arial"/>
              <a:buNone/>
            </a:pPr>
            <a:r>
              <a:rPr b="0" i="0" lang="pt-BR" sz="1200" u="none" cap="none" strike="noStrike">
                <a:solidFill>
                  <a:schemeClr val="dk1"/>
                </a:solidFill>
                <a:highlight>
                  <a:srgbClr val="FFFFFF"/>
                </a:highlight>
                <a:latin typeface="Montserrat"/>
                <a:ea typeface="Montserrat"/>
                <a:cs typeface="Montserrat"/>
                <a:sym typeface="Montserrat"/>
              </a:rPr>
              <a:t>Ele oferece informações detalhadas das pessoas que seguem a página do seu negócio do Facebook. Você pode ver detalhes de idade, gênero, nível de escolaridade, profissão, status de relacionamento, hobbies entre outras diversas informações relevantes.</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l">
              <a:lnSpc>
                <a:spcPct val="140000"/>
              </a:lnSpc>
              <a:spcBef>
                <a:spcPts val="0"/>
              </a:spcBef>
              <a:spcAft>
                <a:spcPts val="0"/>
              </a:spcAft>
              <a:buClr>
                <a:srgbClr val="000000"/>
              </a:buClr>
              <a:buSzPts val="1200"/>
              <a:buFont typeface="Arial"/>
              <a:buNone/>
            </a:pPr>
            <a:r>
              <a:t/>
            </a:r>
            <a:endParaRPr b="0" i="0" sz="1200" u="none" cap="none" strike="noStrike">
              <a:solidFill>
                <a:srgbClr val="262626"/>
              </a:solidFill>
              <a:highlight>
                <a:srgbClr val="FFFFFF"/>
              </a:highlight>
              <a:latin typeface="Montserrat"/>
              <a:ea typeface="Montserrat"/>
              <a:cs typeface="Montserrat"/>
              <a:sym typeface="Montserrat"/>
            </a:endParaRPr>
          </a:p>
          <a:p>
            <a:pPr indent="0" lvl="0" marL="0" marR="0" rtl="0" algn="l">
              <a:lnSpc>
                <a:spcPct val="140000"/>
              </a:lnSpc>
              <a:spcBef>
                <a:spcPts val="0"/>
              </a:spcBef>
              <a:spcAft>
                <a:spcPts val="0"/>
              </a:spcAft>
              <a:buClr>
                <a:srgbClr val="000000"/>
              </a:buClr>
              <a:buSzPts val="1200"/>
              <a:buFont typeface="Arial"/>
              <a:buNone/>
            </a:pPr>
            <a:r>
              <a:t/>
            </a:r>
            <a:endParaRPr b="0" i="0" sz="1200" u="none" cap="none" strike="noStrike">
              <a:solidFill>
                <a:srgbClr val="262626"/>
              </a:solidFill>
              <a:highlight>
                <a:srgbClr val="FFFFFF"/>
              </a:highlight>
              <a:latin typeface="Montserrat"/>
              <a:ea typeface="Montserrat"/>
              <a:cs typeface="Montserrat"/>
              <a:sym typeface="Montserrat"/>
            </a:endParaRPr>
          </a:p>
          <a:p>
            <a:pPr indent="0" lvl="0" marL="0" marR="0" rtl="0" algn="l">
              <a:lnSpc>
                <a:spcPct val="140000"/>
              </a:lnSpc>
              <a:spcBef>
                <a:spcPts val="0"/>
              </a:spcBef>
              <a:spcAft>
                <a:spcPts val="0"/>
              </a:spcAft>
              <a:buClr>
                <a:srgbClr val="000000"/>
              </a:buClr>
              <a:buSzPts val="1100"/>
              <a:buFont typeface="Arial"/>
              <a:buNone/>
            </a:pPr>
            <a:r>
              <a:rPr lang="pt-BR" sz="2000">
                <a:solidFill>
                  <a:srgbClr val="517E33"/>
                </a:solidFill>
                <a:latin typeface="Calibri"/>
                <a:ea typeface="Calibri"/>
                <a:cs typeface="Calibri"/>
                <a:sym typeface="Calibri"/>
              </a:rPr>
              <a:t>(Bitrix24, 2024)</a:t>
            </a:r>
            <a:endParaRPr i="0" sz="2000" u="none" cap="none" strike="noStrike">
              <a:solidFill>
                <a:srgbClr val="517E33"/>
              </a:solidFill>
              <a:highlight>
                <a:srgbClr val="FFFFFF"/>
              </a:highlight>
              <a:latin typeface="Calibri"/>
              <a:ea typeface="Calibri"/>
              <a:cs typeface="Calibri"/>
              <a:sym typeface="Calibri"/>
            </a:endParaRPr>
          </a:p>
        </p:txBody>
      </p:sp>
      <p:pic>
        <p:nvPicPr>
          <p:cNvPr id="372" name="Google Shape;372;p17"/>
          <p:cNvPicPr preferRelativeResize="0"/>
          <p:nvPr/>
        </p:nvPicPr>
        <p:blipFill rotWithShape="1">
          <a:blip r:embed="rId3">
            <a:alphaModFix/>
          </a:blip>
          <a:srcRect b="0" l="0" r="0" t="0"/>
          <a:stretch/>
        </p:blipFill>
        <p:spPr>
          <a:xfrm>
            <a:off x="10768232" y="6070258"/>
            <a:ext cx="1269873" cy="6511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8"/>
          <p:cNvSpPr txBox="1"/>
          <p:nvPr/>
        </p:nvSpPr>
        <p:spPr>
          <a:xfrm>
            <a:off x="323750" y="238475"/>
            <a:ext cx="11315700" cy="10158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highlight>
                  <a:srgbClr val="FFFFFF"/>
                </a:highlight>
                <a:latin typeface="Arial"/>
                <a:ea typeface="Arial"/>
                <a:cs typeface="Arial"/>
                <a:sym typeface="Arial"/>
              </a:rPr>
              <a:t>CRM é a sigla usada para "Customer Relationship Management" (Gestão de Relacionamento com o Cliente). Porém, a definição de CRM vai além: </a:t>
            </a:r>
            <a:r>
              <a:rPr b="0" i="0" lang="pt-BR" sz="1800" u="none" cap="none" strike="noStrike">
                <a:solidFill>
                  <a:schemeClr val="dk1"/>
                </a:solidFill>
                <a:latin typeface="Arial"/>
                <a:ea typeface="Arial"/>
                <a:cs typeface="Arial"/>
                <a:sym typeface="Arial"/>
              </a:rPr>
              <a:t>é uma gestão 360º de vendas, marketing, atendimento e todos os pontos de contato.</a:t>
            </a:r>
            <a:endParaRPr b="0" i="0" sz="3100" u="none" cap="none" strike="noStrike">
              <a:solidFill>
                <a:schemeClr val="dk1"/>
              </a:solidFill>
              <a:latin typeface="Calibri"/>
              <a:ea typeface="Calibri"/>
              <a:cs typeface="Calibri"/>
              <a:sym typeface="Calibri"/>
            </a:endParaRPr>
          </a:p>
        </p:txBody>
      </p:sp>
      <p:pic>
        <p:nvPicPr>
          <p:cNvPr id="378" name="Google Shape;378;p18"/>
          <p:cNvPicPr preferRelativeResize="0"/>
          <p:nvPr/>
        </p:nvPicPr>
        <p:blipFill rotWithShape="1">
          <a:blip r:embed="rId3">
            <a:alphaModFix/>
          </a:blip>
          <a:srcRect b="24450" l="23026" r="29126" t="20587"/>
          <a:stretch/>
        </p:blipFill>
        <p:spPr>
          <a:xfrm>
            <a:off x="2156450" y="1254275"/>
            <a:ext cx="7650302" cy="4943101"/>
          </a:xfrm>
          <a:prstGeom prst="rect">
            <a:avLst/>
          </a:prstGeom>
          <a:noFill/>
          <a:ln>
            <a:noFill/>
          </a:ln>
        </p:spPr>
      </p:pic>
      <p:sp>
        <p:nvSpPr>
          <p:cNvPr id="379" name="Google Shape;379;p18"/>
          <p:cNvSpPr txBox="1"/>
          <p:nvPr/>
        </p:nvSpPr>
        <p:spPr>
          <a:xfrm>
            <a:off x="141356" y="6236389"/>
            <a:ext cx="5338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lang="pt-BR" sz="2000">
                <a:solidFill>
                  <a:srgbClr val="517E33"/>
                </a:solidFill>
                <a:latin typeface="Calibri"/>
                <a:ea typeface="Calibri"/>
                <a:cs typeface="Calibri"/>
                <a:sym typeface="Calibri"/>
              </a:rPr>
              <a:t>Fonte: Ploomes (2024)</a:t>
            </a:r>
            <a:endParaRPr i="0" sz="2000" u="none" cap="none" strike="noStrike">
              <a:solidFill>
                <a:srgbClr val="517E33"/>
              </a:solidFill>
              <a:latin typeface="Calibri"/>
              <a:ea typeface="Calibri"/>
              <a:cs typeface="Calibri"/>
              <a:sym typeface="Calibri"/>
            </a:endParaRPr>
          </a:p>
        </p:txBody>
      </p:sp>
      <p:pic>
        <p:nvPicPr>
          <p:cNvPr id="380" name="Google Shape;380;p18"/>
          <p:cNvPicPr preferRelativeResize="0"/>
          <p:nvPr/>
        </p:nvPicPr>
        <p:blipFill rotWithShape="1">
          <a:blip r:embed="rId4">
            <a:alphaModFix/>
          </a:blip>
          <a:srcRect b="0" l="0" r="0" t="0"/>
          <a:stretch/>
        </p:blipFill>
        <p:spPr>
          <a:xfrm>
            <a:off x="10768232" y="6070258"/>
            <a:ext cx="1269873" cy="6511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19"/>
          <p:cNvPicPr preferRelativeResize="0"/>
          <p:nvPr/>
        </p:nvPicPr>
        <p:blipFill rotWithShape="1">
          <a:blip r:embed="rId3">
            <a:alphaModFix/>
          </a:blip>
          <a:srcRect b="5763" l="18594" r="38659" t="10194"/>
          <a:stretch/>
        </p:blipFill>
        <p:spPr>
          <a:xfrm>
            <a:off x="277400" y="190175"/>
            <a:ext cx="5866373" cy="5880076"/>
          </a:xfrm>
          <a:prstGeom prst="rect">
            <a:avLst/>
          </a:prstGeom>
          <a:noFill/>
          <a:ln>
            <a:noFill/>
          </a:ln>
        </p:spPr>
      </p:pic>
      <p:pic>
        <p:nvPicPr>
          <p:cNvPr id="386" name="Google Shape;386;p19"/>
          <p:cNvPicPr preferRelativeResize="0"/>
          <p:nvPr/>
        </p:nvPicPr>
        <p:blipFill rotWithShape="1">
          <a:blip r:embed="rId4">
            <a:alphaModFix/>
          </a:blip>
          <a:srcRect b="0" l="0" r="0" t="0"/>
          <a:stretch/>
        </p:blipFill>
        <p:spPr>
          <a:xfrm>
            <a:off x="10768232" y="6070258"/>
            <a:ext cx="1269873" cy="651126"/>
          </a:xfrm>
          <a:prstGeom prst="rect">
            <a:avLst/>
          </a:prstGeom>
          <a:noFill/>
          <a:ln>
            <a:noFill/>
          </a:ln>
        </p:spPr>
      </p:pic>
      <p:pic>
        <p:nvPicPr>
          <p:cNvPr id="387" name="Google Shape;387;p19"/>
          <p:cNvPicPr preferRelativeResize="0"/>
          <p:nvPr/>
        </p:nvPicPr>
        <p:blipFill rotWithShape="1">
          <a:blip r:embed="rId5">
            <a:alphaModFix/>
          </a:blip>
          <a:srcRect b="4965" l="17354" r="38753" t="10985"/>
          <a:stretch/>
        </p:blipFill>
        <p:spPr>
          <a:xfrm>
            <a:off x="6273525" y="190175"/>
            <a:ext cx="5402976" cy="5820125"/>
          </a:xfrm>
          <a:prstGeom prst="rect">
            <a:avLst/>
          </a:prstGeom>
          <a:noFill/>
          <a:ln>
            <a:noFill/>
          </a:ln>
        </p:spPr>
      </p:pic>
      <p:sp>
        <p:nvSpPr>
          <p:cNvPr id="388" name="Google Shape;388;p19"/>
          <p:cNvSpPr txBox="1"/>
          <p:nvPr/>
        </p:nvSpPr>
        <p:spPr>
          <a:xfrm>
            <a:off x="125452" y="6271650"/>
            <a:ext cx="5338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pt-BR" sz="2000">
                <a:latin typeface="Calibri"/>
                <a:ea typeface="Calibri"/>
                <a:cs typeface="Calibri"/>
                <a:sym typeface="Calibri"/>
              </a:rPr>
              <a:t>Fonte: </a:t>
            </a:r>
            <a:r>
              <a:rPr lang="pt-BR" sz="2000" u="sng">
                <a:solidFill>
                  <a:schemeClr val="hlink"/>
                </a:solidFill>
                <a:latin typeface="Calibri"/>
                <a:ea typeface="Calibri"/>
                <a:cs typeface="Calibri"/>
                <a:sym typeface="Calibri"/>
                <a:hlinkClick r:id="rId6"/>
              </a:rPr>
              <a:t>Top10.com</a:t>
            </a:r>
            <a:r>
              <a:rPr lang="pt-BR" sz="2000">
                <a:solidFill>
                  <a:schemeClr val="dk1"/>
                </a:solidFill>
                <a:latin typeface="Calibri"/>
                <a:ea typeface="Calibri"/>
                <a:cs typeface="Calibri"/>
                <a:sym typeface="Calibri"/>
              </a:rPr>
              <a:t> (2024)</a:t>
            </a:r>
            <a:endParaRPr i="0" sz="2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txBox="1"/>
          <p:nvPr>
            <p:ph type="title"/>
          </p:nvPr>
        </p:nvSpPr>
        <p:spPr>
          <a:xfrm>
            <a:off x="4118467" y="0"/>
            <a:ext cx="7364700" cy="641400"/>
          </a:xfrm>
          <a:prstGeom prst="rect">
            <a:avLst/>
          </a:prstGeom>
          <a:noFill/>
          <a:ln>
            <a:noFill/>
          </a:ln>
        </p:spPr>
        <p:txBody>
          <a:bodyPr anchorCtr="0" anchor="t" bIns="0" lIns="0" spcFirstLastPara="1" rIns="0" wrap="square" tIns="10150">
            <a:spAutoFit/>
          </a:bodyPr>
          <a:lstStyle/>
          <a:p>
            <a:pPr indent="0" lvl="0" marL="12700" rtl="0" algn="l">
              <a:lnSpc>
                <a:spcPct val="100000"/>
              </a:lnSpc>
              <a:spcBef>
                <a:spcPts val="0"/>
              </a:spcBef>
              <a:spcAft>
                <a:spcPts val="0"/>
              </a:spcAft>
              <a:buSzPts val="900"/>
              <a:buNone/>
            </a:pPr>
            <a:r>
              <a:rPr b="0" lang="pt-BR" sz="4100">
                <a:solidFill>
                  <a:srgbClr val="242625"/>
                </a:solidFill>
                <a:latin typeface="Trebuchet MS"/>
                <a:ea typeface="Trebuchet MS"/>
                <a:cs typeface="Trebuchet MS"/>
                <a:sym typeface="Trebuchet MS"/>
              </a:rPr>
              <a:t>Em que iremos te ajudar?</a:t>
            </a:r>
            <a:endParaRPr sz="4100">
              <a:latin typeface="Trebuchet MS"/>
              <a:ea typeface="Trebuchet MS"/>
              <a:cs typeface="Trebuchet MS"/>
              <a:sym typeface="Trebuchet MS"/>
            </a:endParaRPr>
          </a:p>
        </p:txBody>
      </p:sp>
      <p:sp>
        <p:nvSpPr>
          <p:cNvPr id="110" name="Google Shape;110;p2"/>
          <p:cNvSpPr txBox="1"/>
          <p:nvPr/>
        </p:nvSpPr>
        <p:spPr>
          <a:xfrm>
            <a:off x="4118464" y="1175559"/>
            <a:ext cx="1374600" cy="682500"/>
          </a:xfrm>
          <a:prstGeom prst="rect">
            <a:avLst/>
          </a:prstGeom>
          <a:noFill/>
          <a:ln>
            <a:noFill/>
          </a:ln>
        </p:spPr>
        <p:txBody>
          <a:bodyPr anchorCtr="0" anchor="t" bIns="0" lIns="0" spcFirstLastPara="1" rIns="0" wrap="square" tIns="7625">
            <a:spAutoFit/>
          </a:bodyPr>
          <a:lstStyle/>
          <a:p>
            <a:pPr indent="0" lvl="0" marL="12700" marR="0" rtl="0" algn="l">
              <a:lnSpc>
                <a:spcPct val="118600"/>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Contribuições do  MEI para a  sociedade</a:t>
            </a:r>
            <a:endParaRPr b="0" i="0" sz="1300" u="none" cap="none" strike="noStrike">
              <a:solidFill>
                <a:schemeClr val="dk1"/>
              </a:solidFill>
              <a:latin typeface="Arial"/>
              <a:ea typeface="Arial"/>
              <a:cs typeface="Arial"/>
              <a:sym typeface="Arial"/>
            </a:endParaRPr>
          </a:p>
        </p:txBody>
      </p:sp>
      <p:grpSp>
        <p:nvGrpSpPr>
          <p:cNvPr id="111" name="Google Shape;111;p2"/>
          <p:cNvGrpSpPr/>
          <p:nvPr/>
        </p:nvGrpSpPr>
        <p:grpSpPr>
          <a:xfrm>
            <a:off x="0" y="551155"/>
            <a:ext cx="3653113" cy="5611647"/>
            <a:chOff x="0" y="826691"/>
            <a:chExt cx="5479396" cy="8417050"/>
          </a:xfrm>
        </p:grpSpPr>
        <p:pic>
          <p:nvPicPr>
            <p:cNvPr id="112" name="Google Shape;112;p2"/>
            <p:cNvPicPr preferRelativeResize="0"/>
            <p:nvPr/>
          </p:nvPicPr>
          <p:blipFill rotWithShape="1">
            <a:blip r:embed="rId3">
              <a:alphaModFix/>
            </a:blip>
            <a:srcRect b="0" l="0" r="0" t="0"/>
            <a:stretch/>
          </p:blipFill>
          <p:spPr>
            <a:xfrm>
              <a:off x="0" y="826691"/>
              <a:ext cx="5479396" cy="8417050"/>
            </a:xfrm>
            <a:prstGeom prst="rect">
              <a:avLst/>
            </a:prstGeom>
            <a:noFill/>
            <a:ln>
              <a:noFill/>
            </a:ln>
          </p:spPr>
        </p:pic>
        <p:sp>
          <p:nvSpPr>
            <p:cNvPr id="113" name="Google Shape;113;p2"/>
            <p:cNvSpPr/>
            <p:nvPr/>
          </p:nvSpPr>
          <p:spPr>
            <a:xfrm>
              <a:off x="303390" y="2637585"/>
              <a:ext cx="231775" cy="2025650"/>
            </a:xfrm>
            <a:custGeom>
              <a:rect b="b" l="l" r="r" t="t"/>
              <a:pathLst>
                <a:path extrusionOk="0" h="2025650" w="231775">
                  <a:moveTo>
                    <a:pt x="135154" y="231479"/>
                  </a:moveTo>
                  <a:lnTo>
                    <a:pt x="96539" y="231479"/>
                  </a:lnTo>
                  <a:lnTo>
                    <a:pt x="96539" y="0"/>
                  </a:lnTo>
                  <a:lnTo>
                    <a:pt x="135154" y="0"/>
                  </a:lnTo>
                  <a:lnTo>
                    <a:pt x="135154" y="231479"/>
                  </a:lnTo>
                  <a:close/>
                </a:path>
                <a:path extrusionOk="0" h="2025650" w="231775">
                  <a:moveTo>
                    <a:pt x="115847" y="2025448"/>
                  </a:moveTo>
                  <a:lnTo>
                    <a:pt x="71137" y="2016406"/>
                  </a:lnTo>
                  <a:lnTo>
                    <a:pt x="34271" y="1991691"/>
                  </a:lnTo>
                  <a:lnTo>
                    <a:pt x="9231" y="1954919"/>
                  </a:lnTo>
                  <a:lnTo>
                    <a:pt x="0" y="1909708"/>
                  </a:lnTo>
                  <a:lnTo>
                    <a:pt x="38615" y="1909708"/>
                  </a:lnTo>
                  <a:lnTo>
                    <a:pt x="44709" y="1939668"/>
                  </a:lnTo>
                  <a:lnTo>
                    <a:pt x="61302" y="1964202"/>
                  </a:lnTo>
                  <a:lnTo>
                    <a:pt x="85859" y="1980780"/>
                  </a:lnTo>
                  <a:lnTo>
                    <a:pt x="115847" y="1986868"/>
                  </a:lnTo>
                  <a:lnTo>
                    <a:pt x="201149" y="1986868"/>
                  </a:lnTo>
                  <a:lnTo>
                    <a:pt x="197905" y="1991691"/>
                  </a:lnTo>
                  <a:lnTo>
                    <a:pt x="161099" y="2016406"/>
                  </a:lnTo>
                  <a:lnTo>
                    <a:pt x="115847" y="2025448"/>
                  </a:lnTo>
                  <a:close/>
                </a:path>
                <a:path extrusionOk="0" h="2025650" w="231775">
                  <a:moveTo>
                    <a:pt x="201149" y="1986868"/>
                  </a:moveTo>
                  <a:lnTo>
                    <a:pt x="115847" y="1986868"/>
                  </a:lnTo>
                  <a:lnTo>
                    <a:pt x="145834" y="1980780"/>
                  </a:lnTo>
                  <a:lnTo>
                    <a:pt x="170391" y="1964202"/>
                  </a:lnTo>
                  <a:lnTo>
                    <a:pt x="186984" y="1939668"/>
                  </a:lnTo>
                  <a:lnTo>
                    <a:pt x="193078" y="1909708"/>
                  </a:lnTo>
                  <a:lnTo>
                    <a:pt x="231694" y="1909708"/>
                  </a:lnTo>
                  <a:lnTo>
                    <a:pt x="222643" y="1954919"/>
                  </a:lnTo>
                  <a:lnTo>
                    <a:pt x="201149" y="1986868"/>
                  </a:lnTo>
                  <a:close/>
                </a:path>
              </a:pathLst>
            </a:custGeom>
            <a:solidFill>
              <a:srgbClr val="2ED4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sp>
        <p:nvSpPr>
          <p:cNvPr id="114" name="Google Shape;114;p2"/>
          <p:cNvSpPr txBox="1"/>
          <p:nvPr/>
        </p:nvSpPr>
        <p:spPr>
          <a:xfrm>
            <a:off x="5944637" y="1178555"/>
            <a:ext cx="1525200" cy="4410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Direitos e  Obrigações do MEI</a:t>
            </a:r>
            <a:endParaRPr b="0" i="0" sz="1300" u="none" cap="none" strike="noStrike">
              <a:solidFill>
                <a:schemeClr val="dk1"/>
              </a:solidFill>
              <a:latin typeface="Arial"/>
              <a:ea typeface="Arial"/>
              <a:cs typeface="Arial"/>
              <a:sym typeface="Arial"/>
            </a:endParaRPr>
          </a:p>
        </p:txBody>
      </p:sp>
      <p:sp>
        <p:nvSpPr>
          <p:cNvPr id="115" name="Google Shape;115;p2"/>
          <p:cNvSpPr txBox="1"/>
          <p:nvPr/>
        </p:nvSpPr>
        <p:spPr>
          <a:xfrm>
            <a:off x="7773039" y="821337"/>
            <a:ext cx="6483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3</a:t>
            </a:r>
            <a:endParaRPr b="0" i="0" sz="1300" u="none" cap="none" strike="noStrike">
              <a:solidFill>
                <a:schemeClr val="dk1"/>
              </a:solidFill>
              <a:latin typeface="Arial"/>
              <a:ea typeface="Arial"/>
              <a:cs typeface="Arial"/>
              <a:sym typeface="Arial"/>
            </a:endParaRPr>
          </a:p>
        </p:txBody>
      </p:sp>
      <p:sp>
        <p:nvSpPr>
          <p:cNvPr id="116" name="Google Shape;116;p2"/>
          <p:cNvSpPr txBox="1"/>
          <p:nvPr/>
        </p:nvSpPr>
        <p:spPr>
          <a:xfrm>
            <a:off x="7773039" y="1165503"/>
            <a:ext cx="1673100" cy="4410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Como legalizar o seu  MEI</a:t>
            </a:r>
            <a:endParaRPr b="0" i="0" sz="1300" u="none" cap="none" strike="noStrike">
              <a:solidFill>
                <a:schemeClr val="dk1"/>
              </a:solidFill>
              <a:latin typeface="Arial"/>
              <a:ea typeface="Arial"/>
              <a:cs typeface="Arial"/>
              <a:sym typeface="Arial"/>
            </a:endParaRPr>
          </a:p>
        </p:txBody>
      </p:sp>
      <p:sp>
        <p:nvSpPr>
          <p:cNvPr id="117" name="Google Shape;117;p2"/>
          <p:cNvSpPr/>
          <p:nvPr/>
        </p:nvSpPr>
        <p:spPr>
          <a:xfrm>
            <a:off x="10738969" y="1"/>
            <a:ext cx="1455120" cy="838824"/>
          </a:xfrm>
          <a:custGeom>
            <a:rect b="b" l="l" r="r" t="t"/>
            <a:pathLst>
              <a:path extrusionOk="0" h="1256665" w="2179955">
                <a:moveTo>
                  <a:pt x="1429801" y="1256484"/>
                </a:moveTo>
                <a:lnTo>
                  <a:pt x="1381223" y="1255682"/>
                </a:lnTo>
                <a:lnTo>
                  <a:pt x="1333070" y="1253292"/>
                </a:lnTo>
                <a:lnTo>
                  <a:pt x="1285345" y="1249340"/>
                </a:lnTo>
                <a:lnTo>
                  <a:pt x="1238072" y="1243850"/>
                </a:lnTo>
                <a:lnTo>
                  <a:pt x="1191277" y="1236848"/>
                </a:lnTo>
                <a:lnTo>
                  <a:pt x="1144984" y="1228360"/>
                </a:lnTo>
                <a:lnTo>
                  <a:pt x="1099220" y="1218409"/>
                </a:lnTo>
                <a:lnTo>
                  <a:pt x="1054009" y="1207023"/>
                </a:lnTo>
                <a:lnTo>
                  <a:pt x="1009376" y="1194225"/>
                </a:lnTo>
                <a:lnTo>
                  <a:pt x="965347" y="1180042"/>
                </a:lnTo>
                <a:lnTo>
                  <a:pt x="921948" y="1164498"/>
                </a:lnTo>
                <a:lnTo>
                  <a:pt x="879202" y="1147618"/>
                </a:lnTo>
                <a:lnTo>
                  <a:pt x="837136" y="1129428"/>
                </a:lnTo>
                <a:lnTo>
                  <a:pt x="795775" y="1109953"/>
                </a:lnTo>
                <a:lnTo>
                  <a:pt x="755144" y="1089219"/>
                </a:lnTo>
                <a:lnTo>
                  <a:pt x="715267" y="1067250"/>
                </a:lnTo>
                <a:lnTo>
                  <a:pt x="676172" y="1044071"/>
                </a:lnTo>
                <a:lnTo>
                  <a:pt x="637881" y="1019709"/>
                </a:lnTo>
                <a:lnTo>
                  <a:pt x="600422" y="994188"/>
                </a:lnTo>
                <a:lnTo>
                  <a:pt x="563819" y="967533"/>
                </a:lnTo>
                <a:lnTo>
                  <a:pt x="528097" y="939770"/>
                </a:lnTo>
                <a:lnTo>
                  <a:pt x="493281" y="910923"/>
                </a:lnTo>
                <a:lnTo>
                  <a:pt x="459398" y="881019"/>
                </a:lnTo>
                <a:lnTo>
                  <a:pt x="426471" y="850082"/>
                </a:lnTo>
                <a:lnTo>
                  <a:pt x="394527" y="818138"/>
                </a:lnTo>
                <a:lnTo>
                  <a:pt x="363590" y="785211"/>
                </a:lnTo>
                <a:lnTo>
                  <a:pt x="333686" y="751327"/>
                </a:lnTo>
                <a:lnTo>
                  <a:pt x="304839" y="716512"/>
                </a:lnTo>
                <a:lnTo>
                  <a:pt x="277076" y="680790"/>
                </a:lnTo>
                <a:lnTo>
                  <a:pt x="250421" y="644187"/>
                </a:lnTo>
                <a:lnTo>
                  <a:pt x="224900" y="606727"/>
                </a:lnTo>
                <a:lnTo>
                  <a:pt x="200537" y="568437"/>
                </a:lnTo>
                <a:lnTo>
                  <a:pt x="177359" y="529341"/>
                </a:lnTo>
                <a:lnTo>
                  <a:pt x="155390" y="489465"/>
                </a:lnTo>
                <a:lnTo>
                  <a:pt x="134655" y="448834"/>
                </a:lnTo>
                <a:lnTo>
                  <a:pt x="115181" y="407473"/>
                </a:lnTo>
                <a:lnTo>
                  <a:pt x="96991" y="365407"/>
                </a:lnTo>
                <a:lnTo>
                  <a:pt x="80111" y="322661"/>
                </a:lnTo>
                <a:lnTo>
                  <a:pt x="64567" y="279261"/>
                </a:lnTo>
                <a:lnTo>
                  <a:pt x="50383" y="235233"/>
                </a:lnTo>
                <a:lnTo>
                  <a:pt x="37586" y="190600"/>
                </a:lnTo>
                <a:lnTo>
                  <a:pt x="26199" y="145389"/>
                </a:lnTo>
                <a:lnTo>
                  <a:pt x="16249" y="99625"/>
                </a:lnTo>
                <a:lnTo>
                  <a:pt x="7760" y="53332"/>
                </a:lnTo>
                <a:lnTo>
                  <a:pt x="759" y="6537"/>
                </a:lnTo>
                <a:lnTo>
                  <a:pt x="0" y="0"/>
                </a:lnTo>
                <a:lnTo>
                  <a:pt x="2179544" y="0"/>
                </a:lnTo>
                <a:lnTo>
                  <a:pt x="2179544" y="1046348"/>
                </a:lnTo>
                <a:lnTo>
                  <a:pt x="2144288" y="1067250"/>
                </a:lnTo>
                <a:lnTo>
                  <a:pt x="2104412" y="1089219"/>
                </a:lnTo>
                <a:lnTo>
                  <a:pt x="2063780" y="1109953"/>
                </a:lnTo>
                <a:lnTo>
                  <a:pt x="2022419" y="1129428"/>
                </a:lnTo>
                <a:lnTo>
                  <a:pt x="1980353" y="1147618"/>
                </a:lnTo>
                <a:lnTo>
                  <a:pt x="1937607" y="1164498"/>
                </a:lnTo>
                <a:lnTo>
                  <a:pt x="1894208" y="1180042"/>
                </a:lnTo>
                <a:lnTo>
                  <a:pt x="1850179" y="1194225"/>
                </a:lnTo>
                <a:lnTo>
                  <a:pt x="1805547" y="1207023"/>
                </a:lnTo>
                <a:lnTo>
                  <a:pt x="1760335" y="1218409"/>
                </a:lnTo>
                <a:lnTo>
                  <a:pt x="1714571" y="1228360"/>
                </a:lnTo>
                <a:lnTo>
                  <a:pt x="1668279" y="1236848"/>
                </a:lnTo>
                <a:lnTo>
                  <a:pt x="1621483" y="1243850"/>
                </a:lnTo>
                <a:lnTo>
                  <a:pt x="1574210" y="1249340"/>
                </a:lnTo>
                <a:lnTo>
                  <a:pt x="1526485" y="1253292"/>
                </a:lnTo>
                <a:lnTo>
                  <a:pt x="1478332" y="1255682"/>
                </a:lnTo>
                <a:lnTo>
                  <a:pt x="1429801" y="1256484"/>
                </a:lnTo>
                <a:close/>
              </a:path>
            </a:pathLst>
          </a:custGeom>
          <a:solidFill>
            <a:srgbClr val="242625">
              <a:alpha val="196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18" name="Google Shape;118;p2"/>
          <p:cNvSpPr txBox="1"/>
          <p:nvPr/>
        </p:nvSpPr>
        <p:spPr>
          <a:xfrm>
            <a:off x="4118464" y="834388"/>
            <a:ext cx="61797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1</a:t>
            </a:r>
            <a:endParaRPr b="0" i="0" sz="1300" u="none" cap="none" strike="noStrike">
              <a:solidFill>
                <a:schemeClr val="dk1"/>
              </a:solidFill>
              <a:latin typeface="Arial"/>
              <a:ea typeface="Arial"/>
              <a:cs typeface="Arial"/>
              <a:sym typeface="Arial"/>
            </a:endParaRPr>
          </a:p>
        </p:txBody>
      </p:sp>
      <p:sp>
        <p:nvSpPr>
          <p:cNvPr id="119" name="Google Shape;119;p2"/>
          <p:cNvSpPr txBox="1"/>
          <p:nvPr/>
        </p:nvSpPr>
        <p:spPr>
          <a:xfrm>
            <a:off x="9646775" y="1178555"/>
            <a:ext cx="1617600" cy="4410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Obrigações  Acessórias e Fiscais</a:t>
            </a:r>
            <a:endParaRPr b="0" i="0" sz="1300" u="none" cap="none" strike="noStrike">
              <a:solidFill>
                <a:schemeClr val="dk1"/>
              </a:solidFill>
              <a:latin typeface="Arial"/>
              <a:ea typeface="Arial"/>
              <a:cs typeface="Arial"/>
              <a:sym typeface="Arial"/>
            </a:endParaRPr>
          </a:p>
        </p:txBody>
      </p:sp>
      <p:sp>
        <p:nvSpPr>
          <p:cNvPr id="120" name="Google Shape;120;p2"/>
          <p:cNvSpPr txBox="1"/>
          <p:nvPr/>
        </p:nvSpPr>
        <p:spPr>
          <a:xfrm>
            <a:off x="4118464" y="1942565"/>
            <a:ext cx="6459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5</a:t>
            </a:r>
            <a:endParaRPr b="0" i="0" sz="1300" u="none" cap="none" strike="noStrike">
              <a:solidFill>
                <a:schemeClr val="dk1"/>
              </a:solidFill>
              <a:latin typeface="Arial"/>
              <a:ea typeface="Arial"/>
              <a:cs typeface="Arial"/>
              <a:sym typeface="Arial"/>
            </a:endParaRPr>
          </a:p>
        </p:txBody>
      </p:sp>
      <p:sp>
        <p:nvSpPr>
          <p:cNvPr id="121" name="Google Shape;121;p2"/>
          <p:cNvSpPr txBox="1"/>
          <p:nvPr/>
        </p:nvSpPr>
        <p:spPr>
          <a:xfrm>
            <a:off x="5944637" y="1950661"/>
            <a:ext cx="6486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6</a:t>
            </a:r>
            <a:endParaRPr b="0" i="0" sz="1300" u="none" cap="none" strike="noStrike">
              <a:solidFill>
                <a:schemeClr val="dk1"/>
              </a:solidFill>
              <a:latin typeface="Arial"/>
              <a:ea typeface="Arial"/>
              <a:cs typeface="Arial"/>
              <a:sym typeface="Arial"/>
            </a:endParaRPr>
          </a:p>
        </p:txBody>
      </p:sp>
      <p:sp>
        <p:nvSpPr>
          <p:cNvPr id="122" name="Google Shape;122;p2"/>
          <p:cNvSpPr txBox="1"/>
          <p:nvPr/>
        </p:nvSpPr>
        <p:spPr>
          <a:xfrm>
            <a:off x="5944637" y="2294828"/>
            <a:ext cx="1361400" cy="4410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Como encerrar a  Atividade do MEI</a:t>
            </a:r>
            <a:endParaRPr b="0" i="0" sz="1300" u="none" cap="none" strike="noStrike">
              <a:solidFill>
                <a:schemeClr val="dk1"/>
              </a:solidFill>
              <a:latin typeface="Arial"/>
              <a:ea typeface="Arial"/>
              <a:cs typeface="Arial"/>
              <a:sym typeface="Arial"/>
            </a:endParaRPr>
          </a:p>
        </p:txBody>
      </p:sp>
      <p:sp>
        <p:nvSpPr>
          <p:cNvPr id="123" name="Google Shape;123;p2"/>
          <p:cNvSpPr txBox="1"/>
          <p:nvPr/>
        </p:nvSpPr>
        <p:spPr>
          <a:xfrm>
            <a:off x="7773039" y="1929512"/>
            <a:ext cx="6381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7</a:t>
            </a:r>
            <a:endParaRPr b="0" i="0" sz="1300" u="none" cap="none" strike="noStrike">
              <a:solidFill>
                <a:schemeClr val="dk1"/>
              </a:solidFill>
              <a:latin typeface="Arial"/>
              <a:ea typeface="Arial"/>
              <a:cs typeface="Arial"/>
              <a:sym typeface="Arial"/>
            </a:endParaRPr>
          </a:p>
        </p:txBody>
      </p:sp>
      <p:sp>
        <p:nvSpPr>
          <p:cNvPr id="124" name="Google Shape;124;p2"/>
          <p:cNvSpPr txBox="1"/>
          <p:nvPr/>
        </p:nvSpPr>
        <p:spPr>
          <a:xfrm>
            <a:off x="7773039" y="2273679"/>
            <a:ext cx="1463400" cy="4410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Análise e Controle  do Fluxo de Caixa</a:t>
            </a:r>
            <a:endParaRPr b="0" i="0" sz="1300" u="none" cap="none" strike="noStrike">
              <a:solidFill>
                <a:schemeClr val="dk1"/>
              </a:solidFill>
              <a:latin typeface="Arial"/>
              <a:ea typeface="Arial"/>
              <a:cs typeface="Arial"/>
              <a:sym typeface="Arial"/>
            </a:endParaRPr>
          </a:p>
        </p:txBody>
      </p:sp>
      <p:sp>
        <p:nvSpPr>
          <p:cNvPr id="125" name="Google Shape;125;p2"/>
          <p:cNvSpPr txBox="1"/>
          <p:nvPr/>
        </p:nvSpPr>
        <p:spPr>
          <a:xfrm>
            <a:off x="9601441" y="1963714"/>
            <a:ext cx="6486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8</a:t>
            </a:r>
            <a:endParaRPr b="0" i="0" sz="1300" u="none" cap="none" strike="noStrike">
              <a:solidFill>
                <a:schemeClr val="dk1"/>
              </a:solidFill>
              <a:latin typeface="Arial"/>
              <a:ea typeface="Arial"/>
              <a:cs typeface="Arial"/>
              <a:sym typeface="Arial"/>
            </a:endParaRPr>
          </a:p>
        </p:txBody>
      </p:sp>
      <p:sp>
        <p:nvSpPr>
          <p:cNvPr id="126" name="Google Shape;126;p2"/>
          <p:cNvSpPr txBox="1"/>
          <p:nvPr/>
        </p:nvSpPr>
        <p:spPr>
          <a:xfrm>
            <a:off x="9601441" y="2307880"/>
            <a:ext cx="1643100" cy="4410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Controle de Estoque  para o MEI</a:t>
            </a:r>
            <a:endParaRPr b="0" i="0" sz="1300" u="none" cap="none" strike="noStrike">
              <a:solidFill>
                <a:schemeClr val="dk1"/>
              </a:solidFill>
              <a:latin typeface="Arial"/>
              <a:ea typeface="Arial"/>
              <a:cs typeface="Arial"/>
              <a:sym typeface="Arial"/>
            </a:endParaRPr>
          </a:p>
        </p:txBody>
      </p:sp>
      <p:sp>
        <p:nvSpPr>
          <p:cNvPr id="127" name="Google Shape;127;p2"/>
          <p:cNvSpPr txBox="1"/>
          <p:nvPr/>
        </p:nvSpPr>
        <p:spPr>
          <a:xfrm>
            <a:off x="4118464" y="2289243"/>
            <a:ext cx="1643100" cy="1440900"/>
          </a:xfrm>
          <a:prstGeom prst="rect">
            <a:avLst/>
          </a:prstGeom>
          <a:noFill/>
          <a:ln>
            <a:noFill/>
          </a:ln>
        </p:spPr>
        <p:txBody>
          <a:bodyPr anchorCtr="0" anchor="t" bIns="0" lIns="0" spcFirstLastPara="1" rIns="0" wrap="square" tIns="8025">
            <a:spAutoFit/>
          </a:bodyPr>
          <a:lstStyle/>
          <a:p>
            <a:pPr indent="0" lvl="0" marL="12700" marR="0" rtl="0" algn="l">
              <a:lnSpc>
                <a:spcPct val="118200"/>
              </a:lnSpc>
              <a:spcBef>
                <a:spcPts val="0"/>
              </a:spcBef>
              <a:spcAft>
                <a:spcPts val="0"/>
              </a:spcAft>
              <a:buClr>
                <a:srgbClr val="000000"/>
              </a:buClr>
              <a:buSzPts val="1200"/>
              <a:buFont typeface="Arial"/>
              <a:buNone/>
            </a:pPr>
            <a:r>
              <a:rPr b="0" i="0" lang="pt-BR" sz="1200" u="none" cap="none" strike="noStrike">
                <a:solidFill>
                  <a:srgbClr val="242625"/>
                </a:solidFill>
                <a:latin typeface="Arial"/>
                <a:ea typeface="Arial"/>
                <a:cs typeface="Arial"/>
                <a:sym typeface="Arial"/>
              </a:rPr>
              <a:t>Liquidação de  Pendências  Tributárias e  Desenquadramento  MEI</a:t>
            </a:r>
            <a:endParaRPr b="0" i="0" sz="1200" u="none" cap="none" strike="noStrike">
              <a:solidFill>
                <a:srgbClr val="242625"/>
              </a:solidFill>
              <a:latin typeface="Arial"/>
              <a:ea typeface="Arial"/>
              <a:cs typeface="Arial"/>
              <a:sym typeface="Arial"/>
            </a:endParaRPr>
          </a:p>
          <a:p>
            <a:pPr indent="0" lvl="0" marL="12700" marR="0" rtl="0" algn="l">
              <a:lnSpc>
                <a:spcPct val="118200"/>
              </a:lnSpc>
              <a:spcBef>
                <a:spcPts val="0"/>
              </a:spcBef>
              <a:spcAft>
                <a:spcPts val="0"/>
              </a:spcAft>
              <a:buClr>
                <a:srgbClr val="000000"/>
              </a:buClr>
              <a:buSzPts val="1200"/>
              <a:buFont typeface="Arial"/>
              <a:buNone/>
            </a:pPr>
            <a:r>
              <a:t/>
            </a:r>
            <a:endParaRPr sz="1200">
              <a:solidFill>
                <a:srgbClr val="242625"/>
              </a:solidFill>
            </a:endParaRPr>
          </a:p>
          <a:p>
            <a:pPr indent="0" lvl="0" marL="12700" marR="0" rtl="0" algn="l">
              <a:lnSpc>
                <a:spcPct val="100000"/>
              </a:lnSpc>
              <a:spcBef>
                <a:spcPts val="110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9</a:t>
            </a:r>
            <a:endParaRPr b="0" i="0" sz="1300" u="none" cap="none" strike="noStrike">
              <a:solidFill>
                <a:schemeClr val="dk1"/>
              </a:solidFill>
              <a:latin typeface="Arial"/>
              <a:ea typeface="Arial"/>
              <a:cs typeface="Arial"/>
              <a:sym typeface="Arial"/>
            </a:endParaRPr>
          </a:p>
        </p:txBody>
      </p:sp>
      <p:sp>
        <p:nvSpPr>
          <p:cNvPr id="128" name="Google Shape;128;p2"/>
          <p:cNvSpPr txBox="1"/>
          <p:nvPr/>
        </p:nvSpPr>
        <p:spPr>
          <a:xfrm>
            <a:off x="4118464" y="3807496"/>
            <a:ext cx="1504200" cy="6744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Como o MEI pode  definir o seu preço  de Venda?</a:t>
            </a:r>
            <a:endParaRPr b="0" i="0" sz="1300" u="none" cap="none" strike="noStrike">
              <a:solidFill>
                <a:schemeClr val="dk1"/>
              </a:solidFill>
              <a:latin typeface="Arial"/>
              <a:ea typeface="Arial"/>
              <a:cs typeface="Arial"/>
              <a:sym typeface="Arial"/>
            </a:endParaRPr>
          </a:p>
        </p:txBody>
      </p:sp>
      <p:sp>
        <p:nvSpPr>
          <p:cNvPr id="129" name="Google Shape;129;p2"/>
          <p:cNvSpPr txBox="1"/>
          <p:nvPr/>
        </p:nvSpPr>
        <p:spPr>
          <a:xfrm>
            <a:off x="5944637" y="3536286"/>
            <a:ext cx="7317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10</a:t>
            </a:r>
            <a:endParaRPr b="0" i="0" sz="1300" u="none" cap="none" strike="noStrike">
              <a:solidFill>
                <a:schemeClr val="dk1"/>
              </a:solidFill>
              <a:latin typeface="Arial"/>
              <a:ea typeface="Arial"/>
              <a:cs typeface="Arial"/>
              <a:sym typeface="Arial"/>
            </a:endParaRPr>
          </a:p>
        </p:txBody>
      </p:sp>
      <p:sp>
        <p:nvSpPr>
          <p:cNvPr id="130" name="Google Shape;130;p2"/>
          <p:cNvSpPr txBox="1"/>
          <p:nvPr/>
        </p:nvSpPr>
        <p:spPr>
          <a:xfrm>
            <a:off x="5944637" y="3807496"/>
            <a:ext cx="1566000" cy="4410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Declaração do IRPF  para o MEI</a:t>
            </a:r>
            <a:endParaRPr b="0" i="0" sz="1300" u="none" cap="none" strike="noStrike">
              <a:solidFill>
                <a:schemeClr val="dk1"/>
              </a:solidFill>
              <a:latin typeface="Arial"/>
              <a:ea typeface="Arial"/>
              <a:cs typeface="Arial"/>
              <a:sym typeface="Arial"/>
            </a:endParaRPr>
          </a:p>
        </p:txBody>
      </p:sp>
      <p:sp>
        <p:nvSpPr>
          <p:cNvPr id="131" name="Google Shape;131;p2"/>
          <p:cNvSpPr txBox="1"/>
          <p:nvPr/>
        </p:nvSpPr>
        <p:spPr>
          <a:xfrm>
            <a:off x="7773057" y="3515135"/>
            <a:ext cx="11244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a:t>
            </a:r>
            <a:r>
              <a:rPr b="1" lang="pt-BR" sz="1300">
                <a:solidFill>
                  <a:srgbClr val="242625"/>
                </a:solidFill>
              </a:rPr>
              <a:t> </a:t>
            </a:r>
            <a:r>
              <a:rPr b="1" i="0" lang="pt-BR" sz="1300" u="none" cap="none" strike="noStrike">
                <a:solidFill>
                  <a:srgbClr val="242625"/>
                </a:solidFill>
                <a:latin typeface="Arial"/>
                <a:ea typeface="Arial"/>
                <a:cs typeface="Arial"/>
                <a:sym typeface="Arial"/>
              </a:rPr>
              <a:t>11</a:t>
            </a:r>
            <a:endParaRPr b="0" i="0" sz="1300" u="none" cap="none" strike="noStrike">
              <a:solidFill>
                <a:schemeClr val="dk1"/>
              </a:solidFill>
              <a:latin typeface="Arial"/>
              <a:ea typeface="Arial"/>
              <a:cs typeface="Arial"/>
              <a:sym typeface="Arial"/>
            </a:endParaRPr>
          </a:p>
        </p:txBody>
      </p:sp>
      <p:sp>
        <p:nvSpPr>
          <p:cNvPr id="132" name="Google Shape;132;p2"/>
          <p:cNvSpPr txBox="1"/>
          <p:nvPr/>
        </p:nvSpPr>
        <p:spPr>
          <a:xfrm>
            <a:off x="9601441" y="3549339"/>
            <a:ext cx="7221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12</a:t>
            </a:r>
            <a:endParaRPr b="0" i="0" sz="1300" u="none" cap="none" strike="noStrike">
              <a:solidFill>
                <a:schemeClr val="dk1"/>
              </a:solidFill>
              <a:latin typeface="Arial"/>
              <a:ea typeface="Arial"/>
              <a:cs typeface="Arial"/>
              <a:sym typeface="Arial"/>
            </a:endParaRPr>
          </a:p>
        </p:txBody>
      </p:sp>
      <p:sp>
        <p:nvSpPr>
          <p:cNvPr id="133" name="Google Shape;133;p2"/>
          <p:cNvSpPr txBox="1"/>
          <p:nvPr/>
        </p:nvSpPr>
        <p:spPr>
          <a:xfrm>
            <a:off x="9601441" y="3820548"/>
            <a:ext cx="1643700" cy="6744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Previdência para o  MEI (Incluindo  previdência privada)</a:t>
            </a:r>
            <a:endParaRPr b="0" i="0" sz="1300" u="none" cap="none" strike="noStrike">
              <a:solidFill>
                <a:schemeClr val="dk1"/>
              </a:solidFill>
              <a:latin typeface="Arial"/>
              <a:ea typeface="Arial"/>
              <a:cs typeface="Arial"/>
              <a:sym typeface="Arial"/>
            </a:endParaRPr>
          </a:p>
        </p:txBody>
      </p:sp>
      <p:sp>
        <p:nvSpPr>
          <p:cNvPr id="134" name="Google Shape;134;p2"/>
          <p:cNvSpPr txBox="1"/>
          <p:nvPr/>
        </p:nvSpPr>
        <p:spPr>
          <a:xfrm>
            <a:off x="4118475" y="4773153"/>
            <a:ext cx="7269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13</a:t>
            </a:r>
            <a:endParaRPr b="0" i="0" sz="1300" u="none" cap="none" strike="noStrike">
              <a:solidFill>
                <a:schemeClr val="dk1"/>
              </a:solidFill>
              <a:latin typeface="Arial"/>
              <a:ea typeface="Arial"/>
              <a:cs typeface="Arial"/>
              <a:sym typeface="Arial"/>
            </a:endParaRPr>
          </a:p>
        </p:txBody>
      </p:sp>
      <p:sp>
        <p:nvSpPr>
          <p:cNvPr id="135" name="Google Shape;135;p2"/>
          <p:cNvSpPr txBox="1"/>
          <p:nvPr/>
        </p:nvSpPr>
        <p:spPr>
          <a:xfrm>
            <a:off x="4118475" y="5096510"/>
            <a:ext cx="1650600" cy="11412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chemeClr val="dk1"/>
                </a:solidFill>
                <a:latin typeface="Arial"/>
                <a:ea typeface="Arial"/>
                <a:cs typeface="Arial"/>
                <a:sym typeface="Arial"/>
              </a:rPr>
              <a:t>Como atingir seu  público alvo para  expandir o seu  empreendimento. (Utilizando marketing)</a:t>
            </a:r>
            <a:endParaRPr b="0" i="0" sz="1300" u="none" cap="none" strike="noStrike">
              <a:solidFill>
                <a:schemeClr val="dk1"/>
              </a:solidFill>
              <a:latin typeface="Arial"/>
              <a:ea typeface="Arial"/>
              <a:cs typeface="Arial"/>
              <a:sym typeface="Arial"/>
            </a:endParaRPr>
          </a:p>
        </p:txBody>
      </p:sp>
      <p:sp>
        <p:nvSpPr>
          <p:cNvPr id="136" name="Google Shape;136;p2"/>
          <p:cNvSpPr txBox="1"/>
          <p:nvPr/>
        </p:nvSpPr>
        <p:spPr>
          <a:xfrm>
            <a:off x="5944625" y="4773153"/>
            <a:ext cx="7299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14</a:t>
            </a:r>
            <a:endParaRPr b="0" i="0" sz="1300" u="none" cap="none" strike="noStrike">
              <a:solidFill>
                <a:schemeClr val="dk1"/>
              </a:solidFill>
              <a:latin typeface="Arial"/>
              <a:ea typeface="Arial"/>
              <a:cs typeface="Arial"/>
              <a:sym typeface="Arial"/>
            </a:endParaRPr>
          </a:p>
        </p:txBody>
      </p:sp>
      <p:sp>
        <p:nvSpPr>
          <p:cNvPr id="137" name="Google Shape;137;p2"/>
          <p:cNvSpPr txBox="1"/>
          <p:nvPr/>
        </p:nvSpPr>
        <p:spPr>
          <a:xfrm>
            <a:off x="5944625" y="5065434"/>
            <a:ext cx="1567200" cy="4410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Empreendedorismo  para MEIs</a:t>
            </a:r>
            <a:endParaRPr b="0" i="0" sz="1300" u="none" cap="none" strike="noStrike">
              <a:solidFill>
                <a:schemeClr val="dk1"/>
              </a:solidFill>
              <a:latin typeface="Arial"/>
              <a:ea typeface="Arial"/>
              <a:cs typeface="Arial"/>
              <a:sym typeface="Arial"/>
            </a:endParaRPr>
          </a:p>
        </p:txBody>
      </p:sp>
      <p:sp>
        <p:nvSpPr>
          <p:cNvPr id="138" name="Google Shape;138;p2"/>
          <p:cNvSpPr txBox="1"/>
          <p:nvPr/>
        </p:nvSpPr>
        <p:spPr>
          <a:xfrm>
            <a:off x="7773039" y="3788861"/>
            <a:ext cx="1650600" cy="1209900"/>
          </a:xfrm>
          <a:prstGeom prst="rect">
            <a:avLst/>
          </a:prstGeom>
          <a:noFill/>
          <a:ln>
            <a:noFill/>
          </a:ln>
        </p:spPr>
        <p:txBody>
          <a:bodyPr anchorCtr="0" anchor="t" bIns="0" lIns="0" spcFirstLastPara="1" rIns="0" wrap="square" tIns="8025">
            <a:spAutoFit/>
          </a:bodyPr>
          <a:lstStyle/>
          <a:p>
            <a:pPr indent="0" lvl="0" marL="12700" marR="0" rtl="0" algn="l">
              <a:lnSpc>
                <a:spcPct val="118200"/>
              </a:lnSpc>
              <a:spcBef>
                <a:spcPts val="0"/>
              </a:spcBef>
              <a:spcAft>
                <a:spcPts val="0"/>
              </a:spcAft>
              <a:buClr>
                <a:srgbClr val="000000"/>
              </a:buClr>
              <a:buSzPts val="1200"/>
              <a:buFont typeface="Arial"/>
              <a:buNone/>
            </a:pPr>
            <a:r>
              <a:rPr b="0" i="0" lang="pt-BR" sz="1200" u="none" cap="none" strike="noStrike">
                <a:solidFill>
                  <a:srgbClr val="242625"/>
                </a:solidFill>
                <a:latin typeface="Arial"/>
                <a:ea typeface="Arial"/>
                <a:cs typeface="Arial"/>
                <a:sym typeface="Arial"/>
              </a:rPr>
              <a:t>Meios de  recebimento e  financiamento para</a:t>
            </a:r>
            <a:r>
              <a:rPr lang="pt-BR" sz="1200">
                <a:solidFill>
                  <a:srgbClr val="242625"/>
                </a:solidFill>
              </a:rPr>
              <a:t> </a:t>
            </a:r>
            <a:r>
              <a:rPr b="0" i="0" lang="pt-BR" sz="1200" u="none" cap="none" strike="noStrike">
                <a:solidFill>
                  <a:srgbClr val="242625"/>
                </a:solidFill>
                <a:latin typeface="Arial"/>
                <a:ea typeface="Arial"/>
                <a:cs typeface="Arial"/>
                <a:sym typeface="Arial"/>
              </a:rPr>
              <a:t>o  MEI (Incluindo linhas  de Crédito)</a:t>
            </a:r>
            <a:endParaRPr b="0" i="0" sz="1200" u="none" cap="none" strike="noStrike">
              <a:solidFill>
                <a:schemeClr val="dk1"/>
              </a:solidFill>
              <a:latin typeface="Arial"/>
              <a:ea typeface="Arial"/>
              <a:cs typeface="Arial"/>
              <a:sym typeface="Arial"/>
            </a:endParaRPr>
          </a:p>
          <a:p>
            <a:pPr indent="0" lvl="0" marL="12700" marR="0" rtl="0" algn="l">
              <a:lnSpc>
                <a:spcPct val="100000"/>
              </a:lnSpc>
              <a:spcBef>
                <a:spcPts val="100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15</a:t>
            </a:r>
            <a:endParaRPr b="0" i="0" sz="1300" u="none" cap="none" strike="noStrike">
              <a:solidFill>
                <a:schemeClr val="dk1"/>
              </a:solidFill>
              <a:latin typeface="Arial"/>
              <a:ea typeface="Arial"/>
              <a:cs typeface="Arial"/>
              <a:sym typeface="Arial"/>
            </a:endParaRPr>
          </a:p>
        </p:txBody>
      </p:sp>
      <p:sp>
        <p:nvSpPr>
          <p:cNvPr id="139" name="Google Shape;139;p2"/>
          <p:cNvSpPr txBox="1"/>
          <p:nvPr/>
        </p:nvSpPr>
        <p:spPr>
          <a:xfrm>
            <a:off x="7773050" y="5065435"/>
            <a:ext cx="1567200" cy="6744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Empreendedorismo  feminino e para a  Terceira Idade</a:t>
            </a:r>
            <a:endParaRPr b="0" i="0" sz="1300" u="none" cap="none" strike="noStrike">
              <a:solidFill>
                <a:schemeClr val="dk1"/>
              </a:solidFill>
              <a:latin typeface="Arial"/>
              <a:ea typeface="Arial"/>
              <a:cs typeface="Arial"/>
              <a:sym typeface="Arial"/>
            </a:endParaRPr>
          </a:p>
        </p:txBody>
      </p:sp>
      <p:sp>
        <p:nvSpPr>
          <p:cNvPr id="140" name="Google Shape;140;p2"/>
          <p:cNvSpPr txBox="1"/>
          <p:nvPr/>
        </p:nvSpPr>
        <p:spPr>
          <a:xfrm>
            <a:off x="5944625" y="753467"/>
            <a:ext cx="2000100" cy="323100"/>
          </a:xfrm>
          <a:prstGeom prst="rect">
            <a:avLst/>
          </a:prstGeom>
          <a:noFill/>
          <a:ln>
            <a:noFill/>
          </a:ln>
        </p:spPr>
        <p:txBody>
          <a:bodyPr anchorCtr="0" anchor="t" bIns="60950" lIns="60950" spcFirstLastPara="1" rIns="60950" wrap="square" tIns="60950">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2</a:t>
            </a:r>
            <a:endParaRPr b="0" i="0" sz="1300" u="none" cap="none" strike="noStrike">
              <a:solidFill>
                <a:schemeClr val="dk1"/>
              </a:solidFill>
              <a:latin typeface="Arial"/>
              <a:ea typeface="Arial"/>
              <a:cs typeface="Arial"/>
              <a:sym typeface="Arial"/>
            </a:endParaRPr>
          </a:p>
        </p:txBody>
      </p:sp>
      <p:sp>
        <p:nvSpPr>
          <p:cNvPr id="141" name="Google Shape;141;p2"/>
          <p:cNvSpPr txBox="1"/>
          <p:nvPr/>
        </p:nvSpPr>
        <p:spPr>
          <a:xfrm>
            <a:off x="9638237" y="834385"/>
            <a:ext cx="6486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4</a:t>
            </a:r>
            <a:endParaRPr b="0" i="0" sz="1300" u="none" cap="none" strike="noStrike">
              <a:solidFill>
                <a:schemeClr val="dk1"/>
              </a:solidFill>
              <a:latin typeface="Arial"/>
              <a:ea typeface="Arial"/>
              <a:cs typeface="Arial"/>
              <a:sym typeface="Arial"/>
            </a:endParaRPr>
          </a:p>
        </p:txBody>
      </p:sp>
      <p:sp>
        <p:nvSpPr>
          <p:cNvPr id="142" name="Google Shape;142;p2"/>
          <p:cNvSpPr txBox="1"/>
          <p:nvPr/>
        </p:nvSpPr>
        <p:spPr>
          <a:xfrm>
            <a:off x="9601451" y="4791392"/>
            <a:ext cx="11826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16</a:t>
            </a:r>
            <a:endParaRPr b="0" i="0" sz="1300" u="none" cap="none" strike="noStrike">
              <a:solidFill>
                <a:schemeClr val="dk1"/>
              </a:solidFill>
              <a:latin typeface="Arial"/>
              <a:ea typeface="Arial"/>
              <a:cs typeface="Arial"/>
              <a:sym typeface="Arial"/>
            </a:endParaRPr>
          </a:p>
        </p:txBody>
      </p:sp>
      <p:sp>
        <p:nvSpPr>
          <p:cNvPr id="143" name="Google Shape;143;p2"/>
          <p:cNvSpPr txBox="1"/>
          <p:nvPr/>
        </p:nvSpPr>
        <p:spPr>
          <a:xfrm>
            <a:off x="4118478" y="6351050"/>
            <a:ext cx="1182600" cy="210000"/>
          </a:xfrm>
          <a:prstGeom prst="rect">
            <a:avLst/>
          </a:prstGeom>
          <a:noFill/>
          <a:ln>
            <a:noFill/>
          </a:ln>
        </p:spPr>
        <p:txBody>
          <a:bodyPr anchorCtr="0" anchor="t" bIns="0" lIns="0" spcFirstLastPara="1" rIns="0" wrap="square" tIns="9725">
            <a:spAutoFit/>
          </a:bodyPr>
          <a:lstStyle/>
          <a:p>
            <a:pPr indent="0" lvl="0" marL="12700" marR="0" rtl="0" algn="l">
              <a:lnSpc>
                <a:spcPct val="100000"/>
              </a:lnSpc>
              <a:spcBef>
                <a:spcPts val="0"/>
              </a:spcBef>
              <a:spcAft>
                <a:spcPts val="0"/>
              </a:spcAft>
              <a:buClr>
                <a:srgbClr val="000000"/>
              </a:buClr>
              <a:buSzPts val="1300"/>
              <a:buFont typeface="Arial"/>
              <a:buNone/>
            </a:pPr>
            <a:r>
              <a:rPr b="1" i="0" lang="pt-BR" sz="1300" u="none" cap="none" strike="noStrike">
                <a:solidFill>
                  <a:srgbClr val="242625"/>
                </a:solidFill>
                <a:latin typeface="Arial"/>
                <a:ea typeface="Arial"/>
                <a:cs typeface="Arial"/>
                <a:sym typeface="Arial"/>
              </a:rPr>
              <a:t>TEMA 17</a:t>
            </a:r>
            <a:endParaRPr b="0" i="0" sz="1300" u="none" cap="none" strike="noStrike">
              <a:solidFill>
                <a:schemeClr val="dk1"/>
              </a:solidFill>
              <a:latin typeface="Arial"/>
              <a:ea typeface="Arial"/>
              <a:cs typeface="Arial"/>
              <a:sym typeface="Arial"/>
            </a:endParaRPr>
          </a:p>
        </p:txBody>
      </p:sp>
      <p:sp>
        <p:nvSpPr>
          <p:cNvPr id="144" name="Google Shape;144;p2"/>
          <p:cNvSpPr txBox="1"/>
          <p:nvPr/>
        </p:nvSpPr>
        <p:spPr>
          <a:xfrm>
            <a:off x="9601450" y="5065435"/>
            <a:ext cx="2381400" cy="4410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Importação e exportação para MEIs</a:t>
            </a:r>
            <a:endParaRPr b="0" i="0" sz="1300" u="none" cap="none" strike="noStrike">
              <a:solidFill>
                <a:schemeClr val="dk1"/>
              </a:solidFill>
              <a:latin typeface="Arial"/>
              <a:ea typeface="Arial"/>
              <a:cs typeface="Arial"/>
              <a:sym typeface="Arial"/>
            </a:endParaRPr>
          </a:p>
        </p:txBody>
      </p:sp>
      <p:sp>
        <p:nvSpPr>
          <p:cNvPr id="145" name="Google Shape;145;p2"/>
          <p:cNvSpPr txBox="1"/>
          <p:nvPr/>
        </p:nvSpPr>
        <p:spPr>
          <a:xfrm>
            <a:off x="4085946" y="6591125"/>
            <a:ext cx="2454600" cy="207900"/>
          </a:xfrm>
          <a:prstGeom prst="rect">
            <a:avLst/>
          </a:prstGeom>
          <a:noFill/>
          <a:ln>
            <a:noFill/>
          </a:ln>
        </p:spPr>
        <p:txBody>
          <a:bodyPr anchorCtr="0" anchor="t" bIns="0" lIns="0" spcFirstLastPara="1" rIns="0" wrap="square" tIns="7625">
            <a:spAutoFit/>
          </a:bodyPr>
          <a:lstStyle/>
          <a:p>
            <a:pPr indent="0" lvl="0" marL="12700" marR="0" rtl="0" algn="l">
              <a:lnSpc>
                <a:spcPct val="116599"/>
              </a:lnSpc>
              <a:spcBef>
                <a:spcPts val="0"/>
              </a:spcBef>
              <a:spcAft>
                <a:spcPts val="0"/>
              </a:spcAft>
              <a:buClr>
                <a:srgbClr val="000000"/>
              </a:buClr>
              <a:buSzPts val="1300"/>
              <a:buFont typeface="Arial"/>
              <a:buNone/>
            </a:pPr>
            <a:r>
              <a:rPr b="0" i="0" lang="pt-BR" sz="1300" u="none" cap="none" strike="noStrike">
                <a:solidFill>
                  <a:srgbClr val="242625"/>
                </a:solidFill>
                <a:latin typeface="Arial"/>
                <a:ea typeface="Arial"/>
                <a:cs typeface="Arial"/>
                <a:sym typeface="Arial"/>
              </a:rPr>
              <a:t>Licitação  para MEIs</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0"/>
          <p:cNvSpPr txBox="1"/>
          <p:nvPr/>
        </p:nvSpPr>
        <p:spPr>
          <a:xfrm>
            <a:off x="972475" y="627725"/>
            <a:ext cx="10648500" cy="60198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highlight>
                  <a:srgbClr val="FFFFFF"/>
                </a:highlight>
                <a:latin typeface="Arial"/>
                <a:ea typeface="Arial"/>
                <a:cs typeface="Arial"/>
                <a:sym typeface="Arial"/>
              </a:rPr>
              <a:t>Quando falamos sobre CRM, trata-se de uma estratégia de marketing e vendas com foco no cliente, em conhecê-lo profundamente e atender suas necessidades da melhor forma possível, gerando um relacionamento fiel e duradouro.</a:t>
            </a:r>
            <a:endParaRPr b="0" i="0" sz="1800" u="none" cap="none" strike="noStrike">
              <a:solidFill>
                <a:schemeClr val="dk1"/>
              </a:solidFill>
              <a:highlight>
                <a:srgbClr val="FFFFFF"/>
              </a:highlight>
              <a:latin typeface="Arial"/>
              <a:ea typeface="Arial"/>
              <a:cs typeface="Arial"/>
              <a:sym typeface="Arial"/>
            </a:endParaRPr>
          </a:p>
          <a:p>
            <a:pPr indent="45720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rgbClr val="FFFFFF"/>
              </a:highlight>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rPr b="0" i="0" lang="pt-BR" sz="1800" u="none" cap="none" strike="noStrike">
                <a:solidFill>
                  <a:schemeClr val="dk1"/>
                </a:solidFill>
                <a:highlight>
                  <a:srgbClr val="FFFFFF"/>
                </a:highlight>
                <a:latin typeface="Arial"/>
                <a:ea typeface="Arial"/>
                <a:cs typeface="Arial"/>
                <a:sym typeface="Arial"/>
              </a:rPr>
              <a:t>Principais características de um CRM online incluem:</a:t>
            </a:r>
            <a:endParaRPr b="0" i="0" sz="1800" u="none" cap="none" strike="noStrike">
              <a:solidFill>
                <a:schemeClr val="dk1"/>
              </a:solidFill>
              <a:highlight>
                <a:srgbClr val="FFFFFF"/>
              </a:highlight>
              <a:latin typeface="Arial"/>
              <a:ea typeface="Arial"/>
              <a:cs typeface="Arial"/>
              <a:sym typeface="Arial"/>
            </a:endParaRPr>
          </a:p>
          <a:p>
            <a:pPr indent="-342900" lvl="0" marL="647700" marR="0" rtl="0" algn="just">
              <a:lnSpc>
                <a:spcPct val="115000"/>
              </a:lnSpc>
              <a:spcBef>
                <a:spcPts val="1200"/>
              </a:spcBef>
              <a:spcAft>
                <a:spcPts val="0"/>
              </a:spcAft>
              <a:buClr>
                <a:schemeClr val="dk1"/>
              </a:buClr>
              <a:buSzPts val="1800"/>
              <a:buFont typeface="Arial"/>
              <a:buChar char="●"/>
            </a:pPr>
            <a:r>
              <a:rPr b="1" i="0" lang="pt-BR" sz="1800" u="none" cap="none" strike="noStrike">
                <a:solidFill>
                  <a:schemeClr val="dk1"/>
                </a:solidFill>
                <a:highlight>
                  <a:srgbClr val="FFFFFF"/>
                </a:highlight>
                <a:latin typeface="Arial"/>
                <a:ea typeface="Arial"/>
                <a:cs typeface="Arial"/>
                <a:sym typeface="Arial"/>
              </a:rPr>
              <a:t>Centralização de Dados: </a:t>
            </a:r>
            <a:r>
              <a:rPr b="0" i="0" lang="pt-BR" sz="1800" u="none" cap="none" strike="noStrike">
                <a:solidFill>
                  <a:schemeClr val="dk1"/>
                </a:solidFill>
                <a:highlight>
                  <a:srgbClr val="FFFFFF"/>
                </a:highlight>
                <a:latin typeface="Arial"/>
                <a:ea typeface="Arial"/>
                <a:cs typeface="Arial"/>
                <a:sym typeface="Arial"/>
              </a:rPr>
              <a:t>armazena todas as informações relevantes sobre clientes em um local centralizado, facilitando o acesso e a atualização.</a:t>
            </a:r>
            <a:endParaRPr b="0" i="0" sz="1800" u="none" cap="none" strike="noStrike">
              <a:solidFill>
                <a:schemeClr val="dk1"/>
              </a:solidFill>
              <a:highlight>
                <a:srgbClr val="FFFFFF"/>
              </a:highlight>
              <a:latin typeface="Arial"/>
              <a:ea typeface="Arial"/>
              <a:cs typeface="Arial"/>
              <a:sym typeface="Arial"/>
            </a:endParaRPr>
          </a:p>
          <a:p>
            <a:pPr indent="-342900" lvl="0" marL="647700" marR="0" rtl="0" algn="just">
              <a:lnSpc>
                <a:spcPct val="115000"/>
              </a:lnSpc>
              <a:spcBef>
                <a:spcPts val="0"/>
              </a:spcBef>
              <a:spcAft>
                <a:spcPts val="0"/>
              </a:spcAft>
              <a:buClr>
                <a:schemeClr val="dk1"/>
              </a:buClr>
              <a:buSzPts val="1800"/>
              <a:buFont typeface="Arial"/>
              <a:buChar char="●"/>
            </a:pPr>
            <a:r>
              <a:rPr b="1" i="0" lang="pt-BR" sz="1800" u="none" cap="none" strike="noStrike">
                <a:solidFill>
                  <a:schemeClr val="dk1"/>
                </a:solidFill>
                <a:highlight>
                  <a:srgbClr val="FFFFFF"/>
                </a:highlight>
                <a:latin typeface="Arial"/>
                <a:ea typeface="Arial"/>
                <a:cs typeface="Arial"/>
                <a:sym typeface="Arial"/>
              </a:rPr>
              <a:t>Automação de Processos:</a:t>
            </a:r>
            <a:r>
              <a:rPr b="0" i="0" lang="pt-BR" sz="1800" u="none" cap="none" strike="noStrike">
                <a:solidFill>
                  <a:schemeClr val="dk1"/>
                </a:solidFill>
                <a:highlight>
                  <a:srgbClr val="FFFFFF"/>
                </a:highlight>
                <a:latin typeface="Arial"/>
                <a:ea typeface="Arial"/>
                <a:cs typeface="Arial"/>
                <a:sym typeface="Arial"/>
              </a:rPr>
              <a:t> automatiza tarefas repetitivas, como envio de e-mails, seguimento de leads e atualização de registros, otimizando a eficiência operacional.</a:t>
            </a:r>
            <a:endParaRPr b="0" i="0" sz="1800" u="none" cap="none" strike="noStrike">
              <a:solidFill>
                <a:schemeClr val="dk1"/>
              </a:solidFill>
              <a:highlight>
                <a:srgbClr val="FFFFFF"/>
              </a:highlight>
              <a:latin typeface="Arial"/>
              <a:ea typeface="Arial"/>
              <a:cs typeface="Arial"/>
              <a:sym typeface="Arial"/>
            </a:endParaRPr>
          </a:p>
          <a:p>
            <a:pPr indent="-342900" lvl="0" marL="647700" marR="0" rtl="0" algn="just">
              <a:lnSpc>
                <a:spcPct val="115000"/>
              </a:lnSpc>
              <a:spcBef>
                <a:spcPts val="0"/>
              </a:spcBef>
              <a:spcAft>
                <a:spcPts val="0"/>
              </a:spcAft>
              <a:buClr>
                <a:schemeClr val="dk1"/>
              </a:buClr>
              <a:buSzPts val="1800"/>
              <a:buFont typeface="Arial"/>
              <a:buChar char="●"/>
            </a:pPr>
            <a:r>
              <a:rPr b="1" i="0" lang="pt-BR" sz="1800" u="none" cap="none" strike="noStrike">
                <a:solidFill>
                  <a:schemeClr val="dk1"/>
                </a:solidFill>
                <a:highlight>
                  <a:srgbClr val="FFFFFF"/>
                </a:highlight>
                <a:latin typeface="Arial"/>
                <a:ea typeface="Arial"/>
                <a:cs typeface="Arial"/>
                <a:sym typeface="Arial"/>
              </a:rPr>
              <a:t>Gestão de Vendas: </a:t>
            </a:r>
            <a:r>
              <a:rPr b="0" i="0" lang="pt-BR" sz="1800" u="none" cap="none" strike="noStrike">
                <a:solidFill>
                  <a:schemeClr val="dk1"/>
                </a:solidFill>
                <a:highlight>
                  <a:srgbClr val="FFFFFF"/>
                </a:highlight>
                <a:latin typeface="Arial"/>
                <a:ea typeface="Arial"/>
                <a:cs typeface="Arial"/>
                <a:sym typeface="Arial"/>
              </a:rPr>
              <a:t>acompanha o ciclo de vida do cliente, desde a geração de leads até a conclusão da venda, ajudando a melhorar a eficácia das equipes de vendas.</a:t>
            </a:r>
            <a:endParaRPr b="0" i="0" sz="1800" u="none" cap="none" strike="noStrike">
              <a:solidFill>
                <a:schemeClr val="dk1"/>
              </a:solidFill>
              <a:highlight>
                <a:srgbClr val="FFFFFF"/>
              </a:highlight>
              <a:latin typeface="Arial"/>
              <a:ea typeface="Arial"/>
              <a:cs typeface="Arial"/>
              <a:sym typeface="Arial"/>
            </a:endParaRPr>
          </a:p>
          <a:p>
            <a:pPr indent="-342900" lvl="0" marL="647700" marR="0" rtl="0" algn="just">
              <a:lnSpc>
                <a:spcPct val="115000"/>
              </a:lnSpc>
              <a:spcBef>
                <a:spcPts val="0"/>
              </a:spcBef>
              <a:spcAft>
                <a:spcPts val="0"/>
              </a:spcAft>
              <a:buClr>
                <a:schemeClr val="dk1"/>
              </a:buClr>
              <a:buSzPts val="1800"/>
              <a:buFont typeface="Arial"/>
              <a:buChar char="●"/>
            </a:pPr>
            <a:r>
              <a:rPr b="1" i="0" lang="pt-BR" sz="1800" u="none" cap="none" strike="noStrike">
                <a:solidFill>
                  <a:schemeClr val="dk1"/>
                </a:solidFill>
                <a:highlight>
                  <a:srgbClr val="FFFFFF"/>
                </a:highlight>
                <a:latin typeface="Arial"/>
                <a:ea typeface="Arial"/>
                <a:cs typeface="Arial"/>
                <a:sym typeface="Arial"/>
              </a:rPr>
              <a:t>Atendimento ao Cliente: </a:t>
            </a:r>
            <a:r>
              <a:rPr b="0" i="0" lang="pt-BR" sz="1800" u="none" cap="none" strike="noStrike">
                <a:solidFill>
                  <a:schemeClr val="dk1"/>
                </a:solidFill>
                <a:highlight>
                  <a:srgbClr val="FFFFFF"/>
                </a:highlight>
                <a:latin typeface="Arial"/>
                <a:ea typeface="Arial"/>
                <a:cs typeface="Arial"/>
                <a:sym typeface="Arial"/>
              </a:rPr>
              <a:t>facilita o atendimento ao cliente ao fornecer um histórico completo das interações anteriores, permitindo uma abordagem mais personalizada.</a:t>
            </a:r>
            <a:endParaRPr b="0" i="0" sz="1800" u="none" cap="none" strike="noStrike">
              <a:solidFill>
                <a:schemeClr val="dk1"/>
              </a:solidFill>
              <a:highlight>
                <a:srgbClr val="FFFFFF"/>
              </a:highlight>
              <a:latin typeface="Arial"/>
              <a:ea typeface="Arial"/>
              <a:cs typeface="Arial"/>
              <a:sym typeface="Arial"/>
            </a:endParaRPr>
          </a:p>
          <a:p>
            <a:pPr indent="-342900" lvl="0" marL="647700" marR="0" rtl="0" algn="just">
              <a:lnSpc>
                <a:spcPct val="115000"/>
              </a:lnSpc>
              <a:spcBef>
                <a:spcPts val="0"/>
              </a:spcBef>
              <a:spcAft>
                <a:spcPts val="0"/>
              </a:spcAft>
              <a:buClr>
                <a:schemeClr val="dk1"/>
              </a:buClr>
              <a:buSzPts val="1800"/>
              <a:buFont typeface="Arial"/>
              <a:buChar char="●"/>
            </a:pPr>
            <a:r>
              <a:rPr b="1" i="0" lang="pt-BR" sz="1800" u="none" cap="none" strike="noStrike">
                <a:solidFill>
                  <a:schemeClr val="dk1"/>
                </a:solidFill>
                <a:highlight>
                  <a:srgbClr val="FFFFFF"/>
                </a:highlight>
                <a:latin typeface="Arial"/>
                <a:ea typeface="Arial"/>
                <a:cs typeface="Arial"/>
                <a:sym typeface="Arial"/>
              </a:rPr>
              <a:t>Relatórios e Análises:</a:t>
            </a:r>
            <a:r>
              <a:rPr b="0" i="0" lang="pt-BR" sz="1800" u="none" cap="none" strike="noStrike">
                <a:solidFill>
                  <a:schemeClr val="dk1"/>
                </a:solidFill>
                <a:highlight>
                  <a:srgbClr val="FFFFFF"/>
                </a:highlight>
                <a:latin typeface="Arial"/>
                <a:ea typeface="Arial"/>
                <a:cs typeface="Arial"/>
                <a:sym typeface="Arial"/>
              </a:rPr>
              <a:t> fornece ferramentas para analisar dados e extrair insights, ajudando na tomada de decisões estratégicas.</a:t>
            </a:r>
            <a:endParaRPr b="0" i="0" sz="1800" u="none" cap="none" strike="noStrike">
              <a:solidFill>
                <a:schemeClr val="dk1"/>
              </a:solidFill>
              <a:highlight>
                <a:srgbClr val="FFFFFF"/>
              </a:highlight>
              <a:latin typeface="Arial"/>
              <a:ea typeface="Arial"/>
              <a:cs typeface="Arial"/>
              <a:sym typeface="Arial"/>
            </a:endParaRPr>
          </a:p>
          <a:p>
            <a:pPr indent="-342900" lvl="0" marL="647700" marR="0" rtl="0" algn="just">
              <a:lnSpc>
                <a:spcPct val="115000"/>
              </a:lnSpc>
              <a:spcBef>
                <a:spcPts val="0"/>
              </a:spcBef>
              <a:spcAft>
                <a:spcPts val="0"/>
              </a:spcAft>
              <a:buClr>
                <a:schemeClr val="dk1"/>
              </a:buClr>
              <a:buSzPts val="1800"/>
              <a:buFont typeface="Arial"/>
              <a:buChar char="●"/>
            </a:pPr>
            <a:r>
              <a:rPr b="1" i="0" lang="pt-BR" sz="1800" u="none" cap="none" strike="noStrike">
                <a:solidFill>
                  <a:schemeClr val="dk1"/>
                </a:solidFill>
                <a:highlight>
                  <a:srgbClr val="FFFFFF"/>
                </a:highlight>
                <a:latin typeface="Arial"/>
                <a:ea typeface="Arial"/>
                <a:cs typeface="Arial"/>
                <a:sym typeface="Arial"/>
              </a:rPr>
              <a:t>Acessibilidade Remota: </a:t>
            </a:r>
            <a:r>
              <a:rPr b="0" i="0" lang="pt-BR" sz="1800" u="none" cap="none" strike="noStrike">
                <a:solidFill>
                  <a:schemeClr val="dk1"/>
                </a:solidFill>
                <a:highlight>
                  <a:srgbClr val="FFFFFF"/>
                </a:highlight>
                <a:latin typeface="Arial"/>
                <a:ea typeface="Arial"/>
                <a:cs typeface="Arial"/>
                <a:sym typeface="Arial"/>
              </a:rPr>
              <a:t>permite que as equipes acessem dados a partir de qualquer local, promovendo a colaboração e flexibilidade.</a:t>
            </a:r>
            <a:endParaRPr b="0" i="0" sz="1800" u="none" cap="none" strike="noStrike">
              <a:solidFill>
                <a:schemeClr val="dk1"/>
              </a:solidFill>
              <a:highlight>
                <a:srgbClr val="FFFFFF"/>
              </a:highlight>
              <a:latin typeface="Arial"/>
              <a:ea typeface="Arial"/>
              <a:cs typeface="Arial"/>
              <a:sym typeface="Arial"/>
            </a:endParaRPr>
          </a:p>
          <a:p>
            <a:pPr indent="45720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rgbClr val="495057"/>
              </a:solidFill>
              <a:highlight>
                <a:srgbClr val="FFFFFF"/>
              </a:highlight>
              <a:latin typeface="Arial"/>
              <a:ea typeface="Arial"/>
              <a:cs typeface="Arial"/>
              <a:sym typeface="Arial"/>
            </a:endParaRPr>
          </a:p>
        </p:txBody>
      </p:sp>
      <p:pic>
        <p:nvPicPr>
          <p:cNvPr id="394" name="Google Shape;394;p20"/>
          <p:cNvPicPr preferRelativeResize="0"/>
          <p:nvPr/>
        </p:nvPicPr>
        <p:blipFill rotWithShape="1">
          <a:blip r:embed="rId3">
            <a:alphaModFix/>
          </a:blip>
          <a:srcRect b="0" l="0" r="0" t="0"/>
          <a:stretch/>
        </p:blipFill>
        <p:spPr>
          <a:xfrm>
            <a:off x="10768232" y="6070258"/>
            <a:ext cx="1269873" cy="651126"/>
          </a:xfrm>
          <a:prstGeom prst="rect">
            <a:avLst/>
          </a:prstGeom>
          <a:noFill/>
          <a:ln>
            <a:noFill/>
          </a:ln>
        </p:spPr>
      </p:pic>
      <p:sp>
        <p:nvSpPr>
          <p:cNvPr id="395" name="Google Shape;395;p20"/>
          <p:cNvSpPr txBox="1"/>
          <p:nvPr/>
        </p:nvSpPr>
        <p:spPr>
          <a:xfrm>
            <a:off x="141953" y="6241436"/>
            <a:ext cx="794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pt-BR" sz="2000">
                <a:solidFill>
                  <a:srgbClr val="517E33"/>
                </a:solidFill>
                <a:latin typeface="Calibri"/>
                <a:ea typeface="Calibri"/>
                <a:cs typeface="Calibri"/>
                <a:sym typeface="Calibri"/>
              </a:rPr>
              <a:t>Fonte: Ploomes (2024)</a:t>
            </a:r>
            <a:endParaRPr i="0" sz="2000" u="none" cap="none" strike="noStrike">
              <a:solidFill>
                <a:srgbClr val="517E33"/>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21"/>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401" name="Google Shape;401;p21"/>
          <p:cNvSpPr/>
          <p:nvPr/>
        </p:nvSpPr>
        <p:spPr>
          <a:xfrm>
            <a:off x="4327236" y="882491"/>
            <a:ext cx="3537527" cy="339898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 name="Google Shape;402;p21"/>
          <p:cNvSpPr txBox="1"/>
          <p:nvPr/>
        </p:nvSpPr>
        <p:spPr>
          <a:xfrm>
            <a:off x="5230585" y="1315868"/>
            <a:ext cx="2634178" cy="264687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16600"/>
              <a:buFont typeface="Arial"/>
              <a:buNone/>
            </a:pPr>
            <a:r>
              <a:rPr b="1" i="0" lang="pt-BR" sz="16600" u="none" cap="none" strike="noStrike">
                <a:solidFill>
                  <a:srgbClr val="242625"/>
                </a:solidFill>
                <a:latin typeface="Arial Black"/>
                <a:ea typeface="Arial Black"/>
                <a:cs typeface="Arial Black"/>
                <a:sym typeface="Arial Black"/>
              </a:rPr>
              <a:t>5</a:t>
            </a:r>
            <a:endParaRPr b="0" i="0" sz="16600" u="none" cap="none" strike="noStrike">
              <a:solidFill>
                <a:schemeClr val="dk1"/>
              </a:solidFill>
              <a:latin typeface="Arial Black"/>
              <a:ea typeface="Arial Black"/>
              <a:cs typeface="Arial Black"/>
              <a:sym typeface="Arial Black"/>
            </a:endParaRPr>
          </a:p>
        </p:txBody>
      </p:sp>
      <p:sp>
        <p:nvSpPr>
          <p:cNvPr id="403" name="Google Shape;403;p21"/>
          <p:cNvSpPr txBox="1"/>
          <p:nvPr/>
        </p:nvSpPr>
        <p:spPr>
          <a:xfrm>
            <a:off x="3106219" y="4559583"/>
            <a:ext cx="5979600" cy="13236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000"/>
              <a:buFont typeface="Arial"/>
              <a:buNone/>
            </a:pPr>
            <a:r>
              <a:rPr b="1" i="0" lang="pt-BR" sz="4000" u="none" cap="none" strike="noStrike">
                <a:solidFill>
                  <a:schemeClr val="dk1"/>
                </a:solidFill>
                <a:latin typeface="Arial"/>
                <a:ea typeface="Arial"/>
                <a:cs typeface="Arial"/>
                <a:sym typeface="Arial"/>
              </a:rPr>
              <a:t>COMO ATINGIR O PÚBLICO ALVO</a:t>
            </a:r>
            <a:endParaRPr b="0" i="0" sz="4000" u="none" cap="none" strike="noStrike">
              <a:solidFill>
                <a:schemeClr val="dk1"/>
              </a:solidFill>
              <a:latin typeface="Arial"/>
              <a:ea typeface="Arial"/>
              <a:cs typeface="Arial"/>
              <a:sym typeface="Arial"/>
            </a:endParaRPr>
          </a:p>
        </p:txBody>
      </p:sp>
      <p:sp>
        <p:nvSpPr>
          <p:cNvPr id="404" name="Google Shape;404;p21"/>
          <p:cNvSpPr/>
          <p:nvPr/>
        </p:nvSpPr>
        <p:spPr>
          <a:xfrm>
            <a:off x="3448924" y="20802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 name="Google Shape;405;p21"/>
          <p:cNvSpPr/>
          <p:nvPr/>
        </p:nvSpPr>
        <p:spPr>
          <a:xfrm>
            <a:off x="3521346" y="24884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 name="Google Shape;406;p21"/>
          <p:cNvSpPr/>
          <p:nvPr/>
        </p:nvSpPr>
        <p:spPr>
          <a:xfrm>
            <a:off x="3593386" y="27657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407" name="Google Shape;407;p21"/>
          <p:cNvGrpSpPr/>
          <p:nvPr/>
        </p:nvGrpSpPr>
        <p:grpSpPr>
          <a:xfrm>
            <a:off x="8188599" y="2110865"/>
            <a:ext cx="621105" cy="977477"/>
            <a:chOff x="5425425" y="956555"/>
            <a:chExt cx="621105" cy="977477"/>
          </a:xfrm>
        </p:grpSpPr>
        <p:sp>
          <p:nvSpPr>
            <p:cNvPr id="408" name="Google Shape;408;p21"/>
            <p:cNvSpPr/>
            <p:nvPr/>
          </p:nvSpPr>
          <p:spPr>
            <a:xfrm rot="-317296">
              <a:off x="5436074" y="983645"/>
              <a:ext cx="599806" cy="258792"/>
            </a:xfrm>
            <a:custGeom>
              <a:rect b="b" l="l" r="r" t="t"/>
              <a:pathLst>
                <a:path extrusionOk="0" h="1678" w="3889">
                  <a:moveTo>
                    <a:pt x="2765" y="1"/>
                  </a:moveTo>
                  <a:cubicBezTo>
                    <a:pt x="2609" y="1"/>
                    <a:pt x="2452" y="20"/>
                    <a:pt x="2301" y="58"/>
                  </a:cubicBezTo>
                  <a:cubicBezTo>
                    <a:pt x="1491" y="230"/>
                    <a:pt x="767" y="662"/>
                    <a:pt x="216" y="1278"/>
                  </a:cubicBezTo>
                  <a:cubicBezTo>
                    <a:pt x="151" y="1354"/>
                    <a:pt x="87" y="1429"/>
                    <a:pt x="43" y="1516"/>
                  </a:cubicBezTo>
                  <a:cubicBezTo>
                    <a:pt x="0" y="1570"/>
                    <a:pt x="33" y="1624"/>
                    <a:pt x="87" y="1624"/>
                  </a:cubicBezTo>
                  <a:lnTo>
                    <a:pt x="1145" y="1678"/>
                  </a:lnTo>
                  <a:cubicBezTo>
                    <a:pt x="1523" y="1645"/>
                    <a:pt x="1944" y="1613"/>
                    <a:pt x="2376" y="1570"/>
                  </a:cubicBezTo>
                  <a:cubicBezTo>
                    <a:pt x="2646" y="1548"/>
                    <a:pt x="2916" y="1472"/>
                    <a:pt x="3176" y="1354"/>
                  </a:cubicBezTo>
                  <a:cubicBezTo>
                    <a:pt x="3348" y="1278"/>
                    <a:pt x="3500" y="1159"/>
                    <a:pt x="3629" y="1019"/>
                  </a:cubicBezTo>
                  <a:cubicBezTo>
                    <a:pt x="3888" y="738"/>
                    <a:pt x="3791" y="284"/>
                    <a:pt x="3435" y="144"/>
                  </a:cubicBezTo>
                  <a:cubicBezTo>
                    <a:pt x="3370" y="112"/>
                    <a:pt x="3305" y="79"/>
                    <a:pt x="3230" y="58"/>
                  </a:cubicBezTo>
                  <a:cubicBezTo>
                    <a:pt x="3078" y="20"/>
                    <a:pt x="2922" y="1"/>
                    <a:pt x="27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 name="Google Shape;409;p21"/>
            <p:cNvSpPr/>
            <p:nvPr/>
          </p:nvSpPr>
          <p:spPr>
            <a:xfrm rot="-317296">
              <a:off x="5470513" y="1334071"/>
              <a:ext cx="509889" cy="199106"/>
            </a:xfrm>
            <a:custGeom>
              <a:rect b="b" l="l" r="r" t="t"/>
              <a:pathLst>
                <a:path extrusionOk="0" h="1291" w="3306">
                  <a:moveTo>
                    <a:pt x="1835" y="0"/>
                  </a:moveTo>
                  <a:cubicBezTo>
                    <a:pt x="1796" y="0"/>
                    <a:pt x="1757" y="2"/>
                    <a:pt x="1718" y="4"/>
                  </a:cubicBezTo>
                  <a:cubicBezTo>
                    <a:pt x="1199" y="26"/>
                    <a:pt x="692" y="144"/>
                    <a:pt x="227" y="360"/>
                  </a:cubicBezTo>
                  <a:cubicBezTo>
                    <a:pt x="173" y="382"/>
                    <a:pt x="130" y="414"/>
                    <a:pt x="87" y="447"/>
                  </a:cubicBezTo>
                  <a:cubicBezTo>
                    <a:pt x="1" y="533"/>
                    <a:pt x="11" y="609"/>
                    <a:pt x="119" y="663"/>
                  </a:cubicBezTo>
                  <a:cubicBezTo>
                    <a:pt x="152" y="684"/>
                    <a:pt x="195" y="706"/>
                    <a:pt x="238" y="717"/>
                  </a:cubicBezTo>
                  <a:cubicBezTo>
                    <a:pt x="703" y="911"/>
                    <a:pt x="1189" y="1052"/>
                    <a:pt x="1685" y="1160"/>
                  </a:cubicBezTo>
                  <a:cubicBezTo>
                    <a:pt x="1945" y="1235"/>
                    <a:pt x="2215" y="1278"/>
                    <a:pt x="2496" y="1289"/>
                  </a:cubicBezTo>
                  <a:cubicBezTo>
                    <a:pt x="2513" y="1290"/>
                    <a:pt x="2530" y="1291"/>
                    <a:pt x="2548" y="1291"/>
                  </a:cubicBezTo>
                  <a:cubicBezTo>
                    <a:pt x="2701" y="1291"/>
                    <a:pt x="2846" y="1248"/>
                    <a:pt x="2982" y="1170"/>
                  </a:cubicBezTo>
                  <a:cubicBezTo>
                    <a:pt x="3262" y="998"/>
                    <a:pt x="3306" y="684"/>
                    <a:pt x="3079" y="458"/>
                  </a:cubicBezTo>
                  <a:cubicBezTo>
                    <a:pt x="2971" y="350"/>
                    <a:pt x="2852" y="263"/>
                    <a:pt x="2722" y="198"/>
                  </a:cubicBezTo>
                  <a:cubicBezTo>
                    <a:pt x="2445" y="74"/>
                    <a:pt x="2141" y="0"/>
                    <a:pt x="18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 name="Google Shape;410;p21"/>
            <p:cNvSpPr/>
            <p:nvPr/>
          </p:nvSpPr>
          <p:spPr>
            <a:xfrm rot="-317296">
              <a:off x="5466737" y="1560467"/>
              <a:ext cx="295045" cy="360736"/>
            </a:xfrm>
            <a:custGeom>
              <a:rect b="b" l="l" r="r" t="t"/>
              <a:pathLst>
                <a:path extrusionOk="0" h="2339" w="1913">
                  <a:moveTo>
                    <a:pt x="68" y="0"/>
                  </a:moveTo>
                  <a:cubicBezTo>
                    <a:pt x="31" y="0"/>
                    <a:pt x="0" y="24"/>
                    <a:pt x="0" y="69"/>
                  </a:cubicBezTo>
                  <a:cubicBezTo>
                    <a:pt x="0" y="112"/>
                    <a:pt x="0" y="166"/>
                    <a:pt x="0" y="209"/>
                  </a:cubicBezTo>
                  <a:cubicBezTo>
                    <a:pt x="65" y="458"/>
                    <a:pt x="119" y="706"/>
                    <a:pt x="195" y="944"/>
                  </a:cubicBezTo>
                  <a:cubicBezTo>
                    <a:pt x="314" y="1322"/>
                    <a:pt x="508" y="1668"/>
                    <a:pt x="756" y="1970"/>
                  </a:cubicBezTo>
                  <a:cubicBezTo>
                    <a:pt x="875" y="2121"/>
                    <a:pt x="1026" y="2240"/>
                    <a:pt x="1210" y="2305"/>
                  </a:cubicBezTo>
                  <a:cubicBezTo>
                    <a:pt x="1269" y="2328"/>
                    <a:pt x="1330" y="2338"/>
                    <a:pt x="1390" y="2338"/>
                  </a:cubicBezTo>
                  <a:cubicBezTo>
                    <a:pt x="1616" y="2338"/>
                    <a:pt x="1829" y="2187"/>
                    <a:pt x="1880" y="1948"/>
                  </a:cubicBezTo>
                  <a:cubicBezTo>
                    <a:pt x="1901" y="1894"/>
                    <a:pt x="1912" y="1840"/>
                    <a:pt x="1912" y="1786"/>
                  </a:cubicBezTo>
                  <a:cubicBezTo>
                    <a:pt x="1901" y="1495"/>
                    <a:pt x="1793" y="1225"/>
                    <a:pt x="1610" y="1009"/>
                  </a:cubicBezTo>
                  <a:cubicBezTo>
                    <a:pt x="1286" y="588"/>
                    <a:pt x="854" y="263"/>
                    <a:pt x="357" y="80"/>
                  </a:cubicBezTo>
                  <a:cubicBezTo>
                    <a:pt x="314" y="58"/>
                    <a:pt x="270" y="47"/>
                    <a:pt x="227" y="37"/>
                  </a:cubicBezTo>
                  <a:cubicBezTo>
                    <a:pt x="184" y="37"/>
                    <a:pt x="152" y="26"/>
                    <a:pt x="119" y="15"/>
                  </a:cubicBezTo>
                  <a:cubicBezTo>
                    <a:pt x="102" y="5"/>
                    <a:pt x="85"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2"/>
          <p:cNvSpPr/>
          <p:nvPr/>
        </p:nvSpPr>
        <p:spPr>
          <a:xfrm>
            <a:off x="1981200" y="1661855"/>
            <a:ext cx="7871012" cy="3327195"/>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20000" y="22500"/>
                </a:lnTo>
                <a:lnTo>
                  <a:pt x="-20000" y="120000"/>
                </a:lnTo>
                <a:lnTo>
                  <a:pt x="-10000" y="135556"/>
                </a:lnTo>
              </a:path>
            </a:pathLst>
          </a:cu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6" name="Google Shape;416;p22"/>
          <p:cNvSpPr txBox="1"/>
          <p:nvPr/>
        </p:nvSpPr>
        <p:spPr>
          <a:xfrm>
            <a:off x="2133600" y="1755793"/>
            <a:ext cx="8991600" cy="313932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Faça Pesquisas Para Entender O Comportamento Do Público-alvo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Desenvolva Estratégias De Comunicação Para Cada Perfil De Público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Faça Um Planejamento De Comunicação Anual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Crie Relacionamento Por Meio De Eventos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Desenvolva Uma Campanha De Massa Em Veículos Tradicionais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C0FF72"/>
              </a:buClr>
              <a:buSzPts val="1800"/>
              <a:buFont typeface="Noto Sans Symbols"/>
              <a:buChar char="▪"/>
            </a:pPr>
            <a:r>
              <a:rPr b="0" i="0" lang="pt-BR" sz="1800" u="none" cap="none" strike="noStrike">
                <a:solidFill>
                  <a:schemeClr val="dk1"/>
                </a:solidFill>
                <a:latin typeface="Arial"/>
                <a:ea typeface="Arial"/>
                <a:cs typeface="Arial"/>
                <a:sym typeface="Arial"/>
              </a:rPr>
              <a:t>Utilize A Segmentação Do Público Nas Redes Sociais E Canais Digitais</a:t>
            </a:r>
            <a:endParaRPr b="0" i="0" sz="1400" u="none" cap="none" strike="noStrike">
              <a:solidFill>
                <a:srgbClr val="000000"/>
              </a:solidFill>
              <a:latin typeface="Arial"/>
              <a:ea typeface="Arial"/>
              <a:cs typeface="Arial"/>
              <a:sym typeface="Arial"/>
            </a:endParaRPr>
          </a:p>
        </p:txBody>
      </p:sp>
      <p:sp>
        <p:nvSpPr>
          <p:cNvPr id="417" name="Google Shape;417;p22"/>
          <p:cNvSpPr/>
          <p:nvPr/>
        </p:nvSpPr>
        <p:spPr>
          <a:xfrm>
            <a:off x="3592266" y="654134"/>
            <a:ext cx="4523373" cy="44959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8" name="Google Shape;418;p22"/>
          <p:cNvSpPr txBox="1"/>
          <p:nvPr/>
        </p:nvSpPr>
        <p:spPr>
          <a:xfrm>
            <a:off x="3663984" y="678877"/>
            <a:ext cx="452337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COMO ATINGIR O PÚBLICO ALVO </a:t>
            </a:r>
            <a:endParaRPr b="0" i="0" sz="2000" u="none" cap="none" strike="noStrike">
              <a:solidFill>
                <a:schemeClr val="dk1"/>
              </a:solidFill>
              <a:latin typeface="Calibri"/>
              <a:ea typeface="Calibri"/>
              <a:cs typeface="Calibri"/>
              <a:sym typeface="Calibri"/>
            </a:endParaRPr>
          </a:p>
        </p:txBody>
      </p:sp>
      <p:pic>
        <p:nvPicPr>
          <p:cNvPr id="419" name="Google Shape;419;p22"/>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420" name="Google Shape;420;p22"/>
          <p:cNvSpPr txBox="1"/>
          <p:nvPr/>
        </p:nvSpPr>
        <p:spPr>
          <a:xfrm>
            <a:off x="145908" y="6340916"/>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pt-BR" sz="2000">
                <a:solidFill>
                  <a:schemeClr val="dk1"/>
                </a:solidFill>
                <a:latin typeface="Calibri"/>
                <a:ea typeface="Calibri"/>
                <a:cs typeface="Calibri"/>
                <a:sym typeface="Calibri"/>
              </a:rPr>
              <a:t>(</a:t>
            </a:r>
            <a:r>
              <a:rPr i="0" lang="pt-BR" sz="2000" u="none" cap="none" strike="noStrike">
                <a:solidFill>
                  <a:schemeClr val="dk1"/>
                </a:solidFill>
                <a:latin typeface="Calibri"/>
                <a:ea typeface="Calibri"/>
                <a:cs typeface="Calibri"/>
                <a:sym typeface="Calibri"/>
              </a:rPr>
              <a:t>Mercatto Comunicação, 2019</a:t>
            </a:r>
            <a:r>
              <a:rPr lang="pt-BR" sz="2000">
                <a:solidFill>
                  <a:schemeClr val="dk1"/>
                </a:solidFill>
                <a:latin typeface="Calibri"/>
                <a:ea typeface="Calibri"/>
                <a:cs typeface="Calibri"/>
                <a:sym typeface="Calibri"/>
              </a:rPr>
              <a:t>)</a:t>
            </a:r>
            <a:endParaRPr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23"/>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426" name="Google Shape;426;p23"/>
          <p:cNvSpPr/>
          <p:nvPr/>
        </p:nvSpPr>
        <p:spPr>
          <a:xfrm>
            <a:off x="4327236" y="882491"/>
            <a:ext cx="3537527" cy="339898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7" name="Google Shape;427;p23"/>
          <p:cNvSpPr txBox="1"/>
          <p:nvPr/>
        </p:nvSpPr>
        <p:spPr>
          <a:xfrm>
            <a:off x="5230585" y="1315868"/>
            <a:ext cx="2634178" cy="264687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16600"/>
              <a:buFont typeface="Arial"/>
              <a:buNone/>
            </a:pPr>
            <a:r>
              <a:rPr b="1" i="0" lang="pt-BR" sz="16600" u="none" cap="none" strike="noStrike">
                <a:solidFill>
                  <a:srgbClr val="242625"/>
                </a:solidFill>
                <a:latin typeface="Arial Black"/>
                <a:ea typeface="Arial Black"/>
                <a:cs typeface="Arial Black"/>
                <a:sym typeface="Arial Black"/>
              </a:rPr>
              <a:t>6</a:t>
            </a:r>
            <a:endParaRPr b="0" i="0" sz="16600" u="none" cap="none" strike="noStrike">
              <a:solidFill>
                <a:schemeClr val="dk1"/>
              </a:solidFill>
              <a:latin typeface="Arial Black"/>
              <a:ea typeface="Arial Black"/>
              <a:cs typeface="Arial Black"/>
              <a:sym typeface="Arial Black"/>
            </a:endParaRPr>
          </a:p>
        </p:txBody>
      </p:sp>
      <p:sp>
        <p:nvSpPr>
          <p:cNvPr id="428" name="Google Shape;428;p23"/>
          <p:cNvSpPr txBox="1"/>
          <p:nvPr/>
        </p:nvSpPr>
        <p:spPr>
          <a:xfrm>
            <a:off x="2486425" y="4281475"/>
            <a:ext cx="6983400" cy="25551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chemeClr val="dk1"/>
              </a:buClr>
              <a:buSzPts val="4000"/>
              <a:buFont typeface="Arial"/>
              <a:buNone/>
            </a:pPr>
            <a:r>
              <a:rPr b="1" i="0" lang="pt-BR" sz="4000" u="none" cap="none" strike="noStrike">
                <a:solidFill>
                  <a:schemeClr val="dk1"/>
                </a:solidFill>
                <a:latin typeface="Arial"/>
                <a:ea typeface="Arial"/>
                <a:cs typeface="Arial"/>
                <a:sym typeface="Arial"/>
              </a:rPr>
              <a:t>ESTRATÉGIAS DE MARKETING ALIADAS A EXPANSÃO DO SEU NEGÓCIO</a:t>
            </a:r>
            <a:endParaRPr b="1" i="0" sz="4000" u="none" cap="none" strike="noStrike">
              <a:solidFill>
                <a:schemeClr val="dk1"/>
              </a:solidFill>
              <a:latin typeface="Arial"/>
              <a:ea typeface="Arial"/>
              <a:cs typeface="Arial"/>
              <a:sym typeface="Arial"/>
            </a:endParaRPr>
          </a:p>
        </p:txBody>
      </p:sp>
      <p:sp>
        <p:nvSpPr>
          <p:cNvPr id="429" name="Google Shape;429;p23"/>
          <p:cNvSpPr/>
          <p:nvPr/>
        </p:nvSpPr>
        <p:spPr>
          <a:xfrm>
            <a:off x="3448924" y="20802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 name="Google Shape;430;p23"/>
          <p:cNvSpPr/>
          <p:nvPr/>
        </p:nvSpPr>
        <p:spPr>
          <a:xfrm>
            <a:off x="3521346" y="24884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 name="Google Shape;431;p23"/>
          <p:cNvSpPr/>
          <p:nvPr/>
        </p:nvSpPr>
        <p:spPr>
          <a:xfrm>
            <a:off x="3593386" y="27657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432" name="Google Shape;432;p23"/>
          <p:cNvGrpSpPr/>
          <p:nvPr/>
        </p:nvGrpSpPr>
        <p:grpSpPr>
          <a:xfrm>
            <a:off x="8188599" y="2110865"/>
            <a:ext cx="621105" cy="977477"/>
            <a:chOff x="5425425" y="956555"/>
            <a:chExt cx="621105" cy="977477"/>
          </a:xfrm>
        </p:grpSpPr>
        <p:sp>
          <p:nvSpPr>
            <p:cNvPr id="433" name="Google Shape;433;p23"/>
            <p:cNvSpPr/>
            <p:nvPr/>
          </p:nvSpPr>
          <p:spPr>
            <a:xfrm rot="-317296">
              <a:off x="5436074" y="983645"/>
              <a:ext cx="599806" cy="258792"/>
            </a:xfrm>
            <a:custGeom>
              <a:rect b="b" l="l" r="r" t="t"/>
              <a:pathLst>
                <a:path extrusionOk="0" h="1678" w="3889">
                  <a:moveTo>
                    <a:pt x="2765" y="1"/>
                  </a:moveTo>
                  <a:cubicBezTo>
                    <a:pt x="2609" y="1"/>
                    <a:pt x="2452" y="20"/>
                    <a:pt x="2301" y="58"/>
                  </a:cubicBezTo>
                  <a:cubicBezTo>
                    <a:pt x="1491" y="230"/>
                    <a:pt x="767" y="662"/>
                    <a:pt x="216" y="1278"/>
                  </a:cubicBezTo>
                  <a:cubicBezTo>
                    <a:pt x="151" y="1354"/>
                    <a:pt x="87" y="1429"/>
                    <a:pt x="43" y="1516"/>
                  </a:cubicBezTo>
                  <a:cubicBezTo>
                    <a:pt x="0" y="1570"/>
                    <a:pt x="33" y="1624"/>
                    <a:pt x="87" y="1624"/>
                  </a:cubicBezTo>
                  <a:lnTo>
                    <a:pt x="1145" y="1678"/>
                  </a:lnTo>
                  <a:cubicBezTo>
                    <a:pt x="1523" y="1645"/>
                    <a:pt x="1944" y="1613"/>
                    <a:pt x="2376" y="1570"/>
                  </a:cubicBezTo>
                  <a:cubicBezTo>
                    <a:pt x="2646" y="1548"/>
                    <a:pt x="2916" y="1472"/>
                    <a:pt x="3176" y="1354"/>
                  </a:cubicBezTo>
                  <a:cubicBezTo>
                    <a:pt x="3348" y="1278"/>
                    <a:pt x="3500" y="1159"/>
                    <a:pt x="3629" y="1019"/>
                  </a:cubicBezTo>
                  <a:cubicBezTo>
                    <a:pt x="3888" y="738"/>
                    <a:pt x="3791" y="284"/>
                    <a:pt x="3435" y="144"/>
                  </a:cubicBezTo>
                  <a:cubicBezTo>
                    <a:pt x="3370" y="112"/>
                    <a:pt x="3305" y="79"/>
                    <a:pt x="3230" y="58"/>
                  </a:cubicBezTo>
                  <a:cubicBezTo>
                    <a:pt x="3078" y="20"/>
                    <a:pt x="2922" y="1"/>
                    <a:pt x="27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 name="Google Shape;434;p23"/>
            <p:cNvSpPr/>
            <p:nvPr/>
          </p:nvSpPr>
          <p:spPr>
            <a:xfrm rot="-317296">
              <a:off x="5470513" y="1334071"/>
              <a:ext cx="509889" cy="199106"/>
            </a:xfrm>
            <a:custGeom>
              <a:rect b="b" l="l" r="r" t="t"/>
              <a:pathLst>
                <a:path extrusionOk="0" h="1291" w="3306">
                  <a:moveTo>
                    <a:pt x="1835" y="0"/>
                  </a:moveTo>
                  <a:cubicBezTo>
                    <a:pt x="1796" y="0"/>
                    <a:pt x="1757" y="2"/>
                    <a:pt x="1718" y="4"/>
                  </a:cubicBezTo>
                  <a:cubicBezTo>
                    <a:pt x="1199" y="26"/>
                    <a:pt x="692" y="144"/>
                    <a:pt x="227" y="360"/>
                  </a:cubicBezTo>
                  <a:cubicBezTo>
                    <a:pt x="173" y="382"/>
                    <a:pt x="130" y="414"/>
                    <a:pt x="87" y="447"/>
                  </a:cubicBezTo>
                  <a:cubicBezTo>
                    <a:pt x="1" y="533"/>
                    <a:pt x="11" y="609"/>
                    <a:pt x="119" y="663"/>
                  </a:cubicBezTo>
                  <a:cubicBezTo>
                    <a:pt x="152" y="684"/>
                    <a:pt x="195" y="706"/>
                    <a:pt x="238" y="717"/>
                  </a:cubicBezTo>
                  <a:cubicBezTo>
                    <a:pt x="703" y="911"/>
                    <a:pt x="1189" y="1052"/>
                    <a:pt x="1685" y="1160"/>
                  </a:cubicBezTo>
                  <a:cubicBezTo>
                    <a:pt x="1945" y="1235"/>
                    <a:pt x="2215" y="1278"/>
                    <a:pt x="2496" y="1289"/>
                  </a:cubicBezTo>
                  <a:cubicBezTo>
                    <a:pt x="2513" y="1290"/>
                    <a:pt x="2530" y="1291"/>
                    <a:pt x="2548" y="1291"/>
                  </a:cubicBezTo>
                  <a:cubicBezTo>
                    <a:pt x="2701" y="1291"/>
                    <a:pt x="2846" y="1248"/>
                    <a:pt x="2982" y="1170"/>
                  </a:cubicBezTo>
                  <a:cubicBezTo>
                    <a:pt x="3262" y="998"/>
                    <a:pt x="3306" y="684"/>
                    <a:pt x="3079" y="458"/>
                  </a:cubicBezTo>
                  <a:cubicBezTo>
                    <a:pt x="2971" y="350"/>
                    <a:pt x="2852" y="263"/>
                    <a:pt x="2722" y="198"/>
                  </a:cubicBezTo>
                  <a:cubicBezTo>
                    <a:pt x="2445" y="74"/>
                    <a:pt x="2141" y="0"/>
                    <a:pt x="18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 name="Google Shape;435;p23"/>
            <p:cNvSpPr/>
            <p:nvPr/>
          </p:nvSpPr>
          <p:spPr>
            <a:xfrm rot="-317296">
              <a:off x="5466737" y="1560467"/>
              <a:ext cx="295045" cy="360736"/>
            </a:xfrm>
            <a:custGeom>
              <a:rect b="b" l="l" r="r" t="t"/>
              <a:pathLst>
                <a:path extrusionOk="0" h="2339" w="1913">
                  <a:moveTo>
                    <a:pt x="68" y="0"/>
                  </a:moveTo>
                  <a:cubicBezTo>
                    <a:pt x="31" y="0"/>
                    <a:pt x="0" y="24"/>
                    <a:pt x="0" y="69"/>
                  </a:cubicBezTo>
                  <a:cubicBezTo>
                    <a:pt x="0" y="112"/>
                    <a:pt x="0" y="166"/>
                    <a:pt x="0" y="209"/>
                  </a:cubicBezTo>
                  <a:cubicBezTo>
                    <a:pt x="65" y="458"/>
                    <a:pt x="119" y="706"/>
                    <a:pt x="195" y="944"/>
                  </a:cubicBezTo>
                  <a:cubicBezTo>
                    <a:pt x="314" y="1322"/>
                    <a:pt x="508" y="1668"/>
                    <a:pt x="756" y="1970"/>
                  </a:cubicBezTo>
                  <a:cubicBezTo>
                    <a:pt x="875" y="2121"/>
                    <a:pt x="1026" y="2240"/>
                    <a:pt x="1210" y="2305"/>
                  </a:cubicBezTo>
                  <a:cubicBezTo>
                    <a:pt x="1269" y="2328"/>
                    <a:pt x="1330" y="2338"/>
                    <a:pt x="1390" y="2338"/>
                  </a:cubicBezTo>
                  <a:cubicBezTo>
                    <a:pt x="1616" y="2338"/>
                    <a:pt x="1829" y="2187"/>
                    <a:pt x="1880" y="1948"/>
                  </a:cubicBezTo>
                  <a:cubicBezTo>
                    <a:pt x="1901" y="1894"/>
                    <a:pt x="1912" y="1840"/>
                    <a:pt x="1912" y="1786"/>
                  </a:cubicBezTo>
                  <a:cubicBezTo>
                    <a:pt x="1901" y="1495"/>
                    <a:pt x="1793" y="1225"/>
                    <a:pt x="1610" y="1009"/>
                  </a:cubicBezTo>
                  <a:cubicBezTo>
                    <a:pt x="1286" y="588"/>
                    <a:pt x="854" y="263"/>
                    <a:pt x="357" y="80"/>
                  </a:cubicBezTo>
                  <a:cubicBezTo>
                    <a:pt x="314" y="58"/>
                    <a:pt x="270" y="47"/>
                    <a:pt x="227" y="37"/>
                  </a:cubicBezTo>
                  <a:cubicBezTo>
                    <a:pt x="184" y="37"/>
                    <a:pt x="152" y="26"/>
                    <a:pt x="119" y="15"/>
                  </a:cubicBezTo>
                  <a:cubicBezTo>
                    <a:pt x="102" y="5"/>
                    <a:pt x="85"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4"/>
          <p:cNvSpPr/>
          <p:nvPr/>
        </p:nvSpPr>
        <p:spPr>
          <a:xfrm>
            <a:off x="3834312" y="612812"/>
            <a:ext cx="4523373" cy="44959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1" name="Google Shape;441;p24"/>
          <p:cNvSpPr txBox="1"/>
          <p:nvPr/>
        </p:nvSpPr>
        <p:spPr>
          <a:xfrm>
            <a:off x="3986713" y="637555"/>
            <a:ext cx="452337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FERRAMENTAS PROMOCIONAIS </a:t>
            </a:r>
            <a:endParaRPr b="0" i="0" sz="2000" u="none" cap="none" strike="noStrike">
              <a:solidFill>
                <a:schemeClr val="dk1"/>
              </a:solidFill>
              <a:latin typeface="Calibri"/>
              <a:ea typeface="Calibri"/>
              <a:cs typeface="Calibri"/>
              <a:sym typeface="Calibri"/>
            </a:endParaRPr>
          </a:p>
        </p:txBody>
      </p:sp>
      <p:pic>
        <p:nvPicPr>
          <p:cNvPr id="442" name="Google Shape;442;p24"/>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grpSp>
        <p:nvGrpSpPr>
          <p:cNvPr id="443" name="Google Shape;443;p24"/>
          <p:cNvGrpSpPr/>
          <p:nvPr/>
        </p:nvGrpSpPr>
        <p:grpSpPr>
          <a:xfrm>
            <a:off x="1860098" y="1633920"/>
            <a:ext cx="8512824" cy="4106331"/>
            <a:chOff x="41758" y="789406"/>
            <a:chExt cx="8512824" cy="4106331"/>
          </a:xfrm>
        </p:grpSpPr>
        <p:sp>
          <p:nvSpPr>
            <p:cNvPr id="444" name="Google Shape;444;p24"/>
            <p:cNvSpPr/>
            <p:nvPr/>
          </p:nvSpPr>
          <p:spPr>
            <a:xfrm>
              <a:off x="41758" y="789406"/>
              <a:ext cx="4046398" cy="1264499"/>
            </a:xfrm>
            <a:prstGeom prst="rect">
              <a:avLst/>
            </a:prstGeom>
            <a:solidFill>
              <a:schemeClr val="lt1">
                <a:alpha val="51372"/>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24"/>
            <p:cNvSpPr txBox="1"/>
            <p:nvPr/>
          </p:nvSpPr>
          <p:spPr>
            <a:xfrm>
              <a:off x="41758" y="789406"/>
              <a:ext cx="4046398" cy="1264499"/>
            </a:xfrm>
            <a:prstGeom prst="rect">
              <a:avLst/>
            </a:prstGeom>
            <a:noFill/>
            <a:ln>
              <a:noFill/>
            </a:ln>
          </p:spPr>
          <p:txBody>
            <a:bodyPr anchorCtr="0" anchor="ctr" bIns="76200" lIns="856475"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0" i="0" lang="pt-BR" sz="2000" u="none" cap="none" strike="noStrike">
                  <a:solidFill>
                    <a:schemeClr val="dk1"/>
                  </a:solidFill>
                  <a:latin typeface="Arial"/>
                  <a:ea typeface="Arial"/>
                  <a:cs typeface="Arial"/>
                  <a:sym typeface="Arial"/>
                </a:rPr>
                <a:t>PROPAGANDA E          PUBLICIDADE</a:t>
              </a:r>
              <a:endParaRPr b="0" i="0" sz="1400" u="none" cap="none" strike="noStrike">
                <a:solidFill>
                  <a:srgbClr val="000000"/>
                </a:solidFill>
                <a:latin typeface="Arial"/>
                <a:ea typeface="Arial"/>
                <a:cs typeface="Arial"/>
                <a:sym typeface="Arial"/>
              </a:endParaRPr>
            </a:p>
          </p:txBody>
        </p:sp>
        <p:sp>
          <p:nvSpPr>
            <p:cNvPr id="446" name="Google Shape;446;p24"/>
            <p:cNvSpPr/>
            <p:nvPr/>
          </p:nvSpPr>
          <p:spPr>
            <a:xfrm>
              <a:off x="223934" y="997107"/>
              <a:ext cx="629996" cy="854815"/>
            </a:xfrm>
            <a:prstGeom prst="rect">
              <a:avLst/>
            </a:prstGeom>
            <a:blipFill rotWithShape="1">
              <a:blip r:embed="rId4">
                <a:alphaModFix/>
              </a:blip>
              <a:stretch>
                <a:fillRect b="0" l="-24977" r="-24972" t="0"/>
              </a:stretch>
            </a:blipFill>
            <a:ln>
              <a:noFill/>
            </a:ln>
            <a:effectLst>
              <a:outerShdw blurRad="57150" rotWithShape="0" algn="ctr" dir="5400000" dist="19050">
                <a:srgbClr val="000000">
                  <a:alpha val="6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24"/>
            <p:cNvSpPr/>
            <p:nvPr/>
          </p:nvSpPr>
          <p:spPr>
            <a:xfrm>
              <a:off x="4508184" y="789406"/>
              <a:ext cx="4046398" cy="1264499"/>
            </a:xfrm>
            <a:prstGeom prst="rect">
              <a:avLst/>
            </a:prstGeom>
            <a:solidFill>
              <a:schemeClr val="lt1">
                <a:alpha val="51372"/>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4"/>
            <p:cNvSpPr txBox="1"/>
            <p:nvPr/>
          </p:nvSpPr>
          <p:spPr>
            <a:xfrm>
              <a:off x="4508184" y="789406"/>
              <a:ext cx="4046398" cy="1264499"/>
            </a:xfrm>
            <a:prstGeom prst="rect">
              <a:avLst/>
            </a:prstGeom>
            <a:noFill/>
            <a:ln>
              <a:noFill/>
            </a:ln>
          </p:spPr>
          <p:txBody>
            <a:bodyPr anchorCtr="0" anchor="ctr" bIns="76200" lIns="856475"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0" i="0" lang="pt-BR" sz="2000" u="none" cap="none" strike="noStrike">
                  <a:solidFill>
                    <a:schemeClr val="dk1"/>
                  </a:solidFill>
                  <a:latin typeface="Arial"/>
                  <a:ea typeface="Arial"/>
                  <a:cs typeface="Arial"/>
                  <a:sym typeface="Arial"/>
                </a:rPr>
                <a:t>    VENDA PESSOAL</a:t>
              </a:r>
              <a:endParaRPr b="0" i="0" sz="1400" u="none" cap="none" strike="noStrike">
                <a:solidFill>
                  <a:srgbClr val="000000"/>
                </a:solidFill>
                <a:latin typeface="Arial"/>
                <a:ea typeface="Arial"/>
                <a:cs typeface="Arial"/>
                <a:sym typeface="Arial"/>
              </a:endParaRPr>
            </a:p>
          </p:txBody>
        </p:sp>
        <p:sp>
          <p:nvSpPr>
            <p:cNvPr id="449" name="Google Shape;449;p24"/>
            <p:cNvSpPr/>
            <p:nvPr/>
          </p:nvSpPr>
          <p:spPr>
            <a:xfrm>
              <a:off x="4682673" y="1050236"/>
              <a:ext cx="827818" cy="909823"/>
            </a:xfrm>
            <a:prstGeom prst="rect">
              <a:avLst/>
            </a:prstGeom>
            <a:blipFill rotWithShape="1">
              <a:blip r:embed="rId5">
                <a:alphaModFix/>
              </a:blip>
              <a:stretch>
                <a:fillRect b="0" l="-24977" r="-24972" t="0"/>
              </a:stretch>
            </a:blipFill>
            <a:ln>
              <a:noFill/>
            </a:ln>
            <a:effectLst>
              <a:outerShdw blurRad="57150" rotWithShape="0" algn="ctr" dir="5400000" dist="19050">
                <a:srgbClr val="000000">
                  <a:alpha val="6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4"/>
            <p:cNvSpPr/>
            <p:nvPr/>
          </p:nvSpPr>
          <p:spPr>
            <a:xfrm>
              <a:off x="2323854" y="2198620"/>
              <a:ext cx="4046398" cy="1264499"/>
            </a:xfrm>
            <a:prstGeom prst="rect">
              <a:avLst/>
            </a:prstGeom>
            <a:solidFill>
              <a:schemeClr val="lt1">
                <a:alpha val="51372"/>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4"/>
            <p:cNvSpPr txBox="1"/>
            <p:nvPr/>
          </p:nvSpPr>
          <p:spPr>
            <a:xfrm>
              <a:off x="2323854" y="2198620"/>
              <a:ext cx="4046398" cy="1264499"/>
            </a:xfrm>
            <a:prstGeom prst="rect">
              <a:avLst/>
            </a:prstGeom>
            <a:noFill/>
            <a:ln>
              <a:noFill/>
            </a:ln>
          </p:spPr>
          <p:txBody>
            <a:bodyPr anchorCtr="0" anchor="ctr" bIns="76200" lIns="856475"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0" i="0" lang="pt-BR" sz="2000" u="none" cap="none" strike="noStrike">
                  <a:solidFill>
                    <a:schemeClr val="dk1"/>
                  </a:solidFill>
                  <a:latin typeface="Arial"/>
                  <a:ea typeface="Arial"/>
                  <a:cs typeface="Arial"/>
                  <a:sym typeface="Arial"/>
                </a:rPr>
                <a:t>   MARKETING DIRETO</a:t>
              </a:r>
              <a:endParaRPr b="0" i="0" sz="1400" u="none" cap="none" strike="noStrike">
                <a:solidFill>
                  <a:srgbClr val="000000"/>
                </a:solidFill>
                <a:latin typeface="Arial"/>
                <a:ea typeface="Arial"/>
                <a:cs typeface="Arial"/>
                <a:sym typeface="Arial"/>
              </a:endParaRPr>
            </a:p>
          </p:txBody>
        </p:sp>
        <p:sp>
          <p:nvSpPr>
            <p:cNvPr id="452" name="Google Shape;452;p24"/>
            <p:cNvSpPr/>
            <p:nvPr/>
          </p:nvSpPr>
          <p:spPr>
            <a:xfrm>
              <a:off x="2430403" y="2394452"/>
              <a:ext cx="825525" cy="929327"/>
            </a:xfrm>
            <a:prstGeom prst="rect">
              <a:avLst/>
            </a:prstGeom>
            <a:blipFill rotWithShape="1">
              <a:blip r:embed="rId6">
                <a:alphaModFix/>
              </a:blip>
              <a:stretch>
                <a:fillRect b="0" l="-24977" r="-24972" t="0"/>
              </a:stretch>
            </a:blipFill>
            <a:ln>
              <a:noFill/>
            </a:ln>
            <a:effectLst>
              <a:outerShdw blurRad="57150" rotWithShape="0" algn="ctr" dir="5400000" dist="19050">
                <a:srgbClr val="000000">
                  <a:alpha val="6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4"/>
            <p:cNvSpPr/>
            <p:nvPr/>
          </p:nvSpPr>
          <p:spPr>
            <a:xfrm>
              <a:off x="2303608" y="3631238"/>
              <a:ext cx="4046398" cy="1264499"/>
            </a:xfrm>
            <a:prstGeom prst="rect">
              <a:avLst/>
            </a:prstGeom>
            <a:solidFill>
              <a:schemeClr val="lt1">
                <a:alpha val="51372"/>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4"/>
            <p:cNvSpPr txBox="1"/>
            <p:nvPr/>
          </p:nvSpPr>
          <p:spPr>
            <a:xfrm>
              <a:off x="2303608" y="3631238"/>
              <a:ext cx="4046398" cy="1264499"/>
            </a:xfrm>
            <a:prstGeom prst="rect">
              <a:avLst/>
            </a:prstGeom>
            <a:noFill/>
            <a:ln>
              <a:noFill/>
            </a:ln>
          </p:spPr>
          <p:txBody>
            <a:bodyPr anchorCtr="0" anchor="ctr" bIns="76200" lIns="856475"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0" i="0" lang="pt-BR" sz="2000" u="none" cap="none" strike="noStrike">
                  <a:solidFill>
                    <a:schemeClr val="dk1"/>
                  </a:solidFill>
                  <a:latin typeface="Arial"/>
                  <a:ea typeface="Arial"/>
                  <a:cs typeface="Arial"/>
                  <a:sym typeface="Arial"/>
                </a:rPr>
                <a:t>  MARKETING DIGITAL</a:t>
              </a:r>
              <a:endParaRPr b="0" i="0" sz="1400" u="none" cap="none" strike="noStrike">
                <a:solidFill>
                  <a:srgbClr val="000000"/>
                </a:solidFill>
                <a:latin typeface="Arial"/>
                <a:ea typeface="Arial"/>
                <a:cs typeface="Arial"/>
                <a:sym typeface="Arial"/>
              </a:endParaRPr>
            </a:p>
          </p:txBody>
        </p:sp>
        <p:sp>
          <p:nvSpPr>
            <p:cNvPr id="455" name="Google Shape;455;p24"/>
            <p:cNvSpPr/>
            <p:nvPr/>
          </p:nvSpPr>
          <p:spPr>
            <a:xfrm>
              <a:off x="2431467" y="3730371"/>
              <a:ext cx="744543" cy="1009229"/>
            </a:xfrm>
            <a:prstGeom prst="rect">
              <a:avLst/>
            </a:prstGeom>
            <a:blipFill rotWithShape="1">
              <a:blip r:embed="rId7">
                <a:alphaModFix/>
              </a:blip>
              <a:stretch>
                <a:fillRect b="0" l="-24977" r="-24972" t="0"/>
              </a:stretch>
            </a:blipFill>
            <a:ln>
              <a:noFill/>
            </a:ln>
            <a:effectLst>
              <a:outerShdw blurRad="57150" rotWithShape="0" algn="ctr" dir="5400000" dist="19050">
                <a:srgbClr val="000000">
                  <a:alpha val="6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6" name="Google Shape;456;p24"/>
          <p:cNvSpPr txBox="1"/>
          <p:nvPr/>
        </p:nvSpPr>
        <p:spPr>
          <a:xfrm>
            <a:off x="123434" y="6315236"/>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i="0" lang="pt-BR" sz="2000" u="none" cap="none" strike="noStrike">
                <a:solidFill>
                  <a:schemeClr val="dk1"/>
                </a:solidFill>
                <a:latin typeface="Calibri"/>
                <a:ea typeface="Calibri"/>
                <a:cs typeface="Calibri"/>
                <a:sym typeface="Calibri"/>
              </a:rPr>
              <a:t>SILVA, Rosangela Moura Da (2021)</a:t>
            </a:r>
            <a:endParaRPr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grpSp>
        <p:nvGrpSpPr>
          <p:cNvPr id="461" name="Google Shape;461;p25"/>
          <p:cNvGrpSpPr/>
          <p:nvPr/>
        </p:nvGrpSpPr>
        <p:grpSpPr>
          <a:xfrm>
            <a:off x="581023" y="1954512"/>
            <a:ext cx="11029950" cy="2482810"/>
            <a:chOff x="0" y="597713"/>
            <a:chExt cx="11029950" cy="2482810"/>
          </a:xfrm>
        </p:grpSpPr>
        <p:sp>
          <p:nvSpPr>
            <p:cNvPr id="462" name="Google Shape;462;p25"/>
            <p:cNvSpPr/>
            <p:nvPr/>
          </p:nvSpPr>
          <p:spPr>
            <a:xfrm>
              <a:off x="0" y="597713"/>
              <a:ext cx="11029950" cy="1103471"/>
            </a:xfrm>
            <a:prstGeom prst="roundRect">
              <a:avLst>
                <a:gd fmla="val 10000" name="adj"/>
              </a:avLst>
            </a:prstGeom>
            <a:solidFill>
              <a:srgbClr val="C1D7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25"/>
            <p:cNvSpPr/>
            <p:nvPr/>
          </p:nvSpPr>
          <p:spPr>
            <a:xfrm>
              <a:off x="333800" y="845994"/>
              <a:ext cx="606909" cy="60690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25"/>
            <p:cNvSpPr/>
            <p:nvPr/>
          </p:nvSpPr>
          <p:spPr>
            <a:xfrm>
              <a:off x="1274509" y="597713"/>
              <a:ext cx="9755440" cy="11034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25"/>
            <p:cNvSpPr txBox="1"/>
            <p:nvPr/>
          </p:nvSpPr>
          <p:spPr>
            <a:xfrm>
              <a:off x="1274509" y="597713"/>
              <a:ext cx="9755440" cy="1103471"/>
            </a:xfrm>
            <a:prstGeom prst="rect">
              <a:avLst/>
            </a:prstGeom>
            <a:noFill/>
            <a:ln>
              <a:noFill/>
            </a:ln>
          </p:spPr>
          <p:txBody>
            <a:bodyPr anchorCtr="0" anchor="ctr" bIns="116775" lIns="116775" spcFirstLastPara="1" rIns="116775" wrap="square" tIns="116775">
              <a:noAutofit/>
            </a:bodyPr>
            <a:lstStyle/>
            <a:p>
              <a:pPr indent="0" lvl="0" marL="0" marR="0" rtl="0" algn="l">
                <a:lnSpc>
                  <a:spcPct val="100000"/>
                </a:lnSpc>
                <a:spcBef>
                  <a:spcPts val="0"/>
                </a:spcBef>
                <a:spcAft>
                  <a:spcPts val="0"/>
                </a:spcAft>
                <a:buClr>
                  <a:schemeClr val="dk1"/>
                </a:buClr>
                <a:buSzPts val="2000"/>
                <a:buFont typeface="Calibri"/>
                <a:buNone/>
              </a:pPr>
              <a:r>
                <a:rPr b="1" i="0" lang="pt-BR" sz="2000" u="none" cap="none" strike="noStrike">
                  <a:solidFill>
                    <a:schemeClr val="dk1"/>
                  </a:solidFill>
                  <a:latin typeface="Calibri"/>
                  <a:ea typeface="Calibri"/>
                  <a:cs typeface="Calibri"/>
                  <a:sym typeface="Calibri"/>
                </a:rPr>
                <a:t>O Marketing Digital é uma estratégia de vendas que se aproveita da conectividade dos dispositivos à Internet para vender o produto ou serviço certo ao cliente ideal.</a:t>
              </a:r>
              <a:endParaRPr b="0" i="0" sz="2000" u="none" cap="none" strike="noStrike">
                <a:solidFill>
                  <a:schemeClr val="dk1"/>
                </a:solidFill>
                <a:latin typeface="Calibri"/>
                <a:ea typeface="Calibri"/>
                <a:cs typeface="Calibri"/>
                <a:sym typeface="Calibri"/>
              </a:endParaRPr>
            </a:p>
          </p:txBody>
        </p:sp>
        <p:sp>
          <p:nvSpPr>
            <p:cNvPr id="466" name="Google Shape;466;p25"/>
            <p:cNvSpPr/>
            <p:nvPr/>
          </p:nvSpPr>
          <p:spPr>
            <a:xfrm>
              <a:off x="0" y="1977052"/>
              <a:ext cx="11029950" cy="1103471"/>
            </a:xfrm>
            <a:prstGeom prst="roundRect">
              <a:avLst>
                <a:gd fmla="val 10000" name="adj"/>
              </a:avLst>
            </a:prstGeom>
            <a:solidFill>
              <a:srgbClr val="C1D7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5"/>
            <p:cNvSpPr/>
            <p:nvPr/>
          </p:nvSpPr>
          <p:spPr>
            <a:xfrm>
              <a:off x="324836" y="2255539"/>
              <a:ext cx="606909" cy="606909"/>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5"/>
            <p:cNvSpPr/>
            <p:nvPr/>
          </p:nvSpPr>
          <p:spPr>
            <a:xfrm>
              <a:off x="1274509" y="1977052"/>
              <a:ext cx="9755440" cy="11034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5"/>
            <p:cNvSpPr txBox="1"/>
            <p:nvPr/>
          </p:nvSpPr>
          <p:spPr>
            <a:xfrm>
              <a:off x="1274509" y="1977052"/>
              <a:ext cx="9755440" cy="1103471"/>
            </a:xfrm>
            <a:prstGeom prst="rect">
              <a:avLst/>
            </a:prstGeom>
            <a:noFill/>
            <a:ln>
              <a:noFill/>
            </a:ln>
          </p:spPr>
          <p:txBody>
            <a:bodyPr anchorCtr="0" anchor="ctr" bIns="116775" lIns="116775" spcFirstLastPara="1" rIns="116775" wrap="square" tIns="116775">
              <a:noAutofit/>
            </a:bodyPr>
            <a:lstStyle/>
            <a:p>
              <a:pPr indent="0" lvl="0" marL="0" marR="0" rtl="0" algn="l">
                <a:lnSpc>
                  <a:spcPct val="100000"/>
                </a:lnSpc>
                <a:spcBef>
                  <a:spcPts val="0"/>
                </a:spcBef>
                <a:spcAft>
                  <a:spcPts val="0"/>
                </a:spcAft>
                <a:buClr>
                  <a:schemeClr val="dk1"/>
                </a:buClr>
                <a:buSzPts val="2000"/>
                <a:buFont typeface="Calibri"/>
                <a:buNone/>
              </a:pPr>
              <a:r>
                <a:rPr b="1" i="0" lang="pt-BR" sz="2000" u="none" cap="none" strike="noStrike">
                  <a:solidFill>
                    <a:schemeClr val="dk1"/>
                  </a:solidFill>
                  <a:latin typeface="Calibri"/>
                  <a:ea typeface="Calibri"/>
                  <a:cs typeface="Calibri"/>
                  <a:sym typeface="Calibri"/>
                </a:rPr>
                <a:t>O Marketing Digital passou a ser fundamental nas empresas, por meio dele alcançar determinados objetivos se tornou mais acessível e dinâmico. </a:t>
              </a:r>
              <a:endParaRPr b="0" i="0" sz="2000" u="none" cap="none" strike="noStrike">
                <a:solidFill>
                  <a:schemeClr val="dk1"/>
                </a:solidFill>
                <a:latin typeface="Calibri"/>
                <a:ea typeface="Calibri"/>
                <a:cs typeface="Calibri"/>
                <a:sym typeface="Calibri"/>
              </a:endParaRPr>
            </a:p>
          </p:txBody>
        </p:sp>
      </p:grpSp>
      <p:sp>
        <p:nvSpPr>
          <p:cNvPr id="470" name="Google Shape;470;p25"/>
          <p:cNvSpPr/>
          <p:nvPr/>
        </p:nvSpPr>
        <p:spPr>
          <a:xfrm>
            <a:off x="3834312" y="612812"/>
            <a:ext cx="4523373" cy="44959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1" name="Google Shape;471;p25"/>
          <p:cNvSpPr txBox="1"/>
          <p:nvPr/>
        </p:nvSpPr>
        <p:spPr>
          <a:xfrm>
            <a:off x="4676995" y="637555"/>
            <a:ext cx="452337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MARKETING DIGITAL </a:t>
            </a:r>
            <a:endParaRPr b="0" i="0" sz="2000" u="none" cap="none" strike="noStrike">
              <a:solidFill>
                <a:schemeClr val="dk1"/>
              </a:solidFill>
              <a:latin typeface="Calibri"/>
              <a:ea typeface="Calibri"/>
              <a:cs typeface="Calibri"/>
              <a:sym typeface="Calibri"/>
            </a:endParaRPr>
          </a:p>
        </p:txBody>
      </p:sp>
      <p:sp>
        <p:nvSpPr>
          <p:cNvPr id="472" name="Google Shape;472;p25"/>
          <p:cNvSpPr txBox="1"/>
          <p:nvPr/>
        </p:nvSpPr>
        <p:spPr>
          <a:xfrm>
            <a:off x="125484" y="6316471"/>
            <a:ext cx="3522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pt-BR" sz="2000">
                <a:solidFill>
                  <a:schemeClr val="dk1"/>
                </a:solidFill>
                <a:latin typeface="Calibri"/>
                <a:ea typeface="Calibri"/>
                <a:cs typeface="Calibri"/>
                <a:sym typeface="Calibri"/>
              </a:rPr>
              <a:t>(Orgânica Digital, 2025)</a:t>
            </a:r>
            <a:endParaRPr i="0" sz="2000" u="none" cap="none" strike="noStrike">
              <a:solidFill>
                <a:srgbClr val="000000"/>
              </a:solidFill>
              <a:latin typeface="Calibri"/>
              <a:ea typeface="Calibri"/>
              <a:cs typeface="Calibri"/>
              <a:sym typeface="Calibri"/>
            </a:endParaRPr>
          </a:p>
        </p:txBody>
      </p:sp>
      <p:pic>
        <p:nvPicPr>
          <p:cNvPr id="473" name="Google Shape;473;p25"/>
          <p:cNvPicPr preferRelativeResize="0"/>
          <p:nvPr/>
        </p:nvPicPr>
        <p:blipFill rotWithShape="1">
          <a:blip r:embed="rId5">
            <a:alphaModFix/>
          </a:blip>
          <a:srcRect b="0" l="0" r="0" t="0"/>
          <a:stretch/>
        </p:blipFill>
        <p:spPr>
          <a:xfrm>
            <a:off x="10815782" y="6138508"/>
            <a:ext cx="1269873" cy="6511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26"/>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479" name="Google Shape;479;p26"/>
          <p:cNvSpPr/>
          <p:nvPr/>
        </p:nvSpPr>
        <p:spPr>
          <a:xfrm>
            <a:off x="3754500" y="173225"/>
            <a:ext cx="5138100" cy="6510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0" name="Google Shape;480;p26"/>
          <p:cNvSpPr txBox="1"/>
          <p:nvPr/>
        </p:nvSpPr>
        <p:spPr>
          <a:xfrm>
            <a:off x="3754491" y="144729"/>
            <a:ext cx="51381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ESTRATÉGIAS DE MARKETING DIGITAL PARA EXPANDIR O SEU NEGÓCIO</a:t>
            </a:r>
            <a:endParaRPr b="0" i="0" sz="2000" u="none" cap="none" strike="noStrike">
              <a:solidFill>
                <a:schemeClr val="dk1"/>
              </a:solidFill>
              <a:latin typeface="Calibri"/>
              <a:ea typeface="Calibri"/>
              <a:cs typeface="Calibri"/>
              <a:sym typeface="Calibri"/>
            </a:endParaRPr>
          </a:p>
        </p:txBody>
      </p:sp>
      <p:sp>
        <p:nvSpPr>
          <p:cNvPr id="481" name="Google Shape;481;p26"/>
          <p:cNvSpPr/>
          <p:nvPr/>
        </p:nvSpPr>
        <p:spPr>
          <a:xfrm>
            <a:off x="2294975" y="1841775"/>
            <a:ext cx="8365200" cy="3611400"/>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30010" y="85949"/>
                </a:lnTo>
              </a:path>
            </a:pathLst>
          </a:custGeom>
          <a:solidFill>
            <a:srgbClr val="C0FF72"/>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2" name="Google Shape;482;p26"/>
          <p:cNvSpPr txBox="1"/>
          <p:nvPr/>
        </p:nvSpPr>
        <p:spPr>
          <a:xfrm>
            <a:off x="2561549" y="1906344"/>
            <a:ext cx="7068900" cy="3417000"/>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100000"/>
              </a:lnSpc>
              <a:spcBef>
                <a:spcPts val="0"/>
              </a:spcBef>
              <a:spcAft>
                <a:spcPts val="0"/>
              </a:spcAft>
              <a:buClr>
                <a:schemeClr val="dk1"/>
              </a:buClr>
              <a:buSzPts val="1800"/>
              <a:buFont typeface="Arial"/>
              <a:buChar char="●"/>
            </a:pPr>
            <a:r>
              <a:rPr b="1" i="0" lang="pt-BR" sz="1800" u="none" cap="none" strike="noStrike">
                <a:solidFill>
                  <a:schemeClr val="dk1"/>
                </a:solidFill>
                <a:latin typeface="Arial"/>
                <a:ea typeface="Arial"/>
                <a:cs typeface="Arial"/>
                <a:sym typeface="Arial"/>
              </a:rPr>
              <a:t>MARKETING DE CONTEÚDO: Crie conteúdo relevante para o seu público-alvo, como blogs, vídeos, e infográficos para atrair e engajar com os clientes;</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0"/>
              </a:spcBef>
              <a:spcAft>
                <a:spcPts val="0"/>
              </a:spcAft>
              <a:buClr>
                <a:schemeClr val="dk1"/>
              </a:buClr>
              <a:buSzPts val="1800"/>
              <a:buFont typeface="Arial"/>
              <a:buChar char="●"/>
            </a:pPr>
            <a:r>
              <a:rPr b="1" i="0" lang="pt-BR" sz="1800" u="none" cap="none" strike="noStrike">
                <a:solidFill>
                  <a:schemeClr val="dk1"/>
                </a:solidFill>
                <a:latin typeface="Arial"/>
                <a:ea typeface="Arial"/>
                <a:cs typeface="Arial"/>
                <a:sym typeface="Arial"/>
              </a:rPr>
              <a:t>PARCERIAS ESTRATÉGICAS:  Colabore com outras empresas ou influenciadores do seu nicho para ampliar o alcance da sua marca;</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0"/>
              </a:spcBef>
              <a:spcAft>
                <a:spcPts val="0"/>
              </a:spcAft>
              <a:buClr>
                <a:schemeClr val="dk1"/>
              </a:buClr>
              <a:buSzPts val="1800"/>
              <a:buFont typeface="Arial"/>
              <a:buChar char="●"/>
            </a:pPr>
            <a:r>
              <a:rPr b="1" i="0" lang="pt-BR" sz="1800" u="none" cap="none" strike="noStrike">
                <a:solidFill>
                  <a:schemeClr val="dk1"/>
                </a:solidFill>
                <a:latin typeface="Arial"/>
                <a:ea typeface="Arial"/>
                <a:cs typeface="Arial"/>
                <a:sym typeface="Arial"/>
              </a:rPr>
              <a:t>PUBLICIDADE ONLINE: Utilize anúncios pagos, como Google ADS e redes sociais, para atingir um púlico mais amplo. </a:t>
            </a:r>
            <a:endParaRPr b="1" i="0" sz="1800" u="none" cap="none" strike="noStrike">
              <a:solidFill>
                <a:schemeClr val="dk1"/>
              </a:solidFill>
              <a:latin typeface="Arial"/>
              <a:ea typeface="Arial"/>
              <a:cs typeface="Arial"/>
              <a:sym typeface="Arial"/>
            </a:endParaRPr>
          </a:p>
          <a:p>
            <a:pPr indent="-342900" lvl="0" marL="457200" marR="0" rtl="0" algn="just">
              <a:lnSpc>
                <a:spcPct val="100000"/>
              </a:lnSpc>
              <a:spcBef>
                <a:spcPts val="0"/>
              </a:spcBef>
              <a:spcAft>
                <a:spcPts val="0"/>
              </a:spcAft>
              <a:buClr>
                <a:schemeClr val="dk1"/>
              </a:buClr>
              <a:buSzPts val="1800"/>
              <a:buFont typeface="Arial"/>
              <a:buChar char="●"/>
            </a:pPr>
            <a:r>
              <a:rPr b="1" i="0" lang="pt-BR" sz="1800" u="none" cap="none" strike="noStrike">
                <a:solidFill>
                  <a:schemeClr val="dk1"/>
                </a:solidFill>
                <a:latin typeface="Arial"/>
                <a:ea typeface="Arial"/>
                <a:cs typeface="Arial"/>
                <a:sym typeface="Arial"/>
              </a:rPr>
              <a:t>EVENTOS E PROMOÇÕES: Organize eventos, webinars ou promoções especiais para atrair novos clientes e reter o atuais.</a:t>
            </a:r>
            <a:endParaRPr b="1" i="0" sz="1800" u="none" cap="none" strike="noStrike">
              <a:solidFill>
                <a:schemeClr val="dk1"/>
              </a:solidFill>
              <a:latin typeface="Arial"/>
              <a:ea typeface="Arial"/>
              <a:cs typeface="Arial"/>
              <a:sym typeface="Arial"/>
            </a:endParaRPr>
          </a:p>
        </p:txBody>
      </p:sp>
      <p:sp>
        <p:nvSpPr>
          <p:cNvPr id="483" name="Google Shape;483;p26"/>
          <p:cNvSpPr txBox="1"/>
          <p:nvPr/>
        </p:nvSpPr>
        <p:spPr>
          <a:xfrm>
            <a:off x="2821643" y="3668524"/>
            <a:ext cx="6096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484" name="Google Shape;484;p26"/>
          <p:cNvSpPr txBox="1"/>
          <p:nvPr/>
        </p:nvSpPr>
        <p:spPr>
          <a:xfrm>
            <a:off x="3457176" y="4886672"/>
            <a:ext cx="20889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
        <p:nvSpPr>
          <p:cNvPr id="485" name="Google Shape;485;p26"/>
          <p:cNvSpPr txBox="1"/>
          <p:nvPr/>
        </p:nvSpPr>
        <p:spPr>
          <a:xfrm>
            <a:off x="8772609" y="4871828"/>
            <a:ext cx="17211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
        <p:nvSpPr>
          <p:cNvPr id="486" name="Google Shape;486;p26"/>
          <p:cNvSpPr txBox="1"/>
          <p:nvPr/>
        </p:nvSpPr>
        <p:spPr>
          <a:xfrm>
            <a:off x="145894" y="6355159"/>
            <a:ext cx="4030800" cy="400200"/>
          </a:xfrm>
          <a:prstGeom prst="rect">
            <a:avLst/>
          </a:prstGeom>
          <a:noFill/>
          <a:ln>
            <a:noFill/>
          </a:ln>
        </p:spPr>
        <p:txBody>
          <a:bodyPr anchorCtr="0" anchor="t" bIns="45700" lIns="91425" spcFirstLastPara="1" rIns="91425" wrap="square" tIns="45700">
            <a:spAutoFit/>
          </a:bodyPr>
          <a:lstStyle/>
          <a:p>
            <a:pPr indent="-305435" lvl="0" marL="305435" marR="0" rtl="0" algn="l">
              <a:lnSpc>
                <a:spcPct val="100000"/>
              </a:lnSpc>
              <a:spcBef>
                <a:spcPts val="0"/>
              </a:spcBef>
              <a:spcAft>
                <a:spcPts val="0"/>
              </a:spcAft>
              <a:buClr>
                <a:srgbClr val="000000"/>
              </a:buClr>
              <a:buSzPts val="1000"/>
              <a:buFont typeface="Arial"/>
              <a:buNone/>
            </a:pPr>
            <a:r>
              <a:rPr lang="pt-BR" sz="2000">
                <a:latin typeface="Calibri"/>
                <a:ea typeface="Calibri"/>
                <a:cs typeface="Calibri"/>
                <a:sym typeface="Calibri"/>
              </a:rPr>
              <a:t>(Orgânica Digital, 2025)</a:t>
            </a:r>
            <a:endParaRPr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7"/>
          <p:cNvSpPr txBox="1"/>
          <p:nvPr/>
        </p:nvSpPr>
        <p:spPr>
          <a:xfrm>
            <a:off x="434950" y="340425"/>
            <a:ext cx="11575200" cy="65571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highlight>
                  <a:srgbClr val="FFFFFF"/>
                </a:highlight>
                <a:latin typeface="Arial"/>
                <a:ea typeface="Arial"/>
                <a:cs typeface="Arial"/>
                <a:sym typeface="Arial"/>
              </a:rPr>
              <a:t>Para acompanhar tanta novidade e as mudanças nos comportamentos do consumidor é preciso estar em constante atualização. E para cada negócio, canal e público-alvo existe um tipo de marketing com diferentes estratégias.</a:t>
            </a:r>
            <a:endParaRPr b="0" i="0" sz="1800" u="none" cap="none" strike="noStrike">
              <a:solidFill>
                <a:schemeClr val="dk1"/>
              </a:solidFill>
              <a:highlight>
                <a:srgbClr val="FFFFFF"/>
              </a:highlight>
              <a:latin typeface="Arial"/>
              <a:ea typeface="Arial"/>
              <a:cs typeface="Arial"/>
              <a:sym typeface="Arial"/>
            </a:endParaRPr>
          </a:p>
          <a:p>
            <a:pPr indent="45720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rgbClr val="FFFFFF"/>
              </a:highlight>
              <a:latin typeface="Arial"/>
              <a:ea typeface="Arial"/>
              <a:cs typeface="Arial"/>
              <a:sym typeface="Arial"/>
            </a:endParaRPr>
          </a:p>
          <a:p>
            <a:pPr indent="-342900" lvl="0" marL="457200" marR="0" rtl="0" algn="just">
              <a:lnSpc>
                <a:spcPct val="100000"/>
              </a:lnSpc>
              <a:spcBef>
                <a:spcPts val="0"/>
              </a:spcBef>
              <a:spcAft>
                <a:spcPts val="0"/>
              </a:spcAft>
              <a:buClr>
                <a:schemeClr val="dk1"/>
              </a:buClr>
              <a:buSzPts val="1800"/>
              <a:buFont typeface="Arial"/>
              <a:buChar char="●"/>
            </a:pPr>
            <a:r>
              <a:rPr b="1" i="0" lang="pt-BR" sz="1800" u="none" cap="none" strike="noStrike">
                <a:solidFill>
                  <a:schemeClr val="dk1"/>
                </a:solidFill>
                <a:highlight>
                  <a:srgbClr val="FFFFFF"/>
                </a:highlight>
                <a:latin typeface="Arial"/>
                <a:ea typeface="Arial"/>
                <a:cs typeface="Arial"/>
                <a:sym typeface="Arial"/>
              </a:rPr>
              <a:t>Marketing digital</a:t>
            </a:r>
            <a:endParaRPr b="1" i="0" sz="1800" u="none" cap="none" strike="noStrike">
              <a:solidFill>
                <a:schemeClr val="dk1"/>
              </a:solidFill>
              <a:highlight>
                <a:srgbClr val="FFFFFF"/>
              </a:highlight>
              <a:latin typeface="Arial"/>
              <a:ea typeface="Arial"/>
              <a:cs typeface="Arial"/>
              <a:sym typeface="Arial"/>
            </a:endParaRPr>
          </a:p>
          <a:p>
            <a:pPr indent="45720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highlight>
                <a:srgbClr val="FFFFFF"/>
              </a:highlight>
            </a:endParaRPr>
          </a:p>
          <a:p>
            <a:pPr indent="45720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highlight>
                  <a:srgbClr val="FFFFFF"/>
                </a:highlight>
                <a:latin typeface="Arial"/>
                <a:ea typeface="Arial"/>
                <a:cs typeface="Arial"/>
                <a:sym typeface="Arial"/>
              </a:rPr>
              <a:t>Quase todos os consumidores têm acesso à internet e já fazem pesquisas e compras on-line. É um modelo que pode ter um custo menor e que vale para qualquer tipo de empresa.</a:t>
            </a:r>
            <a:endParaRPr b="0" i="0" sz="1800" u="none" cap="none" strike="noStrike">
              <a:solidFill>
                <a:schemeClr val="dk1"/>
              </a:solidFill>
              <a:highlight>
                <a:srgbClr val="FFFFFF"/>
              </a:highlight>
              <a:latin typeface="Arial"/>
              <a:ea typeface="Arial"/>
              <a:cs typeface="Arial"/>
              <a:sym typeface="Arial"/>
            </a:endParaRPr>
          </a:p>
          <a:p>
            <a:pPr indent="457200" lvl="0" marL="0" marR="0" rtl="0" algn="just">
              <a:lnSpc>
                <a:spcPct val="100000"/>
              </a:lnSpc>
              <a:spcBef>
                <a:spcPts val="0"/>
              </a:spcBef>
              <a:spcAft>
                <a:spcPts val="0"/>
              </a:spcAft>
              <a:buClr>
                <a:srgbClr val="000000"/>
              </a:buClr>
              <a:buSzPts val="1800"/>
              <a:buFont typeface="Arial"/>
              <a:buNone/>
            </a:pPr>
            <a:r>
              <a:t/>
            </a:r>
            <a:endParaRPr sz="1800">
              <a:solidFill>
                <a:schemeClr val="dk1"/>
              </a:solidFill>
              <a:highlight>
                <a:srgbClr val="FFFFFF"/>
              </a:highlight>
            </a:endParaRPr>
          </a:p>
          <a:p>
            <a:pPr indent="-342900" lvl="0" marL="457200" marR="0" rtl="0" algn="just">
              <a:lnSpc>
                <a:spcPct val="100000"/>
              </a:lnSpc>
              <a:spcBef>
                <a:spcPts val="0"/>
              </a:spcBef>
              <a:spcAft>
                <a:spcPts val="0"/>
              </a:spcAft>
              <a:buClr>
                <a:schemeClr val="dk1"/>
              </a:buClr>
              <a:buSzPts val="1800"/>
              <a:buFont typeface="Arial"/>
              <a:buChar char="●"/>
            </a:pPr>
            <a:r>
              <a:rPr b="1" i="0" lang="pt-BR" sz="1800" u="none" cap="none" strike="noStrike">
                <a:solidFill>
                  <a:schemeClr val="dk1"/>
                </a:solidFill>
                <a:highlight>
                  <a:srgbClr val="FFFFFF"/>
                </a:highlight>
                <a:latin typeface="Arial"/>
                <a:ea typeface="Arial"/>
                <a:cs typeface="Arial"/>
                <a:sym typeface="Arial"/>
              </a:rPr>
              <a:t>Marketing de influência</a:t>
            </a:r>
            <a:endParaRPr b="1" i="0" sz="1800" u="none" cap="none" strike="noStrike">
              <a:solidFill>
                <a:schemeClr val="dk1"/>
              </a:solidFill>
              <a:highlight>
                <a:srgbClr val="FFFFFF"/>
              </a:highlight>
              <a:latin typeface="Arial"/>
              <a:ea typeface="Arial"/>
              <a:cs typeface="Arial"/>
              <a:sym typeface="Arial"/>
            </a:endParaRPr>
          </a:p>
          <a:p>
            <a:pPr indent="45720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highlight>
                <a:srgbClr val="FFFFFF"/>
              </a:highlight>
            </a:endParaRPr>
          </a:p>
          <a:p>
            <a:pPr indent="45720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highlight>
                  <a:srgbClr val="FFFFFF"/>
                </a:highlight>
                <a:latin typeface="Arial"/>
                <a:ea typeface="Arial"/>
                <a:cs typeface="Arial"/>
                <a:sym typeface="Arial"/>
              </a:rPr>
              <a:t>Produtores de conteúdo na internet, principalmente nas redes sociais, começaram a destacar-se com grande número de seguidores. Logo, as marcas viram o potencial de firmar parcerias com os influenciadores digitais. Esse é o marketing de influência. Você pode firmar uma parceria com um influenciador que tenha os mesmos valores e interesses que o seu negócio. </a:t>
            </a:r>
            <a:endParaRPr b="0" i="0" sz="1800" u="none" cap="none" strike="noStrike">
              <a:solidFill>
                <a:schemeClr val="dk1"/>
              </a:solidFill>
              <a:highlight>
                <a:srgbClr val="FFFFFF"/>
              </a:highlight>
              <a:latin typeface="Arial"/>
              <a:ea typeface="Arial"/>
              <a:cs typeface="Arial"/>
              <a:sym typeface="Arial"/>
            </a:endParaRPr>
          </a:p>
          <a:p>
            <a:pPr indent="457200" lvl="0" marL="0" marR="0" rtl="0" algn="just">
              <a:lnSpc>
                <a:spcPct val="100000"/>
              </a:lnSpc>
              <a:spcBef>
                <a:spcPts val="0"/>
              </a:spcBef>
              <a:spcAft>
                <a:spcPts val="0"/>
              </a:spcAft>
              <a:buClr>
                <a:srgbClr val="000000"/>
              </a:buClr>
              <a:buSzPts val="1800"/>
              <a:buFont typeface="Arial"/>
              <a:buNone/>
            </a:pPr>
            <a:r>
              <a:t/>
            </a:r>
            <a:endParaRPr sz="1800">
              <a:solidFill>
                <a:schemeClr val="dk1"/>
              </a:solidFill>
              <a:highlight>
                <a:srgbClr val="FFFFFF"/>
              </a:highlight>
            </a:endParaRPr>
          </a:p>
          <a:p>
            <a:pPr indent="-342900" lvl="0" marL="457200" marR="0" rtl="0" algn="just">
              <a:lnSpc>
                <a:spcPct val="100000"/>
              </a:lnSpc>
              <a:spcBef>
                <a:spcPts val="0"/>
              </a:spcBef>
              <a:spcAft>
                <a:spcPts val="0"/>
              </a:spcAft>
              <a:buClr>
                <a:schemeClr val="dk1"/>
              </a:buClr>
              <a:buSzPts val="1800"/>
              <a:buFont typeface="Arial"/>
              <a:buChar char="●"/>
            </a:pPr>
            <a:r>
              <a:rPr b="1" i="0" lang="pt-BR" sz="1800" u="none" cap="none" strike="noStrike">
                <a:solidFill>
                  <a:schemeClr val="dk1"/>
                </a:solidFill>
                <a:highlight>
                  <a:srgbClr val="FFFFFF"/>
                </a:highlight>
                <a:latin typeface="Arial"/>
                <a:ea typeface="Arial"/>
                <a:cs typeface="Arial"/>
                <a:sym typeface="Arial"/>
              </a:rPr>
              <a:t>Marketing de relacionamento</a:t>
            </a:r>
            <a:endParaRPr b="1" i="0" sz="1800" u="none" cap="none" strike="noStrike">
              <a:solidFill>
                <a:schemeClr val="dk1"/>
              </a:solidFill>
              <a:highlight>
                <a:srgbClr val="FFFFFF"/>
              </a:highlight>
              <a:latin typeface="Arial"/>
              <a:ea typeface="Arial"/>
              <a:cs typeface="Arial"/>
              <a:sym typeface="Arial"/>
            </a:endParaRPr>
          </a:p>
          <a:p>
            <a:pPr indent="45720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highlight>
                <a:srgbClr val="FFFFFF"/>
              </a:highlight>
            </a:endParaRPr>
          </a:p>
          <a:p>
            <a:pPr indent="45720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highlight>
                  <a:srgbClr val="FFFFFF"/>
                </a:highlight>
                <a:latin typeface="Arial"/>
                <a:ea typeface="Arial"/>
                <a:cs typeface="Arial"/>
                <a:sym typeface="Arial"/>
              </a:rPr>
              <a:t>O objetivo é construir, a longo prazo, um bom relacionamento com o consumidor durante todo a jornada de compra. A fidelização do cliente torna-se uma consequência. Com o marketing de relacionamento, você consegue fortalecer seu posicionamento como autoridade e diferenciar-se da concorrência. Isso porque você cria uma conexão emocional e forte com o seu cliente. </a:t>
            </a:r>
            <a:endParaRPr b="0" i="0" sz="1800" u="none" cap="none" strike="noStrike">
              <a:solidFill>
                <a:schemeClr val="dk1"/>
              </a:solidFill>
              <a:highlight>
                <a:srgbClr val="FFFFFF"/>
              </a:highlight>
              <a:latin typeface="Arial"/>
              <a:ea typeface="Arial"/>
              <a:cs typeface="Arial"/>
              <a:sym typeface="Arial"/>
            </a:endParaRPr>
          </a:p>
          <a:p>
            <a:pPr indent="45720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17E33"/>
              </a:solidFill>
              <a:highlight>
                <a:srgbClr val="FFFFFF"/>
              </a:highlight>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p28"/>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497" name="Google Shape;497;p28"/>
          <p:cNvSpPr/>
          <p:nvPr/>
        </p:nvSpPr>
        <p:spPr>
          <a:xfrm>
            <a:off x="4327236" y="882491"/>
            <a:ext cx="3537527" cy="339898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 name="Google Shape;498;p28"/>
          <p:cNvSpPr txBox="1"/>
          <p:nvPr/>
        </p:nvSpPr>
        <p:spPr>
          <a:xfrm>
            <a:off x="5230585" y="1315868"/>
            <a:ext cx="2634178" cy="264687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16600"/>
              <a:buFont typeface="Arial"/>
              <a:buNone/>
            </a:pPr>
            <a:r>
              <a:rPr b="1" i="0" lang="pt-BR" sz="16600" u="none" cap="none" strike="noStrike">
                <a:solidFill>
                  <a:srgbClr val="242625"/>
                </a:solidFill>
                <a:latin typeface="Arial Black"/>
                <a:ea typeface="Arial Black"/>
                <a:cs typeface="Arial Black"/>
                <a:sym typeface="Arial Black"/>
              </a:rPr>
              <a:t>7</a:t>
            </a:r>
            <a:endParaRPr b="0" i="0" sz="16600" u="none" cap="none" strike="noStrike">
              <a:solidFill>
                <a:schemeClr val="dk1"/>
              </a:solidFill>
              <a:latin typeface="Arial Black"/>
              <a:ea typeface="Arial Black"/>
              <a:cs typeface="Arial Black"/>
              <a:sym typeface="Arial Black"/>
            </a:endParaRPr>
          </a:p>
        </p:txBody>
      </p:sp>
      <p:sp>
        <p:nvSpPr>
          <p:cNvPr id="499" name="Google Shape;499;p28"/>
          <p:cNvSpPr txBox="1"/>
          <p:nvPr/>
        </p:nvSpPr>
        <p:spPr>
          <a:xfrm>
            <a:off x="1812225" y="4714850"/>
            <a:ext cx="8724600" cy="7080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000"/>
              <a:buFont typeface="Arial"/>
              <a:buNone/>
            </a:pPr>
            <a:r>
              <a:rPr b="1" i="0" lang="pt-BR" sz="4000" u="none" cap="none" strike="noStrike">
                <a:solidFill>
                  <a:schemeClr val="dk1"/>
                </a:solidFill>
                <a:latin typeface="Arial"/>
                <a:ea typeface="Arial"/>
                <a:cs typeface="Arial"/>
                <a:sym typeface="Arial"/>
              </a:rPr>
              <a:t>CANAIS DE COMUNICAÇÃO</a:t>
            </a:r>
            <a:endParaRPr b="0" i="0" sz="4000" u="none" cap="none" strike="noStrike">
              <a:solidFill>
                <a:schemeClr val="dk1"/>
              </a:solidFill>
              <a:latin typeface="Arial"/>
              <a:ea typeface="Arial"/>
              <a:cs typeface="Arial"/>
              <a:sym typeface="Arial"/>
            </a:endParaRPr>
          </a:p>
        </p:txBody>
      </p:sp>
      <p:sp>
        <p:nvSpPr>
          <p:cNvPr id="500" name="Google Shape;500;p28"/>
          <p:cNvSpPr/>
          <p:nvPr/>
        </p:nvSpPr>
        <p:spPr>
          <a:xfrm>
            <a:off x="3448924" y="20802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1" name="Google Shape;501;p28"/>
          <p:cNvSpPr/>
          <p:nvPr/>
        </p:nvSpPr>
        <p:spPr>
          <a:xfrm>
            <a:off x="3521346" y="24884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 name="Google Shape;502;p28"/>
          <p:cNvSpPr/>
          <p:nvPr/>
        </p:nvSpPr>
        <p:spPr>
          <a:xfrm>
            <a:off x="3593386" y="27657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503" name="Google Shape;503;p28"/>
          <p:cNvGrpSpPr/>
          <p:nvPr/>
        </p:nvGrpSpPr>
        <p:grpSpPr>
          <a:xfrm>
            <a:off x="8188599" y="2110865"/>
            <a:ext cx="621105" cy="977477"/>
            <a:chOff x="5425425" y="956555"/>
            <a:chExt cx="621105" cy="977477"/>
          </a:xfrm>
        </p:grpSpPr>
        <p:sp>
          <p:nvSpPr>
            <p:cNvPr id="504" name="Google Shape;504;p28"/>
            <p:cNvSpPr/>
            <p:nvPr/>
          </p:nvSpPr>
          <p:spPr>
            <a:xfrm rot="-317296">
              <a:off x="5436074" y="983645"/>
              <a:ext cx="599806" cy="258792"/>
            </a:xfrm>
            <a:custGeom>
              <a:rect b="b" l="l" r="r" t="t"/>
              <a:pathLst>
                <a:path extrusionOk="0" h="1678" w="3889">
                  <a:moveTo>
                    <a:pt x="2765" y="1"/>
                  </a:moveTo>
                  <a:cubicBezTo>
                    <a:pt x="2609" y="1"/>
                    <a:pt x="2452" y="20"/>
                    <a:pt x="2301" y="58"/>
                  </a:cubicBezTo>
                  <a:cubicBezTo>
                    <a:pt x="1491" y="230"/>
                    <a:pt x="767" y="662"/>
                    <a:pt x="216" y="1278"/>
                  </a:cubicBezTo>
                  <a:cubicBezTo>
                    <a:pt x="151" y="1354"/>
                    <a:pt x="87" y="1429"/>
                    <a:pt x="43" y="1516"/>
                  </a:cubicBezTo>
                  <a:cubicBezTo>
                    <a:pt x="0" y="1570"/>
                    <a:pt x="33" y="1624"/>
                    <a:pt x="87" y="1624"/>
                  </a:cubicBezTo>
                  <a:lnTo>
                    <a:pt x="1145" y="1678"/>
                  </a:lnTo>
                  <a:cubicBezTo>
                    <a:pt x="1523" y="1645"/>
                    <a:pt x="1944" y="1613"/>
                    <a:pt x="2376" y="1570"/>
                  </a:cubicBezTo>
                  <a:cubicBezTo>
                    <a:pt x="2646" y="1548"/>
                    <a:pt x="2916" y="1472"/>
                    <a:pt x="3176" y="1354"/>
                  </a:cubicBezTo>
                  <a:cubicBezTo>
                    <a:pt x="3348" y="1278"/>
                    <a:pt x="3500" y="1159"/>
                    <a:pt x="3629" y="1019"/>
                  </a:cubicBezTo>
                  <a:cubicBezTo>
                    <a:pt x="3888" y="738"/>
                    <a:pt x="3791" y="284"/>
                    <a:pt x="3435" y="144"/>
                  </a:cubicBezTo>
                  <a:cubicBezTo>
                    <a:pt x="3370" y="112"/>
                    <a:pt x="3305" y="79"/>
                    <a:pt x="3230" y="58"/>
                  </a:cubicBezTo>
                  <a:cubicBezTo>
                    <a:pt x="3078" y="20"/>
                    <a:pt x="2922" y="1"/>
                    <a:pt x="27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5" name="Google Shape;505;p28"/>
            <p:cNvSpPr/>
            <p:nvPr/>
          </p:nvSpPr>
          <p:spPr>
            <a:xfrm rot="-317296">
              <a:off x="5470513" y="1334071"/>
              <a:ext cx="509889" cy="199106"/>
            </a:xfrm>
            <a:custGeom>
              <a:rect b="b" l="l" r="r" t="t"/>
              <a:pathLst>
                <a:path extrusionOk="0" h="1291" w="3306">
                  <a:moveTo>
                    <a:pt x="1835" y="0"/>
                  </a:moveTo>
                  <a:cubicBezTo>
                    <a:pt x="1796" y="0"/>
                    <a:pt x="1757" y="2"/>
                    <a:pt x="1718" y="4"/>
                  </a:cubicBezTo>
                  <a:cubicBezTo>
                    <a:pt x="1199" y="26"/>
                    <a:pt x="692" y="144"/>
                    <a:pt x="227" y="360"/>
                  </a:cubicBezTo>
                  <a:cubicBezTo>
                    <a:pt x="173" y="382"/>
                    <a:pt x="130" y="414"/>
                    <a:pt x="87" y="447"/>
                  </a:cubicBezTo>
                  <a:cubicBezTo>
                    <a:pt x="1" y="533"/>
                    <a:pt x="11" y="609"/>
                    <a:pt x="119" y="663"/>
                  </a:cubicBezTo>
                  <a:cubicBezTo>
                    <a:pt x="152" y="684"/>
                    <a:pt x="195" y="706"/>
                    <a:pt x="238" y="717"/>
                  </a:cubicBezTo>
                  <a:cubicBezTo>
                    <a:pt x="703" y="911"/>
                    <a:pt x="1189" y="1052"/>
                    <a:pt x="1685" y="1160"/>
                  </a:cubicBezTo>
                  <a:cubicBezTo>
                    <a:pt x="1945" y="1235"/>
                    <a:pt x="2215" y="1278"/>
                    <a:pt x="2496" y="1289"/>
                  </a:cubicBezTo>
                  <a:cubicBezTo>
                    <a:pt x="2513" y="1290"/>
                    <a:pt x="2530" y="1291"/>
                    <a:pt x="2548" y="1291"/>
                  </a:cubicBezTo>
                  <a:cubicBezTo>
                    <a:pt x="2701" y="1291"/>
                    <a:pt x="2846" y="1248"/>
                    <a:pt x="2982" y="1170"/>
                  </a:cubicBezTo>
                  <a:cubicBezTo>
                    <a:pt x="3262" y="998"/>
                    <a:pt x="3306" y="684"/>
                    <a:pt x="3079" y="458"/>
                  </a:cubicBezTo>
                  <a:cubicBezTo>
                    <a:pt x="2971" y="350"/>
                    <a:pt x="2852" y="263"/>
                    <a:pt x="2722" y="198"/>
                  </a:cubicBezTo>
                  <a:cubicBezTo>
                    <a:pt x="2445" y="74"/>
                    <a:pt x="2141" y="0"/>
                    <a:pt x="18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 name="Google Shape;506;p28"/>
            <p:cNvSpPr/>
            <p:nvPr/>
          </p:nvSpPr>
          <p:spPr>
            <a:xfrm rot="-317296">
              <a:off x="5466737" y="1560467"/>
              <a:ext cx="295045" cy="360736"/>
            </a:xfrm>
            <a:custGeom>
              <a:rect b="b" l="l" r="r" t="t"/>
              <a:pathLst>
                <a:path extrusionOk="0" h="2339" w="1913">
                  <a:moveTo>
                    <a:pt x="68" y="0"/>
                  </a:moveTo>
                  <a:cubicBezTo>
                    <a:pt x="31" y="0"/>
                    <a:pt x="0" y="24"/>
                    <a:pt x="0" y="69"/>
                  </a:cubicBezTo>
                  <a:cubicBezTo>
                    <a:pt x="0" y="112"/>
                    <a:pt x="0" y="166"/>
                    <a:pt x="0" y="209"/>
                  </a:cubicBezTo>
                  <a:cubicBezTo>
                    <a:pt x="65" y="458"/>
                    <a:pt x="119" y="706"/>
                    <a:pt x="195" y="944"/>
                  </a:cubicBezTo>
                  <a:cubicBezTo>
                    <a:pt x="314" y="1322"/>
                    <a:pt x="508" y="1668"/>
                    <a:pt x="756" y="1970"/>
                  </a:cubicBezTo>
                  <a:cubicBezTo>
                    <a:pt x="875" y="2121"/>
                    <a:pt x="1026" y="2240"/>
                    <a:pt x="1210" y="2305"/>
                  </a:cubicBezTo>
                  <a:cubicBezTo>
                    <a:pt x="1269" y="2328"/>
                    <a:pt x="1330" y="2338"/>
                    <a:pt x="1390" y="2338"/>
                  </a:cubicBezTo>
                  <a:cubicBezTo>
                    <a:pt x="1616" y="2338"/>
                    <a:pt x="1829" y="2187"/>
                    <a:pt x="1880" y="1948"/>
                  </a:cubicBezTo>
                  <a:cubicBezTo>
                    <a:pt x="1901" y="1894"/>
                    <a:pt x="1912" y="1840"/>
                    <a:pt x="1912" y="1786"/>
                  </a:cubicBezTo>
                  <a:cubicBezTo>
                    <a:pt x="1901" y="1495"/>
                    <a:pt x="1793" y="1225"/>
                    <a:pt x="1610" y="1009"/>
                  </a:cubicBezTo>
                  <a:cubicBezTo>
                    <a:pt x="1286" y="588"/>
                    <a:pt x="854" y="263"/>
                    <a:pt x="357" y="80"/>
                  </a:cubicBezTo>
                  <a:cubicBezTo>
                    <a:pt x="314" y="58"/>
                    <a:pt x="270" y="47"/>
                    <a:pt x="227" y="37"/>
                  </a:cubicBezTo>
                  <a:cubicBezTo>
                    <a:pt x="184" y="37"/>
                    <a:pt x="152" y="26"/>
                    <a:pt x="119" y="15"/>
                  </a:cubicBezTo>
                  <a:cubicBezTo>
                    <a:pt x="102" y="5"/>
                    <a:pt x="85"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9"/>
          <p:cNvSpPr/>
          <p:nvPr/>
        </p:nvSpPr>
        <p:spPr>
          <a:xfrm>
            <a:off x="3834312" y="612812"/>
            <a:ext cx="4523373" cy="44959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2" name="Google Shape;512;p29"/>
          <p:cNvSpPr txBox="1"/>
          <p:nvPr/>
        </p:nvSpPr>
        <p:spPr>
          <a:xfrm>
            <a:off x="4318407" y="637555"/>
            <a:ext cx="452337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CANAIS DE COMUNICAÇÃO </a:t>
            </a:r>
            <a:endParaRPr b="0" i="0" sz="2000" u="none" cap="none" strike="noStrike">
              <a:solidFill>
                <a:schemeClr val="dk1"/>
              </a:solidFill>
              <a:latin typeface="Calibri"/>
              <a:ea typeface="Calibri"/>
              <a:cs typeface="Calibri"/>
              <a:sym typeface="Calibri"/>
            </a:endParaRPr>
          </a:p>
        </p:txBody>
      </p:sp>
      <p:sp>
        <p:nvSpPr>
          <p:cNvPr id="513" name="Google Shape;513;p29"/>
          <p:cNvSpPr/>
          <p:nvPr/>
        </p:nvSpPr>
        <p:spPr>
          <a:xfrm>
            <a:off x="2787975" y="1863250"/>
            <a:ext cx="6378900" cy="28176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4" name="Google Shape;514;p29"/>
          <p:cNvSpPr txBox="1"/>
          <p:nvPr/>
        </p:nvSpPr>
        <p:spPr>
          <a:xfrm>
            <a:off x="2835825" y="1840600"/>
            <a:ext cx="6246900" cy="2862900"/>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100000"/>
              </a:lnSpc>
              <a:spcBef>
                <a:spcPts val="0"/>
              </a:spcBef>
              <a:spcAft>
                <a:spcPts val="0"/>
              </a:spcAft>
              <a:buClr>
                <a:schemeClr val="dk1"/>
              </a:buClr>
              <a:buSzPts val="1800"/>
              <a:buFont typeface="Arial"/>
              <a:buChar char="●"/>
            </a:pPr>
            <a:r>
              <a:rPr b="0" i="0" lang="pt-BR" sz="1800" u="none" cap="none" strike="noStrike">
                <a:solidFill>
                  <a:schemeClr val="dk1"/>
                </a:solidFill>
                <a:latin typeface="Arial"/>
                <a:ea typeface="Arial"/>
                <a:cs typeface="Arial"/>
                <a:sym typeface="Arial"/>
              </a:rPr>
              <a:t>Estar disponível para o público em diferentes canais de comunicação é importante para a transformação de informações, bem como, para a estratégia de marketing e o relacionamento dos usuários com a sua marca. </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0"/>
              </a:spcBef>
              <a:spcAft>
                <a:spcPts val="0"/>
              </a:spcAft>
              <a:buClr>
                <a:schemeClr val="dk1"/>
              </a:buClr>
              <a:buSzPts val="1800"/>
              <a:buFont typeface="Arial"/>
              <a:buChar char="●"/>
            </a:pPr>
            <a:r>
              <a:rPr b="0" i="0" lang="pt-BR" sz="1800" u="none" cap="none" strike="noStrike">
                <a:solidFill>
                  <a:schemeClr val="dk1"/>
                </a:solidFill>
                <a:latin typeface="Arial"/>
                <a:ea typeface="Arial"/>
                <a:cs typeface="Arial"/>
                <a:sym typeface="Arial"/>
              </a:rPr>
              <a:t>Além disso, ao conhecer bem as características da audiência com o qual você deseja estabelecer esse relacionamento mais próximo será possível incrementar estratégias quanto aos produtos oferecidos </a:t>
            </a:r>
            <a:endParaRPr b="0" i="0" sz="1400" u="none" cap="none" strike="noStrike">
              <a:solidFill>
                <a:srgbClr val="000000"/>
              </a:solidFill>
              <a:latin typeface="Arial"/>
              <a:ea typeface="Arial"/>
              <a:cs typeface="Arial"/>
              <a:sym typeface="Arial"/>
            </a:endParaRPr>
          </a:p>
        </p:txBody>
      </p:sp>
      <p:sp>
        <p:nvSpPr>
          <p:cNvPr id="515" name="Google Shape;515;p29"/>
          <p:cNvSpPr/>
          <p:nvPr/>
        </p:nvSpPr>
        <p:spPr>
          <a:xfrm>
            <a:off x="2008094" y="2393577"/>
            <a:ext cx="546847" cy="358588"/>
          </a:xfrm>
          <a:prstGeom prst="chevron">
            <a:avLst>
              <a:gd fmla="val 50000" name="adj"/>
            </a:avLst>
          </a:prstGeom>
          <a:solidFill>
            <a:srgbClr val="77DA00"/>
          </a:solidFill>
          <a:ln cap="flat" cmpd="sng" w="12700">
            <a:solidFill>
              <a:srgbClr val="77D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6" name="Google Shape;516;p29"/>
          <p:cNvSpPr/>
          <p:nvPr/>
        </p:nvSpPr>
        <p:spPr>
          <a:xfrm>
            <a:off x="1479822" y="2393577"/>
            <a:ext cx="546847" cy="358588"/>
          </a:xfrm>
          <a:prstGeom prst="chevron">
            <a:avLst>
              <a:gd fmla="val 50000" name="adj"/>
            </a:avLst>
          </a:prstGeom>
          <a:solidFill>
            <a:srgbClr val="77DA00"/>
          </a:solidFill>
          <a:ln cap="flat" cmpd="sng" w="12700">
            <a:solidFill>
              <a:srgbClr val="77D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7" name="Google Shape;517;p29"/>
          <p:cNvSpPr/>
          <p:nvPr/>
        </p:nvSpPr>
        <p:spPr>
          <a:xfrm rot="10800000">
            <a:off x="9363634" y="2393577"/>
            <a:ext cx="546847" cy="358588"/>
          </a:xfrm>
          <a:prstGeom prst="chevron">
            <a:avLst>
              <a:gd fmla="val 50000" name="adj"/>
            </a:avLst>
          </a:prstGeom>
          <a:solidFill>
            <a:srgbClr val="77DA00"/>
          </a:solidFill>
          <a:ln cap="flat" cmpd="sng" w="12700">
            <a:solidFill>
              <a:srgbClr val="77D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8" name="Google Shape;518;p29"/>
          <p:cNvSpPr/>
          <p:nvPr/>
        </p:nvSpPr>
        <p:spPr>
          <a:xfrm rot="10800000">
            <a:off x="9910482" y="2366683"/>
            <a:ext cx="546847" cy="358588"/>
          </a:xfrm>
          <a:prstGeom prst="chevron">
            <a:avLst>
              <a:gd fmla="val 50000" name="adj"/>
            </a:avLst>
          </a:prstGeom>
          <a:solidFill>
            <a:srgbClr val="77DA00"/>
          </a:solidFill>
          <a:ln cap="flat" cmpd="sng" w="12700">
            <a:solidFill>
              <a:srgbClr val="77DA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19" name="Google Shape;519;p29"/>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sp>
        <p:nvSpPr>
          <p:cNvPr id="150" name="Google Shape;150;p3"/>
          <p:cNvSpPr/>
          <p:nvPr/>
        </p:nvSpPr>
        <p:spPr>
          <a:xfrm>
            <a:off x="0" y="0"/>
            <a:ext cx="12207240" cy="6866573"/>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C1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C1FF72"/>
              </a:highlight>
              <a:latin typeface="Calibri"/>
              <a:ea typeface="Calibri"/>
              <a:cs typeface="Calibri"/>
              <a:sym typeface="Calibri"/>
            </a:endParaRPr>
          </a:p>
        </p:txBody>
      </p:sp>
      <p:pic>
        <p:nvPicPr>
          <p:cNvPr id="151" name="Google Shape;151;p3"/>
          <p:cNvPicPr preferRelativeResize="0"/>
          <p:nvPr/>
        </p:nvPicPr>
        <p:blipFill rotWithShape="1">
          <a:blip r:embed="rId3">
            <a:alphaModFix/>
          </a:blip>
          <a:srcRect b="0" l="0" r="0" t="0"/>
          <a:stretch/>
        </p:blipFill>
        <p:spPr>
          <a:xfrm>
            <a:off x="5842000" y="4851400"/>
            <a:ext cx="914400" cy="1720699"/>
          </a:xfrm>
          <a:prstGeom prst="rect">
            <a:avLst/>
          </a:prstGeom>
          <a:noFill/>
          <a:ln>
            <a:noFill/>
          </a:ln>
        </p:spPr>
      </p:pic>
      <p:pic>
        <p:nvPicPr>
          <p:cNvPr id="152" name="Google Shape;152;p3"/>
          <p:cNvPicPr preferRelativeResize="0"/>
          <p:nvPr/>
        </p:nvPicPr>
        <p:blipFill rotWithShape="1">
          <a:blip r:embed="rId4">
            <a:alphaModFix/>
          </a:blip>
          <a:srcRect b="0" l="0" r="0" t="0"/>
          <a:stretch/>
        </p:blipFill>
        <p:spPr>
          <a:xfrm>
            <a:off x="7010400" y="5257800"/>
            <a:ext cx="1847849" cy="1230997"/>
          </a:xfrm>
          <a:prstGeom prst="rect">
            <a:avLst/>
          </a:prstGeom>
          <a:noFill/>
          <a:ln>
            <a:noFill/>
          </a:ln>
        </p:spPr>
      </p:pic>
      <p:pic>
        <p:nvPicPr>
          <p:cNvPr id="153" name="Google Shape;153;p3"/>
          <p:cNvPicPr preferRelativeResize="0"/>
          <p:nvPr/>
        </p:nvPicPr>
        <p:blipFill rotWithShape="1">
          <a:blip r:embed="rId5">
            <a:alphaModFix/>
          </a:blip>
          <a:srcRect b="0" l="0" r="0" t="0"/>
          <a:stretch/>
        </p:blipFill>
        <p:spPr>
          <a:xfrm>
            <a:off x="9194800" y="5207000"/>
            <a:ext cx="2533649" cy="1242801"/>
          </a:xfrm>
          <a:prstGeom prst="rect">
            <a:avLst/>
          </a:prstGeom>
          <a:noFill/>
          <a:ln>
            <a:noFill/>
          </a:ln>
        </p:spPr>
      </p:pic>
      <p:sp>
        <p:nvSpPr>
          <p:cNvPr id="154" name="Google Shape;154;p3"/>
          <p:cNvSpPr txBox="1"/>
          <p:nvPr/>
        </p:nvSpPr>
        <p:spPr>
          <a:xfrm>
            <a:off x="7090937" y="4312864"/>
            <a:ext cx="4745400" cy="516600"/>
          </a:xfrm>
          <a:prstGeom prst="rect">
            <a:avLst/>
          </a:prstGeom>
          <a:noFill/>
          <a:ln>
            <a:noFill/>
          </a:ln>
        </p:spPr>
        <p:txBody>
          <a:bodyPr anchorCtr="0" anchor="t" bIns="0" lIns="0" spcFirstLastPara="1" rIns="0" wrap="square" tIns="8475">
            <a:spAutoFit/>
          </a:bodyPr>
          <a:lstStyle/>
          <a:p>
            <a:pPr indent="0" lvl="0" marL="12700" marR="0" rtl="0" algn="l">
              <a:lnSpc>
                <a:spcPct val="100000"/>
              </a:lnSpc>
              <a:spcBef>
                <a:spcPts val="0"/>
              </a:spcBef>
              <a:spcAft>
                <a:spcPts val="0"/>
              </a:spcAft>
              <a:buClr>
                <a:srgbClr val="000000"/>
              </a:buClr>
              <a:buSzPts val="3300"/>
              <a:buFont typeface="Arial"/>
              <a:buNone/>
            </a:pPr>
            <a:r>
              <a:rPr b="1" i="0" lang="pt-BR" sz="3300" u="none" cap="none" strike="noStrike">
                <a:solidFill>
                  <a:schemeClr val="dk1"/>
                </a:solidFill>
                <a:latin typeface="Arial"/>
                <a:ea typeface="Arial"/>
                <a:cs typeface="Arial"/>
                <a:sym typeface="Arial"/>
              </a:rPr>
              <a:t>Um oferecimento:</a:t>
            </a:r>
            <a:endParaRPr b="0" i="0" sz="3300" u="none" cap="none" strike="noStrike">
              <a:solidFill>
                <a:schemeClr val="dk1"/>
              </a:solidFill>
              <a:latin typeface="Arial"/>
              <a:ea typeface="Arial"/>
              <a:cs typeface="Arial"/>
              <a:sym typeface="Arial"/>
            </a:endParaRPr>
          </a:p>
        </p:txBody>
      </p:sp>
      <p:sp>
        <p:nvSpPr>
          <p:cNvPr id="155" name="Google Shape;155;p3"/>
          <p:cNvSpPr txBox="1"/>
          <p:nvPr>
            <p:ph type="title"/>
          </p:nvPr>
        </p:nvSpPr>
        <p:spPr>
          <a:xfrm>
            <a:off x="312048" y="356644"/>
            <a:ext cx="1574400" cy="362700"/>
          </a:xfrm>
          <a:prstGeom prst="rect">
            <a:avLst/>
          </a:prstGeom>
          <a:noFill/>
          <a:ln>
            <a:noFill/>
          </a:ln>
        </p:spPr>
        <p:txBody>
          <a:bodyPr anchorCtr="0" anchor="t" bIns="0" lIns="0" spcFirstLastPara="1" rIns="0" wrap="square" tIns="8475">
            <a:spAutoFit/>
          </a:bodyPr>
          <a:lstStyle/>
          <a:p>
            <a:pPr indent="0" lvl="0" marL="12700" rtl="0" algn="l">
              <a:lnSpc>
                <a:spcPct val="100000"/>
              </a:lnSpc>
              <a:spcBef>
                <a:spcPts val="0"/>
              </a:spcBef>
              <a:spcAft>
                <a:spcPts val="0"/>
              </a:spcAft>
              <a:buSzPts val="900"/>
              <a:buNone/>
            </a:pPr>
            <a:r>
              <a:rPr lang="pt-BR" sz="2300">
                <a:latin typeface="Times New Roman"/>
                <a:ea typeface="Times New Roman"/>
                <a:cs typeface="Times New Roman"/>
                <a:sym typeface="Times New Roman"/>
              </a:rPr>
              <a:t>CONTATO:</a:t>
            </a:r>
            <a:endParaRPr sz="2300">
              <a:latin typeface="Times New Roman"/>
              <a:ea typeface="Times New Roman"/>
              <a:cs typeface="Times New Roman"/>
              <a:sym typeface="Times New Roman"/>
            </a:endParaRPr>
          </a:p>
        </p:txBody>
      </p:sp>
      <p:sp>
        <p:nvSpPr>
          <p:cNvPr id="156" name="Google Shape;156;p3"/>
          <p:cNvSpPr txBox="1"/>
          <p:nvPr/>
        </p:nvSpPr>
        <p:spPr>
          <a:xfrm>
            <a:off x="332650" y="719350"/>
            <a:ext cx="4419300" cy="7255800"/>
          </a:xfrm>
          <a:prstGeom prst="rect">
            <a:avLst/>
          </a:prstGeom>
          <a:noFill/>
          <a:ln>
            <a:noFill/>
          </a:ln>
        </p:spPr>
        <p:txBody>
          <a:bodyPr anchorCtr="0" anchor="t" bIns="0" lIns="0" spcFirstLastPara="1" rIns="0" wrap="square" tIns="8475">
            <a:spAutoFit/>
          </a:bodyPr>
          <a:lstStyle/>
          <a:p>
            <a:pPr indent="0" lvl="0" marL="12700" marR="0" rtl="0" algn="l">
              <a:lnSpc>
                <a:spcPct val="100000"/>
              </a:lnSpc>
              <a:spcBef>
                <a:spcPts val="0"/>
              </a:spcBef>
              <a:spcAft>
                <a:spcPts val="0"/>
              </a:spcAft>
              <a:buClr>
                <a:srgbClr val="000000"/>
              </a:buClr>
              <a:buSzPts val="2300"/>
              <a:buFont typeface="Arial"/>
              <a:buNone/>
            </a:pPr>
            <a:r>
              <a:rPr b="0" i="0" lang="pt-BR" sz="2200" u="sng" cap="none" strike="noStrike">
                <a:solidFill>
                  <a:schemeClr val="hlink"/>
                </a:solidFill>
                <a:latin typeface="Times New Roman"/>
                <a:ea typeface="Times New Roman"/>
                <a:cs typeface="Times New Roman"/>
                <a:sym typeface="Times New Roman"/>
                <a:hlinkClick r:id="rId6"/>
              </a:rPr>
              <a:t>ace1.ufal</a:t>
            </a:r>
            <a:r>
              <a:rPr lang="pt-BR" sz="2200" u="sng">
                <a:solidFill>
                  <a:schemeClr val="hlink"/>
                </a:solidFill>
                <a:latin typeface="Times New Roman"/>
                <a:ea typeface="Times New Roman"/>
                <a:cs typeface="Times New Roman"/>
                <a:sym typeface="Times New Roman"/>
                <a:hlinkClick r:id="rId7"/>
              </a:rPr>
              <a:t>2025</a:t>
            </a:r>
            <a:r>
              <a:rPr b="0" i="0" lang="pt-BR" sz="2200" u="sng" cap="none" strike="noStrike">
                <a:solidFill>
                  <a:schemeClr val="hlink"/>
                </a:solidFill>
                <a:latin typeface="Times New Roman"/>
                <a:ea typeface="Times New Roman"/>
                <a:cs typeface="Times New Roman"/>
                <a:sym typeface="Times New Roman"/>
                <a:hlinkClick r:id="rId8"/>
              </a:rPr>
              <a:t>@gmail.com</a:t>
            </a:r>
            <a:endParaRPr b="0" i="0" sz="2200" u="none" cap="none" strike="noStrik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rgbClr val="000000"/>
              </a:buClr>
              <a:buSzPts val="2300"/>
              <a:buFont typeface="Arial"/>
              <a:buNone/>
            </a:pPr>
            <a:r>
              <a:t/>
            </a:r>
            <a:endParaRPr b="0" i="0" sz="2200" u="none" cap="none" strike="noStrike">
              <a:solidFill>
                <a:schemeClr val="dk1"/>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2300"/>
              <a:buFont typeface="Arial"/>
              <a:buNone/>
            </a:pPr>
            <a:r>
              <a:rPr b="0" i="0" lang="pt-BR" sz="2200" u="none" cap="none" strike="noStrike">
                <a:solidFill>
                  <a:schemeClr val="dk1"/>
                </a:solidFill>
                <a:latin typeface="Times New Roman"/>
                <a:ea typeface="Times New Roman"/>
                <a:cs typeface="Times New Roman"/>
                <a:sym typeface="Times New Roman"/>
              </a:rPr>
              <a:t>PARTICIPANTES:</a:t>
            </a:r>
            <a:endParaRPr sz="22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pt-BR" u="none" cap="none" strike="noStrike">
                <a:solidFill>
                  <a:schemeClr val="dk1"/>
                </a:solidFill>
                <a:latin typeface="Times New Roman"/>
                <a:ea typeface="Times New Roman"/>
                <a:cs typeface="Times New Roman"/>
                <a:sym typeface="Times New Roman"/>
              </a:rPr>
              <a:t>ALÍCIA RAFAELA DE AMORIM SOUSA</a:t>
            </a:r>
            <a:endParaRPr b="0" i="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pt-BR" u="none" cap="none" strike="noStrike">
                <a:solidFill>
                  <a:schemeClr val="dk1"/>
                </a:solidFill>
                <a:latin typeface="Times New Roman"/>
                <a:ea typeface="Times New Roman"/>
                <a:cs typeface="Times New Roman"/>
                <a:sym typeface="Times New Roman"/>
              </a:rPr>
              <a:t>ALLAN BRUNO ABRÃO SANTOS</a:t>
            </a:r>
            <a:endParaRPr b="0" i="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pt-BR" u="none" cap="none" strike="noStrike">
                <a:solidFill>
                  <a:schemeClr val="dk1"/>
                </a:solidFill>
                <a:latin typeface="Times New Roman"/>
                <a:ea typeface="Times New Roman"/>
                <a:cs typeface="Times New Roman"/>
                <a:sym typeface="Times New Roman"/>
              </a:rPr>
              <a:t>ÁLVARO LUCAS SOARES DE NASCIMENTO</a:t>
            </a:r>
            <a:endParaRPr b="0" i="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pt-BR" u="none" cap="none" strike="noStrike">
                <a:solidFill>
                  <a:schemeClr val="dk1"/>
                </a:solidFill>
                <a:latin typeface="Times New Roman"/>
                <a:ea typeface="Times New Roman"/>
                <a:cs typeface="Times New Roman"/>
                <a:sym typeface="Times New Roman"/>
              </a:rPr>
              <a:t> BEATRIZ DE LIMA CAVALCANTE NASCIMENTO</a:t>
            </a:r>
            <a:endParaRPr b="0" i="0" u="none" cap="none" strike="noStrike">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BEATRIZ DOS SANTOS BARROS (2025.1)</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CRISTIANO ALVES DO NASCIMENTO</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GABRIEL HENRIQUE ALBUQUERQUE DA SILVA</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GEOVANA FRANCILDA PEREIRA</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pt-BR">
                <a:solidFill>
                  <a:schemeClr val="dk1"/>
                </a:solidFill>
                <a:latin typeface="Times New Roman"/>
                <a:ea typeface="Times New Roman"/>
                <a:cs typeface="Times New Roman"/>
                <a:sym typeface="Times New Roman"/>
              </a:rPr>
              <a:t>HUGO MATEUS SOBRAL DE AQUINO (2025.1)</a:t>
            </a:r>
            <a:endParaRPr>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lang="pt-BR">
                <a:solidFill>
                  <a:srgbClr val="77DA00"/>
                </a:solidFill>
                <a:latin typeface="Times New Roman"/>
                <a:ea typeface="Times New Roman"/>
                <a:cs typeface="Times New Roman"/>
                <a:sym typeface="Times New Roman"/>
              </a:rPr>
              <a:t> </a:t>
            </a:r>
            <a:r>
              <a:rPr b="0" i="0" lang="pt-BR" u="none" cap="none" strike="noStrike">
                <a:solidFill>
                  <a:schemeClr val="dk1"/>
                </a:solidFill>
                <a:latin typeface="Times New Roman"/>
                <a:ea typeface="Times New Roman"/>
                <a:cs typeface="Times New Roman"/>
                <a:sym typeface="Times New Roman"/>
              </a:rPr>
              <a:t>FRANCYNE DA SILVA FERNANDES</a:t>
            </a:r>
            <a:endParaRPr b="0" i="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pt-BR" u="none" cap="none" strike="noStrike">
                <a:solidFill>
                  <a:schemeClr val="dk1"/>
                </a:solidFill>
                <a:latin typeface="Times New Roman"/>
                <a:ea typeface="Times New Roman"/>
                <a:cs typeface="Times New Roman"/>
                <a:sym typeface="Times New Roman"/>
              </a:rPr>
              <a:t>JOSÉ PAULO DE LIMA</a:t>
            </a:r>
            <a:endParaRPr b="0" i="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pt-BR" u="none" cap="none" strike="noStrike">
                <a:solidFill>
                  <a:schemeClr val="dk1"/>
                </a:solidFill>
                <a:latin typeface="Times New Roman"/>
                <a:ea typeface="Times New Roman"/>
                <a:cs typeface="Times New Roman"/>
                <a:sym typeface="Times New Roman"/>
              </a:rPr>
              <a:t>JESSIANE DOS SANTOS OLÍMPIO DA SILVA</a:t>
            </a:r>
            <a:endParaRPr b="0" i="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pt-BR" u="none" cap="none" strike="noStrike">
                <a:solidFill>
                  <a:schemeClr val="dk1"/>
                </a:solidFill>
                <a:latin typeface="Times New Roman"/>
                <a:ea typeface="Times New Roman"/>
                <a:cs typeface="Times New Roman"/>
                <a:sym typeface="Times New Roman"/>
              </a:rPr>
              <a:t>MARIA PATRÍCIA DA SILVA LOPES</a:t>
            </a:r>
            <a:endParaRPr b="0" i="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pt-BR" u="none" cap="none" strike="noStrike">
                <a:solidFill>
                  <a:schemeClr val="dk1"/>
                </a:solidFill>
                <a:latin typeface="Times New Roman"/>
                <a:ea typeface="Times New Roman"/>
                <a:cs typeface="Times New Roman"/>
                <a:sym typeface="Times New Roman"/>
              </a:rPr>
              <a:t>MARIA GEOVANNA RIBEIRO DA SILVA</a:t>
            </a:r>
            <a:endParaRPr b="0" i="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100"/>
              <a:buFont typeface="Arial"/>
              <a:buNone/>
            </a:pPr>
            <a:r>
              <a:rPr b="0" i="0" lang="pt-BR" u="none" cap="none" strike="noStrike">
                <a:solidFill>
                  <a:schemeClr val="dk1"/>
                </a:solidFill>
                <a:latin typeface="Times New Roman"/>
                <a:ea typeface="Times New Roman"/>
                <a:cs typeface="Times New Roman"/>
                <a:sym typeface="Times New Roman"/>
              </a:rPr>
              <a:t>TAMARA VÍRGINIA OLIVEIRA SANTOS</a:t>
            </a:r>
            <a:endParaRPr b="0" i="0" u="none" cap="none" strike="noStrike">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Clr>
                <a:schemeClr val="dk1"/>
              </a:buClr>
              <a:buSzPts val="1100"/>
              <a:buFont typeface="Arial"/>
              <a:buNone/>
            </a:pPr>
            <a:r>
              <a:t/>
            </a:r>
            <a:endParaRPr b="0" i="0" sz="1100" u="none" cap="none" strike="noStrike">
              <a:solidFill>
                <a:srgbClr val="6AA84F"/>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Clr>
                <a:schemeClr val="dk1"/>
              </a:buClr>
              <a:buSzPts val="1100"/>
              <a:buFont typeface="Arial"/>
              <a:buNone/>
            </a:pPr>
            <a:r>
              <a:rPr b="0" i="0" lang="pt-BR" sz="1100" u="none" cap="none" strike="noStrike">
                <a:solidFill>
                  <a:srgbClr val="6AA84F"/>
                </a:solidFill>
                <a:latin typeface="Times New Roman"/>
                <a:ea typeface="Times New Roman"/>
                <a:cs typeface="Times New Roman"/>
                <a:sym typeface="Times New Roman"/>
              </a:rPr>
              <a:t> </a:t>
            </a:r>
            <a:endParaRPr b="0" i="0" sz="1100" u="none" cap="none" strike="noStrike">
              <a:solidFill>
                <a:srgbClr val="6AA84F"/>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rgbClr val="000000"/>
              </a:buClr>
              <a:buSzPts val="2300"/>
              <a:buFont typeface="Arial"/>
              <a:buNone/>
            </a:pPr>
            <a:r>
              <a:t/>
            </a:r>
            <a:endParaRPr b="0" i="0" sz="2200" u="none" cap="none" strike="noStrike">
              <a:solidFill>
                <a:schemeClr val="dk1"/>
              </a:solidFill>
              <a:latin typeface="Arial"/>
              <a:ea typeface="Arial"/>
              <a:cs typeface="Arial"/>
              <a:sym typeface="Arial"/>
            </a:endParaRPr>
          </a:p>
          <a:p>
            <a:pPr indent="0" lvl="0" marL="12700" marR="584200" rtl="0" algn="l">
              <a:lnSpc>
                <a:spcPct val="100000"/>
              </a:lnSpc>
              <a:spcBef>
                <a:spcPts val="1900"/>
              </a:spcBef>
              <a:spcAft>
                <a:spcPts val="0"/>
              </a:spcAft>
              <a:buClr>
                <a:srgbClr val="000000"/>
              </a:buClr>
              <a:buSzPts val="2000"/>
              <a:buFont typeface="Arial"/>
              <a:buNone/>
            </a:pPr>
            <a:r>
              <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30"/>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525" name="Google Shape;525;p30"/>
          <p:cNvSpPr/>
          <p:nvPr/>
        </p:nvSpPr>
        <p:spPr>
          <a:xfrm>
            <a:off x="3312450" y="379727"/>
            <a:ext cx="5411100" cy="4002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6" name="Google Shape;526;p30"/>
          <p:cNvSpPr txBox="1"/>
          <p:nvPr/>
        </p:nvSpPr>
        <p:spPr>
          <a:xfrm>
            <a:off x="3208074" y="362534"/>
            <a:ext cx="5775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EXEMPLOS DE CANAIS DE COMUNICAÇÃO </a:t>
            </a:r>
            <a:endParaRPr b="0" i="0" sz="2000" u="none" cap="none" strike="noStrike">
              <a:solidFill>
                <a:schemeClr val="dk1"/>
              </a:solidFill>
              <a:latin typeface="Calibri"/>
              <a:ea typeface="Calibri"/>
              <a:cs typeface="Calibri"/>
              <a:sym typeface="Calibri"/>
            </a:endParaRPr>
          </a:p>
        </p:txBody>
      </p:sp>
      <p:sp>
        <p:nvSpPr>
          <p:cNvPr id="527" name="Google Shape;527;p30"/>
          <p:cNvSpPr txBox="1"/>
          <p:nvPr/>
        </p:nvSpPr>
        <p:spPr>
          <a:xfrm>
            <a:off x="91203" y="6338198"/>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i="0" lang="pt-BR" sz="2000" u="none" cap="none" strike="noStrike">
                <a:solidFill>
                  <a:schemeClr val="dk1"/>
                </a:solidFill>
                <a:latin typeface="Calibri"/>
                <a:ea typeface="Calibri"/>
                <a:cs typeface="Calibri"/>
                <a:sym typeface="Calibri"/>
              </a:rPr>
              <a:t>SILVA, Rosangela Moura Da</a:t>
            </a:r>
            <a:r>
              <a:rPr lang="pt-BR" sz="2000">
                <a:solidFill>
                  <a:schemeClr val="dk1"/>
                </a:solidFill>
                <a:latin typeface="Calibri"/>
                <a:ea typeface="Calibri"/>
                <a:cs typeface="Calibri"/>
                <a:sym typeface="Calibri"/>
              </a:rPr>
              <a:t> (</a:t>
            </a:r>
            <a:r>
              <a:rPr i="0" lang="pt-BR" sz="2000" u="none" cap="none" strike="noStrike">
                <a:solidFill>
                  <a:schemeClr val="dk1"/>
                </a:solidFill>
                <a:latin typeface="Calibri"/>
                <a:ea typeface="Calibri"/>
                <a:cs typeface="Calibri"/>
                <a:sym typeface="Calibri"/>
              </a:rPr>
              <a:t>2021)</a:t>
            </a:r>
            <a:endParaRPr i="0" sz="2000" u="none" cap="none" strike="noStrike">
              <a:solidFill>
                <a:srgbClr val="000000"/>
              </a:solidFill>
              <a:latin typeface="Calibri"/>
              <a:ea typeface="Calibri"/>
              <a:cs typeface="Calibri"/>
              <a:sym typeface="Calibri"/>
            </a:endParaRPr>
          </a:p>
        </p:txBody>
      </p:sp>
      <p:sp>
        <p:nvSpPr>
          <p:cNvPr id="528" name="Google Shape;528;p30"/>
          <p:cNvSpPr txBox="1"/>
          <p:nvPr/>
        </p:nvSpPr>
        <p:spPr>
          <a:xfrm>
            <a:off x="11335250" y="195425"/>
            <a:ext cx="3685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29" name="Google Shape;529;p30"/>
          <p:cNvSpPr/>
          <p:nvPr/>
        </p:nvSpPr>
        <p:spPr>
          <a:xfrm>
            <a:off x="835821" y="811014"/>
            <a:ext cx="10520400" cy="5471700"/>
          </a:xfrm>
          <a:prstGeom prst="roundRect">
            <a:avLst>
              <a:gd fmla="val 16667" name="adj"/>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pt-BR" sz="1700" u="none" cap="none" strike="noStrike">
                <a:solidFill>
                  <a:schemeClr val="dk1"/>
                </a:solidFill>
                <a:latin typeface="Calibri"/>
                <a:ea typeface="Calibri"/>
                <a:cs typeface="Calibri"/>
                <a:sym typeface="Calibri"/>
              </a:rPr>
              <a:t>PLATAFORMAS DE COMUNICAÇÃO</a:t>
            </a:r>
            <a:r>
              <a:rPr b="0" i="0" lang="pt-BR" sz="1700" u="none" cap="none" strike="noStrike">
                <a:solidFill>
                  <a:schemeClr val="dk1"/>
                </a:solidFill>
                <a:latin typeface="Calibri"/>
                <a:ea typeface="Calibri"/>
                <a:cs typeface="Calibri"/>
                <a:sym typeface="Calibri"/>
              </a:rPr>
              <a:t>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FACEBOOK;</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TIKTOK</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INSTAGRAM;</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WHATSAPP;</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TWITTER;</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LINKEDIN;</a:t>
            </a:r>
            <a:endParaRPr b="0" i="0" sz="17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pt-BR" sz="1700" u="none" cap="none" strike="noStrike">
                <a:solidFill>
                  <a:schemeClr val="dk1"/>
                </a:solidFill>
                <a:latin typeface="Calibri"/>
                <a:ea typeface="Calibri"/>
                <a:cs typeface="Calibri"/>
                <a:sym typeface="Calibri"/>
              </a:rPr>
              <a:t>CANAIS DE DIRECIONAMENTO</a:t>
            </a:r>
            <a:r>
              <a:rPr b="0" i="0" lang="pt-BR" sz="1700" u="none" cap="none" strike="noStrike">
                <a:solidFill>
                  <a:schemeClr val="dk1"/>
                </a:solidFill>
                <a:latin typeface="Calibri"/>
                <a:ea typeface="Calibri"/>
                <a:cs typeface="Calibri"/>
                <a:sym typeface="Calibri"/>
              </a:rPr>
              <a:t>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MOTORES DE PESQUISA COMO, GOOGLE, BING E YAHOO </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BLOG;</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REVISTAS, JORNAIS, PROGRAMAS DE RÁDIO;</a:t>
            </a:r>
            <a:endParaRPr b="0" i="0" sz="17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pt-BR" sz="1700" u="none" cap="none" strike="noStrike">
                <a:solidFill>
                  <a:schemeClr val="dk1"/>
                </a:solidFill>
                <a:latin typeface="Calibri"/>
                <a:ea typeface="Calibri"/>
                <a:cs typeface="Calibri"/>
                <a:sym typeface="Calibri"/>
              </a:rPr>
              <a:t>CANAIS DE PUBLICIDADE </a:t>
            </a:r>
            <a:endParaRPr b="1"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GOOGLE ADS, FACEBOOK ADS, INSTAGRAM ADS, ENTRE OUTROS;</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ANÚNCIOS EM TV</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Calibri"/>
              <a:buChar char="●"/>
            </a:pPr>
            <a:r>
              <a:rPr b="0" i="0" lang="pt-BR" sz="1700" u="none" cap="none" strike="noStrike">
                <a:solidFill>
                  <a:schemeClr val="dk1"/>
                </a:solidFill>
                <a:latin typeface="Calibri"/>
                <a:ea typeface="Calibri"/>
                <a:cs typeface="Calibri"/>
                <a:sym typeface="Calibri"/>
              </a:rPr>
              <a:t>DISPLAYS EM LOJA DE VAREJO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1"/>
          <p:cNvSpPr txBox="1"/>
          <p:nvPr/>
        </p:nvSpPr>
        <p:spPr>
          <a:xfrm>
            <a:off x="555400" y="438025"/>
            <a:ext cx="10954200" cy="55719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highlight>
                  <a:srgbClr val="FAFAFA"/>
                </a:highlight>
                <a:latin typeface="Arial"/>
                <a:ea typeface="Arial"/>
                <a:cs typeface="Arial"/>
                <a:sym typeface="Arial"/>
              </a:rPr>
              <a:t>O marketing de conteúdo é uma estratégia fundamental para as empresas que desejam alcançar mais clientes e se posicionar no digital.</a:t>
            </a:r>
            <a:endParaRPr b="0" i="0" sz="1800" u="none" cap="none" strike="noStrike">
              <a:solidFill>
                <a:schemeClr val="dk1"/>
              </a:solidFill>
              <a:highlight>
                <a:srgbClr val="FAFAFA"/>
              </a:highlight>
              <a:latin typeface="Arial"/>
              <a:ea typeface="Arial"/>
              <a:cs typeface="Arial"/>
              <a:sym typeface="Arial"/>
            </a:endParaRPr>
          </a:p>
          <a:p>
            <a:pPr indent="457200" lvl="0" marL="0" marR="0" rtl="0" algn="just">
              <a:lnSpc>
                <a:spcPct val="100000"/>
              </a:lnSpc>
              <a:spcBef>
                <a:spcPts val="0"/>
              </a:spcBef>
              <a:spcAft>
                <a:spcPts val="0"/>
              </a:spcAft>
              <a:buClr>
                <a:srgbClr val="000000"/>
              </a:buClr>
              <a:buSzPts val="1700"/>
              <a:buFont typeface="Arial"/>
              <a:buNone/>
            </a:pPr>
            <a:r>
              <a:rPr b="0" i="0" lang="pt-BR" sz="1800" u="none" cap="none" strike="noStrike">
                <a:solidFill>
                  <a:schemeClr val="dk1"/>
                </a:solidFill>
                <a:highlight>
                  <a:srgbClr val="FAFAFA"/>
                </a:highlight>
                <a:latin typeface="Arial"/>
                <a:ea typeface="Arial"/>
                <a:cs typeface="Arial"/>
                <a:sym typeface="Arial"/>
              </a:rPr>
              <a:t>Para produzir conteúdo para diversos canais é necessário além da organização e planejamento, ferramentas que tornam este processo mais eficiente. </a:t>
            </a:r>
            <a:endParaRPr b="0" i="0" sz="1800" u="none" cap="none" strike="noStrike">
              <a:solidFill>
                <a:schemeClr val="dk1"/>
              </a:solidFill>
              <a:highlight>
                <a:srgbClr val="FAFAFA"/>
              </a:highlight>
              <a:latin typeface="Arial"/>
              <a:ea typeface="Arial"/>
              <a:cs typeface="Arial"/>
              <a:sym typeface="Arial"/>
            </a:endParaRPr>
          </a:p>
          <a:p>
            <a:pPr indent="0" lvl="0" marL="0" marR="0" rtl="0" algn="just">
              <a:lnSpc>
                <a:spcPct val="100000"/>
              </a:lnSpc>
              <a:spcBef>
                <a:spcPts val="2400"/>
              </a:spcBef>
              <a:spcAft>
                <a:spcPts val="0"/>
              </a:spcAft>
              <a:buClr>
                <a:srgbClr val="000000"/>
              </a:buClr>
              <a:buSzPts val="1800"/>
              <a:buFont typeface="Arial"/>
              <a:buNone/>
            </a:pPr>
            <a:r>
              <a:rPr b="1" i="0" lang="pt-BR" sz="1800" u="none" cap="none" strike="noStrike">
                <a:solidFill>
                  <a:schemeClr val="dk1"/>
                </a:solidFill>
                <a:highlight>
                  <a:srgbClr val="FAFAFA"/>
                </a:highlight>
                <a:latin typeface="Arial"/>
                <a:ea typeface="Arial"/>
                <a:cs typeface="Arial"/>
                <a:sym typeface="Arial"/>
              </a:rPr>
              <a:t>Instapage - </a:t>
            </a:r>
            <a:r>
              <a:rPr b="0" i="0" lang="pt-BR" sz="1800" u="none" cap="none" strike="noStrike">
                <a:solidFill>
                  <a:schemeClr val="dk1"/>
                </a:solidFill>
                <a:highlight>
                  <a:srgbClr val="FAFAFA"/>
                </a:highlight>
                <a:latin typeface="Arial"/>
                <a:ea typeface="Arial"/>
                <a:cs typeface="Arial"/>
                <a:sym typeface="Arial"/>
              </a:rPr>
              <a:t>Se a sua empresa pretende ou já atua com landing pages, a plataforma</a:t>
            </a:r>
            <a:r>
              <a:rPr b="0" i="0" lang="pt-BR" sz="1800" u="sng" cap="none" strike="noStrike">
                <a:solidFill>
                  <a:schemeClr val="dk1"/>
                </a:solidFill>
                <a:highlight>
                  <a:srgbClr val="FAFAFA"/>
                </a:highlight>
                <a:latin typeface="Arial"/>
                <a:ea typeface="Arial"/>
                <a:cs typeface="Arial"/>
                <a:sym typeface="Arial"/>
                <a:hlinkClick r:id="rId3">
                  <a:extLst>
                    <a:ext uri="{A12FA001-AC4F-418D-AE19-62706E023703}">
                      <ahyp:hlinkClr val="tx"/>
                    </a:ext>
                  </a:extLst>
                </a:hlinkClick>
              </a:rPr>
              <a:t> Instapage</a:t>
            </a:r>
            <a:r>
              <a:rPr b="0" i="0" lang="pt-BR" sz="1800" u="none" cap="none" strike="noStrike">
                <a:solidFill>
                  <a:schemeClr val="dk1"/>
                </a:solidFill>
                <a:highlight>
                  <a:srgbClr val="FAFAFA"/>
                </a:highlight>
                <a:latin typeface="Arial"/>
                <a:ea typeface="Arial"/>
                <a:cs typeface="Arial"/>
                <a:sym typeface="Arial"/>
              </a:rPr>
              <a:t> te ajuda a formatar páginas diferentes para cada público de forma prática. </a:t>
            </a:r>
            <a:endParaRPr b="0" i="0" sz="1800" u="none" cap="none" strike="noStrike">
              <a:solidFill>
                <a:schemeClr val="dk1"/>
              </a:solidFill>
              <a:highlight>
                <a:srgbClr val="FAFAFA"/>
              </a:highlight>
              <a:latin typeface="Arial"/>
              <a:ea typeface="Arial"/>
              <a:cs typeface="Arial"/>
              <a:sym typeface="Arial"/>
            </a:endParaRPr>
          </a:p>
          <a:p>
            <a:pPr indent="0" lvl="0" marL="0" marR="0" rtl="0" algn="just">
              <a:lnSpc>
                <a:spcPct val="100000"/>
              </a:lnSpc>
              <a:spcBef>
                <a:spcPts val="2400"/>
              </a:spcBef>
              <a:spcAft>
                <a:spcPts val="0"/>
              </a:spcAft>
              <a:buClr>
                <a:srgbClr val="000000"/>
              </a:buClr>
              <a:buSzPts val="1800"/>
              <a:buFont typeface="Arial"/>
              <a:buNone/>
            </a:pPr>
            <a:r>
              <a:rPr b="1" i="0" lang="pt-BR" sz="1800" u="none" cap="none" strike="noStrike">
                <a:solidFill>
                  <a:schemeClr val="dk1"/>
                </a:solidFill>
                <a:highlight>
                  <a:srgbClr val="FAFAFA"/>
                </a:highlight>
                <a:latin typeface="Arial"/>
                <a:ea typeface="Arial"/>
                <a:cs typeface="Arial"/>
                <a:sym typeface="Arial"/>
              </a:rPr>
              <a:t>Canva - </a:t>
            </a:r>
            <a:r>
              <a:rPr b="0" i="0" lang="pt-BR" sz="1800" u="none" cap="none" strike="noStrike">
                <a:solidFill>
                  <a:schemeClr val="dk1"/>
                </a:solidFill>
                <a:highlight>
                  <a:srgbClr val="FAFAFA"/>
                </a:highlight>
                <a:latin typeface="Arial"/>
                <a:ea typeface="Arial"/>
                <a:cs typeface="Arial"/>
                <a:sym typeface="Arial"/>
              </a:rPr>
              <a:t>O conteúdo visual é muito importante para a produção de conteúdo. Na plataforma, você tem acesso a fontes, temas gráficos, cores, filtros, entre outros.Para quem não é designer, existem templates pré-prontos.</a:t>
            </a:r>
            <a:endParaRPr b="0" i="0" sz="1800" u="none" cap="none" strike="noStrike">
              <a:solidFill>
                <a:schemeClr val="dk1"/>
              </a:solidFill>
              <a:highlight>
                <a:srgbClr val="FAFAFA"/>
              </a:highlight>
              <a:latin typeface="Arial"/>
              <a:ea typeface="Arial"/>
              <a:cs typeface="Arial"/>
              <a:sym typeface="Arial"/>
            </a:endParaRPr>
          </a:p>
          <a:p>
            <a:pPr indent="0" lvl="0" marL="0" marR="0" rtl="0" algn="just">
              <a:lnSpc>
                <a:spcPct val="100000"/>
              </a:lnSpc>
              <a:spcBef>
                <a:spcPts val="2400"/>
              </a:spcBef>
              <a:spcAft>
                <a:spcPts val="0"/>
              </a:spcAft>
              <a:buClr>
                <a:srgbClr val="000000"/>
              </a:buClr>
              <a:buSzPts val="1800"/>
              <a:buFont typeface="Arial"/>
              <a:buNone/>
            </a:pPr>
            <a:r>
              <a:rPr b="1" i="0" lang="pt-BR" sz="1800" u="none" cap="none" strike="noStrike">
                <a:solidFill>
                  <a:schemeClr val="dk1"/>
                </a:solidFill>
                <a:highlight>
                  <a:srgbClr val="FAFAFA"/>
                </a:highlight>
                <a:latin typeface="Arial"/>
                <a:ea typeface="Arial"/>
                <a:cs typeface="Arial"/>
                <a:sym typeface="Arial"/>
              </a:rPr>
              <a:t>Mailchimp - </a:t>
            </a:r>
            <a:r>
              <a:rPr b="0" i="0" lang="pt-BR" sz="1800" u="none" cap="none" strike="noStrike">
                <a:solidFill>
                  <a:schemeClr val="dk1"/>
                </a:solidFill>
                <a:highlight>
                  <a:srgbClr val="FAFAFA"/>
                </a:highlight>
                <a:latin typeface="Arial"/>
                <a:ea typeface="Arial"/>
                <a:cs typeface="Arial"/>
                <a:sym typeface="Arial"/>
              </a:rPr>
              <a:t>Para uma boa estratégia de e-mail marketing é preciso uma ferramenta que faça os disparos, automação e gerenciamento. Com a ferramenta é possível mensurar dados, criar interações com as redes sociais e fazer testes. É uma das ferramentas mais intuitivas e fáceis para sua estratégia de e-mail marketing.</a:t>
            </a:r>
            <a:endParaRPr b="0" i="0" sz="1800" u="none" cap="none" strike="noStrike">
              <a:solidFill>
                <a:schemeClr val="dk1"/>
              </a:solidFill>
              <a:highlight>
                <a:srgbClr val="FAFAFA"/>
              </a:highlight>
              <a:latin typeface="Arial"/>
              <a:ea typeface="Arial"/>
              <a:cs typeface="Arial"/>
              <a:sym typeface="Arial"/>
            </a:endParaRPr>
          </a:p>
          <a:p>
            <a:pPr indent="0" lvl="0" marL="0" marR="0" rtl="0" algn="just">
              <a:lnSpc>
                <a:spcPct val="100000"/>
              </a:lnSpc>
              <a:spcBef>
                <a:spcPts val="2400"/>
              </a:spcBef>
              <a:spcAft>
                <a:spcPts val="2400"/>
              </a:spcAft>
              <a:buClr>
                <a:srgbClr val="000000"/>
              </a:buClr>
              <a:buSzPts val="1800"/>
              <a:buFont typeface="Arial"/>
              <a:buNone/>
            </a:pPr>
            <a:r>
              <a:rPr b="1" i="0" lang="pt-BR" sz="1800" u="none" cap="none" strike="noStrike">
                <a:solidFill>
                  <a:schemeClr val="dk1"/>
                </a:solidFill>
                <a:highlight>
                  <a:srgbClr val="FAFAFA"/>
                </a:highlight>
                <a:latin typeface="Arial"/>
                <a:ea typeface="Arial"/>
                <a:cs typeface="Arial"/>
                <a:sym typeface="Arial"/>
              </a:rPr>
              <a:t>Freepik - </a:t>
            </a:r>
            <a:r>
              <a:rPr b="0" i="0" lang="pt-BR" sz="1800" u="none" cap="none" strike="noStrike">
                <a:solidFill>
                  <a:schemeClr val="dk1"/>
                </a:solidFill>
                <a:highlight>
                  <a:srgbClr val="FAFAFA"/>
                </a:highlight>
                <a:latin typeface="Arial"/>
                <a:ea typeface="Arial"/>
                <a:cs typeface="Arial"/>
                <a:sym typeface="Arial"/>
              </a:rPr>
              <a:t>Seja para a criação de peças nas redes sociais ou para conteúdos de blogs e e-mail, o </a:t>
            </a:r>
            <a:r>
              <a:rPr b="0" i="0" lang="pt-BR" sz="1800" u="sng" cap="none" strike="noStrike">
                <a:solidFill>
                  <a:schemeClr val="dk1"/>
                </a:solidFill>
                <a:highlight>
                  <a:srgbClr val="FAFAFA"/>
                </a:highlight>
                <a:latin typeface="Arial"/>
                <a:ea typeface="Arial"/>
                <a:cs typeface="Arial"/>
                <a:sym typeface="Arial"/>
                <a:hlinkClick r:id="rId4">
                  <a:extLst>
                    <a:ext uri="{A12FA001-AC4F-418D-AE19-62706E023703}">
                      <ahyp:hlinkClr val="tx"/>
                    </a:ext>
                  </a:extLst>
                </a:hlinkClick>
              </a:rPr>
              <a:t>Freepik</a:t>
            </a:r>
            <a:r>
              <a:rPr b="0" i="0" lang="pt-BR" sz="1800" u="none" cap="none" strike="noStrike">
                <a:solidFill>
                  <a:schemeClr val="dk1"/>
                </a:solidFill>
                <a:highlight>
                  <a:srgbClr val="FAFAFA"/>
                </a:highlight>
                <a:latin typeface="Arial"/>
                <a:ea typeface="Arial"/>
                <a:cs typeface="Arial"/>
                <a:sym typeface="Arial"/>
              </a:rPr>
              <a:t> oferece inúmeras imagens e vetores gratuitos (e também pagos) para você inserir no seu conteúdo. </a:t>
            </a:r>
            <a:endParaRPr b="0" i="0" sz="1700" u="none" cap="none" strike="noStrike">
              <a:solidFill>
                <a:schemeClr val="dk1"/>
              </a:solidFill>
              <a:highlight>
                <a:srgbClr val="FAFAFA"/>
              </a:highlight>
              <a:latin typeface="Arial"/>
              <a:ea typeface="Arial"/>
              <a:cs typeface="Arial"/>
              <a:sym typeface="Arial"/>
            </a:endParaRPr>
          </a:p>
        </p:txBody>
      </p:sp>
      <p:pic>
        <p:nvPicPr>
          <p:cNvPr id="535" name="Google Shape;535;p31"/>
          <p:cNvPicPr preferRelativeResize="0"/>
          <p:nvPr/>
        </p:nvPicPr>
        <p:blipFill rotWithShape="1">
          <a:blip r:embed="rId5">
            <a:alphaModFix/>
          </a:blip>
          <a:srcRect b="0" l="0" r="0" t="0"/>
          <a:stretch/>
        </p:blipFill>
        <p:spPr>
          <a:xfrm>
            <a:off x="10815782" y="6138508"/>
            <a:ext cx="1269873" cy="651126"/>
          </a:xfrm>
          <a:prstGeom prst="rect">
            <a:avLst/>
          </a:prstGeom>
          <a:noFill/>
          <a:ln>
            <a:noFill/>
          </a:ln>
        </p:spPr>
      </p:pic>
      <p:sp>
        <p:nvSpPr>
          <p:cNvPr id="536" name="Google Shape;536;p31"/>
          <p:cNvSpPr txBox="1"/>
          <p:nvPr/>
        </p:nvSpPr>
        <p:spPr>
          <a:xfrm>
            <a:off x="109623" y="6271471"/>
            <a:ext cx="5338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pt-BR" sz="2000">
                <a:solidFill>
                  <a:schemeClr val="dk1"/>
                </a:solidFill>
                <a:highlight>
                  <a:schemeClr val="lt1"/>
                </a:highlight>
                <a:latin typeface="Calibri"/>
                <a:ea typeface="Calibri"/>
                <a:cs typeface="Calibri"/>
                <a:sym typeface="Calibri"/>
              </a:rPr>
              <a:t>(Startse, 2022)</a:t>
            </a:r>
            <a:endParaRPr i="0" sz="2000" u="none" cap="none" strike="noStrike">
              <a:solidFill>
                <a:schemeClr val="dk1"/>
              </a:solidFill>
              <a:highlight>
                <a:schemeClr val="lt1"/>
              </a:highlight>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2"/>
          <p:cNvSpPr txBox="1"/>
          <p:nvPr/>
        </p:nvSpPr>
        <p:spPr>
          <a:xfrm>
            <a:off x="833475" y="442375"/>
            <a:ext cx="10713300" cy="5468400"/>
          </a:xfrm>
          <a:prstGeom prst="rect">
            <a:avLst/>
          </a:prstGeom>
          <a:noFill/>
          <a:ln>
            <a:noFill/>
          </a:ln>
        </p:spPr>
        <p:txBody>
          <a:bodyPr anchorCtr="0" anchor="t" bIns="91425" lIns="91425" spcFirstLastPara="1" rIns="91425" wrap="square" tIns="91425">
            <a:spAutoFit/>
          </a:bodyPr>
          <a:lstStyle/>
          <a:p>
            <a:pPr indent="0" lvl="0" marL="0" marR="0" rtl="0" algn="just">
              <a:lnSpc>
                <a:spcPct val="118181"/>
              </a:lnSpc>
              <a:spcBef>
                <a:spcPts val="2400"/>
              </a:spcBef>
              <a:spcAft>
                <a:spcPts val="0"/>
              </a:spcAft>
              <a:buClr>
                <a:schemeClr val="dk1"/>
              </a:buClr>
              <a:buSzPts val="1100"/>
              <a:buFont typeface="Arial"/>
              <a:buNone/>
            </a:pPr>
            <a:r>
              <a:rPr b="1" i="0" lang="pt-BR" sz="1800" u="none" cap="none" strike="noStrike">
                <a:solidFill>
                  <a:schemeClr val="dk1"/>
                </a:solidFill>
                <a:highlight>
                  <a:srgbClr val="FAFAFA"/>
                </a:highlight>
                <a:latin typeface="Arial"/>
                <a:ea typeface="Arial"/>
                <a:cs typeface="Arial"/>
                <a:sym typeface="Arial"/>
              </a:rPr>
              <a:t>Mlabs - </a:t>
            </a:r>
            <a:r>
              <a:rPr b="0" i="0" lang="pt-BR" sz="1800" u="none" cap="none" strike="noStrike">
                <a:solidFill>
                  <a:schemeClr val="dk1"/>
                </a:solidFill>
                <a:highlight>
                  <a:srgbClr val="FAFAFA"/>
                </a:highlight>
                <a:latin typeface="Arial"/>
                <a:ea typeface="Arial"/>
                <a:cs typeface="Arial"/>
                <a:sym typeface="Arial"/>
              </a:rPr>
              <a:t>Para a gestão das redes sociais, a frequência e constância de postagens é fundamental para bons resultados. O</a:t>
            </a:r>
            <a:r>
              <a:rPr b="0" i="0" lang="pt-BR" sz="1800" u="sng" cap="none" strike="noStrike">
                <a:solidFill>
                  <a:schemeClr val="dk1"/>
                </a:solidFill>
                <a:highlight>
                  <a:srgbClr val="FAFAFA"/>
                </a:highlight>
                <a:latin typeface="Arial"/>
                <a:ea typeface="Arial"/>
                <a:cs typeface="Arial"/>
                <a:sym typeface="Arial"/>
                <a:hlinkClick r:id="rId3">
                  <a:extLst>
                    <a:ext uri="{A12FA001-AC4F-418D-AE19-62706E023703}">
                      <ahyp:hlinkClr val="tx"/>
                    </a:ext>
                  </a:extLst>
                </a:hlinkClick>
              </a:rPr>
              <a:t> Mlabs </a:t>
            </a:r>
            <a:r>
              <a:rPr b="0" i="0" lang="pt-BR" sz="1800" u="none" cap="none" strike="noStrike">
                <a:solidFill>
                  <a:schemeClr val="dk1"/>
                </a:solidFill>
                <a:highlight>
                  <a:srgbClr val="FAFAFA"/>
                </a:highlight>
                <a:latin typeface="Arial"/>
                <a:ea typeface="Arial"/>
                <a:cs typeface="Arial"/>
                <a:sym typeface="Arial"/>
              </a:rPr>
              <a:t>é uma plataforma de gestão de redes sociais que ajuda no agendamento, análise e acompanhamento do seu conteúdo. Nele, você consegue agendar todas as suas postagens no Instagram, Facebook, Youtube e Linkedin. </a:t>
            </a:r>
            <a:endParaRPr b="0" i="0" sz="1800" u="none" cap="none" strike="noStrike">
              <a:solidFill>
                <a:schemeClr val="dk1"/>
              </a:solidFill>
              <a:highlight>
                <a:srgbClr val="FAFAFA"/>
              </a:highlight>
              <a:latin typeface="Arial"/>
              <a:ea typeface="Arial"/>
              <a:cs typeface="Arial"/>
              <a:sym typeface="Arial"/>
            </a:endParaRPr>
          </a:p>
          <a:p>
            <a:pPr indent="0" lvl="0" marL="0" marR="0" rtl="0" algn="just">
              <a:lnSpc>
                <a:spcPct val="118181"/>
              </a:lnSpc>
              <a:spcBef>
                <a:spcPts val="2400"/>
              </a:spcBef>
              <a:spcAft>
                <a:spcPts val="0"/>
              </a:spcAft>
              <a:buClr>
                <a:schemeClr val="dk1"/>
              </a:buClr>
              <a:buSzPts val="1100"/>
              <a:buFont typeface="Arial"/>
              <a:buNone/>
            </a:pPr>
            <a:r>
              <a:rPr b="1" i="0" lang="pt-BR" sz="1800" u="none" cap="none" strike="noStrike">
                <a:solidFill>
                  <a:schemeClr val="dk1"/>
                </a:solidFill>
                <a:highlight>
                  <a:srgbClr val="FAFAFA"/>
                </a:highlight>
                <a:latin typeface="Arial"/>
                <a:ea typeface="Arial"/>
                <a:cs typeface="Arial"/>
                <a:sym typeface="Arial"/>
              </a:rPr>
              <a:t>Hootsuite - </a:t>
            </a:r>
            <a:r>
              <a:rPr b="0" i="0" lang="pt-BR" sz="1800" u="none" cap="none" strike="noStrike">
                <a:solidFill>
                  <a:schemeClr val="dk1"/>
                </a:solidFill>
                <a:highlight>
                  <a:srgbClr val="FAFAFA"/>
                </a:highlight>
                <a:latin typeface="Arial"/>
                <a:ea typeface="Arial"/>
                <a:cs typeface="Arial"/>
                <a:sym typeface="Arial"/>
              </a:rPr>
              <a:t>O </a:t>
            </a:r>
            <a:r>
              <a:rPr b="0" i="0" lang="pt-BR" sz="1800" u="sng" cap="none" strike="noStrike">
                <a:solidFill>
                  <a:schemeClr val="dk1"/>
                </a:solidFill>
                <a:highlight>
                  <a:srgbClr val="FAFAFA"/>
                </a:highlight>
                <a:latin typeface="Arial"/>
                <a:ea typeface="Arial"/>
                <a:cs typeface="Arial"/>
                <a:sym typeface="Arial"/>
                <a:hlinkClick r:id="rId4">
                  <a:extLst>
                    <a:ext uri="{A12FA001-AC4F-418D-AE19-62706E023703}">
                      <ahyp:hlinkClr val="tx"/>
                    </a:ext>
                  </a:extLst>
                </a:hlinkClick>
              </a:rPr>
              <a:t>HootSuite</a:t>
            </a:r>
            <a:r>
              <a:rPr b="0" i="0" lang="pt-BR" sz="1800" u="none" cap="none" strike="noStrike">
                <a:solidFill>
                  <a:schemeClr val="dk1"/>
                </a:solidFill>
                <a:highlight>
                  <a:srgbClr val="FAFAFA"/>
                </a:highlight>
                <a:latin typeface="Arial"/>
                <a:ea typeface="Arial"/>
                <a:cs typeface="Arial"/>
                <a:sym typeface="Arial"/>
              </a:rPr>
              <a:t> é uma outra opção de ferramenta para gestão de redes sociais como Instagra, Twitter, Facebook, Linkedin, Pinterest, além de contas de e-mail. Através dele você tem acesso direto a todas as suas contas de graça e sem dificuldades. O aplicativo roda em Android, iOS e também tem versão para a web.</a:t>
            </a:r>
            <a:endParaRPr b="0" i="0" sz="1800" u="none" cap="none" strike="noStrike">
              <a:solidFill>
                <a:schemeClr val="dk1"/>
              </a:solidFill>
              <a:highlight>
                <a:srgbClr val="FAFAFA"/>
              </a:highlight>
              <a:latin typeface="Arial"/>
              <a:ea typeface="Arial"/>
              <a:cs typeface="Arial"/>
              <a:sym typeface="Arial"/>
            </a:endParaRPr>
          </a:p>
          <a:p>
            <a:pPr indent="0" lvl="0" marL="0" marR="0" rtl="0" algn="just">
              <a:lnSpc>
                <a:spcPct val="118181"/>
              </a:lnSpc>
              <a:spcBef>
                <a:spcPts val="2400"/>
              </a:spcBef>
              <a:spcAft>
                <a:spcPts val="0"/>
              </a:spcAft>
              <a:buClr>
                <a:schemeClr val="dk1"/>
              </a:buClr>
              <a:buSzPts val="1100"/>
              <a:buFont typeface="Arial"/>
              <a:buNone/>
            </a:pPr>
            <a:r>
              <a:rPr b="1" i="0" lang="pt-BR" sz="1800" u="none" cap="none" strike="noStrike">
                <a:solidFill>
                  <a:schemeClr val="dk1"/>
                </a:solidFill>
                <a:highlight>
                  <a:srgbClr val="FAFAFA"/>
                </a:highlight>
                <a:latin typeface="Arial"/>
                <a:ea typeface="Arial"/>
                <a:cs typeface="Arial"/>
                <a:sym typeface="Arial"/>
              </a:rPr>
              <a:t>CopyAI - </a:t>
            </a:r>
            <a:r>
              <a:rPr b="0" i="0" lang="pt-BR" sz="1800" u="none" cap="none" strike="noStrike">
                <a:solidFill>
                  <a:schemeClr val="dk1"/>
                </a:solidFill>
                <a:highlight>
                  <a:srgbClr val="FAFAFA"/>
                </a:highlight>
                <a:latin typeface="Arial"/>
                <a:ea typeface="Arial"/>
                <a:cs typeface="Arial"/>
                <a:sym typeface="Arial"/>
              </a:rPr>
              <a:t>Sabe quando você tem aquele bloqueio criativo e precisa gerar um texto de forma rápida? O </a:t>
            </a:r>
            <a:r>
              <a:rPr b="0" i="0" lang="pt-BR" sz="1800" u="sng" cap="none" strike="noStrike">
                <a:solidFill>
                  <a:schemeClr val="dk1"/>
                </a:solidFill>
                <a:highlight>
                  <a:srgbClr val="FAFAFA"/>
                </a:highlight>
                <a:latin typeface="Arial"/>
                <a:ea typeface="Arial"/>
                <a:cs typeface="Arial"/>
                <a:sym typeface="Arial"/>
                <a:hlinkClick r:id="rId5">
                  <a:extLst>
                    <a:ext uri="{A12FA001-AC4F-418D-AE19-62706E023703}">
                      <ahyp:hlinkClr val="tx"/>
                    </a:ext>
                  </a:extLst>
                </a:hlinkClick>
              </a:rPr>
              <a:t>CopyAI</a:t>
            </a:r>
            <a:r>
              <a:rPr b="0" i="0" lang="pt-BR" sz="1800" u="none" cap="none" strike="noStrike">
                <a:solidFill>
                  <a:schemeClr val="dk1"/>
                </a:solidFill>
                <a:highlight>
                  <a:srgbClr val="FAFAFA"/>
                </a:highlight>
                <a:latin typeface="Arial"/>
                <a:ea typeface="Arial"/>
                <a:cs typeface="Arial"/>
                <a:sym typeface="Arial"/>
              </a:rPr>
              <a:t> é uma plataforma que permite gerar textos em segundos através de sua  inteligência artificial. Você pode gerar textos de marketing para diversos objetivos, como descrição de produtos, legenda para redes sociais, chamadas para e-mail, entre outros. </a:t>
            </a:r>
            <a:endParaRPr b="0" i="0" sz="1800" u="none" cap="none" strike="noStrike">
              <a:solidFill>
                <a:schemeClr val="dk1"/>
              </a:solidFill>
              <a:highlight>
                <a:srgbClr val="FAFAFA"/>
              </a:highlight>
              <a:latin typeface="Arial"/>
              <a:ea typeface="Arial"/>
              <a:cs typeface="Arial"/>
              <a:sym typeface="Arial"/>
            </a:endParaRPr>
          </a:p>
          <a:p>
            <a:pPr indent="0" lvl="0" marL="0" marR="0" rtl="0" algn="l">
              <a:lnSpc>
                <a:spcPct val="100000"/>
              </a:lnSpc>
              <a:spcBef>
                <a:spcPts val="240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542" name="Google Shape;542;p32"/>
          <p:cNvPicPr preferRelativeResize="0"/>
          <p:nvPr/>
        </p:nvPicPr>
        <p:blipFill rotWithShape="1">
          <a:blip r:embed="rId6">
            <a:alphaModFix/>
          </a:blip>
          <a:srcRect b="0" l="0" r="0" t="0"/>
          <a:stretch/>
        </p:blipFill>
        <p:spPr>
          <a:xfrm>
            <a:off x="10815782" y="6138508"/>
            <a:ext cx="1269873" cy="651126"/>
          </a:xfrm>
          <a:prstGeom prst="rect">
            <a:avLst/>
          </a:prstGeom>
          <a:noFill/>
          <a:ln>
            <a:noFill/>
          </a:ln>
        </p:spPr>
      </p:pic>
      <p:sp>
        <p:nvSpPr>
          <p:cNvPr id="543" name="Google Shape;543;p32"/>
          <p:cNvSpPr txBox="1"/>
          <p:nvPr/>
        </p:nvSpPr>
        <p:spPr>
          <a:xfrm>
            <a:off x="134156" y="6250584"/>
            <a:ext cx="5338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pt-BR" sz="2000">
                <a:solidFill>
                  <a:schemeClr val="dk1"/>
                </a:solidFill>
                <a:latin typeface="Calibri"/>
                <a:ea typeface="Calibri"/>
                <a:cs typeface="Calibri"/>
                <a:sym typeface="Calibri"/>
              </a:rPr>
              <a:t>(Startse, 2022)</a:t>
            </a:r>
            <a:endParaRPr i="0" sz="20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3"/>
          <p:cNvSpPr txBox="1"/>
          <p:nvPr/>
        </p:nvSpPr>
        <p:spPr>
          <a:xfrm>
            <a:off x="583250" y="396025"/>
            <a:ext cx="11056200" cy="20319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highlight>
                  <a:srgbClr val="FFFFFF"/>
                </a:highlight>
                <a:latin typeface="Arial"/>
                <a:ea typeface="Arial"/>
                <a:cs typeface="Arial"/>
                <a:sym typeface="Arial"/>
              </a:rPr>
              <a:t>A Lei Geral de Proteção de Dados Pessoais </a:t>
            </a:r>
            <a:r>
              <a:rPr b="1" i="0" lang="pt-BR" sz="1800" u="none" cap="none" strike="noStrike">
                <a:solidFill>
                  <a:schemeClr val="dk1"/>
                </a:solidFill>
                <a:highlight>
                  <a:srgbClr val="FFFFFF"/>
                </a:highlight>
                <a:latin typeface="Arial"/>
                <a:ea typeface="Arial"/>
                <a:cs typeface="Arial"/>
                <a:sym typeface="Arial"/>
              </a:rPr>
              <a:t>(LGPD)</a:t>
            </a:r>
            <a:r>
              <a:rPr b="0" i="0" lang="pt-BR" sz="1800" u="none" cap="none" strike="noStrike">
                <a:solidFill>
                  <a:schemeClr val="dk1"/>
                </a:solidFill>
                <a:highlight>
                  <a:srgbClr val="FFFFFF"/>
                </a:highlight>
                <a:latin typeface="Arial"/>
                <a:ea typeface="Arial"/>
                <a:cs typeface="Arial"/>
                <a:sym typeface="Arial"/>
              </a:rPr>
              <a:t>, </a:t>
            </a:r>
            <a:r>
              <a:rPr b="0" i="0" lang="pt-BR" sz="1800" u="none" cap="none" strike="noStrike">
                <a:solidFill>
                  <a:schemeClr val="dk1"/>
                </a:solidFill>
                <a:latin typeface="Arial"/>
                <a:ea typeface="Arial"/>
                <a:cs typeface="Arial"/>
                <a:sym typeface="Arial"/>
              </a:rPr>
              <a:t>Lei n° 13.709, de 14/08/2018, f</a:t>
            </a:r>
            <a:r>
              <a:rPr b="0" i="0" lang="pt-BR" sz="1800" u="none" cap="none" strike="noStrike">
                <a:solidFill>
                  <a:schemeClr val="dk1"/>
                </a:solidFill>
                <a:highlight>
                  <a:srgbClr val="FFFFFF"/>
                </a:highlight>
                <a:latin typeface="Arial"/>
                <a:ea typeface="Arial"/>
                <a:cs typeface="Arial"/>
                <a:sym typeface="Arial"/>
              </a:rPr>
              <a:t>oi promulgada para proteger os direitos fundamentais de liberdade e de privacidade e a livre formação da personalidade de cada indivíduo.</a:t>
            </a:r>
            <a:endParaRPr b="0" i="0" sz="1800" u="none" cap="none" strike="noStrike">
              <a:solidFill>
                <a:schemeClr val="dk1"/>
              </a:solidFill>
              <a:highlight>
                <a:srgbClr val="FFFFFF"/>
              </a:highlight>
              <a:latin typeface="Arial"/>
              <a:ea typeface="Arial"/>
              <a:cs typeface="Arial"/>
              <a:sym typeface="Arial"/>
            </a:endParaRPr>
          </a:p>
          <a:p>
            <a:pPr indent="45720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highlight>
                  <a:srgbClr val="FFFFFF"/>
                </a:highlight>
                <a:latin typeface="Arial"/>
                <a:ea typeface="Arial"/>
                <a:cs typeface="Arial"/>
                <a:sym typeface="Arial"/>
              </a:rPr>
              <a:t>A Lei versa sobre o tratamento de dados pessoais, dispostos em meio físico ou digital, feito por pessoa física ou jurídica de direito público ou privado, englobando um amplo conjunto de operações que podem ocorrer em meios manuais ou digitais.</a:t>
            </a:r>
            <a:endParaRPr b="0" i="0" sz="1800" u="none" cap="none" strike="noStrike">
              <a:solidFill>
                <a:schemeClr val="dk1"/>
              </a:solidFill>
              <a:highlight>
                <a:srgbClr val="FFFFFF"/>
              </a:highlight>
              <a:latin typeface="Arial"/>
              <a:ea typeface="Arial"/>
              <a:cs typeface="Arial"/>
              <a:sym typeface="Arial"/>
            </a:endParaRPr>
          </a:p>
          <a:p>
            <a:pPr indent="45720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555555"/>
              </a:solidFill>
              <a:highlight>
                <a:srgbClr val="FFFFFF"/>
              </a:highlight>
              <a:latin typeface="Arial"/>
              <a:ea typeface="Arial"/>
              <a:cs typeface="Arial"/>
              <a:sym typeface="Arial"/>
            </a:endParaRPr>
          </a:p>
        </p:txBody>
      </p:sp>
      <p:sp>
        <p:nvSpPr>
          <p:cNvPr id="549" name="Google Shape;549;p33"/>
          <p:cNvSpPr txBox="1"/>
          <p:nvPr/>
        </p:nvSpPr>
        <p:spPr>
          <a:xfrm>
            <a:off x="703725" y="2363913"/>
            <a:ext cx="5523600" cy="3147600"/>
          </a:xfrm>
          <a:prstGeom prst="rect">
            <a:avLst/>
          </a:prstGeom>
          <a:noFill/>
          <a:ln>
            <a:noFill/>
          </a:ln>
        </p:spPr>
        <p:txBody>
          <a:bodyPr anchorCtr="0" anchor="t" bIns="91425" lIns="91425" spcFirstLastPara="1" rIns="91425" wrap="square" tIns="91425">
            <a:spAutoFit/>
          </a:bodyPr>
          <a:lstStyle/>
          <a:p>
            <a:pPr indent="457200" lvl="0" marL="0" marR="0" rtl="0" algn="just">
              <a:lnSpc>
                <a:spcPct val="100000"/>
              </a:lnSpc>
              <a:spcBef>
                <a:spcPts val="0"/>
              </a:spcBef>
              <a:spcAft>
                <a:spcPts val="0"/>
              </a:spcAft>
              <a:buClr>
                <a:schemeClr val="dk1"/>
              </a:buClr>
              <a:buSzPts val="1100"/>
              <a:buFont typeface="Arial"/>
              <a:buNone/>
            </a:pPr>
            <a:r>
              <a:rPr b="0" i="0" lang="pt-BR" sz="1800" u="none" cap="none" strike="noStrike">
                <a:solidFill>
                  <a:schemeClr val="dk1"/>
                </a:solidFill>
                <a:highlight>
                  <a:srgbClr val="FFFFFF"/>
                </a:highlight>
                <a:latin typeface="Arial"/>
                <a:ea typeface="Arial"/>
                <a:cs typeface="Arial"/>
                <a:sym typeface="Arial"/>
              </a:rPr>
              <a:t>A partir da </a:t>
            </a:r>
            <a:r>
              <a:rPr b="0" i="0" lang="pt-BR" sz="1800" u="none" cap="none" strike="noStrike">
                <a:solidFill>
                  <a:schemeClr val="dk1"/>
                </a:solidFill>
                <a:highlight>
                  <a:srgbClr val="FFFFFF"/>
                </a:highlight>
                <a:uFill>
                  <a:noFill/>
                </a:uFill>
                <a:latin typeface="Arial"/>
                <a:ea typeface="Arial"/>
                <a:cs typeface="Arial"/>
                <a:sym typeface="Arial"/>
                <a:hlinkClick r:id="rId3">
                  <a:extLst>
                    <a:ext uri="{A12FA001-AC4F-418D-AE19-62706E023703}">
                      <ahyp:hlinkClr val="tx"/>
                    </a:ext>
                  </a:extLst>
                </a:hlinkClick>
              </a:rPr>
              <a:t>Lei nº 13.709/2018</a:t>
            </a:r>
            <a:r>
              <a:rPr b="0" i="0" lang="pt-BR" sz="1800" u="none" cap="none" strike="noStrike">
                <a:solidFill>
                  <a:schemeClr val="dk1"/>
                </a:solidFill>
                <a:highlight>
                  <a:srgbClr val="FFFFFF"/>
                </a:highlight>
                <a:latin typeface="Arial"/>
                <a:ea typeface="Arial"/>
                <a:cs typeface="Arial"/>
                <a:sym typeface="Arial"/>
              </a:rPr>
              <a:t> a proteção de dados passou a ser um compromisso dos cidadãos, da administração pública e das empresas que utilizam esses dados.</a:t>
            </a:r>
            <a:endParaRPr b="0" i="0" sz="1800" u="none" cap="none" strike="noStrike">
              <a:solidFill>
                <a:schemeClr val="dk1"/>
              </a:solidFill>
              <a:highlight>
                <a:srgbClr val="FFFFFF"/>
              </a:highlight>
              <a:latin typeface="Arial"/>
              <a:ea typeface="Arial"/>
              <a:cs typeface="Arial"/>
              <a:sym typeface="Arial"/>
            </a:endParaRPr>
          </a:p>
          <a:p>
            <a:pPr indent="457200" lvl="0" marL="0" marR="0" rtl="0" algn="just">
              <a:lnSpc>
                <a:spcPct val="100000"/>
              </a:lnSpc>
              <a:spcBef>
                <a:spcPts val="1500"/>
              </a:spcBef>
              <a:spcAft>
                <a:spcPts val="1500"/>
              </a:spcAft>
              <a:buClr>
                <a:srgbClr val="000000"/>
              </a:buClr>
              <a:buSzPts val="1800"/>
              <a:buFont typeface="Arial"/>
              <a:buNone/>
            </a:pPr>
            <a:r>
              <a:rPr b="0" i="0" lang="pt-BR" sz="1800" u="none" cap="none" strike="noStrike">
                <a:solidFill>
                  <a:schemeClr val="dk1"/>
                </a:solidFill>
                <a:highlight>
                  <a:srgbClr val="FFFFFF"/>
                </a:highlight>
                <a:latin typeface="Arial"/>
                <a:ea typeface="Arial"/>
                <a:cs typeface="Arial"/>
                <a:sym typeface="Arial"/>
              </a:rPr>
              <a:t>O dado pessoal é aquele que possibilita a identificação, direta ou indireta, da pessoa natural. São exemplos de dados pessoais: nome e sobrenome; data e local de nascimento; RG; CPF; retrato em fotografia; endereço residencial; endereço de e-mail; dentre outros.</a:t>
            </a:r>
            <a:endParaRPr b="0" i="0" sz="2800" u="none" cap="none" strike="noStrike">
              <a:solidFill>
                <a:schemeClr val="dk1"/>
              </a:solidFill>
              <a:latin typeface="Calibri"/>
              <a:ea typeface="Calibri"/>
              <a:cs typeface="Calibri"/>
              <a:sym typeface="Calibri"/>
            </a:endParaRPr>
          </a:p>
        </p:txBody>
      </p:sp>
      <p:pic>
        <p:nvPicPr>
          <p:cNvPr id="550" name="Google Shape;550;p33"/>
          <p:cNvPicPr preferRelativeResize="0"/>
          <p:nvPr/>
        </p:nvPicPr>
        <p:blipFill rotWithShape="1">
          <a:blip r:embed="rId4">
            <a:alphaModFix/>
          </a:blip>
          <a:srcRect b="0" l="0" r="0" t="0"/>
          <a:stretch/>
        </p:blipFill>
        <p:spPr>
          <a:xfrm>
            <a:off x="10815782" y="6138508"/>
            <a:ext cx="1269873" cy="651126"/>
          </a:xfrm>
          <a:prstGeom prst="rect">
            <a:avLst/>
          </a:prstGeom>
          <a:noFill/>
          <a:ln>
            <a:noFill/>
          </a:ln>
        </p:spPr>
      </p:pic>
      <p:sp>
        <p:nvSpPr>
          <p:cNvPr id="551" name="Google Shape;551;p33"/>
          <p:cNvSpPr txBox="1"/>
          <p:nvPr/>
        </p:nvSpPr>
        <p:spPr>
          <a:xfrm>
            <a:off x="268125" y="6504000"/>
            <a:ext cx="9323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2800" u="none" cap="none" strike="noStrike">
              <a:solidFill>
                <a:schemeClr val="dk1"/>
              </a:solidFill>
              <a:latin typeface="Calibri"/>
              <a:ea typeface="Calibri"/>
              <a:cs typeface="Calibri"/>
              <a:sym typeface="Calibri"/>
            </a:endParaRPr>
          </a:p>
        </p:txBody>
      </p:sp>
      <p:pic>
        <p:nvPicPr>
          <p:cNvPr id="552" name="Google Shape;552;p33"/>
          <p:cNvPicPr preferRelativeResize="0"/>
          <p:nvPr/>
        </p:nvPicPr>
        <p:blipFill rotWithShape="1">
          <a:blip r:embed="rId5">
            <a:alphaModFix/>
          </a:blip>
          <a:srcRect b="0" l="0" r="0" t="0"/>
          <a:stretch/>
        </p:blipFill>
        <p:spPr>
          <a:xfrm>
            <a:off x="7751300" y="2268500"/>
            <a:ext cx="2664974" cy="3771274"/>
          </a:xfrm>
          <a:prstGeom prst="rect">
            <a:avLst/>
          </a:prstGeom>
          <a:noFill/>
          <a:ln>
            <a:noFill/>
          </a:ln>
        </p:spPr>
      </p:pic>
      <p:sp>
        <p:nvSpPr>
          <p:cNvPr id="553" name="Google Shape;553;p33"/>
          <p:cNvSpPr txBox="1"/>
          <p:nvPr/>
        </p:nvSpPr>
        <p:spPr>
          <a:xfrm>
            <a:off x="122210" y="6255399"/>
            <a:ext cx="5338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pt-BR" sz="2000">
                <a:solidFill>
                  <a:schemeClr val="dk1"/>
                </a:solidFill>
                <a:latin typeface="Calibri"/>
                <a:ea typeface="Calibri"/>
                <a:cs typeface="Calibri"/>
                <a:sym typeface="Calibri"/>
              </a:rPr>
              <a:t>(Brasil, 2023)</a:t>
            </a:r>
            <a:endParaRPr i="0" sz="2000" u="none" cap="none" strike="noStrike">
              <a:solidFill>
                <a:schemeClr val="dk1"/>
              </a:solidFill>
              <a:latin typeface="Calibri"/>
              <a:ea typeface="Calibri"/>
              <a:cs typeface="Calibri"/>
              <a:sym typeface="Calibri"/>
            </a:endParaRPr>
          </a:p>
        </p:txBody>
      </p:sp>
      <p:sp>
        <p:nvSpPr>
          <p:cNvPr id="554" name="Google Shape;554;p33"/>
          <p:cNvSpPr txBox="1"/>
          <p:nvPr/>
        </p:nvSpPr>
        <p:spPr>
          <a:xfrm>
            <a:off x="796425" y="5567325"/>
            <a:ext cx="6589200" cy="461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highlight>
                  <a:srgbClr val="FCFAFA"/>
                </a:highlight>
                <a:latin typeface="Roboto"/>
                <a:ea typeface="Roboto"/>
                <a:cs typeface="Roboto"/>
                <a:sym typeface="Roboto"/>
              </a:rPr>
              <a:t>Legislação entrou em vigor no dia 18 de setembro de 2020.</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p34"/>
          <p:cNvPicPr preferRelativeResize="0"/>
          <p:nvPr/>
        </p:nvPicPr>
        <p:blipFill rotWithShape="1">
          <a:blip r:embed="rId3">
            <a:alphaModFix/>
          </a:blip>
          <a:srcRect b="0" l="0" r="0" t="0"/>
          <a:stretch/>
        </p:blipFill>
        <p:spPr>
          <a:xfrm>
            <a:off x="2117125" y="198750"/>
            <a:ext cx="6553200" cy="6304599"/>
          </a:xfrm>
          <a:prstGeom prst="rect">
            <a:avLst/>
          </a:prstGeom>
          <a:noFill/>
          <a:ln>
            <a:noFill/>
          </a:ln>
        </p:spPr>
      </p:pic>
      <p:sp>
        <p:nvSpPr>
          <p:cNvPr id="560" name="Google Shape;560;p34"/>
          <p:cNvSpPr txBox="1"/>
          <p:nvPr/>
        </p:nvSpPr>
        <p:spPr>
          <a:xfrm>
            <a:off x="109651" y="6260375"/>
            <a:ext cx="4611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lang="pt-BR" sz="2000">
                <a:solidFill>
                  <a:schemeClr val="dk1"/>
                </a:solidFill>
                <a:latin typeface="Calibri"/>
                <a:ea typeface="Calibri"/>
                <a:cs typeface="Calibri"/>
                <a:sym typeface="Calibri"/>
              </a:rPr>
              <a:t>(Santa Casa Saúde Ribeirão Preto, s.d.)</a:t>
            </a:r>
            <a:endParaRPr i="0" sz="20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35"/>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566" name="Google Shape;566;p35"/>
          <p:cNvSpPr/>
          <p:nvPr/>
        </p:nvSpPr>
        <p:spPr>
          <a:xfrm>
            <a:off x="4327236" y="882491"/>
            <a:ext cx="3537527" cy="339898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7" name="Google Shape;567;p35"/>
          <p:cNvSpPr txBox="1"/>
          <p:nvPr/>
        </p:nvSpPr>
        <p:spPr>
          <a:xfrm>
            <a:off x="5230585" y="1315868"/>
            <a:ext cx="2634178" cy="264687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16600"/>
              <a:buFont typeface="Arial"/>
              <a:buNone/>
            </a:pPr>
            <a:r>
              <a:rPr b="1" i="0" lang="pt-BR" sz="16600" u="none" cap="none" strike="noStrike">
                <a:solidFill>
                  <a:srgbClr val="242625"/>
                </a:solidFill>
                <a:latin typeface="Arial Black"/>
                <a:ea typeface="Arial Black"/>
                <a:cs typeface="Arial Black"/>
                <a:sym typeface="Arial Black"/>
              </a:rPr>
              <a:t>8</a:t>
            </a:r>
            <a:endParaRPr b="0" i="0" sz="16600" u="none" cap="none" strike="noStrike">
              <a:solidFill>
                <a:schemeClr val="dk1"/>
              </a:solidFill>
              <a:latin typeface="Arial Black"/>
              <a:ea typeface="Arial Black"/>
              <a:cs typeface="Arial Black"/>
              <a:sym typeface="Arial Black"/>
            </a:endParaRPr>
          </a:p>
        </p:txBody>
      </p:sp>
      <p:sp>
        <p:nvSpPr>
          <p:cNvPr id="568" name="Google Shape;568;p35"/>
          <p:cNvSpPr txBox="1"/>
          <p:nvPr/>
        </p:nvSpPr>
        <p:spPr>
          <a:xfrm>
            <a:off x="1655094" y="4714850"/>
            <a:ext cx="8881800" cy="7080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000"/>
              <a:buFont typeface="Arial"/>
              <a:buNone/>
            </a:pPr>
            <a:r>
              <a:rPr b="1" i="0" lang="pt-BR" sz="4000" u="none" cap="none" strike="noStrike">
                <a:solidFill>
                  <a:schemeClr val="dk1"/>
                </a:solidFill>
                <a:latin typeface="Arial"/>
                <a:ea typeface="Arial"/>
                <a:cs typeface="Arial"/>
                <a:sym typeface="Arial"/>
              </a:rPr>
              <a:t>MARKETING DE INDICAÇÃO </a:t>
            </a:r>
            <a:endParaRPr b="0" i="0" sz="4000" u="none" cap="none" strike="noStrike">
              <a:solidFill>
                <a:schemeClr val="dk1"/>
              </a:solidFill>
              <a:latin typeface="Arial"/>
              <a:ea typeface="Arial"/>
              <a:cs typeface="Arial"/>
              <a:sym typeface="Arial"/>
            </a:endParaRPr>
          </a:p>
        </p:txBody>
      </p:sp>
      <p:sp>
        <p:nvSpPr>
          <p:cNvPr id="569" name="Google Shape;569;p35"/>
          <p:cNvSpPr/>
          <p:nvPr/>
        </p:nvSpPr>
        <p:spPr>
          <a:xfrm>
            <a:off x="3448924" y="20802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 name="Google Shape;570;p35"/>
          <p:cNvSpPr/>
          <p:nvPr/>
        </p:nvSpPr>
        <p:spPr>
          <a:xfrm>
            <a:off x="3521346" y="24884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1" name="Google Shape;571;p35"/>
          <p:cNvSpPr/>
          <p:nvPr/>
        </p:nvSpPr>
        <p:spPr>
          <a:xfrm>
            <a:off x="3593386" y="27657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572" name="Google Shape;572;p35"/>
          <p:cNvGrpSpPr/>
          <p:nvPr/>
        </p:nvGrpSpPr>
        <p:grpSpPr>
          <a:xfrm>
            <a:off x="8188599" y="2110865"/>
            <a:ext cx="621105" cy="977477"/>
            <a:chOff x="5425425" y="956555"/>
            <a:chExt cx="621105" cy="977477"/>
          </a:xfrm>
        </p:grpSpPr>
        <p:sp>
          <p:nvSpPr>
            <p:cNvPr id="573" name="Google Shape;573;p35"/>
            <p:cNvSpPr/>
            <p:nvPr/>
          </p:nvSpPr>
          <p:spPr>
            <a:xfrm rot="-317296">
              <a:off x="5436074" y="983645"/>
              <a:ext cx="599806" cy="258792"/>
            </a:xfrm>
            <a:custGeom>
              <a:rect b="b" l="l" r="r" t="t"/>
              <a:pathLst>
                <a:path extrusionOk="0" h="1678" w="3889">
                  <a:moveTo>
                    <a:pt x="2765" y="1"/>
                  </a:moveTo>
                  <a:cubicBezTo>
                    <a:pt x="2609" y="1"/>
                    <a:pt x="2452" y="20"/>
                    <a:pt x="2301" y="58"/>
                  </a:cubicBezTo>
                  <a:cubicBezTo>
                    <a:pt x="1491" y="230"/>
                    <a:pt x="767" y="662"/>
                    <a:pt x="216" y="1278"/>
                  </a:cubicBezTo>
                  <a:cubicBezTo>
                    <a:pt x="151" y="1354"/>
                    <a:pt x="87" y="1429"/>
                    <a:pt x="43" y="1516"/>
                  </a:cubicBezTo>
                  <a:cubicBezTo>
                    <a:pt x="0" y="1570"/>
                    <a:pt x="33" y="1624"/>
                    <a:pt x="87" y="1624"/>
                  </a:cubicBezTo>
                  <a:lnTo>
                    <a:pt x="1145" y="1678"/>
                  </a:lnTo>
                  <a:cubicBezTo>
                    <a:pt x="1523" y="1645"/>
                    <a:pt x="1944" y="1613"/>
                    <a:pt x="2376" y="1570"/>
                  </a:cubicBezTo>
                  <a:cubicBezTo>
                    <a:pt x="2646" y="1548"/>
                    <a:pt x="2916" y="1472"/>
                    <a:pt x="3176" y="1354"/>
                  </a:cubicBezTo>
                  <a:cubicBezTo>
                    <a:pt x="3348" y="1278"/>
                    <a:pt x="3500" y="1159"/>
                    <a:pt x="3629" y="1019"/>
                  </a:cubicBezTo>
                  <a:cubicBezTo>
                    <a:pt x="3888" y="738"/>
                    <a:pt x="3791" y="284"/>
                    <a:pt x="3435" y="144"/>
                  </a:cubicBezTo>
                  <a:cubicBezTo>
                    <a:pt x="3370" y="112"/>
                    <a:pt x="3305" y="79"/>
                    <a:pt x="3230" y="58"/>
                  </a:cubicBezTo>
                  <a:cubicBezTo>
                    <a:pt x="3078" y="20"/>
                    <a:pt x="2922" y="1"/>
                    <a:pt x="27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 name="Google Shape;574;p35"/>
            <p:cNvSpPr/>
            <p:nvPr/>
          </p:nvSpPr>
          <p:spPr>
            <a:xfrm rot="-317296">
              <a:off x="5470513" y="1334071"/>
              <a:ext cx="509889" cy="199106"/>
            </a:xfrm>
            <a:custGeom>
              <a:rect b="b" l="l" r="r" t="t"/>
              <a:pathLst>
                <a:path extrusionOk="0" h="1291" w="3306">
                  <a:moveTo>
                    <a:pt x="1835" y="0"/>
                  </a:moveTo>
                  <a:cubicBezTo>
                    <a:pt x="1796" y="0"/>
                    <a:pt x="1757" y="2"/>
                    <a:pt x="1718" y="4"/>
                  </a:cubicBezTo>
                  <a:cubicBezTo>
                    <a:pt x="1199" y="26"/>
                    <a:pt x="692" y="144"/>
                    <a:pt x="227" y="360"/>
                  </a:cubicBezTo>
                  <a:cubicBezTo>
                    <a:pt x="173" y="382"/>
                    <a:pt x="130" y="414"/>
                    <a:pt x="87" y="447"/>
                  </a:cubicBezTo>
                  <a:cubicBezTo>
                    <a:pt x="1" y="533"/>
                    <a:pt x="11" y="609"/>
                    <a:pt x="119" y="663"/>
                  </a:cubicBezTo>
                  <a:cubicBezTo>
                    <a:pt x="152" y="684"/>
                    <a:pt x="195" y="706"/>
                    <a:pt x="238" y="717"/>
                  </a:cubicBezTo>
                  <a:cubicBezTo>
                    <a:pt x="703" y="911"/>
                    <a:pt x="1189" y="1052"/>
                    <a:pt x="1685" y="1160"/>
                  </a:cubicBezTo>
                  <a:cubicBezTo>
                    <a:pt x="1945" y="1235"/>
                    <a:pt x="2215" y="1278"/>
                    <a:pt x="2496" y="1289"/>
                  </a:cubicBezTo>
                  <a:cubicBezTo>
                    <a:pt x="2513" y="1290"/>
                    <a:pt x="2530" y="1291"/>
                    <a:pt x="2548" y="1291"/>
                  </a:cubicBezTo>
                  <a:cubicBezTo>
                    <a:pt x="2701" y="1291"/>
                    <a:pt x="2846" y="1248"/>
                    <a:pt x="2982" y="1170"/>
                  </a:cubicBezTo>
                  <a:cubicBezTo>
                    <a:pt x="3262" y="998"/>
                    <a:pt x="3306" y="684"/>
                    <a:pt x="3079" y="458"/>
                  </a:cubicBezTo>
                  <a:cubicBezTo>
                    <a:pt x="2971" y="350"/>
                    <a:pt x="2852" y="263"/>
                    <a:pt x="2722" y="198"/>
                  </a:cubicBezTo>
                  <a:cubicBezTo>
                    <a:pt x="2445" y="74"/>
                    <a:pt x="2141" y="0"/>
                    <a:pt x="18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 name="Google Shape;575;p35"/>
            <p:cNvSpPr/>
            <p:nvPr/>
          </p:nvSpPr>
          <p:spPr>
            <a:xfrm rot="-317296">
              <a:off x="5466737" y="1560467"/>
              <a:ext cx="295045" cy="360736"/>
            </a:xfrm>
            <a:custGeom>
              <a:rect b="b" l="l" r="r" t="t"/>
              <a:pathLst>
                <a:path extrusionOk="0" h="2339" w="1913">
                  <a:moveTo>
                    <a:pt x="68" y="0"/>
                  </a:moveTo>
                  <a:cubicBezTo>
                    <a:pt x="31" y="0"/>
                    <a:pt x="0" y="24"/>
                    <a:pt x="0" y="69"/>
                  </a:cubicBezTo>
                  <a:cubicBezTo>
                    <a:pt x="0" y="112"/>
                    <a:pt x="0" y="166"/>
                    <a:pt x="0" y="209"/>
                  </a:cubicBezTo>
                  <a:cubicBezTo>
                    <a:pt x="65" y="458"/>
                    <a:pt x="119" y="706"/>
                    <a:pt x="195" y="944"/>
                  </a:cubicBezTo>
                  <a:cubicBezTo>
                    <a:pt x="314" y="1322"/>
                    <a:pt x="508" y="1668"/>
                    <a:pt x="756" y="1970"/>
                  </a:cubicBezTo>
                  <a:cubicBezTo>
                    <a:pt x="875" y="2121"/>
                    <a:pt x="1026" y="2240"/>
                    <a:pt x="1210" y="2305"/>
                  </a:cubicBezTo>
                  <a:cubicBezTo>
                    <a:pt x="1269" y="2328"/>
                    <a:pt x="1330" y="2338"/>
                    <a:pt x="1390" y="2338"/>
                  </a:cubicBezTo>
                  <a:cubicBezTo>
                    <a:pt x="1616" y="2338"/>
                    <a:pt x="1829" y="2187"/>
                    <a:pt x="1880" y="1948"/>
                  </a:cubicBezTo>
                  <a:cubicBezTo>
                    <a:pt x="1901" y="1894"/>
                    <a:pt x="1912" y="1840"/>
                    <a:pt x="1912" y="1786"/>
                  </a:cubicBezTo>
                  <a:cubicBezTo>
                    <a:pt x="1901" y="1495"/>
                    <a:pt x="1793" y="1225"/>
                    <a:pt x="1610" y="1009"/>
                  </a:cubicBezTo>
                  <a:cubicBezTo>
                    <a:pt x="1286" y="588"/>
                    <a:pt x="854" y="263"/>
                    <a:pt x="357" y="80"/>
                  </a:cubicBezTo>
                  <a:cubicBezTo>
                    <a:pt x="314" y="58"/>
                    <a:pt x="270" y="47"/>
                    <a:pt x="227" y="37"/>
                  </a:cubicBezTo>
                  <a:cubicBezTo>
                    <a:pt x="184" y="37"/>
                    <a:pt x="152" y="26"/>
                    <a:pt x="119" y="15"/>
                  </a:cubicBezTo>
                  <a:cubicBezTo>
                    <a:pt x="102" y="5"/>
                    <a:pt x="85"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000"/>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p36"/>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581" name="Google Shape;581;p36"/>
          <p:cNvSpPr/>
          <p:nvPr/>
        </p:nvSpPr>
        <p:spPr>
          <a:xfrm>
            <a:off x="3899647" y="379729"/>
            <a:ext cx="4365812" cy="70788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2" name="Google Shape;582;p36"/>
          <p:cNvSpPr txBox="1"/>
          <p:nvPr/>
        </p:nvSpPr>
        <p:spPr>
          <a:xfrm>
            <a:off x="3526966" y="379729"/>
            <a:ext cx="5138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MARKETING DE INDICAÇÃO </a:t>
            </a:r>
            <a:endParaRPr b="0" i="0" sz="2000" u="none" cap="none" strike="noStrike">
              <a:solidFill>
                <a:schemeClr val="dk1"/>
              </a:solidFill>
              <a:latin typeface="Calibri"/>
              <a:ea typeface="Calibri"/>
              <a:cs typeface="Calibri"/>
              <a:sym typeface="Calibri"/>
            </a:endParaRPr>
          </a:p>
        </p:txBody>
      </p:sp>
      <p:sp>
        <p:nvSpPr>
          <p:cNvPr id="583" name="Google Shape;583;p36"/>
          <p:cNvSpPr txBox="1"/>
          <p:nvPr/>
        </p:nvSpPr>
        <p:spPr>
          <a:xfrm>
            <a:off x="114858" y="6337868"/>
            <a:ext cx="3229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lang="pt-BR" sz="2000">
                <a:solidFill>
                  <a:schemeClr val="dk1"/>
                </a:solidFill>
                <a:latin typeface="Calibri"/>
                <a:ea typeface="Calibri"/>
                <a:cs typeface="Calibri"/>
                <a:sym typeface="Calibri"/>
              </a:rPr>
              <a:t>(Post Digital, s.d.)</a:t>
            </a:r>
            <a:endParaRPr i="0" sz="2000" u="none" cap="none" strike="noStrike">
              <a:solidFill>
                <a:srgbClr val="000000"/>
              </a:solidFill>
              <a:latin typeface="Calibri"/>
              <a:ea typeface="Calibri"/>
              <a:cs typeface="Calibri"/>
              <a:sym typeface="Calibri"/>
            </a:endParaRPr>
          </a:p>
        </p:txBody>
      </p:sp>
      <p:sp>
        <p:nvSpPr>
          <p:cNvPr id="584" name="Google Shape;584;p36"/>
          <p:cNvSpPr txBox="1"/>
          <p:nvPr/>
        </p:nvSpPr>
        <p:spPr>
          <a:xfrm>
            <a:off x="1873624" y="1840358"/>
            <a:ext cx="7969500" cy="2031900"/>
          </a:xfrm>
          <a:prstGeom prst="rect">
            <a:avLst/>
          </a:prstGeom>
          <a:noFill/>
          <a:ln>
            <a:noFill/>
          </a:ln>
        </p:spPr>
        <p:txBody>
          <a:bodyPr anchorCtr="0" anchor="t" bIns="45700" lIns="91425" spcFirstLastPara="1" rIns="91425" wrap="square" tIns="45700">
            <a:spAutoFit/>
          </a:bodyPr>
          <a:lstStyle/>
          <a:p>
            <a:pPr indent="-305435" lvl="0" marL="305435" marR="0" rtl="0" algn="just">
              <a:lnSpc>
                <a:spcPct val="100000"/>
              </a:lnSpc>
              <a:spcBef>
                <a:spcPts val="0"/>
              </a:spcBef>
              <a:spcAft>
                <a:spcPts val="0"/>
              </a:spcAft>
              <a:buClr>
                <a:schemeClr val="dk1"/>
              </a:buClr>
              <a:buSzPts val="1800"/>
              <a:buFont typeface="Noto Sans Symbols"/>
              <a:buChar char="▪"/>
            </a:pPr>
            <a:r>
              <a:rPr b="0" i="0" lang="pt-BR" sz="1800" u="none" cap="none" strike="noStrike">
                <a:solidFill>
                  <a:schemeClr val="dk1"/>
                </a:solidFill>
                <a:latin typeface="Arial"/>
                <a:ea typeface="Arial"/>
                <a:cs typeface="Arial"/>
                <a:sym typeface="Arial"/>
              </a:rPr>
              <a:t>Crie um programa de indicação para incentivar os clientes satisfeitos a recomendarem o seu negócio para outras pessoas;</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05435" lvl="0" marL="305435" marR="0" rtl="0" algn="just">
              <a:lnSpc>
                <a:spcPct val="100000"/>
              </a:lnSpc>
              <a:spcBef>
                <a:spcPts val="0"/>
              </a:spcBef>
              <a:spcAft>
                <a:spcPts val="0"/>
              </a:spcAft>
              <a:buClr>
                <a:schemeClr val="dk1"/>
              </a:buClr>
              <a:buSzPts val="1800"/>
              <a:buFont typeface="Arial"/>
              <a:buChar char="▪"/>
            </a:pPr>
            <a:r>
              <a:rPr b="0" i="0" lang="pt-BR" sz="1800" u="none" cap="none" strike="noStrike">
                <a:solidFill>
                  <a:schemeClr val="dk1"/>
                </a:solidFill>
                <a:latin typeface="Arial"/>
                <a:ea typeface="Arial"/>
                <a:cs typeface="Arial"/>
                <a:sym typeface="Arial"/>
              </a:rPr>
              <a:t>A indicação além de ser uma ferramenta  poderosa para atrair novos clientes para o seu negócio, é valiosa pois faz com que os clientes atraídos comprem mais produtos do que os que chegaram por você por outros caminhos.</a:t>
            </a:r>
            <a:endParaRPr b="0" i="0" sz="1800" u="none" cap="none" strike="noStrike">
              <a:solidFill>
                <a:schemeClr val="dk1"/>
              </a:solidFill>
              <a:latin typeface="Arial"/>
              <a:ea typeface="Arial"/>
              <a:cs typeface="Arial"/>
              <a:sym typeface="Arial"/>
            </a:endParaRPr>
          </a:p>
        </p:txBody>
      </p:sp>
      <p:pic>
        <p:nvPicPr>
          <p:cNvPr descr="Notebook E Celular Imagens – Download Grátis no Freepik" id="585" name="Google Shape;585;p36"/>
          <p:cNvPicPr preferRelativeResize="0"/>
          <p:nvPr/>
        </p:nvPicPr>
        <p:blipFill rotWithShape="1">
          <a:blip r:embed="rId4">
            <a:alphaModFix/>
          </a:blip>
          <a:srcRect b="0" l="0" r="0" t="0"/>
          <a:stretch/>
        </p:blipFill>
        <p:spPr>
          <a:xfrm>
            <a:off x="4235822" y="3836276"/>
            <a:ext cx="4119284" cy="2574552"/>
          </a:xfrm>
          <a:prstGeom prst="rect">
            <a:avLst/>
          </a:prstGeom>
          <a:noFill/>
          <a:ln>
            <a:noFill/>
          </a:ln>
        </p:spPr>
      </p:pic>
      <p:pic>
        <p:nvPicPr>
          <p:cNvPr id="586" name="Google Shape;586;p36"/>
          <p:cNvPicPr preferRelativeResize="0"/>
          <p:nvPr/>
        </p:nvPicPr>
        <p:blipFill rotWithShape="1">
          <a:blip r:embed="rId3">
            <a:alphaModFix/>
          </a:blip>
          <a:srcRect b="0" l="0" r="0" t="0"/>
          <a:stretch/>
        </p:blipFill>
        <p:spPr>
          <a:xfrm>
            <a:off x="10815782" y="6126492"/>
            <a:ext cx="1269873" cy="6511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37"/>
          <p:cNvSpPr/>
          <p:nvPr/>
        </p:nvSpPr>
        <p:spPr>
          <a:xfrm>
            <a:off x="4347882" y="627111"/>
            <a:ext cx="3496235" cy="44959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2" name="Google Shape;592;p37"/>
          <p:cNvSpPr txBox="1"/>
          <p:nvPr/>
        </p:nvSpPr>
        <p:spPr>
          <a:xfrm>
            <a:off x="4587348" y="659548"/>
            <a:ext cx="4655264" cy="3847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pt-BR" sz="1900" u="none" cap="none" strike="noStrike">
                <a:solidFill>
                  <a:srgbClr val="242625"/>
                </a:solidFill>
                <a:latin typeface="Arial"/>
                <a:ea typeface="Arial"/>
                <a:cs typeface="Arial"/>
                <a:sym typeface="Arial"/>
              </a:rPr>
              <a:t>POSTE OS FEEDBACKS </a:t>
            </a:r>
            <a:endParaRPr b="0" i="0" sz="1900" u="none" cap="none" strike="noStrike">
              <a:solidFill>
                <a:schemeClr val="dk1"/>
              </a:solidFill>
              <a:latin typeface="Calibri"/>
              <a:ea typeface="Calibri"/>
              <a:cs typeface="Calibri"/>
              <a:sym typeface="Calibri"/>
            </a:endParaRPr>
          </a:p>
        </p:txBody>
      </p:sp>
      <p:pic>
        <p:nvPicPr>
          <p:cNvPr id="593" name="Google Shape;593;p37"/>
          <p:cNvPicPr preferRelativeResize="0"/>
          <p:nvPr/>
        </p:nvPicPr>
        <p:blipFill rotWithShape="1">
          <a:blip r:embed="rId3">
            <a:alphaModFix/>
          </a:blip>
          <a:srcRect b="0" l="0" r="0" t="0"/>
          <a:stretch/>
        </p:blipFill>
        <p:spPr>
          <a:xfrm>
            <a:off x="1186174" y="1987168"/>
            <a:ext cx="3953249" cy="3794101"/>
          </a:xfrm>
          <a:prstGeom prst="rect">
            <a:avLst/>
          </a:prstGeom>
          <a:noFill/>
          <a:ln>
            <a:noFill/>
          </a:ln>
        </p:spPr>
      </p:pic>
      <p:pic>
        <p:nvPicPr>
          <p:cNvPr id="594" name="Google Shape;594;p37"/>
          <p:cNvPicPr preferRelativeResize="0"/>
          <p:nvPr/>
        </p:nvPicPr>
        <p:blipFill rotWithShape="1">
          <a:blip r:embed="rId4">
            <a:alphaModFix/>
          </a:blip>
          <a:srcRect b="0" l="0" r="0" t="0"/>
          <a:stretch/>
        </p:blipFill>
        <p:spPr>
          <a:xfrm>
            <a:off x="7532711" y="2201028"/>
            <a:ext cx="2535304" cy="3366380"/>
          </a:xfrm>
          <a:prstGeom prst="rect">
            <a:avLst/>
          </a:prstGeom>
          <a:noFill/>
          <a:ln>
            <a:noFill/>
          </a:ln>
        </p:spPr>
      </p:pic>
      <p:pic>
        <p:nvPicPr>
          <p:cNvPr id="595" name="Google Shape;595;p37"/>
          <p:cNvPicPr preferRelativeResize="0"/>
          <p:nvPr/>
        </p:nvPicPr>
        <p:blipFill rotWithShape="1">
          <a:blip r:embed="rId5">
            <a:alphaModFix/>
          </a:blip>
          <a:srcRect b="0" l="0" r="0" t="0"/>
          <a:stretch/>
        </p:blipFill>
        <p:spPr>
          <a:xfrm>
            <a:off x="4933454" y="2030048"/>
            <a:ext cx="2686228" cy="3708340"/>
          </a:xfrm>
          <a:prstGeom prst="rect">
            <a:avLst/>
          </a:prstGeom>
          <a:noFill/>
          <a:ln>
            <a:noFill/>
          </a:ln>
        </p:spPr>
      </p:pic>
      <p:sp>
        <p:nvSpPr>
          <p:cNvPr id="596" name="Google Shape;596;p37"/>
          <p:cNvSpPr txBox="1"/>
          <p:nvPr/>
        </p:nvSpPr>
        <p:spPr>
          <a:xfrm>
            <a:off x="91675" y="6349200"/>
            <a:ext cx="4103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pt-BR" sz="2000">
                <a:solidFill>
                  <a:schemeClr val="dk1"/>
                </a:solidFill>
                <a:latin typeface="Calibri"/>
                <a:ea typeface="Calibri"/>
                <a:cs typeface="Calibri"/>
                <a:sym typeface="Calibri"/>
              </a:rPr>
              <a:t>Fonte: Arquivo pessoal (2025).</a:t>
            </a:r>
            <a:endParaRPr i="0" sz="2000" u="none" cap="none" strike="noStrike">
              <a:solidFill>
                <a:srgbClr val="000000"/>
              </a:solidFill>
              <a:latin typeface="Calibri"/>
              <a:ea typeface="Calibri"/>
              <a:cs typeface="Calibri"/>
              <a:sym typeface="Calibri"/>
            </a:endParaRPr>
          </a:p>
        </p:txBody>
      </p:sp>
      <p:pic>
        <p:nvPicPr>
          <p:cNvPr id="597" name="Google Shape;597;p37"/>
          <p:cNvPicPr preferRelativeResize="0"/>
          <p:nvPr/>
        </p:nvPicPr>
        <p:blipFill rotWithShape="1">
          <a:blip r:embed="rId6">
            <a:alphaModFix/>
          </a:blip>
          <a:srcRect b="0" l="0" r="0" t="0"/>
          <a:stretch/>
        </p:blipFill>
        <p:spPr>
          <a:xfrm>
            <a:off x="10815782" y="6138508"/>
            <a:ext cx="1269873" cy="6511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id="602" name="Google Shape;602;p38"/>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603" name="Google Shape;603;p38"/>
          <p:cNvSpPr/>
          <p:nvPr/>
        </p:nvSpPr>
        <p:spPr>
          <a:xfrm>
            <a:off x="4327236" y="882491"/>
            <a:ext cx="3537527" cy="339898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4" name="Google Shape;604;p38"/>
          <p:cNvSpPr txBox="1"/>
          <p:nvPr/>
        </p:nvSpPr>
        <p:spPr>
          <a:xfrm>
            <a:off x="5230585" y="1315868"/>
            <a:ext cx="2634178" cy="264687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16600"/>
              <a:buFont typeface="Arial"/>
              <a:buNone/>
            </a:pPr>
            <a:r>
              <a:rPr b="1" i="0" lang="pt-BR" sz="16600" u="none" cap="none" strike="noStrike">
                <a:solidFill>
                  <a:srgbClr val="242625"/>
                </a:solidFill>
                <a:latin typeface="Arial Black"/>
                <a:ea typeface="Arial Black"/>
                <a:cs typeface="Arial Black"/>
                <a:sym typeface="Arial Black"/>
              </a:rPr>
              <a:t>9</a:t>
            </a:r>
            <a:endParaRPr b="0" i="0" sz="16600" u="none" cap="none" strike="noStrike">
              <a:solidFill>
                <a:schemeClr val="dk1"/>
              </a:solidFill>
              <a:latin typeface="Arial Black"/>
              <a:ea typeface="Arial Black"/>
              <a:cs typeface="Arial Black"/>
              <a:sym typeface="Arial Black"/>
            </a:endParaRPr>
          </a:p>
        </p:txBody>
      </p:sp>
      <p:sp>
        <p:nvSpPr>
          <p:cNvPr id="605" name="Google Shape;605;p38"/>
          <p:cNvSpPr txBox="1"/>
          <p:nvPr/>
        </p:nvSpPr>
        <p:spPr>
          <a:xfrm>
            <a:off x="2991164" y="4791050"/>
            <a:ext cx="6209700" cy="13236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000"/>
              <a:buFont typeface="Arial"/>
              <a:buNone/>
            </a:pPr>
            <a:r>
              <a:rPr b="1" i="0" lang="pt-BR" sz="4000" u="none" cap="none" strike="noStrike">
                <a:solidFill>
                  <a:schemeClr val="dk1"/>
                </a:solidFill>
                <a:latin typeface="Arial"/>
                <a:ea typeface="Arial"/>
                <a:cs typeface="Arial"/>
                <a:sym typeface="Arial"/>
              </a:rPr>
              <a:t>AUTOMAÇÃO DE MARKETING</a:t>
            </a:r>
            <a:endParaRPr b="1" i="0" sz="4000" u="none" cap="none" strike="noStrike">
              <a:solidFill>
                <a:schemeClr val="dk1"/>
              </a:solidFill>
              <a:latin typeface="Arial"/>
              <a:ea typeface="Arial"/>
              <a:cs typeface="Arial"/>
              <a:sym typeface="Arial"/>
            </a:endParaRPr>
          </a:p>
        </p:txBody>
      </p:sp>
      <p:sp>
        <p:nvSpPr>
          <p:cNvPr id="606" name="Google Shape;606;p38"/>
          <p:cNvSpPr/>
          <p:nvPr/>
        </p:nvSpPr>
        <p:spPr>
          <a:xfrm>
            <a:off x="3448924" y="20802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 name="Google Shape;607;p38"/>
          <p:cNvSpPr/>
          <p:nvPr/>
        </p:nvSpPr>
        <p:spPr>
          <a:xfrm>
            <a:off x="3521346" y="24884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8" name="Google Shape;608;p38"/>
          <p:cNvSpPr/>
          <p:nvPr/>
        </p:nvSpPr>
        <p:spPr>
          <a:xfrm>
            <a:off x="3593386" y="27657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609" name="Google Shape;609;p38"/>
          <p:cNvGrpSpPr/>
          <p:nvPr/>
        </p:nvGrpSpPr>
        <p:grpSpPr>
          <a:xfrm>
            <a:off x="8188599" y="2110865"/>
            <a:ext cx="621105" cy="977477"/>
            <a:chOff x="5425425" y="956555"/>
            <a:chExt cx="621105" cy="977477"/>
          </a:xfrm>
        </p:grpSpPr>
        <p:sp>
          <p:nvSpPr>
            <p:cNvPr id="610" name="Google Shape;610;p38"/>
            <p:cNvSpPr/>
            <p:nvPr/>
          </p:nvSpPr>
          <p:spPr>
            <a:xfrm rot="-317296">
              <a:off x="5436074" y="983645"/>
              <a:ext cx="599806" cy="258792"/>
            </a:xfrm>
            <a:custGeom>
              <a:rect b="b" l="l" r="r" t="t"/>
              <a:pathLst>
                <a:path extrusionOk="0" h="1678" w="3889">
                  <a:moveTo>
                    <a:pt x="2765" y="1"/>
                  </a:moveTo>
                  <a:cubicBezTo>
                    <a:pt x="2609" y="1"/>
                    <a:pt x="2452" y="20"/>
                    <a:pt x="2301" y="58"/>
                  </a:cubicBezTo>
                  <a:cubicBezTo>
                    <a:pt x="1491" y="230"/>
                    <a:pt x="767" y="662"/>
                    <a:pt x="216" y="1278"/>
                  </a:cubicBezTo>
                  <a:cubicBezTo>
                    <a:pt x="151" y="1354"/>
                    <a:pt x="87" y="1429"/>
                    <a:pt x="43" y="1516"/>
                  </a:cubicBezTo>
                  <a:cubicBezTo>
                    <a:pt x="0" y="1570"/>
                    <a:pt x="33" y="1624"/>
                    <a:pt x="87" y="1624"/>
                  </a:cubicBezTo>
                  <a:lnTo>
                    <a:pt x="1145" y="1678"/>
                  </a:lnTo>
                  <a:cubicBezTo>
                    <a:pt x="1523" y="1645"/>
                    <a:pt x="1944" y="1613"/>
                    <a:pt x="2376" y="1570"/>
                  </a:cubicBezTo>
                  <a:cubicBezTo>
                    <a:pt x="2646" y="1548"/>
                    <a:pt x="2916" y="1472"/>
                    <a:pt x="3176" y="1354"/>
                  </a:cubicBezTo>
                  <a:cubicBezTo>
                    <a:pt x="3348" y="1278"/>
                    <a:pt x="3500" y="1159"/>
                    <a:pt x="3629" y="1019"/>
                  </a:cubicBezTo>
                  <a:cubicBezTo>
                    <a:pt x="3888" y="738"/>
                    <a:pt x="3791" y="284"/>
                    <a:pt x="3435" y="144"/>
                  </a:cubicBezTo>
                  <a:cubicBezTo>
                    <a:pt x="3370" y="112"/>
                    <a:pt x="3305" y="79"/>
                    <a:pt x="3230" y="58"/>
                  </a:cubicBezTo>
                  <a:cubicBezTo>
                    <a:pt x="3078" y="20"/>
                    <a:pt x="2922" y="1"/>
                    <a:pt x="27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1" name="Google Shape;611;p38"/>
            <p:cNvSpPr/>
            <p:nvPr/>
          </p:nvSpPr>
          <p:spPr>
            <a:xfrm rot="-317296">
              <a:off x="5470513" y="1334071"/>
              <a:ext cx="509889" cy="199106"/>
            </a:xfrm>
            <a:custGeom>
              <a:rect b="b" l="l" r="r" t="t"/>
              <a:pathLst>
                <a:path extrusionOk="0" h="1291" w="3306">
                  <a:moveTo>
                    <a:pt x="1835" y="0"/>
                  </a:moveTo>
                  <a:cubicBezTo>
                    <a:pt x="1796" y="0"/>
                    <a:pt x="1757" y="2"/>
                    <a:pt x="1718" y="4"/>
                  </a:cubicBezTo>
                  <a:cubicBezTo>
                    <a:pt x="1199" y="26"/>
                    <a:pt x="692" y="144"/>
                    <a:pt x="227" y="360"/>
                  </a:cubicBezTo>
                  <a:cubicBezTo>
                    <a:pt x="173" y="382"/>
                    <a:pt x="130" y="414"/>
                    <a:pt x="87" y="447"/>
                  </a:cubicBezTo>
                  <a:cubicBezTo>
                    <a:pt x="1" y="533"/>
                    <a:pt x="11" y="609"/>
                    <a:pt x="119" y="663"/>
                  </a:cubicBezTo>
                  <a:cubicBezTo>
                    <a:pt x="152" y="684"/>
                    <a:pt x="195" y="706"/>
                    <a:pt x="238" y="717"/>
                  </a:cubicBezTo>
                  <a:cubicBezTo>
                    <a:pt x="703" y="911"/>
                    <a:pt x="1189" y="1052"/>
                    <a:pt x="1685" y="1160"/>
                  </a:cubicBezTo>
                  <a:cubicBezTo>
                    <a:pt x="1945" y="1235"/>
                    <a:pt x="2215" y="1278"/>
                    <a:pt x="2496" y="1289"/>
                  </a:cubicBezTo>
                  <a:cubicBezTo>
                    <a:pt x="2513" y="1290"/>
                    <a:pt x="2530" y="1291"/>
                    <a:pt x="2548" y="1291"/>
                  </a:cubicBezTo>
                  <a:cubicBezTo>
                    <a:pt x="2701" y="1291"/>
                    <a:pt x="2846" y="1248"/>
                    <a:pt x="2982" y="1170"/>
                  </a:cubicBezTo>
                  <a:cubicBezTo>
                    <a:pt x="3262" y="998"/>
                    <a:pt x="3306" y="684"/>
                    <a:pt x="3079" y="458"/>
                  </a:cubicBezTo>
                  <a:cubicBezTo>
                    <a:pt x="2971" y="350"/>
                    <a:pt x="2852" y="263"/>
                    <a:pt x="2722" y="198"/>
                  </a:cubicBezTo>
                  <a:cubicBezTo>
                    <a:pt x="2445" y="74"/>
                    <a:pt x="2141" y="0"/>
                    <a:pt x="18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2" name="Google Shape;612;p38"/>
            <p:cNvSpPr/>
            <p:nvPr/>
          </p:nvSpPr>
          <p:spPr>
            <a:xfrm rot="-317296">
              <a:off x="5466737" y="1560467"/>
              <a:ext cx="295045" cy="360736"/>
            </a:xfrm>
            <a:custGeom>
              <a:rect b="b" l="l" r="r" t="t"/>
              <a:pathLst>
                <a:path extrusionOk="0" h="2339" w="1913">
                  <a:moveTo>
                    <a:pt x="68" y="0"/>
                  </a:moveTo>
                  <a:cubicBezTo>
                    <a:pt x="31" y="0"/>
                    <a:pt x="0" y="24"/>
                    <a:pt x="0" y="69"/>
                  </a:cubicBezTo>
                  <a:cubicBezTo>
                    <a:pt x="0" y="112"/>
                    <a:pt x="0" y="166"/>
                    <a:pt x="0" y="209"/>
                  </a:cubicBezTo>
                  <a:cubicBezTo>
                    <a:pt x="65" y="458"/>
                    <a:pt x="119" y="706"/>
                    <a:pt x="195" y="944"/>
                  </a:cubicBezTo>
                  <a:cubicBezTo>
                    <a:pt x="314" y="1322"/>
                    <a:pt x="508" y="1668"/>
                    <a:pt x="756" y="1970"/>
                  </a:cubicBezTo>
                  <a:cubicBezTo>
                    <a:pt x="875" y="2121"/>
                    <a:pt x="1026" y="2240"/>
                    <a:pt x="1210" y="2305"/>
                  </a:cubicBezTo>
                  <a:cubicBezTo>
                    <a:pt x="1269" y="2328"/>
                    <a:pt x="1330" y="2338"/>
                    <a:pt x="1390" y="2338"/>
                  </a:cubicBezTo>
                  <a:cubicBezTo>
                    <a:pt x="1616" y="2338"/>
                    <a:pt x="1829" y="2187"/>
                    <a:pt x="1880" y="1948"/>
                  </a:cubicBezTo>
                  <a:cubicBezTo>
                    <a:pt x="1901" y="1894"/>
                    <a:pt x="1912" y="1840"/>
                    <a:pt x="1912" y="1786"/>
                  </a:cubicBezTo>
                  <a:cubicBezTo>
                    <a:pt x="1901" y="1495"/>
                    <a:pt x="1793" y="1225"/>
                    <a:pt x="1610" y="1009"/>
                  </a:cubicBezTo>
                  <a:cubicBezTo>
                    <a:pt x="1286" y="588"/>
                    <a:pt x="854" y="263"/>
                    <a:pt x="357" y="80"/>
                  </a:cubicBezTo>
                  <a:cubicBezTo>
                    <a:pt x="314" y="58"/>
                    <a:pt x="270" y="47"/>
                    <a:pt x="227" y="37"/>
                  </a:cubicBezTo>
                  <a:cubicBezTo>
                    <a:pt x="184" y="37"/>
                    <a:pt x="152" y="26"/>
                    <a:pt x="119" y="15"/>
                  </a:cubicBezTo>
                  <a:cubicBezTo>
                    <a:pt x="102" y="5"/>
                    <a:pt x="85"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id="617" name="Google Shape;617;p39"/>
          <p:cNvPicPr preferRelativeResize="0"/>
          <p:nvPr/>
        </p:nvPicPr>
        <p:blipFill rotWithShape="1">
          <a:blip r:embed="rId3">
            <a:alphaModFix/>
          </a:blip>
          <a:srcRect b="0" l="0" r="0" t="0"/>
          <a:stretch/>
        </p:blipFill>
        <p:spPr>
          <a:xfrm>
            <a:off x="10815782" y="6126492"/>
            <a:ext cx="1269873" cy="651126"/>
          </a:xfrm>
          <a:prstGeom prst="rect">
            <a:avLst/>
          </a:prstGeom>
          <a:noFill/>
          <a:ln>
            <a:noFill/>
          </a:ln>
        </p:spPr>
      </p:pic>
      <p:sp>
        <p:nvSpPr>
          <p:cNvPr id="618" name="Google Shape;618;p39"/>
          <p:cNvSpPr/>
          <p:nvPr/>
        </p:nvSpPr>
        <p:spPr>
          <a:xfrm>
            <a:off x="3454601" y="612812"/>
            <a:ext cx="5282793" cy="44959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9" name="Google Shape;619;p39"/>
          <p:cNvSpPr txBox="1"/>
          <p:nvPr/>
        </p:nvSpPr>
        <p:spPr>
          <a:xfrm>
            <a:off x="3454642" y="637505"/>
            <a:ext cx="52827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AUTOMAÇÃO DE MARKETING</a:t>
            </a:r>
            <a:endParaRPr b="1" i="0" sz="2000" u="none" cap="none" strike="noStrike">
              <a:solidFill>
                <a:srgbClr val="242625"/>
              </a:solidFill>
              <a:latin typeface="Arial"/>
              <a:ea typeface="Arial"/>
              <a:cs typeface="Arial"/>
              <a:sym typeface="Arial"/>
            </a:endParaRPr>
          </a:p>
        </p:txBody>
      </p:sp>
      <p:sp>
        <p:nvSpPr>
          <p:cNvPr id="620" name="Google Shape;620;p39"/>
          <p:cNvSpPr txBox="1"/>
          <p:nvPr/>
        </p:nvSpPr>
        <p:spPr>
          <a:xfrm>
            <a:off x="128784" y="6346796"/>
            <a:ext cx="4175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pt-BR" sz="2000">
                <a:solidFill>
                  <a:schemeClr val="dk1"/>
                </a:solidFill>
                <a:latin typeface="Calibri"/>
                <a:ea typeface="Calibri"/>
                <a:cs typeface="Calibri"/>
                <a:sym typeface="Calibri"/>
              </a:rPr>
              <a:t>(AE Digital, 2021)</a:t>
            </a:r>
            <a:endParaRPr i="0" sz="2000" u="none" cap="none" strike="noStrike">
              <a:solidFill>
                <a:srgbClr val="000000"/>
              </a:solidFill>
              <a:latin typeface="Calibri"/>
              <a:ea typeface="Calibri"/>
              <a:cs typeface="Calibri"/>
              <a:sym typeface="Calibri"/>
            </a:endParaRPr>
          </a:p>
        </p:txBody>
      </p:sp>
      <p:sp>
        <p:nvSpPr>
          <p:cNvPr id="621" name="Google Shape;621;p39"/>
          <p:cNvSpPr txBox="1"/>
          <p:nvPr/>
        </p:nvSpPr>
        <p:spPr>
          <a:xfrm>
            <a:off x="1572012" y="1801140"/>
            <a:ext cx="3998400" cy="369300"/>
          </a:xfrm>
          <a:prstGeom prst="rect">
            <a:avLst/>
          </a:prstGeom>
          <a:noFill/>
          <a:ln>
            <a:noFill/>
          </a:ln>
        </p:spPr>
        <p:txBody>
          <a:bodyPr anchorCtr="0" anchor="t" bIns="45700" lIns="91425" spcFirstLastPara="1" rIns="91425" wrap="square" tIns="45700">
            <a:spAutoFit/>
          </a:bodyPr>
          <a:lstStyle/>
          <a:p>
            <a:pPr indent="-305435" lvl="0" marL="305435" marR="0" rtl="0" algn="just">
              <a:lnSpc>
                <a:spcPct val="100000"/>
              </a:lnSpc>
              <a:spcBef>
                <a:spcPts val="0"/>
              </a:spcBef>
              <a:spcAft>
                <a:spcPts val="0"/>
              </a:spcAft>
              <a:buClr>
                <a:srgbClr val="000000"/>
              </a:buClr>
              <a:buSzPts val="1800"/>
              <a:buFont typeface="Arial"/>
              <a:buNone/>
            </a:pPr>
            <a:r>
              <a:rPr b="1" i="0" lang="pt-BR"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22" name="Google Shape;622;p39"/>
          <p:cNvSpPr txBox="1"/>
          <p:nvPr/>
        </p:nvSpPr>
        <p:spPr>
          <a:xfrm>
            <a:off x="2458075" y="2563425"/>
            <a:ext cx="7995000" cy="1569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A automação de marketing é o uso do software e a tecnologia para otimizar as atividades de marketing repetitivas e manuais. Trata-se de uma técnica frequentemente usada nas atividades como email, publicidade e postagens de mídia social. </a:t>
            </a:r>
            <a:r>
              <a:rPr b="0" i="0" lang="pt-BR" sz="1800" u="none" cap="none" strike="noStrike">
                <a:solidFill>
                  <a:schemeClr val="dk1"/>
                </a:solidFill>
                <a:latin typeface="Arial"/>
                <a:ea typeface="Arial"/>
                <a:cs typeface="Arial"/>
                <a:sym typeface="Arial"/>
              </a:rPr>
              <a:t>E tem como objetivo economizar o tempo e recursos, aumentar o engajamento e atrair e qualificar novos clientes.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pic>
        <p:nvPicPr>
          <p:cNvPr id="161" name="Google Shape;161;p4"/>
          <p:cNvPicPr preferRelativeResize="0"/>
          <p:nvPr/>
        </p:nvPicPr>
        <p:blipFill rotWithShape="1">
          <a:blip r:embed="rId3">
            <a:alphaModFix/>
          </a:blip>
          <a:srcRect b="0" l="0" r="0" t="0"/>
          <a:stretch/>
        </p:blipFill>
        <p:spPr>
          <a:xfrm>
            <a:off x="10322859" y="5925670"/>
            <a:ext cx="1637179" cy="795277"/>
          </a:xfrm>
          <a:prstGeom prst="rect">
            <a:avLst/>
          </a:prstGeom>
          <a:noFill/>
          <a:ln>
            <a:noFill/>
          </a:ln>
        </p:spPr>
      </p:pic>
      <p:sp>
        <p:nvSpPr>
          <p:cNvPr id="162" name="Google Shape;162;p4"/>
          <p:cNvSpPr txBox="1"/>
          <p:nvPr/>
        </p:nvSpPr>
        <p:spPr>
          <a:xfrm>
            <a:off x="5076262" y="1728318"/>
            <a:ext cx="1963200" cy="58500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3200"/>
              <a:buFont typeface="Arial"/>
              <a:buNone/>
            </a:pPr>
            <a:r>
              <a:rPr b="1" i="0" lang="pt-BR" sz="3200" u="none" cap="none" strike="noStrike">
                <a:solidFill>
                  <a:srgbClr val="242625"/>
                </a:solidFill>
                <a:latin typeface="Arial"/>
                <a:ea typeface="Arial"/>
                <a:cs typeface="Arial"/>
                <a:sym typeface="Arial"/>
              </a:rPr>
              <a:t>TEMA 13</a:t>
            </a:r>
            <a:endParaRPr b="0" i="0" sz="3200" u="none" cap="none" strike="noStrike">
              <a:solidFill>
                <a:schemeClr val="dk1"/>
              </a:solidFill>
              <a:latin typeface="Arial"/>
              <a:ea typeface="Arial"/>
              <a:cs typeface="Arial"/>
              <a:sym typeface="Arial"/>
            </a:endParaRPr>
          </a:p>
        </p:txBody>
      </p:sp>
      <p:sp>
        <p:nvSpPr>
          <p:cNvPr id="163" name="Google Shape;163;p4"/>
          <p:cNvSpPr/>
          <p:nvPr/>
        </p:nvSpPr>
        <p:spPr>
          <a:xfrm>
            <a:off x="883020" y="2644586"/>
            <a:ext cx="10349700" cy="13218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Como atingir seu  público alvo para  expandir o seu  empreendimento? (incluindo marketing)&#10;" id="164" name="Google Shape;164;p4"/>
          <p:cNvSpPr txBox="1"/>
          <p:nvPr/>
        </p:nvSpPr>
        <p:spPr>
          <a:xfrm>
            <a:off x="883020" y="2566375"/>
            <a:ext cx="10425900" cy="1292400"/>
          </a:xfrm>
          <a:prstGeom prst="rect">
            <a:avLst/>
          </a:prstGeom>
          <a:noFill/>
          <a:ln>
            <a:noFill/>
          </a:ln>
        </p:spPr>
        <p:txBody>
          <a:bodyPr anchorCtr="0" anchor="t" bIns="45700" lIns="91425" spcFirstLastPara="1" rIns="91425" wrap="square" tIns="45700">
            <a:spAutoFit/>
          </a:bodyPr>
          <a:lstStyle/>
          <a:p>
            <a:pPr indent="0" lvl="0" marL="12700" marR="5080" rtl="0" algn="ctr">
              <a:lnSpc>
                <a:spcPct val="116599"/>
              </a:lnSpc>
              <a:spcBef>
                <a:spcPts val="0"/>
              </a:spcBef>
              <a:spcAft>
                <a:spcPts val="0"/>
              </a:spcAft>
              <a:buClr>
                <a:srgbClr val="000000"/>
              </a:buClr>
              <a:buSzPts val="3600"/>
              <a:buFont typeface="Arial"/>
              <a:buNone/>
            </a:pPr>
            <a:r>
              <a:rPr b="0" i="0" lang="pt-BR" sz="3600" u="none" cap="none" strike="noStrike">
                <a:solidFill>
                  <a:schemeClr val="dk1"/>
                </a:solidFill>
                <a:latin typeface="Arial"/>
                <a:ea typeface="Arial"/>
                <a:cs typeface="Arial"/>
                <a:sym typeface="Arial"/>
              </a:rPr>
              <a:t>Como atingir seu  público alvo para  expandir o seu  empreendimento. (Utilizando marketing)</a:t>
            </a:r>
            <a:endParaRPr b="0" i="0" sz="3600" u="none" cap="none" strike="noStrike">
              <a:solidFill>
                <a:schemeClr val="dk1"/>
              </a:solidFill>
              <a:latin typeface="Arial"/>
              <a:ea typeface="Arial"/>
              <a:cs typeface="Arial"/>
              <a:sym typeface="Arial"/>
            </a:endParaRPr>
          </a:p>
        </p:txBody>
      </p:sp>
      <p:cxnSp>
        <p:nvCxnSpPr>
          <p:cNvPr id="165" name="Google Shape;165;p4"/>
          <p:cNvCxnSpPr/>
          <p:nvPr/>
        </p:nvCxnSpPr>
        <p:spPr>
          <a:xfrm>
            <a:off x="5076262" y="2313093"/>
            <a:ext cx="1800000" cy="0"/>
          </a:xfrm>
          <a:prstGeom prst="straightConnector1">
            <a:avLst/>
          </a:prstGeom>
          <a:noFill/>
          <a:ln cap="flat" cmpd="sng" w="9525">
            <a:solidFill>
              <a:srgbClr val="C0FF72"/>
            </a:solidFill>
            <a:prstDash val="solid"/>
            <a:miter lim="800000"/>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pic>
        <p:nvPicPr>
          <p:cNvPr id="627" name="Google Shape;627;p40"/>
          <p:cNvPicPr preferRelativeResize="0"/>
          <p:nvPr/>
        </p:nvPicPr>
        <p:blipFill rotWithShape="1">
          <a:blip r:embed="rId3">
            <a:alphaModFix/>
          </a:blip>
          <a:srcRect b="0" l="0" r="0" t="0"/>
          <a:stretch/>
        </p:blipFill>
        <p:spPr>
          <a:xfrm>
            <a:off x="1625275" y="2949975"/>
            <a:ext cx="8406600" cy="3253550"/>
          </a:xfrm>
          <a:prstGeom prst="rect">
            <a:avLst/>
          </a:prstGeom>
          <a:noFill/>
          <a:ln>
            <a:noFill/>
          </a:ln>
        </p:spPr>
      </p:pic>
      <p:sp>
        <p:nvSpPr>
          <p:cNvPr id="628" name="Google Shape;628;p40"/>
          <p:cNvSpPr txBox="1"/>
          <p:nvPr/>
        </p:nvSpPr>
        <p:spPr>
          <a:xfrm>
            <a:off x="4147250" y="728550"/>
            <a:ext cx="4601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chemeClr val="dk1"/>
                </a:solidFill>
                <a:highlight>
                  <a:srgbClr val="C1FF72"/>
                </a:highlight>
                <a:latin typeface="Arial"/>
                <a:ea typeface="Arial"/>
                <a:cs typeface="Arial"/>
                <a:sym typeface="Arial"/>
              </a:rPr>
              <a:t>          FUNIL DE MARKETING         </a:t>
            </a:r>
            <a:endParaRPr b="1" i="0" sz="2000" u="none" cap="none" strike="noStrike">
              <a:solidFill>
                <a:schemeClr val="dk1"/>
              </a:solidFill>
              <a:highlight>
                <a:srgbClr val="C1FF72"/>
              </a:highlight>
              <a:latin typeface="Arial"/>
              <a:ea typeface="Arial"/>
              <a:cs typeface="Arial"/>
              <a:sym typeface="Arial"/>
            </a:endParaRPr>
          </a:p>
        </p:txBody>
      </p:sp>
      <p:sp>
        <p:nvSpPr>
          <p:cNvPr id="629" name="Google Shape;629;p40"/>
          <p:cNvSpPr txBox="1"/>
          <p:nvPr/>
        </p:nvSpPr>
        <p:spPr>
          <a:xfrm>
            <a:off x="1581025" y="1380075"/>
            <a:ext cx="8495100" cy="1569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0" i="0" lang="pt-BR" sz="1800" u="none" cap="none" strike="noStrike">
                <a:solidFill>
                  <a:schemeClr val="dk1"/>
                </a:solidFill>
                <a:latin typeface="Arial"/>
                <a:ea typeface="Arial"/>
                <a:cs typeface="Arial"/>
                <a:sym typeface="Arial"/>
              </a:rPr>
              <a:t>O funil de vendas é como um mapa que mostra a jornada de um cliente em potencial (leads), desde o momento em que ele conhece sua marca até o momento em que realiza a compra. Onde no topo você tem muitas pessoas interessadas e no fundo, um número menor de clientes que possivelmente compraram.</a:t>
            </a:r>
            <a:endParaRPr b="0" i="0" sz="1800" u="none" cap="none" strike="noStrike">
              <a:solidFill>
                <a:schemeClr val="dk1"/>
              </a:solidFill>
              <a:latin typeface="Arial"/>
              <a:ea typeface="Arial"/>
              <a:cs typeface="Arial"/>
              <a:sym typeface="Arial"/>
            </a:endParaRPr>
          </a:p>
        </p:txBody>
      </p:sp>
      <p:pic>
        <p:nvPicPr>
          <p:cNvPr id="630" name="Google Shape;630;p40"/>
          <p:cNvPicPr preferRelativeResize="0"/>
          <p:nvPr/>
        </p:nvPicPr>
        <p:blipFill rotWithShape="1">
          <a:blip r:embed="rId4">
            <a:alphaModFix/>
          </a:blip>
          <a:srcRect b="0" l="0" r="0" t="0"/>
          <a:stretch/>
        </p:blipFill>
        <p:spPr>
          <a:xfrm>
            <a:off x="10815782" y="6126492"/>
            <a:ext cx="1269873" cy="651126"/>
          </a:xfrm>
          <a:prstGeom prst="rect">
            <a:avLst/>
          </a:prstGeom>
          <a:noFill/>
          <a:ln>
            <a:noFill/>
          </a:ln>
        </p:spPr>
      </p:pic>
      <p:sp>
        <p:nvSpPr>
          <p:cNvPr id="631" name="Google Shape;631;p40"/>
          <p:cNvSpPr txBox="1"/>
          <p:nvPr/>
        </p:nvSpPr>
        <p:spPr>
          <a:xfrm>
            <a:off x="123675" y="6238292"/>
            <a:ext cx="5324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lang="pt-BR" sz="2000">
                <a:solidFill>
                  <a:srgbClr val="77DA00"/>
                </a:solidFill>
                <a:latin typeface="Calibri"/>
                <a:ea typeface="Calibri"/>
                <a:cs typeface="Calibri"/>
                <a:sym typeface="Calibri"/>
              </a:rPr>
              <a:t>(DMX Web Solutions, 2024)</a:t>
            </a:r>
            <a:endParaRPr b="0" i="0" sz="2000" u="none" cap="none" strike="noStrike">
              <a:solidFill>
                <a:srgbClr val="77DA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pic>
        <p:nvPicPr>
          <p:cNvPr id="636" name="Google Shape;636;p41"/>
          <p:cNvPicPr preferRelativeResize="0"/>
          <p:nvPr/>
        </p:nvPicPr>
        <p:blipFill rotWithShape="1">
          <a:blip r:embed="rId3">
            <a:alphaModFix/>
          </a:blip>
          <a:srcRect b="0" l="0" r="0" t="0"/>
          <a:stretch/>
        </p:blipFill>
        <p:spPr>
          <a:xfrm>
            <a:off x="10815782" y="6126492"/>
            <a:ext cx="1269873" cy="651126"/>
          </a:xfrm>
          <a:prstGeom prst="rect">
            <a:avLst/>
          </a:prstGeom>
          <a:noFill/>
          <a:ln>
            <a:noFill/>
          </a:ln>
        </p:spPr>
      </p:pic>
      <p:sp>
        <p:nvSpPr>
          <p:cNvPr id="637" name="Google Shape;637;p41"/>
          <p:cNvSpPr/>
          <p:nvPr/>
        </p:nvSpPr>
        <p:spPr>
          <a:xfrm>
            <a:off x="3834299" y="411271"/>
            <a:ext cx="5031300" cy="6510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8" name="Google Shape;638;p41"/>
          <p:cNvSpPr txBox="1"/>
          <p:nvPr/>
        </p:nvSpPr>
        <p:spPr>
          <a:xfrm>
            <a:off x="4088262" y="382768"/>
            <a:ext cx="4523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COMO USAR A AUTOMAÇÃO DE MARKETING NA PRÁTICA? </a:t>
            </a:r>
            <a:endParaRPr b="0" i="0" sz="2000" u="none" cap="none" strike="noStrike">
              <a:solidFill>
                <a:schemeClr val="dk1"/>
              </a:solidFill>
              <a:latin typeface="Calibri"/>
              <a:ea typeface="Calibri"/>
              <a:cs typeface="Calibri"/>
              <a:sym typeface="Calibri"/>
            </a:endParaRPr>
          </a:p>
        </p:txBody>
      </p:sp>
      <p:sp>
        <p:nvSpPr>
          <p:cNvPr id="639" name="Google Shape;639;p41"/>
          <p:cNvSpPr txBox="1"/>
          <p:nvPr/>
        </p:nvSpPr>
        <p:spPr>
          <a:xfrm>
            <a:off x="127736" y="6343257"/>
            <a:ext cx="9917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pt-BR" sz="2000">
                <a:solidFill>
                  <a:schemeClr val="dk1"/>
                </a:solidFill>
                <a:latin typeface="Calibri"/>
                <a:ea typeface="Calibri"/>
                <a:cs typeface="Calibri"/>
                <a:sym typeface="Calibri"/>
              </a:rPr>
              <a:t>(Tecnoblog, 2024)</a:t>
            </a:r>
            <a:endParaRPr i="0" sz="2000" u="none" cap="none" strike="noStrike">
              <a:solidFill>
                <a:srgbClr val="000000"/>
              </a:solidFill>
              <a:latin typeface="Calibri"/>
              <a:ea typeface="Calibri"/>
              <a:cs typeface="Calibri"/>
              <a:sym typeface="Calibri"/>
            </a:endParaRPr>
          </a:p>
        </p:txBody>
      </p:sp>
      <p:pic>
        <p:nvPicPr>
          <p:cNvPr descr="Balão de chat" id="640" name="Google Shape;640;p41"/>
          <p:cNvPicPr preferRelativeResize="0"/>
          <p:nvPr/>
        </p:nvPicPr>
        <p:blipFill rotWithShape="1">
          <a:blip r:embed="rId4">
            <a:alphaModFix/>
          </a:blip>
          <a:srcRect b="0" l="0" r="0" t="0"/>
          <a:stretch/>
        </p:blipFill>
        <p:spPr>
          <a:xfrm>
            <a:off x="3956378" y="4920204"/>
            <a:ext cx="1351091" cy="1351091"/>
          </a:xfrm>
          <a:prstGeom prst="rect">
            <a:avLst/>
          </a:prstGeom>
          <a:noFill/>
          <a:ln>
            <a:noFill/>
          </a:ln>
        </p:spPr>
      </p:pic>
      <p:pic>
        <p:nvPicPr>
          <p:cNvPr descr="Voz" id="641" name="Google Shape;641;p41"/>
          <p:cNvPicPr preferRelativeResize="0"/>
          <p:nvPr/>
        </p:nvPicPr>
        <p:blipFill rotWithShape="1">
          <a:blip r:embed="rId5">
            <a:alphaModFix/>
          </a:blip>
          <a:srcRect b="0" l="0" r="0" t="0"/>
          <a:stretch/>
        </p:blipFill>
        <p:spPr>
          <a:xfrm>
            <a:off x="6244876" y="4850431"/>
            <a:ext cx="1351090" cy="1351090"/>
          </a:xfrm>
          <a:prstGeom prst="rect">
            <a:avLst/>
          </a:prstGeom>
          <a:noFill/>
          <a:ln>
            <a:noFill/>
          </a:ln>
        </p:spPr>
      </p:pic>
      <p:sp>
        <p:nvSpPr>
          <p:cNvPr id="642" name="Google Shape;642;p41"/>
          <p:cNvSpPr/>
          <p:nvPr/>
        </p:nvSpPr>
        <p:spPr>
          <a:xfrm>
            <a:off x="2451825" y="1764625"/>
            <a:ext cx="6982500" cy="3085800"/>
          </a:xfrm>
          <a:prstGeom prst="roundRect">
            <a:avLst>
              <a:gd fmla="val 16667" name="adj"/>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3" name="Google Shape;643;p41"/>
          <p:cNvSpPr txBox="1"/>
          <p:nvPr/>
        </p:nvSpPr>
        <p:spPr>
          <a:xfrm>
            <a:off x="2640081" y="1857671"/>
            <a:ext cx="6535200" cy="2862900"/>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100000"/>
              </a:lnSpc>
              <a:spcBef>
                <a:spcPts val="0"/>
              </a:spcBef>
              <a:spcAft>
                <a:spcPts val="0"/>
              </a:spcAft>
              <a:buClr>
                <a:schemeClr val="dk1"/>
              </a:buClr>
              <a:buSzPts val="1800"/>
              <a:buFont typeface="Calibri"/>
              <a:buChar char="●"/>
            </a:pPr>
            <a:r>
              <a:rPr b="1" i="0" lang="pt-BR" sz="1800" u="none" cap="none" strike="noStrike">
                <a:solidFill>
                  <a:srgbClr val="000000"/>
                </a:solidFill>
                <a:latin typeface="Arial"/>
                <a:ea typeface="Arial"/>
                <a:cs typeface="Arial"/>
                <a:sym typeface="Arial"/>
              </a:rPr>
              <a:t>EMAIL MARKETING:</a:t>
            </a:r>
            <a:r>
              <a:rPr b="0" i="0" lang="pt-BR" sz="1800" u="none" cap="none" strike="noStrike">
                <a:solidFill>
                  <a:srgbClr val="000000"/>
                </a:solidFill>
                <a:latin typeface="Arial"/>
                <a:ea typeface="Arial"/>
                <a:cs typeface="Arial"/>
                <a:sym typeface="Arial"/>
              </a:rPr>
              <a:t> Usando as campanhas direcionadas para alcançar segmentos específicos de clientes, criando conteúdos sob medida para cada segmento e entregando com regularidade;</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ts val="1800"/>
              <a:buFont typeface="Arial"/>
              <a:buChar char="●"/>
            </a:pPr>
            <a:r>
              <a:rPr b="1" i="0" lang="pt-BR" sz="1800" u="none" cap="none" strike="noStrike">
                <a:solidFill>
                  <a:srgbClr val="000000"/>
                </a:solidFill>
                <a:latin typeface="Arial"/>
                <a:ea typeface="Arial"/>
                <a:cs typeface="Arial"/>
                <a:sym typeface="Arial"/>
              </a:rPr>
              <a:t>MÍDIAS SOCIAIS:</a:t>
            </a:r>
            <a:r>
              <a:rPr b="0" i="0" lang="pt-BR" sz="1800" u="none" cap="none" strike="noStrike">
                <a:solidFill>
                  <a:srgbClr val="000000"/>
                </a:solidFill>
                <a:latin typeface="Arial"/>
                <a:ea typeface="Arial"/>
                <a:cs typeface="Arial"/>
                <a:sym typeface="Arial"/>
              </a:rPr>
              <a:t> Programe publicações e configure gatilhos e mensagens automáticas para o melhor contato com os clientes no chat;</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ts val="1800"/>
              <a:buFont typeface="Arial"/>
              <a:buChar char="●"/>
            </a:pPr>
            <a:r>
              <a:rPr b="1" i="0" lang="pt-BR" sz="1800" u="none" cap="none" strike="noStrike">
                <a:solidFill>
                  <a:srgbClr val="000000"/>
                </a:solidFill>
                <a:latin typeface="Arial"/>
                <a:ea typeface="Arial"/>
                <a:cs typeface="Arial"/>
                <a:sym typeface="Arial"/>
              </a:rPr>
              <a:t>TESTE A/B:</a:t>
            </a:r>
            <a:r>
              <a:rPr b="0" i="0" lang="pt-BR" sz="1800" u="none" cap="none" strike="noStrike">
                <a:solidFill>
                  <a:srgbClr val="000000"/>
                </a:solidFill>
                <a:latin typeface="Arial"/>
                <a:ea typeface="Arial"/>
                <a:cs typeface="Arial"/>
                <a:sym typeface="Arial"/>
              </a:rPr>
              <a:t> Teste automaticamente variações de e-mails ou páginas web para determinar qual tem melhor desempenho em termos de engajamento e conversões.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id="648" name="Google Shape;648;p42"/>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649" name="Google Shape;649;p42"/>
          <p:cNvSpPr/>
          <p:nvPr/>
        </p:nvSpPr>
        <p:spPr>
          <a:xfrm>
            <a:off x="4327234" y="888443"/>
            <a:ext cx="3537527" cy="339898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 name="Google Shape;650;p42"/>
          <p:cNvSpPr txBox="1"/>
          <p:nvPr/>
        </p:nvSpPr>
        <p:spPr>
          <a:xfrm>
            <a:off x="4507175" y="1377683"/>
            <a:ext cx="3870258" cy="264687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16600"/>
              <a:buFont typeface="Arial"/>
              <a:buNone/>
            </a:pPr>
            <a:r>
              <a:rPr b="1" i="0" lang="pt-BR" sz="16600" u="none" cap="none" strike="noStrike">
                <a:solidFill>
                  <a:srgbClr val="242625"/>
                </a:solidFill>
                <a:latin typeface="Arial Black"/>
                <a:ea typeface="Arial Black"/>
                <a:cs typeface="Arial Black"/>
                <a:sym typeface="Arial Black"/>
              </a:rPr>
              <a:t>10</a:t>
            </a:r>
            <a:endParaRPr b="0" i="0" sz="16600" u="none" cap="none" strike="noStrike">
              <a:solidFill>
                <a:schemeClr val="dk1"/>
              </a:solidFill>
              <a:latin typeface="Arial Black"/>
              <a:ea typeface="Arial Black"/>
              <a:cs typeface="Arial Black"/>
              <a:sym typeface="Arial Black"/>
            </a:endParaRPr>
          </a:p>
        </p:txBody>
      </p:sp>
      <p:sp>
        <p:nvSpPr>
          <p:cNvPr id="651" name="Google Shape;651;p42"/>
          <p:cNvSpPr txBox="1"/>
          <p:nvPr/>
        </p:nvSpPr>
        <p:spPr>
          <a:xfrm>
            <a:off x="2991175" y="4714850"/>
            <a:ext cx="6229800" cy="25551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000"/>
              <a:buFont typeface="Arial"/>
              <a:buNone/>
            </a:pPr>
            <a:r>
              <a:rPr b="1" i="0" lang="pt-BR" sz="4000" u="none" cap="none" strike="noStrike">
                <a:solidFill>
                  <a:schemeClr val="dk1"/>
                </a:solidFill>
                <a:latin typeface="Arial"/>
                <a:ea typeface="Arial"/>
                <a:cs typeface="Arial"/>
                <a:sym typeface="Arial"/>
              </a:rPr>
              <a:t>PROGRAMA DE FIDELIDADE E INDICAÇÃO</a:t>
            </a:r>
            <a:endParaRPr b="1" i="0" sz="40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Arial"/>
              <a:ea typeface="Arial"/>
              <a:cs typeface="Arial"/>
              <a:sym typeface="Arial"/>
            </a:endParaRPr>
          </a:p>
        </p:txBody>
      </p:sp>
      <p:sp>
        <p:nvSpPr>
          <p:cNvPr id="652" name="Google Shape;652;p42"/>
          <p:cNvSpPr/>
          <p:nvPr/>
        </p:nvSpPr>
        <p:spPr>
          <a:xfrm>
            <a:off x="3448924" y="20802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 name="Google Shape;653;p42"/>
          <p:cNvSpPr/>
          <p:nvPr/>
        </p:nvSpPr>
        <p:spPr>
          <a:xfrm>
            <a:off x="3521346" y="24884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4" name="Google Shape;654;p42"/>
          <p:cNvSpPr/>
          <p:nvPr/>
        </p:nvSpPr>
        <p:spPr>
          <a:xfrm>
            <a:off x="3593386" y="27657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655" name="Google Shape;655;p42"/>
          <p:cNvGrpSpPr/>
          <p:nvPr/>
        </p:nvGrpSpPr>
        <p:grpSpPr>
          <a:xfrm>
            <a:off x="8188599" y="2110865"/>
            <a:ext cx="621105" cy="977477"/>
            <a:chOff x="5425425" y="956555"/>
            <a:chExt cx="621105" cy="977477"/>
          </a:xfrm>
        </p:grpSpPr>
        <p:sp>
          <p:nvSpPr>
            <p:cNvPr id="656" name="Google Shape;656;p42"/>
            <p:cNvSpPr/>
            <p:nvPr/>
          </p:nvSpPr>
          <p:spPr>
            <a:xfrm rot="-317296">
              <a:off x="5436074" y="983645"/>
              <a:ext cx="599806" cy="258792"/>
            </a:xfrm>
            <a:custGeom>
              <a:rect b="b" l="l" r="r" t="t"/>
              <a:pathLst>
                <a:path extrusionOk="0" h="1678" w="3889">
                  <a:moveTo>
                    <a:pt x="2765" y="1"/>
                  </a:moveTo>
                  <a:cubicBezTo>
                    <a:pt x="2609" y="1"/>
                    <a:pt x="2452" y="20"/>
                    <a:pt x="2301" y="58"/>
                  </a:cubicBezTo>
                  <a:cubicBezTo>
                    <a:pt x="1491" y="230"/>
                    <a:pt x="767" y="662"/>
                    <a:pt x="216" y="1278"/>
                  </a:cubicBezTo>
                  <a:cubicBezTo>
                    <a:pt x="151" y="1354"/>
                    <a:pt x="87" y="1429"/>
                    <a:pt x="43" y="1516"/>
                  </a:cubicBezTo>
                  <a:cubicBezTo>
                    <a:pt x="0" y="1570"/>
                    <a:pt x="33" y="1624"/>
                    <a:pt x="87" y="1624"/>
                  </a:cubicBezTo>
                  <a:lnTo>
                    <a:pt x="1145" y="1678"/>
                  </a:lnTo>
                  <a:cubicBezTo>
                    <a:pt x="1523" y="1645"/>
                    <a:pt x="1944" y="1613"/>
                    <a:pt x="2376" y="1570"/>
                  </a:cubicBezTo>
                  <a:cubicBezTo>
                    <a:pt x="2646" y="1548"/>
                    <a:pt x="2916" y="1472"/>
                    <a:pt x="3176" y="1354"/>
                  </a:cubicBezTo>
                  <a:cubicBezTo>
                    <a:pt x="3348" y="1278"/>
                    <a:pt x="3500" y="1159"/>
                    <a:pt x="3629" y="1019"/>
                  </a:cubicBezTo>
                  <a:cubicBezTo>
                    <a:pt x="3888" y="738"/>
                    <a:pt x="3791" y="284"/>
                    <a:pt x="3435" y="144"/>
                  </a:cubicBezTo>
                  <a:cubicBezTo>
                    <a:pt x="3370" y="112"/>
                    <a:pt x="3305" y="79"/>
                    <a:pt x="3230" y="58"/>
                  </a:cubicBezTo>
                  <a:cubicBezTo>
                    <a:pt x="3078" y="20"/>
                    <a:pt x="2922" y="1"/>
                    <a:pt x="27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7" name="Google Shape;657;p42"/>
            <p:cNvSpPr/>
            <p:nvPr/>
          </p:nvSpPr>
          <p:spPr>
            <a:xfrm rot="-317296">
              <a:off x="5470513" y="1334071"/>
              <a:ext cx="509889" cy="199106"/>
            </a:xfrm>
            <a:custGeom>
              <a:rect b="b" l="l" r="r" t="t"/>
              <a:pathLst>
                <a:path extrusionOk="0" h="1291" w="3306">
                  <a:moveTo>
                    <a:pt x="1835" y="0"/>
                  </a:moveTo>
                  <a:cubicBezTo>
                    <a:pt x="1796" y="0"/>
                    <a:pt x="1757" y="2"/>
                    <a:pt x="1718" y="4"/>
                  </a:cubicBezTo>
                  <a:cubicBezTo>
                    <a:pt x="1199" y="26"/>
                    <a:pt x="692" y="144"/>
                    <a:pt x="227" y="360"/>
                  </a:cubicBezTo>
                  <a:cubicBezTo>
                    <a:pt x="173" y="382"/>
                    <a:pt x="130" y="414"/>
                    <a:pt x="87" y="447"/>
                  </a:cubicBezTo>
                  <a:cubicBezTo>
                    <a:pt x="1" y="533"/>
                    <a:pt x="11" y="609"/>
                    <a:pt x="119" y="663"/>
                  </a:cubicBezTo>
                  <a:cubicBezTo>
                    <a:pt x="152" y="684"/>
                    <a:pt x="195" y="706"/>
                    <a:pt x="238" y="717"/>
                  </a:cubicBezTo>
                  <a:cubicBezTo>
                    <a:pt x="703" y="911"/>
                    <a:pt x="1189" y="1052"/>
                    <a:pt x="1685" y="1160"/>
                  </a:cubicBezTo>
                  <a:cubicBezTo>
                    <a:pt x="1945" y="1235"/>
                    <a:pt x="2215" y="1278"/>
                    <a:pt x="2496" y="1289"/>
                  </a:cubicBezTo>
                  <a:cubicBezTo>
                    <a:pt x="2513" y="1290"/>
                    <a:pt x="2530" y="1291"/>
                    <a:pt x="2548" y="1291"/>
                  </a:cubicBezTo>
                  <a:cubicBezTo>
                    <a:pt x="2701" y="1291"/>
                    <a:pt x="2846" y="1248"/>
                    <a:pt x="2982" y="1170"/>
                  </a:cubicBezTo>
                  <a:cubicBezTo>
                    <a:pt x="3262" y="998"/>
                    <a:pt x="3306" y="684"/>
                    <a:pt x="3079" y="458"/>
                  </a:cubicBezTo>
                  <a:cubicBezTo>
                    <a:pt x="2971" y="350"/>
                    <a:pt x="2852" y="263"/>
                    <a:pt x="2722" y="198"/>
                  </a:cubicBezTo>
                  <a:cubicBezTo>
                    <a:pt x="2445" y="74"/>
                    <a:pt x="2141" y="0"/>
                    <a:pt x="18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8" name="Google Shape;658;p42"/>
            <p:cNvSpPr/>
            <p:nvPr/>
          </p:nvSpPr>
          <p:spPr>
            <a:xfrm rot="-317296">
              <a:off x="5466737" y="1560467"/>
              <a:ext cx="295045" cy="360736"/>
            </a:xfrm>
            <a:custGeom>
              <a:rect b="b" l="l" r="r" t="t"/>
              <a:pathLst>
                <a:path extrusionOk="0" h="2339" w="1913">
                  <a:moveTo>
                    <a:pt x="68" y="0"/>
                  </a:moveTo>
                  <a:cubicBezTo>
                    <a:pt x="31" y="0"/>
                    <a:pt x="0" y="24"/>
                    <a:pt x="0" y="69"/>
                  </a:cubicBezTo>
                  <a:cubicBezTo>
                    <a:pt x="0" y="112"/>
                    <a:pt x="0" y="166"/>
                    <a:pt x="0" y="209"/>
                  </a:cubicBezTo>
                  <a:cubicBezTo>
                    <a:pt x="65" y="458"/>
                    <a:pt x="119" y="706"/>
                    <a:pt x="195" y="944"/>
                  </a:cubicBezTo>
                  <a:cubicBezTo>
                    <a:pt x="314" y="1322"/>
                    <a:pt x="508" y="1668"/>
                    <a:pt x="756" y="1970"/>
                  </a:cubicBezTo>
                  <a:cubicBezTo>
                    <a:pt x="875" y="2121"/>
                    <a:pt x="1026" y="2240"/>
                    <a:pt x="1210" y="2305"/>
                  </a:cubicBezTo>
                  <a:cubicBezTo>
                    <a:pt x="1269" y="2328"/>
                    <a:pt x="1330" y="2338"/>
                    <a:pt x="1390" y="2338"/>
                  </a:cubicBezTo>
                  <a:cubicBezTo>
                    <a:pt x="1616" y="2338"/>
                    <a:pt x="1829" y="2187"/>
                    <a:pt x="1880" y="1948"/>
                  </a:cubicBezTo>
                  <a:cubicBezTo>
                    <a:pt x="1901" y="1894"/>
                    <a:pt x="1912" y="1840"/>
                    <a:pt x="1912" y="1786"/>
                  </a:cubicBezTo>
                  <a:cubicBezTo>
                    <a:pt x="1901" y="1495"/>
                    <a:pt x="1793" y="1225"/>
                    <a:pt x="1610" y="1009"/>
                  </a:cubicBezTo>
                  <a:cubicBezTo>
                    <a:pt x="1286" y="588"/>
                    <a:pt x="854" y="263"/>
                    <a:pt x="357" y="80"/>
                  </a:cubicBezTo>
                  <a:cubicBezTo>
                    <a:pt x="314" y="58"/>
                    <a:pt x="270" y="47"/>
                    <a:pt x="227" y="37"/>
                  </a:cubicBezTo>
                  <a:cubicBezTo>
                    <a:pt x="184" y="37"/>
                    <a:pt x="152" y="26"/>
                    <a:pt x="119" y="15"/>
                  </a:cubicBezTo>
                  <a:cubicBezTo>
                    <a:pt x="102" y="5"/>
                    <a:pt x="85"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43"/>
          <p:cNvSpPr/>
          <p:nvPr/>
        </p:nvSpPr>
        <p:spPr>
          <a:xfrm>
            <a:off x="4347882" y="627111"/>
            <a:ext cx="3496235" cy="449596"/>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4" name="Google Shape;664;p43"/>
          <p:cNvSpPr txBox="1"/>
          <p:nvPr/>
        </p:nvSpPr>
        <p:spPr>
          <a:xfrm>
            <a:off x="4566305" y="670282"/>
            <a:ext cx="4655264" cy="3847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pt-BR" sz="1900" u="none" cap="none" strike="noStrike">
                <a:solidFill>
                  <a:srgbClr val="242625"/>
                </a:solidFill>
                <a:latin typeface="Arial"/>
                <a:ea typeface="Arial"/>
                <a:cs typeface="Arial"/>
                <a:sym typeface="Arial"/>
              </a:rPr>
              <a:t>CRIAÇÃO DE CONTEÚDO </a:t>
            </a:r>
            <a:endParaRPr b="0" i="0" sz="1900" u="none" cap="none" strike="noStrike">
              <a:solidFill>
                <a:schemeClr val="dk1"/>
              </a:solidFill>
              <a:latin typeface="Calibri"/>
              <a:ea typeface="Calibri"/>
              <a:cs typeface="Calibri"/>
              <a:sym typeface="Calibri"/>
            </a:endParaRPr>
          </a:p>
        </p:txBody>
      </p:sp>
      <p:pic>
        <p:nvPicPr>
          <p:cNvPr id="665" name="Google Shape;665;p43"/>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666" name="Google Shape;666;p43"/>
          <p:cNvSpPr/>
          <p:nvPr/>
        </p:nvSpPr>
        <p:spPr>
          <a:xfrm>
            <a:off x="3899650" y="248724"/>
            <a:ext cx="4365900" cy="8391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pt-BR" sz="1800" u="none" cap="none" strike="noStrike">
                <a:solidFill>
                  <a:schemeClr val="dk1"/>
                </a:solidFill>
                <a:latin typeface="Arial"/>
                <a:ea typeface="Arial"/>
                <a:cs typeface="Arial"/>
                <a:sym typeface="Arial"/>
              </a:rPr>
              <a:t>PROGRAMA DE FIDELIDADE E INDICAÇÃO</a:t>
            </a:r>
            <a:endParaRPr b="1"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7" name="Google Shape;667;p43"/>
          <p:cNvSpPr/>
          <p:nvPr/>
        </p:nvSpPr>
        <p:spPr>
          <a:xfrm>
            <a:off x="2256400" y="1669200"/>
            <a:ext cx="7284300" cy="41940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8" name="Google Shape;668;p43"/>
          <p:cNvSpPr txBox="1"/>
          <p:nvPr/>
        </p:nvSpPr>
        <p:spPr>
          <a:xfrm>
            <a:off x="3227050" y="1669200"/>
            <a:ext cx="5711100" cy="4063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0000"/>
              </a:buClr>
              <a:buSzPts val="1800"/>
              <a:buFont typeface="Arial"/>
              <a:buChar char="●"/>
            </a:pPr>
            <a:r>
              <a:rPr b="1" i="0" lang="pt-BR" sz="1800" u="none" cap="none" strike="noStrike">
                <a:solidFill>
                  <a:srgbClr val="000000"/>
                </a:solidFill>
                <a:latin typeface="Arial"/>
                <a:ea typeface="Arial"/>
                <a:cs typeface="Arial"/>
                <a:sym typeface="Arial"/>
              </a:rPr>
              <a:t>RECOMPENSAS ATRAENTES: </a:t>
            </a:r>
            <a:r>
              <a:rPr b="0" i="0" lang="pt-BR" sz="1800" u="none" cap="none" strike="noStrike">
                <a:solidFill>
                  <a:srgbClr val="000000"/>
                </a:solidFill>
                <a:latin typeface="Arial"/>
                <a:ea typeface="Arial"/>
                <a:cs typeface="Arial"/>
                <a:sym typeface="Arial"/>
              </a:rPr>
              <a:t>Ofereça recompensas relevantes e valiosas para incentivar a fidelidade;</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1" i="0" lang="pt-BR" sz="1800" u="none" cap="none" strike="noStrike">
                <a:solidFill>
                  <a:srgbClr val="000000"/>
                </a:solidFill>
                <a:latin typeface="Arial"/>
                <a:ea typeface="Arial"/>
                <a:cs typeface="Arial"/>
                <a:sym typeface="Arial"/>
              </a:rPr>
              <a:t>ESTRUTURA DE PONTUAÇÃO:</a:t>
            </a:r>
            <a:r>
              <a:rPr b="0" i="0" lang="pt-BR" sz="1800" u="none" cap="none" strike="noStrike">
                <a:solidFill>
                  <a:srgbClr val="000000"/>
                </a:solidFill>
                <a:latin typeface="Arial"/>
                <a:ea typeface="Arial"/>
                <a:cs typeface="Arial"/>
                <a:sym typeface="Arial"/>
              </a:rPr>
              <a:t> Defina como os clientes aculumam pontos, seja por cada compra, indicação de amigos ou engajamento com sua marca;</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1" i="0" lang="pt-BR" sz="1800" u="none" cap="none" strike="noStrike">
                <a:solidFill>
                  <a:srgbClr val="000000"/>
                </a:solidFill>
                <a:latin typeface="Arial"/>
                <a:ea typeface="Arial"/>
                <a:cs typeface="Arial"/>
                <a:sym typeface="Arial"/>
              </a:rPr>
              <a:t>COMUNICAÇÃO CLARA:</a:t>
            </a:r>
            <a:r>
              <a:rPr b="0" i="0" lang="pt-BR" sz="1800" u="none" cap="none" strike="noStrike">
                <a:solidFill>
                  <a:srgbClr val="000000"/>
                </a:solidFill>
                <a:latin typeface="Arial"/>
                <a:ea typeface="Arial"/>
                <a:cs typeface="Arial"/>
                <a:sym typeface="Arial"/>
              </a:rPr>
              <a:t> Divulgue o programa de fidelidade aos clientes existentes por meio de e-mails, redes sociais e site. </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ts val="1800"/>
              <a:buFont typeface="Arial"/>
              <a:buChar char="●"/>
            </a:pPr>
            <a:r>
              <a:rPr b="1" i="0" lang="pt-BR" sz="1800" u="none" cap="none" strike="noStrike">
                <a:solidFill>
                  <a:srgbClr val="000000"/>
                </a:solidFill>
                <a:latin typeface="Arial"/>
                <a:ea typeface="Arial"/>
                <a:cs typeface="Arial"/>
                <a:sym typeface="Arial"/>
              </a:rPr>
              <a:t>FEEDBACK CONTÍNUO:</a:t>
            </a:r>
            <a:r>
              <a:rPr b="0" i="0" lang="pt-BR" sz="1800" u="none" cap="none" strike="noStrike">
                <a:solidFill>
                  <a:srgbClr val="000000"/>
                </a:solidFill>
                <a:latin typeface="Arial"/>
                <a:ea typeface="Arial"/>
                <a:cs typeface="Arial"/>
                <a:sym typeface="Arial"/>
              </a:rPr>
              <a:t> Esteja aberto a feedbacks dos clientes sobre o programa de fidelidade e faça ajustes conforme necessário para melhorar a experiência. </a:t>
            </a:r>
            <a:endParaRPr b="0" i="0" sz="1800" u="none" cap="none" strike="noStrike">
              <a:solidFill>
                <a:srgbClr val="000000"/>
              </a:solidFill>
              <a:latin typeface="Arial"/>
              <a:ea typeface="Arial"/>
              <a:cs typeface="Arial"/>
              <a:sym typeface="Arial"/>
            </a:endParaRPr>
          </a:p>
        </p:txBody>
      </p:sp>
      <p:sp>
        <p:nvSpPr>
          <p:cNvPr id="669" name="Google Shape;669;p43"/>
          <p:cNvSpPr txBox="1"/>
          <p:nvPr/>
        </p:nvSpPr>
        <p:spPr>
          <a:xfrm>
            <a:off x="138149" y="6242339"/>
            <a:ext cx="2451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lang="pt-BR" sz="2000">
                <a:latin typeface="Calibri"/>
                <a:ea typeface="Calibri"/>
                <a:cs typeface="Calibri"/>
                <a:sym typeface="Calibri"/>
              </a:rPr>
              <a:t>(Fidelimax, s.d.)</a:t>
            </a:r>
            <a:endParaRPr i="0" sz="2000" u="none" cap="none" strike="noStrik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44"/>
          <p:cNvSpPr/>
          <p:nvPr/>
        </p:nvSpPr>
        <p:spPr>
          <a:xfrm>
            <a:off x="3128083" y="3360788"/>
            <a:ext cx="2358317" cy="487004"/>
          </a:xfrm>
          <a:prstGeom prst="roundRect">
            <a:avLst>
              <a:gd fmla="val 16667" name="adj"/>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5" name="Google Shape;675;p44"/>
          <p:cNvSpPr/>
          <p:nvPr/>
        </p:nvSpPr>
        <p:spPr>
          <a:xfrm>
            <a:off x="3128083" y="2874380"/>
            <a:ext cx="5953164" cy="449596"/>
          </a:xfrm>
          <a:prstGeom prst="roundRect">
            <a:avLst>
              <a:gd fmla="val 16667" name="adj"/>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6" name="Google Shape;676;p44"/>
          <p:cNvSpPr/>
          <p:nvPr/>
        </p:nvSpPr>
        <p:spPr>
          <a:xfrm>
            <a:off x="5791851" y="2375305"/>
            <a:ext cx="3289396" cy="449596"/>
          </a:xfrm>
          <a:prstGeom prst="roundRect">
            <a:avLst>
              <a:gd fmla="val 16667" name="adj"/>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7" name="Google Shape;677;p44"/>
          <p:cNvSpPr/>
          <p:nvPr/>
        </p:nvSpPr>
        <p:spPr>
          <a:xfrm>
            <a:off x="4459967" y="4566449"/>
            <a:ext cx="2663768" cy="449596"/>
          </a:xfrm>
          <a:prstGeom prst="roundRect">
            <a:avLst>
              <a:gd fmla="val 16667" name="adj"/>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brir aspas" id="678" name="Google Shape;678;p44"/>
          <p:cNvPicPr preferRelativeResize="0"/>
          <p:nvPr/>
        </p:nvPicPr>
        <p:blipFill rotWithShape="1">
          <a:blip r:embed="rId3">
            <a:alphaModFix/>
          </a:blip>
          <a:srcRect b="0" l="0" r="0" t="0"/>
          <a:stretch/>
        </p:blipFill>
        <p:spPr>
          <a:xfrm>
            <a:off x="1810871" y="829235"/>
            <a:ext cx="1362636" cy="1362636"/>
          </a:xfrm>
          <a:prstGeom prst="rect">
            <a:avLst/>
          </a:prstGeom>
          <a:noFill/>
          <a:ln>
            <a:noFill/>
          </a:ln>
        </p:spPr>
      </p:pic>
      <p:pic>
        <p:nvPicPr>
          <p:cNvPr descr="Aspas de fechamento" id="679" name="Google Shape;679;p44"/>
          <p:cNvPicPr preferRelativeResize="0"/>
          <p:nvPr/>
        </p:nvPicPr>
        <p:blipFill rotWithShape="1">
          <a:blip r:embed="rId4">
            <a:alphaModFix/>
          </a:blip>
          <a:srcRect b="0" l="0" r="0" t="0"/>
          <a:stretch/>
        </p:blipFill>
        <p:spPr>
          <a:xfrm>
            <a:off x="8845765" y="2971801"/>
            <a:ext cx="1362636" cy="1362636"/>
          </a:xfrm>
          <a:prstGeom prst="rect">
            <a:avLst/>
          </a:prstGeom>
          <a:noFill/>
          <a:ln>
            <a:noFill/>
          </a:ln>
        </p:spPr>
      </p:pic>
      <p:sp>
        <p:nvSpPr>
          <p:cNvPr id="680" name="Google Shape;680;p44"/>
          <p:cNvSpPr txBox="1"/>
          <p:nvPr/>
        </p:nvSpPr>
        <p:spPr>
          <a:xfrm>
            <a:off x="3056665" y="1300708"/>
            <a:ext cx="6096000" cy="255454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pt-BR" sz="3200" u="none" cap="none" strike="noStrike">
                <a:solidFill>
                  <a:schemeClr val="dk1"/>
                </a:solidFill>
                <a:latin typeface="Arial"/>
                <a:ea typeface="Arial"/>
                <a:cs typeface="Arial"/>
                <a:sym typeface="Arial"/>
              </a:rPr>
              <a:t>Os empreendedores falham, em média, 3,8 vezes antes do sucesso final. O que separa os bem-sucedidos dos outros é a persistência.</a:t>
            </a:r>
            <a:endParaRPr b="0" i="0" sz="1400" u="none" cap="none" strike="noStrike">
              <a:solidFill>
                <a:srgbClr val="000000"/>
              </a:solidFill>
              <a:latin typeface="Arial"/>
              <a:ea typeface="Arial"/>
              <a:cs typeface="Arial"/>
              <a:sym typeface="Arial"/>
            </a:endParaRPr>
          </a:p>
        </p:txBody>
      </p:sp>
      <p:sp>
        <p:nvSpPr>
          <p:cNvPr id="681" name="Google Shape;681;p44"/>
          <p:cNvSpPr txBox="1"/>
          <p:nvPr/>
        </p:nvSpPr>
        <p:spPr>
          <a:xfrm>
            <a:off x="4706470" y="4529637"/>
            <a:ext cx="6096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pt-BR" sz="2800" u="none" cap="none" strike="noStrike">
                <a:solidFill>
                  <a:schemeClr val="dk1"/>
                </a:solidFill>
                <a:latin typeface="Arial"/>
                <a:ea typeface="Arial"/>
                <a:cs typeface="Arial"/>
                <a:sym typeface="Arial"/>
              </a:rPr>
              <a:t>Lisa M. Amos</a:t>
            </a:r>
            <a:endParaRPr b="0" i="0" sz="2800" u="none" cap="none" strike="noStrike">
              <a:solidFill>
                <a:schemeClr val="dk1"/>
              </a:solidFill>
              <a:latin typeface="Arial"/>
              <a:ea typeface="Arial"/>
              <a:cs typeface="Arial"/>
              <a:sym typeface="Arial"/>
            </a:endParaRPr>
          </a:p>
        </p:txBody>
      </p:sp>
      <p:pic>
        <p:nvPicPr>
          <p:cNvPr id="682" name="Google Shape;682;p44"/>
          <p:cNvPicPr preferRelativeResize="0"/>
          <p:nvPr/>
        </p:nvPicPr>
        <p:blipFill rotWithShape="1">
          <a:blip r:embed="rId5">
            <a:alphaModFix/>
          </a:blip>
          <a:srcRect b="0" l="0" r="0" t="0"/>
          <a:stretch/>
        </p:blipFill>
        <p:spPr>
          <a:xfrm>
            <a:off x="10815782" y="6206874"/>
            <a:ext cx="1269873" cy="65112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grpSp>
        <p:nvGrpSpPr>
          <p:cNvPr id="687" name="Google Shape;687;g3a7ebc451f9_0_1"/>
          <p:cNvGrpSpPr/>
          <p:nvPr/>
        </p:nvGrpSpPr>
        <p:grpSpPr>
          <a:xfrm>
            <a:off x="2948347" y="345797"/>
            <a:ext cx="601702" cy="633962"/>
            <a:chOff x="6008651" y="2303664"/>
            <a:chExt cx="821773" cy="791661"/>
          </a:xfrm>
        </p:grpSpPr>
        <p:sp>
          <p:nvSpPr>
            <p:cNvPr id="688" name="Google Shape;688;g3a7ebc451f9_0_1"/>
            <p:cNvSpPr/>
            <p:nvPr/>
          </p:nvSpPr>
          <p:spPr>
            <a:xfrm>
              <a:off x="6047167" y="2303664"/>
              <a:ext cx="783257" cy="410071"/>
            </a:xfrm>
            <a:custGeom>
              <a:rect b="b" l="l" r="r" t="t"/>
              <a:pathLst>
                <a:path extrusionOk="0" h="2534" w="4840">
                  <a:moveTo>
                    <a:pt x="3773" y="1"/>
                  </a:moveTo>
                  <a:cubicBezTo>
                    <a:pt x="3558" y="1"/>
                    <a:pt x="3342" y="62"/>
                    <a:pt x="3154" y="179"/>
                  </a:cubicBezTo>
                  <a:cubicBezTo>
                    <a:pt x="2916" y="319"/>
                    <a:pt x="2690" y="481"/>
                    <a:pt x="2463" y="643"/>
                  </a:cubicBezTo>
                  <a:cubicBezTo>
                    <a:pt x="2182" y="859"/>
                    <a:pt x="1923" y="1097"/>
                    <a:pt x="1653" y="1302"/>
                  </a:cubicBezTo>
                  <a:cubicBezTo>
                    <a:pt x="1286" y="1605"/>
                    <a:pt x="864" y="1821"/>
                    <a:pt x="400" y="1950"/>
                  </a:cubicBezTo>
                  <a:cubicBezTo>
                    <a:pt x="313" y="1972"/>
                    <a:pt x="227" y="1993"/>
                    <a:pt x="130" y="1993"/>
                  </a:cubicBezTo>
                  <a:cubicBezTo>
                    <a:pt x="76" y="1993"/>
                    <a:pt x="43" y="2004"/>
                    <a:pt x="22" y="2058"/>
                  </a:cubicBezTo>
                  <a:cubicBezTo>
                    <a:pt x="0" y="2112"/>
                    <a:pt x="33" y="2145"/>
                    <a:pt x="76" y="2166"/>
                  </a:cubicBezTo>
                  <a:cubicBezTo>
                    <a:pt x="162" y="2220"/>
                    <a:pt x="249" y="2263"/>
                    <a:pt x="335" y="2296"/>
                  </a:cubicBezTo>
                  <a:cubicBezTo>
                    <a:pt x="789" y="2447"/>
                    <a:pt x="1264" y="2523"/>
                    <a:pt x="1739" y="2534"/>
                  </a:cubicBezTo>
                  <a:cubicBezTo>
                    <a:pt x="2139" y="2534"/>
                    <a:pt x="2549" y="2490"/>
                    <a:pt x="2938" y="2404"/>
                  </a:cubicBezTo>
                  <a:cubicBezTo>
                    <a:pt x="3327" y="2328"/>
                    <a:pt x="3705" y="2177"/>
                    <a:pt x="4040" y="1961"/>
                  </a:cubicBezTo>
                  <a:cubicBezTo>
                    <a:pt x="4342" y="1745"/>
                    <a:pt x="4601" y="1497"/>
                    <a:pt x="4699" y="1119"/>
                  </a:cubicBezTo>
                  <a:cubicBezTo>
                    <a:pt x="4839" y="633"/>
                    <a:pt x="4526" y="125"/>
                    <a:pt x="4018" y="28"/>
                  </a:cubicBezTo>
                  <a:cubicBezTo>
                    <a:pt x="3938" y="10"/>
                    <a:pt x="3855" y="1"/>
                    <a:pt x="3773"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89" name="Google Shape;689;g3a7ebc451f9_0_1"/>
            <p:cNvSpPr/>
            <p:nvPr/>
          </p:nvSpPr>
          <p:spPr>
            <a:xfrm>
              <a:off x="6008651" y="2777496"/>
              <a:ext cx="541969" cy="317829"/>
            </a:xfrm>
            <a:custGeom>
              <a:rect b="b" l="l" r="r" t="t"/>
              <a:pathLst>
                <a:path extrusionOk="0" h="1964" w="3349">
                  <a:moveTo>
                    <a:pt x="990" y="0"/>
                  </a:moveTo>
                  <a:cubicBezTo>
                    <a:pt x="779" y="0"/>
                    <a:pt x="568" y="20"/>
                    <a:pt x="357" y="59"/>
                  </a:cubicBezTo>
                  <a:cubicBezTo>
                    <a:pt x="271" y="59"/>
                    <a:pt x="195" y="81"/>
                    <a:pt x="109" y="113"/>
                  </a:cubicBezTo>
                  <a:cubicBezTo>
                    <a:pt x="55" y="146"/>
                    <a:pt x="22" y="200"/>
                    <a:pt x="1" y="254"/>
                  </a:cubicBezTo>
                  <a:cubicBezTo>
                    <a:pt x="1" y="264"/>
                    <a:pt x="65" y="318"/>
                    <a:pt x="98" y="340"/>
                  </a:cubicBezTo>
                  <a:cubicBezTo>
                    <a:pt x="519" y="491"/>
                    <a:pt x="908" y="707"/>
                    <a:pt x="1264" y="966"/>
                  </a:cubicBezTo>
                  <a:cubicBezTo>
                    <a:pt x="1578" y="1226"/>
                    <a:pt x="1891" y="1463"/>
                    <a:pt x="2215" y="1712"/>
                  </a:cubicBezTo>
                  <a:cubicBezTo>
                    <a:pt x="2355" y="1820"/>
                    <a:pt x="2528" y="1906"/>
                    <a:pt x="2712" y="1949"/>
                  </a:cubicBezTo>
                  <a:cubicBezTo>
                    <a:pt x="2757" y="1959"/>
                    <a:pt x="2802" y="1964"/>
                    <a:pt x="2844" y="1964"/>
                  </a:cubicBezTo>
                  <a:cubicBezTo>
                    <a:pt x="3135" y="1964"/>
                    <a:pt x="3349" y="1744"/>
                    <a:pt x="3349" y="1377"/>
                  </a:cubicBezTo>
                  <a:cubicBezTo>
                    <a:pt x="3338" y="1236"/>
                    <a:pt x="3284" y="1096"/>
                    <a:pt x="3198" y="966"/>
                  </a:cubicBezTo>
                  <a:cubicBezTo>
                    <a:pt x="3003" y="675"/>
                    <a:pt x="2712" y="437"/>
                    <a:pt x="2388" y="297"/>
                  </a:cubicBezTo>
                  <a:cubicBezTo>
                    <a:pt x="1945" y="101"/>
                    <a:pt x="1470" y="0"/>
                    <a:pt x="990" y="0"/>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690" name="Google Shape;690;g3a7ebc451f9_0_1"/>
          <p:cNvSpPr txBox="1"/>
          <p:nvPr/>
        </p:nvSpPr>
        <p:spPr>
          <a:xfrm>
            <a:off x="502023" y="431854"/>
            <a:ext cx="6096000" cy="46170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2400"/>
              <a:buFont typeface="Arial"/>
              <a:buNone/>
            </a:pPr>
            <a:r>
              <a:rPr b="1" i="0" lang="pt-BR" sz="2400" u="none" cap="none" strike="noStrike">
                <a:solidFill>
                  <a:srgbClr val="242625"/>
                </a:solidFill>
                <a:latin typeface="Arial"/>
                <a:ea typeface="Arial"/>
                <a:cs typeface="Arial"/>
                <a:sym typeface="Arial"/>
              </a:rPr>
              <a:t>REFERÊNCIAS</a:t>
            </a:r>
            <a:endParaRPr b="0" i="0" sz="2400" u="none" cap="none" strike="noStrike">
              <a:solidFill>
                <a:schemeClr val="dk1"/>
              </a:solidFill>
              <a:latin typeface="Arial"/>
              <a:ea typeface="Arial"/>
              <a:cs typeface="Arial"/>
              <a:sym typeface="Arial"/>
            </a:endParaRPr>
          </a:p>
        </p:txBody>
      </p:sp>
      <p:pic>
        <p:nvPicPr>
          <p:cNvPr id="691" name="Google Shape;691;g3a7ebc451f9_0_1"/>
          <p:cNvPicPr preferRelativeResize="0"/>
          <p:nvPr/>
        </p:nvPicPr>
        <p:blipFill rotWithShape="1">
          <a:blip r:embed="rId3">
            <a:alphaModFix/>
          </a:blip>
          <a:srcRect b="0" l="0" r="0" t="0"/>
          <a:stretch/>
        </p:blipFill>
        <p:spPr>
          <a:xfrm>
            <a:off x="10815782" y="6162544"/>
            <a:ext cx="1269873" cy="651126"/>
          </a:xfrm>
          <a:prstGeom prst="rect">
            <a:avLst/>
          </a:prstGeom>
          <a:noFill/>
          <a:ln>
            <a:noFill/>
          </a:ln>
        </p:spPr>
      </p:pic>
      <p:sp>
        <p:nvSpPr>
          <p:cNvPr id="692" name="Google Shape;692;g3a7ebc451f9_0_1"/>
          <p:cNvSpPr/>
          <p:nvPr/>
        </p:nvSpPr>
        <p:spPr>
          <a:xfrm>
            <a:off x="243773" y="1212908"/>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3" name="Google Shape;693;g3a7ebc451f9_0_1"/>
          <p:cNvSpPr txBox="1"/>
          <p:nvPr/>
        </p:nvSpPr>
        <p:spPr>
          <a:xfrm>
            <a:off x="405175" y="1114175"/>
            <a:ext cx="10410600" cy="574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pt-BR" sz="1000">
                <a:solidFill>
                  <a:schemeClr val="dk1"/>
                </a:solidFill>
              </a:rPr>
              <a:t>AE Digital.</a:t>
            </a:r>
            <a:r>
              <a:rPr lang="pt-BR" sz="1000">
                <a:solidFill>
                  <a:schemeClr val="dk1"/>
                </a:solidFill>
              </a:rPr>
              <a:t> Instagram para empresas. AE Digital, 2021. Disponível em: https://ae.digital/blog/marketing-digital/instagram-para-empresas/. Acesso em: 26 ago. 2025.</a:t>
            </a:r>
            <a:endParaRPr sz="1000">
              <a:solidFill>
                <a:schemeClr val="dk1"/>
              </a:solidFill>
            </a:endParaRPr>
          </a:p>
          <a:p>
            <a:pPr indent="0" lvl="0" marL="0" rtl="0" algn="l">
              <a:lnSpc>
                <a:spcPct val="115000"/>
              </a:lnSpc>
              <a:spcBef>
                <a:spcPts val="1200"/>
              </a:spcBef>
              <a:spcAft>
                <a:spcPts val="0"/>
              </a:spcAft>
              <a:buNone/>
            </a:pPr>
            <a:r>
              <a:rPr b="1" lang="pt-BR" sz="1000">
                <a:solidFill>
                  <a:schemeClr val="dk1"/>
                </a:solidFill>
              </a:rPr>
              <a:t>CONTABILIVRE.</a:t>
            </a:r>
            <a:r>
              <a:rPr lang="pt-BR" sz="1000">
                <a:solidFill>
                  <a:schemeClr val="dk1"/>
                </a:solidFill>
              </a:rPr>
              <a:t> O que é plano de negócios: definições, funções e como elaborar. Contabilivre, 2025. Disponível em: https://www.contabilivre.com.br/blog/o-que-e-plano-de-negocios-definicoes-funcoes-e-como-elaborar/. Acesso em: 26 ago. 2025.</a:t>
            </a:r>
            <a:endParaRPr sz="1000">
              <a:solidFill>
                <a:schemeClr val="dk1"/>
              </a:solidFill>
            </a:endParaRPr>
          </a:p>
          <a:p>
            <a:pPr indent="0" lvl="0" marL="0" rtl="0" algn="l">
              <a:lnSpc>
                <a:spcPct val="115000"/>
              </a:lnSpc>
              <a:spcBef>
                <a:spcPts val="1200"/>
              </a:spcBef>
              <a:spcAft>
                <a:spcPts val="0"/>
              </a:spcAft>
              <a:buNone/>
            </a:pPr>
            <a:r>
              <a:rPr b="1" lang="pt-BR" sz="1000">
                <a:solidFill>
                  <a:schemeClr val="dk1"/>
                </a:solidFill>
              </a:rPr>
              <a:t>SALIM, C. S. et al. Construindo planos de negócios. 3. ed. </a:t>
            </a:r>
            <a:r>
              <a:rPr b="1" lang="pt-BR" sz="1000">
                <a:solidFill>
                  <a:schemeClr val="dk1"/>
                </a:solidFill>
              </a:rPr>
              <a:t>SALIM, C. S. et al., 2025.</a:t>
            </a:r>
            <a:r>
              <a:rPr b="1" lang="pt-BR" sz="1000">
                <a:solidFill>
                  <a:schemeClr val="dk1"/>
                </a:solidFill>
              </a:rPr>
              <a:t> Rio de Janeiro: Elsevier, 2005.</a:t>
            </a:r>
            <a:endParaRPr sz="1000">
              <a:solidFill>
                <a:schemeClr val="dk1"/>
              </a:solidFill>
            </a:endParaRPr>
          </a:p>
          <a:p>
            <a:pPr indent="0" lvl="0" marL="0" rtl="0" algn="l">
              <a:lnSpc>
                <a:spcPct val="115000"/>
              </a:lnSpc>
              <a:spcBef>
                <a:spcPts val="1200"/>
              </a:spcBef>
              <a:spcAft>
                <a:spcPts val="0"/>
              </a:spcAft>
              <a:buNone/>
            </a:pPr>
            <a:r>
              <a:rPr b="1" lang="pt-BR" sz="1000">
                <a:solidFill>
                  <a:schemeClr val="dk1"/>
                </a:solidFill>
              </a:rPr>
              <a:t>MERCATTO COMUNICAÇÃO.</a:t>
            </a:r>
            <a:r>
              <a:rPr lang="pt-BR" sz="1000">
                <a:solidFill>
                  <a:schemeClr val="dk1"/>
                </a:solidFill>
              </a:rPr>
              <a:t> 6 dicas de como atingir o público certo e não desperdiçar dinheiro. 29 abr. 2019. Mercatto Comunicação, 2019. Disponível em: https://blog.mercattocomunicacao.com.br/atingir-o-publico-certo/. Acesso em: 26 ago. 2025.</a:t>
            </a:r>
            <a:endParaRPr sz="1000">
              <a:solidFill>
                <a:schemeClr val="dk1"/>
              </a:solidFill>
            </a:endParaRPr>
          </a:p>
          <a:p>
            <a:pPr indent="0" lvl="0" marL="0" rtl="0" algn="l">
              <a:lnSpc>
                <a:spcPct val="115000"/>
              </a:lnSpc>
              <a:spcBef>
                <a:spcPts val="1200"/>
              </a:spcBef>
              <a:spcAft>
                <a:spcPts val="0"/>
              </a:spcAft>
              <a:buNone/>
            </a:pPr>
            <a:r>
              <a:rPr b="1" lang="pt-BR" sz="1000">
                <a:solidFill>
                  <a:schemeClr val="dk1"/>
                </a:solidFill>
              </a:rPr>
              <a:t>NEOWAY.</a:t>
            </a:r>
            <a:r>
              <a:rPr lang="pt-BR" sz="1000">
                <a:solidFill>
                  <a:schemeClr val="dk1"/>
                </a:solidFill>
              </a:rPr>
              <a:t> Público alvo: o que é, como definir e quais ferramentas utilizar. 11 set. 2020. Neoway, 2020b. Disponível em: https://blog.neoway.com.br/publico-alvo/. Acesso em: 26 ago. 2025.</a:t>
            </a:r>
            <a:endParaRPr sz="1000">
              <a:solidFill>
                <a:schemeClr val="dk1"/>
              </a:solidFill>
            </a:endParaRPr>
          </a:p>
          <a:p>
            <a:pPr indent="0" lvl="0" marL="0" rtl="0" algn="l">
              <a:lnSpc>
                <a:spcPct val="115000"/>
              </a:lnSpc>
              <a:spcBef>
                <a:spcPts val="1200"/>
              </a:spcBef>
              <a:spcAft>
                <a:spcPts val="0"/>
              </a:spcAft>
              <a:buNone/>
            </a:pPr>
            <a:r>
              <a:rPr lang="pt-BR" sz="1000">
                <a:solidFill>
                  <a:schemeClr val="dk1"/>
                </a:solidFill>
              </a:rPr>
              <a:t>Bitrix24. Espaço de trabalho online. Bitrix24, 2024. Disponível em: </a:t>
            </a:r>
            <a:r>
              <a:rPr lang="pt-BR" sz="1000" u="sng">
                <a:solidFill>
                  <a:schemeClr val="hlink"/>
                </a:solidFill>
                <a:hlinkClick r:id="rId4"/>
              </a:rPr>
              <a:t>https://www.bitrix24.com.br/?utm_source=google&amp;utm_medium=cpc&amp;utm_campaign=21440239088-167260981427&amp;gad_source=1&amp;gad_campaignid=21440239088&amp;gbraid=0AAAAADJNAbL3GBishHNyC4T2vOoy_z8Vo&amp;gclid=CjwKCAiAuIDJBhBoEiwAxhgyFtlkQzxefhX3mxQNqEEXvlgIfUO4LexRQO7tcTCaS4MMh2RHHpnExxoCmc0QAvD_BwE</a:t>
            </a:r>
            <a:r>
              <a:rPr lang="pt-BR" sz="1000">
                <a:solidFill>
                  <a:schemeClr val="dk1"/>
                </a:solidFill>
              </a:rPr>
              <a:t>. Acesso em: 26 de ago. 2025.</a:t>
            </a:r>
            <a:endParaRPr sz="1000">
              <a:solidFill>
                <a:schemeClr val="dk1"/>
              </a:solidFill>
            </a:endParaRPr>
          </a:p>
          <a:p>
            <a:pPr indent="0" lvl="0" marL="0" rtl="0" algn="l">
              <a:lnSpc>
                <a:spcPct val="115000"/>
              </a:lnSpc>
              <a:spcBef>
                <a:spcPts val="1200"/>
              </a:spcBef>
              <a:spcAft>
                <a:spcPts val="0"/>
              </a:spcAft>
              <a:buNone/>
            </a:pPr>
            <a:r>
              <a:rPr b="1" lang="pt-BR" sz="1000">
                <a:solidFill>
                  <a:schemeClr val="dk1"/>
                </a:solidFill>
              </a:rPr>
              <a:t>ORGANICA DIGITAL.</a:t>
            </a:r>
            <a:r>
              <a:rPr lang="pt-BR" sz="1000">
                <a:solidFill>
                  <a:schemeClr val="dk1"/>
                </a:solidFill>
              </a:rPr>
              <a:t> Importância do marketing digital. Disponível em: https://www.organicadigital.com/blog/importancia-do-marketing-digital/. Acesso em: 26 ago. 2025.</a:t>
            </a:r>
            <a:endParaRPr sz="1000">
              <a:solidFill>
                <a:schemeClr val="dk1"/>
              </a:solidFill>
            </a:endParaRPr>
          </a:p>
          <a:p>
            <a:pPr indent="0" lvl="0" marL="0" rtl="0" algn="l">
              <a:lnSpc>
                <a:spcPct val="115000"/>
              </a:lnSpc>
              <a:spcBef>
                <a:spcPts val="1200"/>
              </a:spcBef>
              <a:spcAft>
                <a:spcPts val="0"/>
              </a:spcAft>
              <a:buNone/>
            </a:pPr>
            <a:r>
              <a:rPr b="1" lang="pt-BR" sz="1000">
                <a:solidFill>
                  <a:schemeClr val="dk1"/>
                </a:solidFill>
              </a:rPr>
              <a:t>POST DIGITAL.</a:t>
            </a:r>
            <a:r>
              <a:rPr lang="pt-BR" sz="1000">
                <a:solidFill>
                  <a:schemeClr val="dk1"/>
                </a:solidFill>
              </a:rPr>
              <a:t> Quais são as melhores redes sociais para empresas? Disponível em: https://www.postdigital.cc/blog/artigo/quais-sao-as-melhores-redes-sociais-para-empresas/. Acesso em: 26 ago. 2025.</a:t>
            </a:r>
            <a:endParaRPr sz="1000">
              <a:solidFill>
                <a:schemeClr val="dk1"/>
              </a:solidFill>
            </a:endParaRPr>
          </a:p>
          <a:p>
            <a:pPr indent="0" lvl="0" marL="0" rtl="0" algn="l">
              <a:lnSpc>
                <a:spcPct val="115000"/>
              </a:lnSpc>
              <a:spcBef>
                <a:spcPts val="1200"/>
              </a:spcBef>
              <a:spcAft>
                <a:spcPts val="0"/>
              </a:spcAft>
              <a:buNone/>
            </a:pPr>
            <a:r>
              <a:rPr b="1" lang="pt-BR" sz="1000">
                <a:solidFill>
                  <a:schemeClr val="dk1"/>
                </a:solidFill>
              </a:rPr>
              <a:t>SEBRAE.</a:t>
            </a:r>
            <a:r>
              <a:rPr lang="pt-BR" sz="1000">
                <a:solidFill>
                  <a:schemeClr val="dk1"/>
                </a:solidFill>
              </a:rPr>
              <a:t> Como usar o WhatsApp como estratégia para aumentar suas vendas. Sebrae, 2019. Disponível em: https://www.sebrae.com.br/sites/PortalSebrae/artigos/como-usar-o-whatsapp-como-estrategia-para-aumentar-suas-vendas,06d2a67b7f081810VgnVCM100000d701210aRCRD. Acesso em: 26 ago. 2025.</a:t>
            </a:r>
            <a:endParaRPr sz="1000">
              <a:solidFill>
                <a:schemeClr val="dk1"/>
              </a:solidFill>
            </a:endParaRPr>
          </a:p>
          <a:p>
            <a:pPr indent="0" lvl="0" marL="0" rtl="0" algn="l">
              <a:lnSpc>
                <a:spcPct val="115000"/>
              </a:lnSpc>
              <a:spcBef>
                <a:spcPts val="1200"/>
              </a:spcBef>
              <a:spcAft>
                <a:spcPts val="0"/>
              </a:spcAft>
              <a:buNone/>
            </a:pPr>
            <a:r>
              <a:rPr b="1" lang="pt-BR" sz="1000">
                <a:solidFill>
                  <a:schemeClr val="dk1"/>
                </a:solidFill>
              </a:rPr>
              <a:t>SILVA, Lucas Alves de Souza.</a:t>
            </a:r>
            <a:r>
              <a:rPr lang="pt-BR" sz="1000">
                <a:solidFill>
                  <a:schemeClr val="dk1"/>
                </a:solidFill>
              </a:rPr>
              <a:t> Planejamento de marketing para o microempreendedor individual. Iguatama, 2021.</a:t>
            </a:r>
            <a:endParaRPr sz="1000">
              <a:solidFill>
                <a:schemeClr val="dk1"/>
              </a:solidFill>
            </a:endParaRPr>
          </a:p>
          <a:p>
            <a:pPr indent="0" lvl="0" marL="0" rtl="0" algn="l">
              <a:lnSpc>
                <a:spcPct val="115000"/>
              </a:lnSpc>
              <a:spcBef>
                <a:spcPts val="1200"/>
              </a:spcBef>
              <a:spcAft>
                <a:spcPts val="0"/>
              </a:spcAft>
              <a:buNone/>
            </a:pPr>
            <a:r>
              <a:rPr b="1" lang="pt-BR" sz="1000">
                <a:solidFill>
                  <a:schemeClr val="dk1"/>
                </a:solidFill>
              </a:rPr>
              <a:t>SILVA, Rosangela Moura da.</a:t>
            </a:r>
            <a:r>
              <a:rPr lang="pt-BR" sz="1000">
                <a:solidFill>
                  <a:schemeClr val="dk1"/>
                </a:solidFill>
              </a:rPr>
              <a:t> Comunicação integrada de marketing para microempreendedores individuais. Natal, 2021.</a:t>
            </a:r>
            <a:endParaRPr sz="1000">
              <a:solidFill>
                <a:schemeClr val="dk1"/>
              </a:solidFill>
            </a:endParaRPr>
          </a:p>
          <a:p>
            <a:pPr indent="0" lvl="0" marL="0" rtl="0" algn="l">
              <a:lnSpc>
                <a:spcPct val="115000"/>
              </a:lnSpc>
              <a:spcBef>
                <a:spcPts val="1200"/>
              </a:spcBef>
              <a:spcAft>
                <a:spcPts val="1200"/>
              </a:spcAft>
              <a:buNone/>
            </a:pPr>
            <a:r>
              <a:rPr b="1" lang="pt-BR" sz="1000">
                <a:solidFill>
                  <a:schemeClr val="dk1"/>
                </a:solidFill>
              </a:rPr>
              <a:t>TECNOBLOG.</a:t>
            </a:r>
            <a:r>
              <a:rPr lang="pt-BR" sz="1000">
                <a:solidFill>
                  <a:schemeClr val="dk1"/>
                </a:solidFill>
              </a:rPr>
              <a:t> 10 dicas do WhatsApp para empresas locais e pequenos negócios. Disponível em: https://tecnoblog.net/responde/10-dicas-do-whatsapp-para-empresas-locais-e-pequenos-negocios/. Acesso em: 26 ago. 2025.</a:t>
            </a:r>
            <a:endParaRPr sz="1000">
              <a:solidFill>
                <a:schemeClr val="dk1"/>
              </a:solidFill>
            </a:endParaRPr>
          </a:p>
        </p:txBody>
      </p:sp>
      <p:sp>
        <p:nvSpPr>
          <p:cNvPr id="694" name="Google Shape;694;g3a7ebc451f9_0_1"/>
          <p:cNvSpPr/>
          <p:nvPr/>
        </p:nvSpPr>
        <p:spPr>
          <a:xfrm>
            <a:off x="243773" y="1562358"/>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5" name="Google Shape;695;g3a7ebc451f9_0_1"/>
          <p:cNvSpPr/>
          <p:nvPr/>
        </p:nvSpPr>
        <p:spPr>
          <a:xfrm>
            <a:off x="243773" y="2089208"/>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6" name="Google Shape;696;g3a7ebc451f9_0_1"/>
          <p:cNvSpPr/>
          <p:nvPr/>
        </p:nvSpPr>
        <p:spPr>
          <a:xfrm>
            <a:off x="243773" y="2418958"/>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7" name="Google Shape;697;g3a7ebc451f9_0_1"/>
          <p:cNvSpPr/>
          <p:nvPr/>
        </p:nvSpPr>
        <p:spPr>
          <a:xfrm>
            <a:off x="243773" y="2965508"/>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8" name="Google Shape;698;g3a7ebc451f9_0_1"/>
          <p:cNvSpPr/>
          <p:nvPr/>
        </p:nvSpPr>
        <p:spPr>
          <a:xfrm>
            <a:off x="243773" y="6006258"/>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9" name="Google Shape;699;g3a7ebc451f9_0_1"/>
          <p:cNvSpPr/>
          <p:nvPr/>
        </p:nvSpPr>
        <p:spPr>
          <a:xfrm>
            <a:off x="243773" y="3512058"/>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0" name="Google Shape;700;g3a7ebc451f9_0_1"/>
          <p:cNvSpPr/>
          <p:nvPr/>
        </p:nvSpPr>
        <p:spPr>
          <a:xfrm>
            <a:off x="243773" y="4047733"/>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1" name="Google Shape;701;g3a7ebc451f9_0_1"/>
          <p:cNvSpPr/>
          <p:nvPr/>
        </p:nvSpPr>
        <p:spPr>
          <a:xfrm>
            <a:off x="243773" y="4583408"/>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2" name="Google Shape;702;g3a7ebc451f9_0_1"/>
          <p:cNvSpPr/>
          <p:nvPr/>
        </p:nvSpPr>
        <p:spPr>
          <a:xfrm>
            <a:off x="243773" y="5294833"/>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3" name="Google Shape;703;g3a7ebc451f9_0_1"/>
          <p:cNvSpPr/>
          <p:nvPr/>
        </p:nvSpPr>
        <p:spPr>
          <a:xfrm>
            <a:off x="243773" y="5650546"/>
            <a:ext cx="161400" cy="156300"/>
          </a:xfrm>
          <a:prstGeom prst="rightArrow">
            <a:avLst>
              <a:gd fmla="val 50000" name="adj1"/>
              <a:gd fmla="val 50000" name="adj2"/>
            </a:avLst>
          </a:prstGeom>
          <a:solidFill>
            <a:srgbClr val="C0FF72"/>
          </a:solidFill>
          <a:ln cap="flat" cmpd="sng" w="12700">
            <a:solidFill>
              <a:srgbClr val="C0FF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1000"/>
                                        <p:tgtEl>
                                          <p:spTgt spid="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5"/>
          <p:cNvGrpSpPr/>
          <p:nvPr/>
        </p:nvGrpSpPr>
        <p:grpSpPr>
          <a:xfrm>
            <a:off x="2132537" y="334316"/>
            <a:ext cx="601699" cy="633935"/>
            <a:chOff x="6008651" y="2303664"/>
            <a:chExt cx="821773" cy="791661"/>
          </a:xfrm>
        </p:grpSpPr>
        <p:sp>
          <p:nvSpPr>
            <p:cNvPr id="171" name="Google Shape;171;p5"/>
            <p:cNvSpPr/>
            <p:nvPr/>
          </p:nvSpPr>
          <p:spPr>
            <a:xfrm>
              <a:off x="6047167" y="2303664"/>
              <a:ext cx="783257" cy="410071"/>
            </a:xfrm>
            <a:custGeom>
              <a:rect b="b" l="l" r="r" t="t"/>
              <a:pathLst>
                <a:path extrusionOk="0" h="2534" w="4840">
                  <a:moveTo>
                    <a:pt x="3773" y="1"/>
                  </a:moveTo>
                  <a:cubicBezTo>
                    <a:pt x="3558" y="1"/>
                    <a:pt x="3342" y="62"/>
                    <a:pt x="3154" y="179"/>
                  </a:cubicBezTo>
                  <a:cubicBezTo>
                    <a:pt x="2916" y="319"/>
                    <a:pt x="2690" y="481"/>
                    <a:pt x="2463" y="643"/>
                  </a:cubicBezTo>
                  <a:cubicBezTo>
                    <a:pt x="2182" y="859"/>
                    <a:pt x="1923" y="1097"/>
                    <a:pt x="1653" y="1302"/>
                  </a:cubicBezTo>
                  <a:cubicBezTo>
                    <a:pt x="1286" y="1605"/>
                    <a:pt x="864" y="1821"/>
                    <a:pt x="400" y="1950"/>
                  </a:cubicBezTo>
                  <a:cubicBezTo>
                    <a:pt x="313" y="1972"/>
                    <a:pt x="227" y="1993"/>
                    <a:pt x="130" y="1993"/>
                  </a:cubicBezTo>
                  <a:cubicBezTo>
                    <a:pt x="76" y="1993"/>
                    <a:pt x="43" y="2004"/>
                    <a:pt x="22" y="2058"/>
                  </a:cubicBezTo>
                  <a:cubicBezTo>
                    <a:pt x="0" y="2112"/>
                    <a:pt x="33" y="2145"/>
                    <a:pt x="76" y="2166"/>
                  </a:cubicBezTo>
                  <a:cubicBezTo>
                    <a:pt x="162" y="2220"/>
                    <a:pt x="249" y="2263"/>
                    <a:pt x="335" y="2296"/>
                  </a:cubicBezTo>
                  <a:cubicBezTo>
                    <a:pt x="789" y="2447"/>
                    <a:pt x="1264" y="2523"/>
                    <a:pt x="1739" y="2534"/>
                  </a:cubicBezTo>
                  <a:cubicBezTo>
                    <a:pt x="2139" y="2534"/>
                    <a:pt x="2549" y="2490"/>
                    <a:pt x="2938" y="2404"/>
                  </a:cubicBezTo>
                  <a:cubicBezTo>
                    <a:pt x="3327" y="2328"/>
                    <a:pt x="3705" y="2177"/>
                    <a:pt x="4040" y="1961"/>
                  </a:cubicBezTo>
                  <a:cubicBezTo>
                    <a:pt x="4342" y="1745"/>
                    <a:pt x="4601" y="1497"/>
                    <a:pt x="4699" y="1119"/>
                  </a:cubicBezTo>
                  <a:cubicBezTo>
                    <a:pt x="4839" y="633"/>
                    <a:pt x="4526" y="125"/>
                    <a:pt x="4018" y="28"/>
                  </a:cubicBezTo>
                  <a:cubicBezTo>
                    <a:pt x="3938" y="10"/>
                    <a:pt x="3855" y="1"/>
                    <a:pt x="3773"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2" name="Google Shape;172;p5"/>
            <p:cNvSpPr/>
            <p:nvPr/>
          </p:nvSpPr>
          <p:spPr>
            <a:xfrm>
              <a:off x="6008651" y="2777496"/>
              <a:ext cx="541969" cy="317829"/>
            </a:xfrm>
            <a:custGeom>
              <a:rect b="b" l="l" r="r" t="t"/>
              <a:pathLst>
                <a:path extrusionOk="0" h="1964" w="3349">
                  <a:moveTo>
                    <a:pt x="990" y="0"/>
                  </a:moveTo>
                  <a:cubicBezTo>
                    <a:pt x="779" y="0"/>
                    <a:pt x="568" y="20"/>
                    <a:pt x="357" y="59"/>
                  </a:cubicBezTo>
                  <a:cubicBezTo>
                    <a:pt x="271" y="59"/>
                    <a:pt x="195" y="81"/>
                    <a:pt x="109" y="113"/>
                  </a:cubicBezTo>
                  <a:cubicBezTo>
                    <a:pt x="55" y="146"/>
                    <a:pt x="22" y="200"/>
                    <a:pt x="1" y="254"/>
                  </a:cubicBezTo>
                  <a:cubicBezTo>
                    <a:pt x="1" y="264"/>
                    <a:pt x="65" y="318"/>
                    <a:pt x="98" y="340"/>
                  </a:cubicBezTo>
                  <a:cubicBezTo>
                    <a:pt x="519" y="491"/>
                    <a:pt x="908" y="707"/>
                    <a:pt x="1264" y="966"/>
                  </a:cubicBezTo>
                  <a:cubicBezTo>
                    <a:pt x="1578" y="1226"/>
                    <a:pt x="1891" y="1463"/>
                    <a:pt x="2215" y="1712"/>
                  </a:cubicBezTo>
                  <a:cubicBezTo>
                    <a:pt x="2355" y="1820"/>
                    <a:pt x="2528" y="1906"/>
                    <a:pt x="2712" y="1949"/>
                  </a:cubicBezTo>
                  <a:cubicBezTo>
                    <a:pt x="2757" y="1959"/>
                    <a:pt x="2802" y="1964"/>
                    <a:pt x="2844" y="1964"/>
                  </a:cubicBezTo>
                  <a:cubicBezTo>
                    <a:pt x="3135" y="1964"/>
                    <a:pt x="3349" y="1744"/>
                    <a:pt x="3349" y="1377"/>
                  </a:cubicBezTo>
                  <a:cubicBezTo>
                    <a:pt x="3338" y="1236"/>
                    <a:pt x="3284" y="1096"/>
                    <a:pt x="3198" y="966"/>
                  </a:cubicBezTo>
                  <a:cubicBezTo>
                    <a:pt x="3003" y="675"/>
                    <a:pt x="2712" y="437"/>
                    <a:pt x="2388" y="297"/>
                  </a:cubicBezTo>
                  <a:cubicBezTo>
                    <a:pt x="1945" y="101"/>
                    <a:pt x="1470" y="0"/>
                    <a:pt x="990" y="0"/>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73" name="Google Shape;173;p5"/>
          <p:cNvSpPr txBox="1"/>
          <p:nvPr/>
        </p:nvSpPr>
        <p:spPr>
          <a:xfrm>
            <a:off x="502023" y="431854"/>
            <a:ext cx="6096000" cy="461665"/>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2400"/>
              <a:buFont typeface="Arial"/>
              <a:buNone/>
            </a:pPr>
            <a:r>
              <a:rPr b="1" i="0" lang="pt-BR" sz="2400" u="none" cap="none" strike="noStrike">
                <a:solidFill>
                  <a:srgbClr val="242625"/>
                </a:solidFill>
                <a:latin typeface="Arial"/>
                <a:ea typeface="Arial"/>
                <a:cs typeface="Arial"/>
                <a:sym typeface="Arial"/>
              </a:rPr>
              <a:t>SUMÁRIO</a:t>
            </a:r>
            <a:endParaRPr b="0" i="0" sz="2400" u="none" cap="none" strike="noStrike">
              <a:solidFill>
                <a:schemeClr val="dk1"/>
              </a:solidFill>
              <a:latin typeface="Arial"/>
              <a:ea typeface="Arial"/>
              <a:cs typeface="Arial"/>
              <a:sym typeface="Arial"/>
            </a:endParaRPr>
          </a:p>
        </p:txBody>
      </p:sp>
      <p:sp>
        <p:nvSpPr>
          <p:cNvPr id="174" name="Google Shape;174;p5"/>
          <p:cNvSpPr/>
          <p:nvPr/>
        </p:nvSpPr>
        <p:spPr>
          <a:xfrm>
            <a:off x="860610" y="1260358"/>
            <a:ext cx="1154243" cy="109814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 name="Google Shape;175;p5"/>
          <p:cNvSpPr/>
          <p:nvPr/>
        </p:nvSpPr>
        <p:spPr>
          <a:xfrm>
            <a:off x="3285489" y="1260358"/>
            <a:ext cx="1154243" cy="109814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 name="Google Shape;176;p5"/>
          <p:cNvSpPr/>
          <p:nvPr/>
        </p:nvSpPr>
        <p:spPr>
          <a:xfrm>
            <a:off x="5636595" y="1260358"/>
            <a:ext cx="1154243" cy="109814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 name="Google Shape;177;p5"/>
          <p:cNvSpPr/>
          <p:nvPr/>
        </p:nvSpPr>
        <p:spPr>
          <a:xfrm>
            <a:off x="860609" y="3950430"/>
            <a:ext cx="1154243" cy="109814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 name="Google Shape;178;p5"/>
          <p:cNvSpPr/>
          <p:nvPr/>
        </p:nvSpPr>
        <p:spPr>
          <a:xfrm>
            <a:off x="7987701" y="1260358"/>
            <a:ext cx="1154243" cy="109814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 name="Google Shape;179;p5"/>
          <p:cNvSpPr/>
          <p:nvPr/>
        </p:nvSpPr>
        <p:spPr>
          <a:xfrm>
            <a:off x="3285488" y="3950430"/>
            <a:ext cx="1154243" cy="109814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 name="Google Shape;180;p5"/>
          <p:cNvSpPr/>
          <p:nvPr/>
        </p:nvSpPr>
        <p:spPr>
          <a:xfrm>
            <a:off x="5636594" y="3950430"/>
            <a:ext cx="1154243" cy="109814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 name="Google Shape;181;p5"/>
          <p:cNvSpPr/>
          <p:nvPr/>
        </p:nvSpPr>
        <p:spPr>
          <a:xfrm>
            <a:off x="7987700" y="3950430"/>
            <a:ext cx="1154243" cy="109814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 name="Google Shape;182;p5"/>
          <p:cNvSpPr/>
          <p:nvPr/>
        </p:nvSpPr>
        <p:spPr>
          <a:xfrm>
            <a:off x="10338807" y="1260358"/>
            <a:ext cx="1154243" cy="109814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 name="Google Shape;183;p5"/>
          <p:cNvSpPr/>
          <p:nvPr/>
        </p:nvSpPr>
        <p:spPr>
          <a:xfrm>
            <a:off x="10338807" y="3950430"/>
            <a:ext cx="1154243" cy="109814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 name="Google Shape;184;p5"/>
          <p:cNvSpPr txBox="1"/>
          <p:nvPr/>
        </p:nvSpPr>
        <p:spPr>
          <a:xfrm>
            <a:off x="1097313" y="1347764"/>
            <a:ext cx="237488" cy="92333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5400"/>
              <a:buFont typeface="Arial"/>
              <a:buNone/>
            </a:pPr>
            <a:r>
              <a:rPr b="1" i="0" lang="pt-BR" sz="5400" u="none" cap="none" strike="noStrike">
                <a:solidFill>
                  <a:srgbClr val="242625"/>
                </a:solidFill>
                <a:latin typeface="Arial Black"/>
                <a:ea typeface="Arial Black"/>
                <a:cs typeface="Arial Black"/>
                <a:sym typeface="Arial Black"/>
              </a:rPr>
              <a:t>1</a:t>
            </a:r>
            <a:endParaRPr b="0" i="0" sz="5400" u="none" cap="none" strike="noStrike">
              <a:solidFill>
                <a:schemeClr val="dk1"/>
              </a:solidFill>
              <a:latin typeface="Arial Black"/>
              <a:ea typeface="Arial Black"/>
              <a:cs typeface="Arial Black"/>
              <a:sym typeface="Arial Black"/>
            </a:endParaRPr>
          </a:p>
        </p:txBody>
      </p:sp>
      <p:sp>
        <p:nvSpPr>
          <p:cNvPr id="185" name="Google Shape;185;p5"/>
          <p:cNvSpPr txBox="1"/>
          <p:nvPr/>
        </p:nvSpPr>
        <p:spPr>
          <a:xfrm>
            <a:off x="3550023" y="1347764"/>
            <a:ext cx="237488" cy="92333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5400"/>
              <a:buFont typeface="Arial"/>
              <a:buNone/>
            </a:pPr>
            <a:r>
              <a:rPr b="1" i="0" lang="pt-BR" sz="5400" u="none" cap="none" strike="noStrike">
                <a:solidFill>
                  <a:srgbClr val="242625"/>
                </a:solidFill>
                <a:latin typeface="Arial Black"/>
                <a:ea typeface="Arial Black"/>
                <a:cs typeface="Arial Black"/>
                <a:sym typeface="Arial Black"/>
              </a:rPr>
              <a:t>2</a:t>
            </a:r>
            <a:endParaRPr b="0" i="0" sz="5400" u="none" cap="none" strike="noStrike">
              <a:solidFill>
                <a:schemeClr val="dk1"/>
              </a:solidFill>
              <a:latin typeface="Arial Black"/>
              <a:ea typeface="Arial Black"/>
              <a:cs typeface="Arial Black"/>
              <a:sym typeface="Arial Black"/>
            </a:endParaRPr>
          </a:p>
        </p:txBody>
      </p:sp>
      <p:sp>
        <p:nvSpPr>
          <p:cNvPr id="186" name="Google Shape;186;p5"/>
          <p:cNvSpPr txBox="1"/>
          <p:nvPr/>
        </p:nvSpPr>
        <p:spPr>
          <a:xfrm>
            <a:off x="5858512" y="1347764"/>
            <a:ext cx="237488" cy="92333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5400"/>
              <a:buFont typeface="Arial"/>
              <a:buNone/>
            </a:pPr>
            <a:r>
              <a:rPr b="1" i="0" lang="pt-BR" sz="5400" u="none" cap="none" strike="noStrike">
                <a:solidFill>
                  <a:srgbClr val="242625"/>
                </a:solidFill>
                <a:latin typeface="Arial Black"/>
                <a:ea typeface="Arial Black"/>
                <a:cs typeface="Arial Black"/>
                <a:sym typeface="Arial Black"/>
              </a:rPr>
              <a:t>3</a:t>
            </a:r>
            <a:endParaRPr b="0" i="0" sz="5400" u="none" cap="none" strike="noStrike">
              <a:solidFill>
                <a:schemeClr val="dk1"/>
              </a:solidFill>
              <a:latin typeface="Arial Black"/>
              <a:ea typeface="Arial Black"/>
              <a:cs typeface="Arial Black"/>
              <a:sym typeface="Arial Black"/>
            </a:endParaRPr>
          </a:p>
        </p:txBody>
      </p:sp>
      <p:sp>
        <p:nvSpPr>
          <p:cNvPr id="187" name="Google Shape;187;p5"/>
          <p:cNvSpPr txBox="1"/>
          <p:nvPr/>
        </p:nvSpPr>
        <p:spPr>
          <a:xfrm>
            <a:off x="8236876" y="1347764"/>
            <a:ext cx="237488" cy="92333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5400"/>
              <a:buFont typeface="Arial"/>
              <a:buNone/>
            </a:pPr>
            <a:r>
              <a:rPr b="1" i="0" lang="pt-BR" sz="5400" u="none" cap="none" strike="noStrike">
                <a:solidFill>
                  <a:srgbClr val="242625"/>
                </a:solidFill>
                <a:latin typeface="Arial Black"/>
                <a:ea typeface="Arial Black"/>
                <a:cs typeface="Arial Black"/>
                <a:sym typeface="Arial Black"/>
              </a:rPr>
              <a:t>4</a:t>
            </a:r>
            <a:endParaRPr b="0" i="0" sz="5400" u="none" cap="none" strike="noStrike">
              <a:solidFill>
                <a:schemeClr val="dk1"/>
              </a:solidFill>
              <a:latin typeface="Arial Black"/>
              <a:ea typeface="Arial Black"/>
              <a:cs typeface="Arial Black"/>
              <a:sym typeface="Arial Black"/>
            </a:endParaRPr>
          </a:p>
        </p:txBody>
      </p:sp>
      <p:sp>
        <p:nvSpPr>
          <p:cNvPr id="188" name="Google Shape;188;p5"/>
          <p:cNvSpPr txBox="1"/>
          <p:nvPr/>
        </p:nvSpPr>
        <p:spPr>
          <a:xfrm>
            <a:off x="10578294" y="1347764"/>
            <a:ext cx="237488" cy="92333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5400"/>
              <a:buFont typeface="Arial"/>
              <a:buNone/>
            </a:pPr>
            <a:r>
              <a:rPr b="1" i="0" lang="pt-BR" sz="5400" u="none" cap="none" strike="noStrike">
                <a:solidFill>
                  <a:srgbClr val="242625"/>
                </a:solidFill>
                <a:latin typeface="Arial Black"/>
                <a:ea typeface="Arial Black"/>
                <a:cs typeface="Arial Black"/>
                <a:sym typeface="Arial Black"/>
              </a:rPr>
              <a:t>5</a:t>
            </a:r>
            <a:endParaRPr b="0" i="0" sz="5400" u="none" cap="none" strike="noStrike">
              <a:solidFill>
                <a:schemeClr val="dk1"/>
              </a:solidFill>
              <a:latin typeface="Arial Black"/>
              <a:ea typeface="Arial Black"/>
              <a:cs typeface="Arial Black"/>
              <a:sym typeface="Arial Black"/>
            </a:endParaRPr>
          </a:p>
        </p:txBody>
      </p:sp>
      <p:sp>
        <p:nvSpPr>
          <p:cNvPr id="189" name="Google Shape;189;p5"/>
          <p:cNvSpPr txBox="1"/>
          <p:nvPr/>
        </p:nvSpPr>
        <p:spPr>
          <a:xfrm>
            <a:off x="1097313" y="4037836"/>
            <a:ext cx="237488" cy="92333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5400"/>
              <a:buFont typeface="Arial"/>
              <a:buNone/>
            </a:pPr>
            <a:r>
              <a:rPr b="1" i="0" lang="pt-BR" sz="5400" u="none" cap="none" strike="noStrike">
                <a:solidFill>
                  <a:srgbClr val="242625"/>
                </a:solidFill>
                <a:latin typeface="Arial Black"/>
                <a:ea typeface="Arial Black"/>
                <a:cs typeface="Arial Black"/>
                <a:sym typeface="Arial Black"/>
              </a:rPr>
              <a:t>6</a:t>
            </a:r>
            <a:endParaRPr b="0" i="0" sz="5400" u="none" cap="none" strike="noStrike">
              <a:solidFill>
                <a:schemeClr val="dk1"/>
              </a:solidFill>
              <a:latin typeface="Arial Black"/>
              <a:ea typeface="Arial Black"/>
              <a:cs typeface="Arial Black"/>
              <a:sym typeface="Arial Black"/>
            </a:endParaRPr>
          </a:p>
        </p:txBody>
      </p:sp>
      <p:sp>
        <p:nvSpPr>
          <p:cNvPr id="190" name="Google Shape;190;p5"/>
          <p:cNvSpPr txBox="1"/>
          <p:nvPr/>
        </p:nvSpPr>
        <p:spPr>
          <a:xfrm>
            <a:off x="3550023" y="4037836"/>
            <a:ext cx="237488" cy="92333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5400"/>
              <a:buFont typeface="Arial"/>
              <a:buNone/>
            </a:pPr>
            <a:r>
              <a:rPr b="1" i="0" lang="pt-BR" sz="5400" u="none" cap="none" strike="noStrike">
                <a:solidFill>
                  <a:srgbClr val="242625"/>
                </a:solidFill>
                <a:latin typeface="Arial Black"/>
                <a:ea typeface="Arial Black"/>
                <a:cs typeface="Arial Black"/>
                <a:sym typeface="Arial Black"/>
              </a:rPr>
              <a:t>7</a:t>
            </a:r>
            <a:endParaRPr b="0" i="0" sz="5400" u="none" cap="none" strike="noStrike">
              <a:solidFill>
                <a:schemeClr val="dk1"/>
              </a:solidFill>
              <a:latin typeface="Arial Black"/>
              <a:ea typeface="Arial Black"/>
              <a:cs typeface="Arial Black"/>
              <a:sym typeface="Arial Black"/>
            </a:endParaRPr>
          </a:p>
        </p:txBody>
      </p:sp>
      <p:sp>
        <p:nvSpPr>
          <p:cNvPr id="191" name="Google Shape;191;p5"/>
          <p:cNvSpPr txBox="1"/>
          <p:nvPr/>
        </p:nvSpPr>
        <p:spPr>
          <a:xfrm>
            <a:off x="5858512" y="4048617"/>
            <a:ext cx="237488" cy="92333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5400"/>
              <a:buFont typeface="Arial"/>
              <a:buNone/>
            </a:pPr>
            <a:r>
              <a:rPr b="1" i="0" lang="pt-BR" sz="5400" u="none" cap="none" strike="noStrike">
                <a:solidFill>
                  <a:srgbClr val="242625"/>
                </a:solidFill>
                <a:latin typeface="Arial Black"/>
                <a:ea typeface="Arial Black"/>
                <a:cs typeface="Arial Black"/>
                <a:sym typeface="Arial Black"/>
              </a:rPr>
              <a:t>8</a:t>
            </a:r>
            <a:endParaRPr b="0" i="0" sz="5400" u="none" cap="none" strike="noStrike">
              <a:solidFill>
                <a:schemeClr val="dk1"/>
              </a:solidFill>
              <a:latin typeface="Arial Black"/>
              <a:ea typeface="Arial Black"/>
              <a:cs typeface="Arial Black"/>
              <a:sym typeface="Arial Black"/>
            </a:endParaRPr>
          </a:p>
        </p:txBody>
      </p:sp>
      <p:sp>
        <p:nvSpPr>
          <p:cNvPr id="192" name="Google Shape;192;p5"/>
          <p:cNvSpPr txBox="1"/>
          <p:nvPr/>
        </p:nvSpPr>
        <p:spPr>
          <a:xfrm>
            <a:off x="8236876" y="4056325"/>
            <a:ext cx="237488" cy="92333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5400"/>
              <a:buFont typeface="Arial"/>
              <a:buNone/>
            </a:pPr>
            <a:r>
              <a:rPr b="1" i="0" lang="pt-BR" sz="5400" u="none" cap="none" strike="noStrike">
                <a:solidFill>
                  <a:srgbClr val="242625"/>
                </a:solidFill>
                <a:latin typeface="Arial Black"/>
                <a:ea typeface="Arial Black"/>
                <a:cs typeface="Arial Black"/>
                <a:sym typeface="Arial Black"/>
              </a:rPr>
              <a:t>9</a:t>
            </a:r>
            <a:endParaRPr b="0" i="0" sz="5400" u="none" cap="none" strike="noStrike">
              <a:solidFill>
                <a:schemeClr val="dk1"/>
              </a:solidFill>
              <a:latin typeface="Arial Black"/>
              <a:ea typeface="Arial Black"/>
              <a:cs typeface="Arial Black"/>
              <a:sym typeface="Arial Black"/>
            </a:endParaRPr>
          </a:p>
        </p:txBody>
      </p:sp>
      <p:sp>
        <p:nvSpPr>
          <p:cNvPr id="193" name="Google Shape;193;p5"/>
          <p:cNvSpPr txBox="1"/>
          <p:nvPr/>
        </p:nvSpPr>
        <p:spPr>
          <a:xfrm>
            <a:off x="10338806" y="4093847"/>
            <a:ext cx="1154243" cy="92333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5400"/>
              <a:buFont typeface="Arial"/>
              <a:buNone/>
            </a:pPr>
            <a:r>
              <a:rPr b="1" i="0" lang="pt-BR" sz="5400" u="none" cap="none" strike="noStrike">
                <a:solidFill>
                  <a:srgbClr val="242625"/>
                </a:solidFill>
                <a:latin typeface="Arial Black"/>
                <a:ea typeface="Arial Black"/>
                <a:cs typeface="Arial Black"/>
                <a:sym typeface="Arial Black"/>
              </a:rPr>
              <a:t>10</a:t>
            </a:r>
            <a:endParaRPr b="0" i="0" sz="1400" u="none" cap="none" strike="noStrike">
              <a:solidFill>
                <a:srgbClr val="000000"/>
              </a:solidFill>
              <a:latin typeface="Arial"/>
              <a:ea typeface="Arial"/>
              <a:cs typeface="Arial"/>
              <a:sym typeface="Arial"/>
            </a:endParaRPr>
          </a:p>
        </p:txBody>
      </p:sp>
      <p:sp>
        <p:nvSpPr>
          <p:cNvPr id="194" name="Google Shape;194;p5"/>
          <p:cNvSpPr txBox="1"/>
          <p:nvPr/>
        </p:nvSpPr>
        <p:spPr>
          <a:xfrm>
            <a:off x="268002" y="2660232"/>
            <a:ext cx="2339400" cy="10467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1600"/>
              <a:buFont typeface="Arial"/>
              <a:buNone/>
            </a:pPr>
            <a:r>
              <a:rPr b="1" i="0" lang="pt-BR" sz="1600" u="none" cap="none" strike="noStrike">
                <a:solidFill>
                  <a:schemeClr val="dk1"/>
                </a:solidFill>
                <a:latin typeface="Arial"/>
                <a:ea typeface="Arial"/>
                <a:cs typeface="Arial"/>
                <a:sym typeface="Arial"/>
              </a:rPr>
              <a:t>PLANO DE NEGÓCIOS E AS PRINCIPAIS ETAPAS</a:t>
            </a:r>
            <a:endParaRPr b="1" i="0" sz="1600" u="none" cap="none" strike="noStrike">
              <a:solidFill>
                <a:schemeClr val="dk1"/>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600"/>
              <a:buFont typeface="Arial"/>
              <a:buNone/>
            </a:pPr>
            <a:r>
              <a:t/>
            </a:r>
            <a:endParaRPr b="1" i="0" sz="1400" u="none" cap="none" strike="noStrike">
              <a:solidFill>
                <a:schemeClr val="accent6"/>
              </a:solidFill>
              <a:latin typeface="Arial"/>
              <a:ea typeface="Arial"/>
              <a:cs typeface="Arial"/>
              <a:sym typeface="Arial"/>
            </a:endParaRPr>
          </a:p>
        </p:txBody>
      </p:sp>
      <p:sp>
        <p:nvSpPr>
          <p:cNvPr id="195" name="Google Shape;195;p5"/>
          <p:cNvSpPr txBox="1"/>
          <p:nvPr/>
        </p:nvSpPr>
        <p:spPr>
          <a:xfrm>
            <a:off x="2889450" y="2515150"/>
            <a:ext cx="19629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800" u="none" cap="none" strike="noStrike">
              <a:solidFill>
                <a:srgbClr val="FF0000"/>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1600"/>
              <a:buFont typeface="Arial"/>
              <a:buNone/>
            </a:pPr>
            <a:r>
              <a:rPr b="1" i="0" lang="pt-BR" sz="1600" u="none" cap="none" strike="noStrike">
                <a:solidFill>
                  <a:schemeClr val="dk1"/>
                </a:solidFill>
                <a:latin typeface="Arial"/>
                <a:ea typeface="Arial"/>
                <a:cs typeface="Arial"/>
                <a:sym typeface="Arial"/>
              </a:rPr>
              <a:t>ANÁLISE DE    MERCADO</a:t>
            </a:r>
            <a:endParaRPr b="1" i="0" sz="1600" u="none" cap="none" strike="noStrike">
              <a:solidFill>
                <a:schemeClr val="dk1"/>
              </a:solidFill>
              <a:latin typeface="Arial"/>
              <a:ea typeface="Arial"/>
              <a:cs typeface="Arial"/>
              <a:sym typeface="Arial"/>
            </a:endParaRPr>
          </a:p>
        </p:txBody>
      </p:sp>
      <p:sp>
        <p:nvSpPr>
          <p:cNvPr id="196" name="Google Shape;196;p5"/>
          <p:cNvSpPr txBox="1"/>
          <p:nvPr/>
        </p:nvSpPr>
        <p:spPr>
          <a:xfrm>
            <a:off x="5145587" y="2660232"/>
            <a:ext cx="2339400" cy="3387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1600"/>
              <a:buFont typeface="Arial"/>
              <a:buNone/>
            </a:pPr>
            <a:r>
              <a:rPr b="1" i="0" lang="pt-BR" sz="1600" u="none" cap="none" strike="noStrike">
                <a:solidFill>
                  <a:schemeClr val="dk1"/>
                </a:solidFill>
                <a:latin typeface="Arial"/>
                <a:ea typeface="Arial"/>
                <a:cs typeface="Arial"/>
                <a:sym typeface="Arial"/>
              </a:rPr>
              <a:t>PÚBLICO ALVO</a:t>
            </a:r>
            <a:endParaRPr b="0" i="0" sz="1600" u="none" cap="none" strike="noStrike">
              <a:solidFill>
                <a:schemeClr val="dk1"/>
              </a:solidFill>
              <a:latin typeface="Arial"/>
              <a:ea typeface="Arial"/>
              <a:cs typeface="Arial"/>
              <a:sym typeface="Arial"/>
            </a:endParaRPr>
          </a:p>
        </p:txBody>
      </p:sp>
      <p:sp>
        <p:nvSpPr>
          <p:cNvPr id="197" name="Google Shape;197;p5"/>
          <p:cNvSpPr txBox="1"/>
          <p:nvPr/>
        </p:nvSpPr>
        <p:spPr>
          <a:xfrm>
            <a:off x="7304636" y="2660232"/>
            <a:ext cx="2339456" cy="830997"/>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1600"/>
              <a:buFont typeface="Arial"/>
              <a:buNone/>
            </a:pPr>
            <a:r>
              <a:rPr b="1" i="0" lang="pt-BR" sz="1600" u="none" cap="none" strike="noStrike">
                <a:solidFill>
                  <a:schemeClr val="dk1"/>
                </a:solidFill>
                <a:latin typeface="Arial"/>
                <a:ea typeface="Arial"/>
                <a:cs typeface="Arial"/>
                <a:sym typeface="Arial"/>
              </a:rPr>
              <a:t>IDENTIFICANDO O PÚBLICO ALVO - FERRAMENTAS</a:t>
            </a:r>
            <a:endParaRPr b="0" i="0" sz="1600" u="none" cap="none" strike="noStrike">
              <a:solidFill>
                <a:schemeClr val="dk1"/>
              </a:solidFill>
              <a:latin typeface="Arial"/>
              <a:ea typeface="Arial"/>
              <a:cs typeface="Arial"/>
              <a:sym typeface="Arial"/>
            </a:endParaRPr>
          </a:p>
        </p:txBody>
      </p:sp>
      <p:sp>
        <p:nvSpPr>
          <p:cNvPr id="198" name="Google Shape;198;p5"/>
          <p:cNvSpPr txBox="1"/>
          <p:nvPr/>
        </p:nvSpPr>
        <p:spPr>
          <a:xfrm>
            <a:off x="9746199" y="2694313"/>
            <a:ext cx="2339400" cy="5850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1600"/>
              <a:buFont typeface="Arial"/>
              <a:buNone/>
            </a:pPr>
            <a:r>
              <a:rPr b="1" i="0" lang="pt-BR" sz="1600" u="none" cap="none" strike="noStrike">
                <a:solidFill>
                  <a:schemeClr val="dk1"/>
                </a:solidFill>
                <a:latin typeface="Arial"/>
                <a:ea typeface="Arial"/>
                <a:cs typeface="Arial"/>
                <a:sym typeface="Arial"/>
              </a:rPr>
              <a:t>COMO ATINGIR O PÚBLICO ALVO</a:t>
            </a:r>
            <a:endParaRPr b="0" i="0" sz="1600" u="none" cap="none" strike="noStrike">
              <a:solidFill>
                <a:schemeClr val="dk1"/>
              </a:solidFill>
              <a:latin typeface="Arial"/>
              <a:ea typeface="Arial"/>
              <a:cs typeface="Arial"/>
              <a:sym typeface="Arial"/>
            </a:endParaRPr>
          </a:p>
        </p:txBody>
      </p:sp>
      <p:sp>
        <p:nvSpPr>
          <p:cNvPr id="199" name="Google Shape;199;p5"/>
          <p:cNvSpPr txBox="1"/>
          <p:nvPr/>
        </p:nvSpPr>
        <p:spPr>
          <a:xfrm>
            <a:off x="268002" y="5205004"/>
            <a:ext cx="2339400" cy="13236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1600"/>
              <a:buFont typeface="Arial"/>
              <a:buNone/>
            </a:pPr>
            <a:r>
              <a:rPr b="1" i="0" lang="pt-BR" sz="1600" u="none" cap="none" strike="noStrike">
                <a:solidFill>
                  <a:schemeClr val="dk1"/>
                </a:solidFill>
                <a:latin typeface="Arial"/>
                <a:ea typeface="Arial"/>
                <a:cs typeface="Arial"/>
                <a:sym typeface="Arial"/>
              </a:rPr>
              <a:t>ESTRATÉGIAS DE MARKETING ALIADAS A EXPANSÃO DO SEU NEGÓCIO</a:t>
            </a:r>
            <a:endParaRPr b="1" i="0" sz="1600" u="none" cap="none" strike="noStrike">
              <a:solidFill>
                <a:schemeClr val="dk1"/>
              </a:solidFill>
              <a:latin typeface="Arial"/>
              <a:ea typeface="Arial"/>
              <a:cs typeface="Arial"/>
              <a:sym typeface="Arial"/>
            </a:endParaRPr>
          </a:p>
        </p:txBody>
      </p:sp>
      <p:sp>
        <p:nvSpPr>
          <p:cNvPr id="200" name="Google Shape;200;p5"/>
          <p:cNvSpPr txBox="1"/>
          <p:nvPr/>
        </p:nvSpPr>
        <p:spPr>
          <a:xfrm>
            <a:off x="2617783" y="5205004"/>
            <a:ext cx="2339400" cy="5850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1600"/>
              <a:buFont typeface="Arial"/>
              <a:buNone/>
            </a:pPr>
            <a:r>
              <a:rPr b="1" i="0" lang="pt-BR" sz="1600" u="none" cap="none" strike="noStrike">
                <a:solidFill>
                  <a:schemeClr val="dk1"/>
                </a:solidFill>
                <a:latin typeface="Arial"/>
                <a:ea typeface="Arial"/>
                <a:cs typeface="Arial"/>
                <a:sym typeface="Arial"/>
              </a:rPr>
              <a:t>CANAIS DE     COMUNICAÇÃO</a:t>
            </a:r>
            <a:endParaRPr b="1" i="0" sz="1600" u="none" cap="none" strike="noStrike">
              <a:solidFill>
                <a:schemeClr val="dk1"/>
              </a:solidFill>
              <a:latin typeface="Arial"/>
              <a:ea typeface="Arial"/>
              <a:cs typeface="Arial"/>
              <a:sym typeface="Arial"/>
            </a:endParaRPr>
          </a:p>
        </p:txBody>
      </p:sp>
      <p:sp>
        <p:nvSpPr>
          <p:cNvPr id="201" name="Google Shape;201;p5"/>
          <p:cNvSpPr txBox="1"/>
          <p:nvPr/>
        </p:nvSpPr>
        <p:spPr>
          <a:xfrm>
            <a:off x="5043987" y="5205004"/>
            <a:ext cx="2339400" cy="5850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1600"/>
              <a:buFont typeface="Arial"/>
              <a:buNone/>
            </a:pPr>
            <a:r>
              <a:rPr b="1" i="0" lang="pt-BR" sz="1600" u="none" cap="none" strike="noStrike">
                <a:solidFill>
                  <a:schemeClr val="dk1"/>
                </a:solidFill>
                <a:latin typeface="Arial"/>
                <a:ea typeface="Arial"/>
                <a:cs typeface="Arial"/>
                <a:sym typeface="Arial"/>
              </a:rPr>
              <a:t>MARKETING DE INDICAÇÃO</a:t>
            </a:r>
            <a:endParaRPr b="0" i="0" sz="1600" u="none" cap="none" strike="noStrike">
              <a:solidFill>
                <a:schemeClr val="dk1"/>
              </a:solidFill>
              <a:latin typeface="Arial"/>
              <a:ea typeface="Arial"/>
              <a:cs typeface="Arial"/>
              <a:sym typeface="Arial"/>
            </a:endParaRPr>
          </a:p>
        </p:txBody>
      </p:sp>
      <p:sp>
        <p:nvSpPr>
          <p:cNvPr id="202" name="Google Shape;202;p5"/>
          <p:cNvSpPr txBox="1"/>
          <p:nvPr/>
        </p:nvSpPr>
        <p:spPr>
          <a:xfrm>
            <a:off x="7395100" y="5205127"/>
            <a:ext cx="2339400" cy="5850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1600"/>
              <a:buFont typeface="Arial"/>
              <a:buNone/>
            </a:pPr>
            <a:r>
              <a:rPr b="1" i="0" lang="pt-BR" sz="1600" u="none" cap="none" strike="noStrike">
                <a:solidFill>
                  <a:schemeClr val="dk1"/>
                </a:solidFill>
                <a:latin typeface="Arial"/>
                <a:ea typeface="Arial"/>
                <a:cs typeface="Arial"/>
                <a:sym typeface="Arial"/>
              </a:rPr>
              <a:t>AUTOMAÇÃO DE MARKETING </a:t>
            </a:r>
            <a:endParaRPr b="0" i="0" sz="1600" u="none" cap="none" strike="noStrike">
              <a:solidFill>
                <a:schemeClr val="dk1"/>
              </a:solidFill>
              <a:latin typeface="Arial"/>
              <a:ea typeface="Arial"/>
              <a:cs typeface="Arial"/>
              <a:sym typeface="Arial"/>
            </a:endParaRPr>
          </a:p>
        </p:txBody>
      </p:sp>
      <p:sp>
        <p:nvSpPr>
          <p:cNvPr id="203" name="Google Shape;203;p5"/>
          <p:cNvSpPr txBox="1"/>
          <p:nvPr/>
        </p:nvSpPr>
        <p:spPr>
          <a:xfrm>
            <a:off x="9746200" y="5235800"/>
            <a:ext cx="2339400" cy="8310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1600"/>
              <a:buFont typeface="Arial"/>
              <a:buNone/>
            </a:pPr>
            <a:r>
              <a:rPr b="1" i="0" lang="pt-BR" sz="1600" u="none" cap="none" strike="noStrike">
                <a:solidFill>
                  <a:schemeClr val="dk1"/>
                </a:solidFill>
                <a:latin typeface="Arial"/>
                <a:ea typeface="Arial"/>
                <a:cs typeface="Arial"/>
                <a:sym typeface="Arial"/>
              </a:rPr>
              <a:t>PROGRAMA DE FIDELIDADE E INDICAÇÃO</a:t>
            </a:r>
            <a:endParaRPr b="1" i="0" sz="1600" u="none" cap="none" strike="noStrike">
              <a:solidFill>
                <a:schemeClr val="dk1"/>
              </a:solidFill>
              <a:latin typeface="Arial"/>
              <a:ea typeface="Arial"/>
              <a:cs typeface="Arial"/>
              <a:sym typeface="Arial"/>
            </a:endParaRPr>
          </a:p>
        </p:txBody>
      </p:sp>
      <p:pic>
        <p:nvPicPr>
          <p:cNvPr id="204" name="Google Shape;204;p5"/>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6"/>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210" name="Google Shape;210;p6"/>
          <p:cNvSpPr/>
          <p:nvPr/>
        </p:nvSpPr>
        <p:spPr>
          <a:xfrm>
            <a:off x="4327236" y="882491"/>
            <a:ext cx="3537527" cy="339898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 name="Google Shape;211;p6"/>
          <p:cNvSpPr txBox="1"/>
          <p:nvPr/>
        </p:nvSpPr>
        <p:spPr>
          <a:xfrm>
            <a:off x="5230585" y="1315868"/>
            <a:ext cx="2634178" cy="264687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16600"/>
              <a:buFont typeface="Arial"/>
              <a:buNone/>
            </a:pPr>
            <a:r>
              <a:rPr b="1" i="0" lang="pt-BR" sz="16600" u="none" cap="none" strike="noStrike">
                <a:solidFill>
                  <a:srgbClr val="242625"/>
                </a:solidFill>
                <a:latin typeface="Arial Black"/>
                <a:ea typeface="Arial Black"/>
                <a:cs typeface="Arial Black"/>
                <a:sym typeface="Arial Black"/>
              </a:rPr>
              <a:t>1</a:t>
            </a:r>
            <a:endParaRPr b="0" i="0" sz="16600" u="none" cap="none" strike="noStrike">
              <a:solidFill>
                <a:schemeClr val="dk1"/>
              </a:solidFill>
              <a:latin typeface="Arial Black"/>
              <a:ea typeface="Arial Black"/>
              <a:cs typeface="Arial Black"/>
              <a:sym typeface="Arial Black"/>
            </a:endParaRPr>
          </a:p>
        </p:txBody>
      </p:sp>
      <p:sp>
        <p:nvSpPr>
          <p:cNvPr id="212" name="Google Shape;212;p6"/>
          <p:cNvSpPr txBox="1"/>
          <p:nvPr/>
        </p:nvSpPr>
        <p:spPr>
          <a:xfrm>
            <a:off x="2886436" y="4518114"/>
            <a:ext cx="6419100" cy="19395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000"/>
              <a:buFont typeface="Arial"/>
              <a:buNone/>
            </a:pPr>
            <a:r>
              <a:rPr b="1" i="0" lang="pt-BR" sz="4000" u="none" cap="none" strike="noStrike">
                <a:solidFill>
                  <a:schemeClr val="dk1"/>
                </a:solidFill>
              </a:rPr>
              <a:t>PLANO DE NEGÓCIOS E AS PRINCIPAIS ETAPAS</a:t>
            </a:r>
            <a:endParaRPr b="1" i="0" sz="4000" u="none" cap="none" strike="noStrike">
              <a:solidFill>
                <a:schemeClr val="dk1"/>
              </a:solidFill>
            </a:endParaRPr>
          </a:p>
          <a:p>
            <a:pPr indent="0" lvl="0" marL="1270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Arial"/>
              <a:ea typeface="Arial"/>
              <a:cs typeface="Arial"/>
              <a:sym typeface="Arial"/>
            </a:endParaRPr>
          </a:p>
        </p:txBody>
      </p:sp>
      <p:sp>
        <p:nvSpPr>
          <p:cNvPr id="213" name="Google Shape;213;p6"/>
          <p:cNvSpPr/>
          <p:nvPr/>
        </p:nvSpPr>
        <p:spPr>
          <a:xfrm>
            <a:off x="3448924" y="20802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 name="Google Shape;214;p6"/>
          <p:cNvSpPr/>
          <p:nvPr/>
        </p:nvSpPr>
        <p:spPr>
          <a:xfrm>
            <a:off x="3521346" y="24884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 name="Google Shape;215;p6"/>
          <p:cNvSpPr/>
          <p:nvPr/>
        </p:nvSpPr>
        <p:spPr>
          <a:xfrm>
            <a:off x="3593386" y="27657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16" name="Google Shape;216;p6"/>
          <p:cNvGrpSpPr/>
          <p:nvPr/>
        </p:nvGrpSpPr>
        <p:grpSpPr>
          <a:xfrm>
            <a:off x="8188599" y="2110865"/>
            <a:ext cx="621105" cy="977477"/>
            <a:chOff x="5425425" y="956555"/>
            <a:chExt cx="621105" cy="977477"/>
          </a:xfrm>
        </p:grpSpPr>
        <p:sp>
          <p:nvSpPr>
            <p:cNvPr id="217" name="Google Shape;217;p6"/>
            <p:cNvSpPr/>
            <p:nvPr/>
          </p:nvSpPr>
          <p:spPr>
            <a:xfrm rot="-317296">
              <a:off x="5436074" y="983645"/>
              <a:ext cx="599806" cy="258792"/>
            </a:xfrm>
            <a:custGeom>
              <a:rect b="b" l="l" r="r" t="t"/>
              <a:pathLst>
                <a:path extrusionOk="0" h="1678" w="3889">
                  <a:moveTo>
                    <a:pt x="2765" y="1"/>
                  </a:moveTo>
                  <a:cubicBezTo>
                    <a:pt x="2609" y="1"/>
                    <a:pt x="2452" y="20"/>
                    <a:pt x="2301" y="58"/>
                  </a:cubicBezTo>
                  <a:cubicBezTo>
                    <a:pt x="1491" y="230"/>
                    <a:pt x="767" y="662"/>
                    <a:pt x="216" y="1278"/>
                  </a:cubicBezTo>
                  <a:cubicBezTo>
                    <a:pt x="151" y="1354"/>
                    <a:pt x="87" y="1429"/>
                    <a:pt x="43" y="1516"/>
                  </a:cubicBezTo>
                  <a:cubicBezTo>
                    <a:pt x="0" y="1570"/>
                    <a:pt x="33" y="1624"/>
                    <a:pt x="87" y="1624"/>
                  </a:cubicBezTo>
                  <a:lnTo>
                    <a:pt x="1145" y="1678"/>
                  </a:lnTo>
                  <a:cubicBezTo>
                    <a:pt x="1523" y="1645"/>
                    <a:pt x="1944" y="1613"/>
                    <a:pt x="2376" y="1570"/>
                  </a:cubicBezTo>
                  <a:cubicBezTo>
                    <a:pt x="2646" y="1548"/>
                    <a:pt x="2916" y="1472"/>
                    <a:pt x="3176" y="1354"/>
                  </a:cubicBezTo>
                  <a:cubicBezTo>
                    <a:pt x="3348" y="1278"/>
                    <a:pt x="3500" y="1159"/>
                    <a:pt x="3629" y="1019"/>
                  </a:cubicBezTo>
                  <a:cubicBezTo>
                    <a:pt x="3888" y="738"/>
                    <a:pt x="3791" y="284"/>
                    <a:pt x="3435" y="144"/>
                  </a:cubicBezTo>
                  <a:cubicBezTo>
                    <a:pt x="3370" y="112"/>
                    <a:pt x="3305" y="79"/>
                    <a:pt x="3230" y="58"/>
                  </a:cubicBezTo>
                  <a:cubicBezTo>
                    <a:pt x="3078" y="20"/>
                    <a:pt x="2922" y="1"/>
                    <a:pt x="27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 name="Google Shape;218;p6"/>
            <p:cNvSpPr/>
            <p:nvPr/>
          </p:nvSpPr>
          <p:spPr>
            <a:xfrm rot="-317296">
              <a:off x="5470513" y="1334071"/>
              <a:ext cx="509889" cy="199106"/>
            </a:xfrm>
            <a:custGeom>
              <a:rect b="b" l="l" r="r" t="t"/>
              <a:pathLst>
                <a:path extrusionOk="0" h="1291" w="3306">
                  <a:moveTo>
                    <a:pt x="1835" y="0"/>
                  </a:moveTo>
                  <a:cubicBezTo>
                    <a:pt x="1796" y="0"/>
                    <a:pt x="1757" y="2"/>
                    <a:pt x="1718" y="4"/>
                  </a:cubicBezTo>
                  <a:cubicBezTo>
                    <a:pt x="1199" y="26"/>
                    <a:pt x="692" y="144"/>
                    <a:pt x="227" y="360"/>
                  </a:cubicBezTo>
                  <a:cubicBezTo>
                    <a:pt x="173" y="382"/>
                    <a:pt x="130" y="414"/>
                    <a:pt x="87" y="447"/>
                  </a:cubicBezTo>
                  <a:cubicBezTo>
                    <a:pt x="1" y="533"/>
                    <a:pt x="11" y="609"/>
                    <a:pt x="119" y="663"/>
                  </a:cubicBezTo>
                  <a:cubicBezTo>
                    <a:pt x="152" y="684"/>
                    <a:pt x="195" y="706"/>
                    <a:pt x="238" y="717"/>
                  </a:cubicBezTo>
                  <a:cubicBezTo>
                    <a:pt x="703" y="911"/>
                    <a:pt x="1189" y="1052"/>
                    <a:pt x="1685" y="1160"/>
                  </a:cubicBezTo>
                  <a:cubicBezTo>
                    <a:pt x="1945" y="1235"/>
                    <a:pt x="2215" y="1278"/>
                    <a:pt x="2496" y="1289"/>
                  </a:cubicBezTo>
                  <a:cubicBezTo>
                    <a:pt x="2513" y="1290"/>
                    <a:pt x="2530" y="1291"/>
                    <a:pt x="2548" y="1291"/>
                  </a:cubicBezTo>
                  <a:cubicBezTo>
                    <a:pt x="2701" y="1291"/>
                    <a:pt x="2846" y="1248"/>
                    <a:pt x="2982" y="1170"/>
                  </a:cubicBezTo>
                  <a:cubicBezTo>
                    <a:pt x="3262" y="998"/>
                    <a:pt x="3306" y="684"/>
                    <a:pt x="3079" y="458"/>
                  </a:cubicBezTo>
                  <a:cubicBezTo>
                    <a:pt x="2971" y="350"/>
                    <a:pt x="2852" y="263"/>
                    <a:pt x="2722" y="198"/>
                  </a:cubicBezTo>
                  <a:cubicBezTo>
                    <a:pt x="2445" y="74"/>
                    <a:pt x="2141" y="0"/>
                    <a:pt x="18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 name="Google Shape;219;p6"/>
            <p:cNvSpPr/>
            <p:nvPr/>
          </p:nvSpPr>
          <p:spPr>
            <a:xfrm rot="-317296">
              <a:off x="5466737" y="1560467"/>
              <a:ext cx="295045" cy="360736"/>
            </a:xfrm>
            <a:custGeom>
              <a:rect b="b" l="l" r="r" t="t"/>
              <a:pathLst>
                <a:path extrusionOk="0" h="2339" w="1913">
                  <a:moveTo>
                    <a:pt x="68" y="0"/>
                  </a:moveTo>
                  <a:cubicBezTo>
                    <a:pt x="31" y="0"/>
                    <a:pt x="0" y="24"/>
                    <a:pt x="0" y="69"/>
                  </a:cubicBezTo>
                  <a:cubicBezTo>
                    <a:pt x="0" y="112"/>
                    <a:pt x="0" y="166"/>
                    <a:pt x="0" y="209"/>
                  </a:cubicBezTo>
                  <a:cubicBezTo>
                    <a:pt x="65" y="458"/>
                    <a:pt x="119" y="706"/>
                    <a:pt x="195" y="944"/>
                  </a:cubicBezTo>
                  <a:cubicBezTo>
                    <a:pt x="314" y="1322"/>
                    <a:pt x="508" y="1668"/>
                    <a:pt x="756" y="1970"/>
                  </a:cubicBezTo>
                  <a:cubicBezTo>
                    <a:pt x="875" y="2121"/>
                    <a:pt x="1026" y="2240"/>
                    <a:pt x="1210" y="2305"/>
                  </a:cubicBezTo>
                  <a:cubicBezTo>
                    <a:pt x="1269" y="2328"/>
                    <a:pt x="1330" y="2338"/>
                    <a:pt x="1390" y="2338"/>
                  </a:cubicBezTo>
                  <a:cubicBezTo>
                    <a:pt x="1616" y="2338"/>
                    <a:pt x="1829" y="2187"/>
                    <a:pt x="1880" y="1948"/>
                  </a:cubicBezTo>
                  <a:cubicBezTo>
                    <a:pt x="1901" y="1894"/>
                    <a:pt x="1912" y="1840"/>
                    <a:pt x="1912" y="1786"/>
                  </a:cubicBezTo>
                  <a:cubicBezTo>
                    <a:pt x="1901" y="1495"/>
                    <a:pt x="1793" y="1225"/>
                    <a:pt x="1610" y="1009"/>
                  </a:cubicBezTo>
                  <a:cubicBezTo>
                    <a:pt x="1286" y="588"/>
                    <a:pt x="854" y="263"/>
                    <a:pt x="357" y="80"/>
                  </a:cubicBezTo>
                  <a:cubicBezTo>
                    <a:pt x="314" y="58"/>
                    <a:pt x="270" y="47"/>
                    <a:pt x="227" y="37"/>
                  </a:cubicBezTo>
                  <a:cubicBezTo>
                    <a:pt x="184" y="37"/>
                    <a:pt x="152" y="26"/>
                    <a:pt x="119" y="15"/>
                  </a:cubicBezTo>
                  <a:cubicBezTo>
                    <a:pt x="102" y="5"/>
                    <a:pt x="85"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7"/>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225" name="Google Shape;225;p7"/>
          <p:cNvSpPr txBox="1"/>
          <p:nvPr/>
        </p:nvSpPr>
        <p:spPr>
          <a:xfrm>
            <a:off x="1525950" y="1479150"/>
            <a:ext cx="9140100" cy="3632700"/>
          </a:xfrm>
          <a:prstGeom prst="rect">
            <a:avLst/>
          </a:prstGeom>
          <a:noFill/>
          <a:ln>
            <a:noFill/>
          </a:ln>
        </p:spPr>
        <p:txBody>
          <a:bodyPr anchorCtr="0" anchor="t" bIns="45700" lIns="91425" spcFirstLastPara="1" rIns="91425" wrap="square" tIns="45700">
            <a:spAutoFit/>
          </a:bodyPr>
          <a:lstStyle/>
          <a:p>
            <a:pPr indent="0" lvl="0" marL="457200" marR="0" rtl="0" algn="just">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2000"/>
              <a:buFont typeface="Arial"/>
              <a:buNone/>
            </a:pPr>
            <a:r>
              <a:t/>
            </a:r>
            <a:endParaRPr b="1" i="0" sz="2000" u="none" cap="none" strike="noStrike">
              <a:solidFill>
                <a:srgbClr val="FF0000"/>
              </a:solidFill>
              <a:latin typeface="Arial"/>
              <a:ea typeface="Arial"/>
              <a:cs typeface="Arial"/>
              <a:sym typeface="Arial"/>
            </a:endParaRPr>
          </a:p>
          <a:p>
            <a:pPr indent="-355600" lvl="0" marL="457200" marR="0" rtl="0" algn="just">
              <a:lnSpc>
                <a:spcPct val="100000"/>
              </a:lnSpc>
              <a:spcBef>
                <a:spcPts val="0"/>
              </a:spcBef>
              <a:spcAft>
                <a:spcPts val="0"/>
              </a:spcAft>
              <a:buClr>
                <a:schemeClr val="dk1"/>
              </a:buClr>
              <a:buSzPts val="2000"/>
              <a:buFont typeface="Arial"/>
              <a:buChar char="▪"/>
            </a:pPr>
            <a:r>
              <a:rPr b="1" i="0" lang="pt-BR" sz="2000" u="none" cap="none" strike="noStrike">
                <a:solidFill>
                  <a:schemeClr val="dk1"/>
                </a:solidFill>
                <a:latin typeface="Arial"/>
                <a:ea typeface="Arial"/>
                <a:cs typeface="Arial"/>
                <a:sym typeface="Arial"/>
              </a:rPr>
              <a:t>Conceito</a:t>
            </a:r>
            <a:endParaRPr b="1"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pt-BR" sz="2000" u="none" cap="none" strike="noStrike">
                <a:solidFill>
                  <a:schemeClr val="dk1"/>
                </a:solidFill>
                <a:latin typeface="Arial"/>
                <a:ea typeface="Arial"/>
                <a:cs typeface="Arial"/>
                <a:sym typeface="Arial"/>
              </a:rPr>
              <a:t>É um documento que contém a caracterização do negócio, sua forma de operar, suas estratégias, seu plano para conquistar uma fatia do mercado e as projeções de despesas, receitas e resultados </a:t>
            </a:r>
            <a:r>
              <a:rPr lang="pt-BR" sz="2000">
                <a:solidFill>
                  <a:schemeClr val="dk1"/>
                </a:solidFill>
              </a:rPr>
              <a:t>financeiros</a:t>
            </a:r>
            <a:r>
              <a:rPr b="0" i="0" lang="pt-BR"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2000"/>
              <a:buFont typeface="Arial"/>
              <a:buChar char="▪"/>
            </a:pPr>
            <a:r>
              <a:rPr b="0" i="0" lang="pt-BR" sz="2000" u="none" cap="none" strike="noStrike">
                <a:solidFill>
                  <a:srgbClr val="2ED47B"/>
                </a:solidFill>
                <a:latin typeface="Arial"/>
                <a:ea typeface="Arial"/>
                <a:cs typeface="Arial"/>
                <a:sym typeface="Arial"/>
              </a:rPr>
              <a:t>Organizar</a:t>
            </a:r>
            <a:r>
              <a:rPr b="0" i="0" lang="pt-BR" sz="2000" u="none" cap="none" strike="noStrike">
                <a:solidFill>
                  <a:schemeClr val="dk1"/>
                </a:solidFill>
                <a:latin typeface="Arial"/>
                <a:ea typeface="Arial"/>
                <a:cs typeface="Arial"/>
                <a:sym typeface="Arial"/>
              </a:rPr>
              <a:t> as ideias ao iniciar um novo empreendimento;</a:t>
            </a:r>
            <a:endParaRPr b="0" i="0" sz="20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2000"/>
              <a:buFont typeface="Arial"/>
              <a:buChar char="▪"/>
            </a:pPr>
            <a:r>
              <a:rPr b="0" i="0" lang="pt-BR" sz="2000" u="none" cap="none" strike="noStrike">
                <a:solidFill>
                  <a:srgbClr val="2ED47B"/>
                </a:solidFill>
                <a:latin typeface="Arial"/>
                <a:ea typeface="Arial"/>
                <a:cs typeface="Arial"/>
                <a:sym typeface="Arial"/>
              </a:rPr>
              <a:t>Orientar</a:t>
            </a:r>
            <a:r>
              <a:rPr b="0" i="0" lang="pt-BR" sz="2000" u="none" cap="none" strike="noStrike">
                <a:solidFill>
                  <a:schemeClr val="dk1"/>
                </a:solidFill>
                <a:latin typeface="Arial"/>
                <a:ea typeface="Arial"/>
                <a:cs typeface="Arial"/>
                <a:sym typeface="Arial"/>
              </a:rPr>
              <a:t> a expansão de empresas já em atividade;</a:t>
            </a:r>
            <a:endParaRPr b="0" i="0" sz="20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2000"/>
              <a:buFont typeface="Arial"/>
              <a:buChar char="▪"/>
            </a:pPr>
            <a:r>
              <a:rPr b="0" i="0" lang="pt-BR" sz="2000" u="none" cap="none" strike="noStrike">
                <a:solidFill>
                  <a:srgbClr val="2ED47B"/>
                </a:solidFill>
                <a:latin typeface="Arial"/>
                <a:ea typeface="Arial"/>
                <a:cs typeface="Arial"/>
                <a:sym typeface="Arial"/>
              </a:rPr>
              <a:t>Apoiar </a:t>
            </a:r>
            <a:r>
              <a:rPr b="0" i="0" lang="pt-BR" sz="2000" u="none" cap="none" strike="noStrike">
                <a:solidFill>
                  <a:schemeClr val="dk1"/>
                </a:solidFill>
                <a:latin typeface="Arial"/>
                <a:ea typeface="Arial"/>
                <a:cs typeface="Arial"/>
                <a:sym typeface="Arial"/>
              </a:rPr>
              <a:t>a administração do negócio, seja em seus números, atividades e estratégias;</a:t>
            </a:r>
            <a:endParaRPr b="0" i="0" sz="20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2000"/>
              <a:buFont typeface="Arial"/>
              <a:buChar char="▪"/>
            </a:pPr>
            <a:r>
              <a:rPr b="0" i="0" lang="pt-BR" sz="2000" u="none" cap="none" strike="noStrike">
                <a:solidFill>
                  <a:srgbClr val="2ED47B"/>
                </a:solidFill>
                <a:latin typeface="Arial"/>
                <a:ea typeface="Arial"/>
                <a:cs typeface="Arial"/>
                <a:sym typeface="Arial"/>
              </a:rPr>
              <a:t>Captar</a:t>
            </a:r>
            <a:r>
              <a:rPr b="0" i="0" lang="pt-BR" sz="2000" u="none" cap="none" strike="noStrike">
                <a:solidFill>
                  <a:schemeClr val="dk1"/>
                </a:solidFill>
                <a:latin typeface="Arial"/>
                <a:ea typeface="Arial"/>
                <a:cs typeface="Arial"/>
                <a:sym typeface="Arial"/>
              </a:rPr>
              <a:t> recursos, sejam financeiros, humanos ou parcerias. </a:t>
            </a:r>
            <a:endParaRPr b="0" i="0" sz="2000" u="none" cap="none" strike="noStrike">
              <a:solidFill>
                <a:schemeClr val="dk1"/>
              </a:solidFill>
              <a:latin typeface="Arial"/>
              <a:ea typeface="Arial"/>
              <a:cs typeface="Arial"/>
              <a:sym typeface="Arial"/>
            </a:endParaRPr>
          </a:p>
        </p:txBody>
      </p:sp>
      <p:sp>
        <p:nvSpPr>
          <p:cNvPr id="226" name="Google Shape;226;p7"/>
          <p:cNvSpPr/>
          <p:nvPr/>
        </p:nvSpPr>
        <p:spPr>
          <a:xfrm>
            <a:off x="4154400" y="958450"/>
            <a:ext cx="3883200" cy="6510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7"/>
          <p:cNvSpPr txBox="1"/>
          <p:nvPr/>
        </p:nvSpPr>
        <p:spPr>
          <a:xfrm>
            <a:off x="4914500" y="901450"/>
            <a:ext cx="2547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pt-BR" sz="2000" u="none" cap="none" strike="noStrike">
                <a:solidFill>
                  <a:srgbClr val="242625"/>
                </a:solidFill>
                <a:latin typeface="Arial"/>
                <a:ea typeface="Arial"/>
                <a:cs typeface="Arial"/>
                <a:sym typeface="Arial"/>
              </a:rPr>
              <a:t>PLANO DE NEGÓCIOS </a:t>
            </a:r>
            <a:endParaRPr b="0" i="0" sz="2000" u="none" cap="none" strike="noStrike">
              <a:solidFill>
                <a:schemeClr val="dk1"/>
              </a:solidFill>
              <a:latin typeface="Calibri"/>
              <a:ea typeface="Calibri"/>
              <a:cs typeface="Calibri"/>
              <a:sym typeface="Calibri"/>
            </a:endParaRPr>
          </a:p>
        </p:txBody>
      </p:sp>
      <p:sp>
        <p:nvSpPr>
          <p:cNvPr id="228" name="Google Shape;228;p7"/>
          <p:cNvSpPr txBox="1"/>
          <p:nvPr/>
        </p:nvSpPr>
        <p:spPr>
          <a:xfrm>
            <a:off x="66725" y="6102400"/>
            <a:ext cx="9235500" cy="708000"/>
          </a:xfrm>
          <a:prstGeom prst="rect">
            <a:avLst/>
          </a:prstGeom>
          <a:noFill/>
          <a:ln>
            <a:noFill/>
          </a:ln>
        </p:spPr>
        <p:txBody>
          <a:bodyPr anchorCtr="0" anchor="t" bIns="45700" lIns="91425" spcFirstLastPara="1" rIns="91425" wrap="square" tIns="45700">
            <a:spAutoFit/>
          </a:bodyPr>
          <a:lstStyle/>
          <a:p>
            <a:pPr indent="-305435" lvl="0" marL="305435" rtl="0" algn="l">
              <a:spcBef>
                <a:spcPts val="0"/>
              </a:spcBef>
              <a:spcAft>
                <a:spcPts val="0"/>
              </a:spcAft>
              <a:buClr>
                <a:schemeClr val="dk1"/>
              </a:buClr>
              <a:buSzPts val="1100"/>
              <a:buFont typeface="Arial"/>
              <a:buNone/>
            </a:pPr>
            <a:r>
              <a:rPr lang="pt-BR" sz="2000">
                <a:solidFill>
                  <a:srgbClr val="2ED47B"/>
                </a:solidFill>
                <a:latin typeface="Calibri"/>
                <a:ea typeface="Calibri"/>
                <a:cs typeface="Calibri"/>
                <a:sym typeface="Calibri"/>
              </a:rPr>
              <a:t>SALIM, C. S. et al., 2005</a:t>
            </a:r>
            <a:endParaRPr sz="2000">
              <a:solidFill>
                <a:srgbClr val="2ED47B"/>
              </a:solidFill>
              <a:latin typeface="Calibri"/>
              <a:ea typeface="Calibri"/>
              <a:cs typeface="Calibri"/>
              <a:sym typeface="Calibri"/>
            </a:endParaRPr>
          </a:p>
          <a:p>
            <a:pPr indent="-305435" lvl="0" marL="305435" rtl="0" algn="l">
              <a:spcBef>
                <a:spcPts val="0"/>
              </a:spcBef>
              <a:spcAft>
                <a:spcPts val="0"/>
              </a:spcAft>
              <a:buClr>
                <a:schemeClr val="dk1"/>
              </a:buClr>
              <a:buSzPts val="1100"/>
              <a:buFont typeface="Arial"/>
              <a:buNone/>
            </a:pPr>
            <a:r>
              <a:rPr lang="pt-BR" sz="2000">
                <a:solidFill>
                  <a:srgbClr val="2ED47B"/>
                </a:solidFill>
                <a:latin typeface="Calibri"/>
                <a:ea typeface="Calibri"/>
                <a:cs typeface="Calibri"/>
                <a:sym typeface="Calibri"/>
              </a:rPr>
              <a:t>Contabilivre, 2025</a:t>
            </a:r>
            <a:endParaRPr sz="2000">
              <a:solidFill>
                <a:srgbClr val="2ED47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8"/>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234" name="Google Shape;234;p8"/>
          <p:cNvSpPr/>
          <p:nvPr/>
        </p:nvSpPr>
        <p:spPr>
          <a:xfrm>
            <a:off x="4327236" y="882491"/>
            <a:ext cx="3537527" cy="3398982"/>
          </a:xfrm>
          <a:custGeom>
            <a:rect b="b" l="l" r="r" t="t"/>
            <a:pathLst>
              <a:path extrusionOk="0" h="1006" w="962">
                <a:moveTo>
                  <a:pt x="454" y="1"/>
                </a:moveTo>
                <a:cubicBezTo>
                  <a:pt x="195" y="1"/>
                  <a:pt x="11" y="206"/>
                  <a:pt x="11" y="508"/>
                </a:cubicBezTo>
                <a:cubicBezTo>
                  <a:pt x="0" y="768"/>
                  <a:pt x="206" y="994"/>
                  <a:pt x="476" y="1005"/>
                </a:cubicBezTo>
                <a:cubicBezTo>
                  <a:pt x="735" y="994"/>
                  <a:pt x="951" y="789"/>
                  <a:pt x="962" y="519"/>
                </a:cubicBezTo>
                <a:cubicBezTo>
                  <a:pt x="951" y="238"/>
                  <a:pt x="735" y="12"/>
                  <a:pt x="454" y="1"/>
                </a:cubicBezTo>
                <a:close/>
              </a:path>
            </a:pathLst>
          </a:custGeom>
          <a:solidFill>
            <a:srgbClr val="C0FF72"/>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 name="Google Shape;235;p8"/>
          <p:cNvSpPr txBox="1"/>
          <p:nvPr/>
        </p:nvSpPr>
        <p:spPr>
          <a:xfrm>
            <a:off x="5230585" y="1315868"/>
            <a:ext cx="2634178" cy="264687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Clr>
                <a:srgbClr val="000000"/>
              </a:buClr>
              <a:buSzPts val="16600"/>
              <a:buFont typeface="Arial"/>
              <a:buNone/>
            </a:pPr>
            <a:r>
              <a:rPr b="1" i="0" lang="pt-BR" sz="16600" u="none" cap="none" strike="noStrike">
                <a:solidFill>
                  <a:srgbClr val="242625"/>
                </a:solidFill>
                <a:latin typeface="Arial Black"/>
                <a:ea typeface="Arial Black"/>
                <a:cs typeface="Arial Black"/>
                <a:sym typeface="Arial Black"/>
              </a:rPr>
              <a:t>2</a:t>
            </a:r>
            <a:endParaRPr b="0" i="0" sz="16600" u="none" cap="none" strike="noStrike">
              <a:solidFill>
                <a:schemeClr val="dk1"/>
              </a:solidFill>
              <a:latin typeface="Arial Black"/>
              <a:ea typeface="Arial Black"/>
              <a:cs typeface="Arial Black"/>
              <a:sym typeface="Arial Black"/>
            </a:endParaRPr>
          </a:p>
        </p:txBody>
      </p:sp>
      <p:sp>
        <p:nvSpPr>
          <p:cNvPr id="236" name="Google Shape;236;p8"/>
          <p:cNvSpPr txBox="1"/>
          <p:nvPr/>
        </p:nvSpPr>
        <p:spPr>
          <a:xfrm>
            <a:off x="2886436" y="4518114"/>
            <a:ext cx="6419100" cy="8928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000"/>
              <a:buFont typeface="Arial"/>
              <a:buNone/>
            </a:pPr>
            <a:r>
              <a:t/>
            </a:r>
            <a:endParaRPr b="1" i="0" sz="1200" u="none" cap="none" strike="noStrike">
              <a:solidFill>
                <a:srgbClr val="FF0000"/>
              </a:solidFill>
              <a:latin typeface="Arial"/>
              <a:ea typeface="Arial"/>
              <a:cs typeface="Arial"/>
              <a:sym typeface="Arial"/>
            </a:endParaRPr>
          </a:p>
          <a:p>
            <a:pPr indent="0" lvl="0" marL="12700" marR="0" rtl="0" algn="ctr">
              <a:lnSpc>
                <a:spcPct val="100000"/>
              </a:lnSpc>
              <a:spcBef>
                <a:spcPts val="0"/>
              </a:spcBef>
              <a:spcAft>
                <a:spcPts val="0"/>
              </a:spcAft>
              <a:buClr>
                <a:srgbClr val="000000"/>
              </a:buClr>
              <a:buSzPts val="4000"/>
              <a:buFont typeface="Arial"/>
              <a:buNone/>
            </a:pPr>
            <a:r>
              <a:rPr b="1" i="0" lang="pt-BR" sz="4000" u="none" cap="none" strike="noStrike">
                <a:solidFill>
                  <a:schemeClr val="dk1"/>
                </a:solidFill>
                <a:latin typeface="Arial"/>
                <a:ea typeface="Arial"/>
                <a:cs typeface="Arial"/>
                <a:sym typeface="Arial"/>
              </a:rPr>
              <a:t>ANÁLISE DE MERCADO</a:t>
            </a:r>
            <a:endParaRPr b="1" i="0" sz="4000" u="none" cap="none" strike="noStrike">
              <a:solidFill>
                <a:schemeClr val="dk1"/>
              </a:solidFill>
              <a:latin typeface="Arial"/>
              <a:ea typeface="Arial"/>
              <a:cs typeface="Arial"/>
              <a:sym typeface="Arial"/>
            </a:endParaRPr>
          </a:p>
        </p:txBody>
      </p:sp>
      <p:sp>
        <p:nvSpPr>
          <p:cNvPr id="237" name="Google Shape;237;p8"/>
          <p:cNvSpPr/>
          <p:nvPr/>
        </p:nvSpPr>
        <p:spPr>
          <a:xfrm>
            <a:off x="3448924" y="2080219"/>
            <a:ext cx="564337" cy="343619"/>
          </a:xfrm>
          <a:custGeom>
            <a:rect b="b" l="l" r="r" t="t"/>
            <a:pathLst>
              <a:path extrusionOk="0" h="2228" w="3659">
                <a:moveTo>
                  <a:pt x="772" y="0"/>
                </a:moveTo>
                <a:cubicBezTo>
                  <a:pt x="759" y="0"/>
                  <a:pt x="746" y="1"/>
                  <a:pt x="732" y="5"/>
                </a:cubicBezTo>
                <a:cubicBezTo>
                  <a:pt x="727" y="5"/>
                  <a:pt x="723" y="5"/>
                  <a:pt x="718" y="5"/>
                </a:cubicBezTo>
                <a:cubicBezTo>
                  <a:pt x="252" y="5"/>
                  <a:pt x="0" y="559"/>
                  <a:pt x="300" y="912"/>
                </a:cubicBezTo>
                <a:cubicBezTo>
                  <a:pt x="397" y="1020"/>
                  <a:pt x="494" y="1117"/>
                  <a:pt x="602" y="1204"/>
                </a:cubicBezTo>
                <a:cubicBezTo>
                  <a:pt x="904" y="1420"/>
                  <a:pt x="1250" y="1582"/>
                  <a:pt x="1607" y="1690"/>
                </a:cubicBezTo>
                <a:lnTo>
                  <a:pt x="3129" y="2154"/>
                </a:lnTo>
                <a:cubicBezTo>
                  <a:pt x="3227" y="2203"/>
                  <a:pt x="3336" y="2227"/>
                  <a:pt x="3444" y="2227"/>
                </a:cubicBezTo>
                <a:cubicBezTo>
                  <a:pt x="3480" y="2227"/>
                  <a:pt x="3516" y="2224"/>
                  <a:pt x="3551" y="2219"/>
                </a:cubicBezTo>
                <a:cubicBezTo>
                  <a:pt x="3626" y="2208"/>
                  <a:pt x="3659" y="2197"/>
                  <a:pt x="3626" y="2111"/>
                </a:cubicBezTo>
                <a:cubicBezTo>
                  <a:pt x="3583" y="2025"/>
                  <a:pt x="3540" y="1938"/>
                  <a:pt x="3486" y="1852"/>
                </a:cubicBezTo>
                <a:cubicBezTo>
                  <a:pt x="3248" y="1506"/>
                  <a:pt x="2957" y="1204"/>
                  <a:pt x="2633" y="945"/>
                </a:cubicBezTo>
                <a:cubicBezTo>
                  <a:pt x="2244" y="610"/>
                  <a:pt x="1812" y="329"/>
                  <a:pt x="1347" y="113"/>
                </a:cubicBezTo>
                <a:cubicBezTo>
                  <a:pt x="1202" y="45"/>
                  <a:pt x="1048" y="3"/>
                  <a:pt x="893" y="3"/>
                </a:cubicBezTo>
                <a:cubicBezTo>
                  <a:pt x="875" y="3"/>
                  <a:pt x="857" y="4"/>
                  <a:pt x="840" y="5"/>
                </a:cubicBezTo>
                <a:cubicBezTo>
                  <a:pt x="818" y="5"/>
                  <a:pt x="796" y="0"/>
                  <a:pt x="77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 name="Google Shape;238;p8"/>
          <p:cNvSpPr/>
          <p:nvPr/>
        </p:nvSpPr>
        <p:spPr>
          <a:xfrm>
            <a:off x="3521346" y="2488442"/>
            <a:ext cx="506500" cy="212680"/>
          </a:xfrm>
          <a:custGeom>
            <a:rect b="b" l="l" r="r" t="t"/>
            <a:pathLst>
              <a:path extrusionOk="0" h="1379" w="3284">
                <a:moveTo>
                  <a:pt x="1281" y="0"/>
                </a:moveTo>
                <a:cubicBezTo>
                  <a:pt x="947" y="0"/>
                  <a:pt x="616" y="111"/>
                  <a:pt x="357" y="334"/>
                </a:cubicBezTo>
                <a:cubicBezTo>
                  <a:pt x="260" y="409"/>
                  <a:pt x="173" y="506"/>
                  <a:pt x="108" y="625"/>
                </a:cubicBezTo>
                <a:cubicBezTo>
                  <a:pt x="0" y="798"/>
                  <a:pt x="44" y="1025"/>
                  <a:pt x="206" y="1144"/>
                </a:cubicBezTo>
                <a:cubicBezTo>
                  <a:pt x="281" y="1208"/>
                  <a:pt x="378" y="1262"/>
                  <a:pt x="476" y="1295"/>
                </a:cubicBezTo>
                <a:cubicBezTo>
                  <a:pt x="647" y="1352"/>
                  <a:pt x="832" y="1378"/>
                  <a:pt x="1014" y="1378"/>
                </a:cubicBezTo>
                <a:cubicBezTo>
                  <a:pt x="1073" y="1378"/>
                  <a:pt x="1131" y="1376"/>
                  <a:pt x="1189" y="1370"/>
                </a:cubicBezTo>
                <a:cubicBezTo>
                  <a:pt x="1502" y="1360"/>
                  <a:pt x="1815" y="1316"/>
                  <a:pt x="2128" y="1230"/>
                </a:cubicBezTo>
                <a:cubicBezTo>
                  <a:pt x="2463" y="1144"/>
                  <a:pt x="2798" y="1036"/>
                  <a:pt x="3122" y="895"/>
                </a:cubicBezTo>
                <a:cubicBezTo>
                  <a:pt x="3262" y="830"/>
                  <a:pt x="3284" y="733"/>
                  <a:pt x="3165" y="625"/>
                </a:cubicBezTo>
                <a:cubicBezTo>
                  <a:pt x="3100" y="560"/>
                  <a:pt x="3025" y="506"/>
                  <a:pt x="2949" y="463"/>
                </a:cubicBezTo>
                <a:cubicBezTo>
                  <a:pt x="2485" y="204"/>
                  <a:pt x="1977" y="53"/>
                  <a:pt x="1448" y="9"/>
                </a:cubicBezTo>
                <a:cubicBezTo>
                  <a:pt x="1392" y="3"/>
                  <a:pt x="1336" y="0"/>
                  <a:pt x="1281"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 name="Google Shape;239;p8"/>
          <p:cNvSpPr/>
          <p:nvPr/>
        </p:nvSpPr>
        <p:spPr>
          <a:xfrm>
            <a:off x="3593386" y="2765726"/>
            <a:ext cx="389437" cy="291798"/>
          </a:xfrm>
          <a:custGeom>
            <a:rect b="b" l="l" r="r" t="t"/>
            <a:pathLst>
              <a:path extrusionOk="0" h="1892" w="2525">
                <a:moveTo>
                  <a:pt x="2254" y="0"/>
                </a:moveTo>
                <a:cubicBezTo>
                  <a:pt x="2168" y="11"/>
                  <a:pt x="2081" y="22"/>
                  <a:pt x="2006" y="32"/>
                </a:cubicBezTo>
                <a:cubicBezTo>
                  <a:pt x="1390" y="151"/>
                  <a:pt x="839" y="432"/>
                  <a:pt x="386" y="853"/>
                </a:cubicBezTo>
                <a:cubicBezTo>
                  <a:pt x="224" y="994"/>
                  <a:pt x="116" y="1177"/>
                  <a:pt x="83" y="1383"/>
                </a:cubicBezTo>
                <a:cubicBezTo>
                  <a:pt x="0" y="1642"/>
                  <a:pt x="196" y="1891"/>
                  <a:pt x="461" y="1891"/>
                </a:cubicBezTo>
                <a:cubicBezTo>
                  <a:pt x="472" y="1891"/>
                  <a:pt x="483" y="1891"/>
                  <a:pt x="494" y="1890"/>
                </a:cubicBezTo>
                <a:cubicBezTo>
                  <a:pt x="537" y="1879"/>
                  <a:pt x="591" y="1879"/>
                  <a:pt x="623" y="1869"/>
                </a:cubicBezTo>
                <a:cubicBezTo>
                  <a:pt x="861" y="1804"/>
                  <a:pt x="1088" y="1696"/>
                  <a:pt x="1282" y="1545"/>
                </a:cubicBezTo>
                <a:cubicBezTo>
                  <a:pt x="1757" y="1177"/>
                  <a:pt x="2157" y="724"/>
                  <a:pt x="2459" y="216"/>
                </a:cubicBezTo>
                <a:cubicBezTo>
                  <a:pt x="2524" y="130"/>
                  <a:pt x="2459" y="11"/>
                  <a:pt x="2362" y="0"/>
                </a:cubicBezTo>
                <a:close/>
              </a:path>
            </a:pathLst>
          </a:custGeom>
          <a:solidFill>
            <a:schemeClr val="dk1"/>
          </a:solidFill>
          <a:ln cap="flat" cmpd="sng" w="9525">
            <a:solidFill>
              <a:srgbClr val="C0FF7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40" name="Google Shape;240;p8"/>
          <p:cNvGrpSpPr/>
          <p:nvPr/>
        </p:nvGrpSpPr>
        <p:grpSpPr>
          <a:xfrm>
            <a:off x="8188599" y="2110865"/>
            <a:ext cx="621105" cy="977477"/>
            <a:chOff x="5425425" y="956555"/>
            <a:chExt cx="621105" cy="977477"/>
          </a:xfrm>
        </p:grpSpPr>
        <p:sp>
          <p:nvSpPr>
            <p:cNvPr id="241" name="Google Shape;241;p8"/>
            <p:cNvSpPr/>
            <p:nvPr/>
          </p:nvSpPr>
          <p:spPr>
            <a:xfrm rot="-317296">
              <a:off x="5436074" y="983645"/>
              <a:ext cx="599806" cy="258792"/>
            </a:xfrm>
            <a:custGeom>
              <a:rect b="b" l="l" r="r" t="t"/>
              <a:pathLst>
                <a:path extrusionOk="0" h="1678" w="3889">
                  <a:moveTo>
                    <a:pt x="2765" y="1"/>
                  </a:moveTo>
                  <a:cubicBezTo>
                    <a:pt x="2609" y="1"/>
                    <a:pt x="2452" y="20"/>
                    <a:pt x="2301" y="58"/>
                  </a:cubicBezTo>
                  <a:cubicBezTo>
                    <a:pt x="1491" y="230"/>
                    <a:pt x="767" y="662"/>
                    <a:pt x="216" y="1278"/>
                  </a:cubicBezTo>
                  <a:cubicBezTo>
                    <a:pt x="151" y="1354"/>
                    <a:pt x="87" y="1429"/>
                    <a:pt x="43" y="1516"/>
                  </a:cubicBezTo>
                  <a:cubicBezTo>
                    <a:pt x="0" y="1570"/>
                    <a:pt x="33" y="1624"/>
                    <a:pt x="87" y="1624"/>
                  </a:cubicBezTo>
                  <a:lnTo>
                    <a:pt x="1145" y="1678"/>
                  </a:lnTo>
                  <a:cubicBezTo>
                    <a:pt x="1523" y="1645"/>
                    <a:pt x="1944" y="1613"/>
                    <a:pt x="2376" y="1570"/>
                  </a:cubicBezTo>
                  <a:cubicBezTo>
                    <a:pt x="2646" y="1548"/>
                    <a:pt x="2916" y="1472"/>
                    <a:pt x="3176" y="1354"/>
                  </a:cubicBezTo>
                  <a:cubicBezTo>
                    <a:pt x="3348" y="1278"/>
                    <a:pt x="3500" y="1159"/>
                    <a:pt x="3629" y="1019"/>
                  </a:cubicBezTo>
                  <a:cubicBezTo>
                    <a:pt x="3888" y="738"/>
                    <a:pt x="3791" y="284"/>
                    <a:pt x="3435" y="144"/>
                  </a:cubicBezTo>
                  <a:cubicBezTo>
                    <a:pt x="3370" y="112"/>
                    <a:pt x="3305" y="79"/>
                    <a:pt x="3230" y="58"/>
                  </a:cubicBezTo>
                  <a:cubicBezTo>
                    <a:pt x="3078" y="20"/>
                    <a:pt x="2922" y="1"/>
                    <a:pt x="27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2" name="Google Shape;242;p8"/>
            <p:cNvSpPr/>
            <p:nvPr/>
          </p:nvSpPr>
          <p:spPr>
            <a:xfrm rot="-317296">
              <a:off x="5470513" y="1334071"/>
              <a:ext cx="509889" cy="199106"/>
            </a:xfrm>
            <a:custGeom>
              <a:rect b="b" l="l" r="r" t="t"/>
              <a:pathLst>
                <a:path extrusionOk="0" h="1291" w="3306">
                  <a:moveTo>
                    <a:pt x="1835" y="0"/>
                  </a:moveTo>
                  <a:cubicBezTo>
                    <a:pt x="1796" y="0"/>
                    <a:pt x="1757" y="2"/>
                    <a:pt x="1718" y="4"/>
                  </a:cubicBezTo>
                  <a:cubicBezTo>
                    <a:pt x="1199" y="26"/>
                    <a:pt x="692" y="144"/>
                    <a:pt x="227" y="360"/>
                  </a:cubicBezTo>
                  <a:cubicBezTo>
                    <a:pt x="173" y="382"/>
                    <a:pt x="130" y="414"/>
                    <a:pt x="87" y="447"/>
                  </a:cubicBezTo>
                  <a:cubicBezTo>
                    <a:pt x="1" y="533"/>
                    <a:pt x="11" y="609"/>
                    <a:pt x="119" y="663"/>
                  </a:cubicBezTo>
                  <a:cubicBezTo>
                    <a:pt x="152" y="684"/>
                    <a:pt x="195" y="706"/>
                    <a:pt x="238" y="717"/>
                  </a:cubicBezTo>
                  <a:cubicBezTo>
                    <a:pt x="703" y="911"/>
                    <a:pt x="1189" y="1052"/>
                    <a:pt x="1685" y="1160"/>
                  </a:cubicBezTo>
                  <a:cubicBezTo>
                    <a:pt x="1945" y="1235"/>
                    <a:pt x="2215" y="1278"/>
                    <a:pt x="2496" y="1289"/>
                  </a:cubicBezTo>
                  <a:cubicBezTo>
                    <a:pt x="2513" y="1290"/>
                    <a:pt x="2530" y="1291"/>
                    <a:pt x="2548" y="1291"/>
                  </a:cubicBezTo>
                  <a:cubicBezTo>
                    <a:pt x="2701" y="1291"/>
                    <a:pt x="2846" y="1248"/>
                    <a:pt x="2982" y="1170"/>
                  </a:cubicBezTo>
                  <a:cubicBezTo>
                    <a:pt x="3262" y="998"/>
                    <a:pt x="3306" y="684"/>
                    <a:pt x="3079" y="458"/>
                  </a:cubicBezTo>
                  <a:cubicBezTo>
                    <a:pt x="2971" y="350"/>
                    <a:pt x="2852" y="263"/>
                    <a:pt x="2722" y="198"/>
                  </a:cubicBezTo>
                  <a:cubicBezTo>
                    <a:pt x="2445" y="74"/>
                    <a:pt x="2141" y="0"/>
                    <a:pt x="18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 name="Google Shape;243;p8"/>
            <p:cNvSpPr/>
            <p:nvPr/>
          </p:nvSpPr>
          <p:spPr>
            <a:xfrm rot="-317296">
              <a:off x="5466737" y="1560467"/>
              <a:ext cx="295045" cy="360736"/>
            </a:xfrm>
            <a:custGeom>
              <a:rect b="b" l="l" r="r" t="t"/>
              <a:pathLst>
                <a:path extrusionOk="0" h="2339" w="1913">
                  <a:moveTo>
                    <a:pt x="68" y="0"/>
                  </a:moveTo>
                  <a:cubicBezTo>
                    <a:pt x="31" y="0"/>
                    <a:pt x="0" y="24"/>
                    <a:pt x="0" y="69"/>
                  </a:cubicBezTo>
                  <a:cubicBezTo>
                    <a:pt x="0" y="112"/>
                    <a:pt x="0" y="166"/>
                    <a:pt x="0" y="209"/>
                  </a:cubicBezTo>
                  <a:cubicBezTo>
                    <a:pt x="65" y="458"/>
                    <a:pt x="119" y="706"/>
                    <a:pt x="195" y="944"/>
                  </a:cubicBezTo>
                  <a:cubicBezTo>
                    <a:pt x="314" y="1322"/>
                    <a:pt x="508" y="1668"/>
                    <a:pt x="756" y="1970"/>
                  </a:cubicBezTo>
                  <a:cubicBezTo>
                    <a:pt x="875" y="2121"/>
                    <a:pt x="1026" y="2240"/>
                    <a:pt x="1210" y="2305"/>
                  </a:cubicBezTo>
                  <a:cubicBezTo>
                    <a:pt x="1269" y="2328"/>
                    <a:pt x="1330" y="2338"/>
                    <a:pt x="1390" y="2338"/>
                  </a:cubicBezTo>
                  <a:cubicBezTo>
                    <a:pt x="1616" y="2338"/>
                    <a:pt x="1829" y="2187"/>
                    <a:pt x="1880" y="1948"/>
                  </a:cubicBezTo>
                  <a:cubicBezTo>
                    <a:pt x="1901" y="1894"/>
                    <a:pt x="1912" y="1840"/>
                    <a:pt x="1912" y="1786"/>
                  </a:cubicBezTo>
                  <a:cubicBezTo>
                    <a:pt x="1901" y="1495"/>
                    <a:pt x="1793" y="1225"/>
                    <a:pt x="1610" y="1009"/>
                  </a:cubicBezTo>
                  <a:cubicBezTo>
                    <a:pt x="1286" y="588"/>
                    <a:pt x="854" y="263"/>
                    <a:pt x="357" y="80"/>
                  </a:cubicBezTo>
                  <a:cubicBezTo>
                    <a:pt x="314" y="58"/>
                    <a:pt x="270" y="47"/>
                    <a:pt x="227" y="37"/>
                  </a:cubicBezTo>
                  <a:cubicBezTo>
                    <a:pt x="184" y="37"/>
                    <a:pt x="152" y="26"/>
                    <a:pt x="119" y="15"/>
                  </a:cubicBezTo>
                  <a:cubicBezTo>
                    <a:pt x="102" y="5"/>
                    <a:pt x="85"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p:nvPr/>
        </p:nvSpPr>
        <p:spPr>
          <a:xfrm>
            <a:off x="4087910" y="376074"/>
            <a:ext cx="3790500" cy="449700"/>
          </a:xfrm>
          <a:prstGeom prst="rect">
            <a:avLst/>
          </a:prstGeom>
          <a:solidFill>
            <a:srgbClr val="C0FF72"/>
          </a:solidFill>
          <a:ln cap="flat" cmpd="sng" w="12700">
            <a:solidFill>
              <a:srgbClr val="C0FF72"/>
            </a:solidFill>
            <a:prstDash val="solid"/>
            <a:miter lim="800000"/>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pt-BR" sz="1800" u="none" cap="none" strike="noStrike">
                <a:solidFill>
                  <a:schemeClr val="dk1"/>
                </a:solidFill>
                <a:latin typeface="Calibri"/>
                <a:ea typeface="Calibri"/>
                <a:cs typeface="Calibri"/>
                <a:sym typeface="Calibri"/>
              </a:rPr>
              <a:t>ANÁLISE DE MERCADO</a:t>
            </a:r>
            <a:endParaRPr b="1" i="0" sz="1800" u="none" cap="none" strike="noStrike">
              <a:solidFill>
                <a:schemeClr val="dk1"/>
              </a:solidFill>
              <a:latin typeface="Calibri"/>
              <a:ea typeface="Calibri"/>
              <a:cs typeface="Calibri"/>
              <a:sym typeface="Calibri"/>
            </a:endParaRPr>
          </a:p>
        </p:txBody>
      </p:sp>
      <p:pic>
        <p:nvPicPr>
          <p:cNvPr id="249" name="Google Shape;249;p9"/>
          <p:cNvPicPr preferRelativeResize="0"/>
          <p:nvPr/>
        </p:nvPicPr>
        <p:blipFill rotWithShape="1">
          <a:blip r:embed="rId3">
            <a:alphaModFix/>
          </a:blip>
          <a:srcRect b="0" l="0" r="0" t="0"/>
          <a:stretch/>
        </p:blipFill>
        <p:spPr>
          <a:xfrm>
            <a:off x="10815782" y="6138508"/>
            <a:ext cx="1269873" cy="651126"/>
          </a:xfrm>
          <a:prstGeom prst="rect">
            <a:avLst/>
          </a:prstGeom>
          <a:noFill/>
          <a:ln>
            <a:noFill/>
          </a:ln>
        </p:spPr>
      </p:pic>
      <p:sp>
        <p:nvSpPr>
          <p:cNvPr id="250" name="Google Shape;250;p9"/>
          <p:cNvSpPr txBox="1"/>
          <p:nvPr/>
        </p:nvSpPr>
        <p:spPr>
          <a:xfrm>
            <a:off x="95151" y="6389151"/>
            <a:ext cx="609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pt-BR" sz="2000">
                <a:solidFill>
                  <a:srgbClr val="2ED47B"/>
                </a:solidFill>
                <a:latin typeface="Calibri"/>
                <a:ea typeface="Calibri"/>
                <a:cs typeface="Calibri"/>
                <a:sym typeface="Calibri"/>
              </a:rPr>
              <a:t>Sebrae, 2019</a:t>
            </a:r>
            <a:endParaRPr i="0" sz="2000" u="none" cap="none" strike="noStrike">
              <a:solidFill>
                <a:srgbClr val="2ED47B"/>
              </a:solidFill>
              <a:latin typeface="Calibri"/>
              <a:ea typeface="Calibri"/>
              <a:cs typeface="Calibri"/>
              <a:sym typeface="Calibri"/>
            </a:endParaRPr>
          </a:p>
        </p:txBody>
      </p:sp>
      <p:sp>
        <p:nvSpPr>
          <p:cNvPr id="251" name="Google Shape;251;p9"/>
          <p:cNvSpPr txBox="1"/>
          <p:nvPr/>
        </p:nvSpPr>
        <p:spPr>
          <a:xfrm>
            <a:off x="843850" y="1433125"/>
            <a:ext cx="10367100" cy="4494600"/>
          </a:xfrm>
          <a:prstGeom prst="rect">
            <a:avLst/>
          </a:prstGeom>
          <a:noFill/>
          <a:ln>
            <a:noFill/>
          </a:ln>
        </p:spPr>
        <p:txBody>
          <a:bodyPr anchorCtr="0" anchor="t" bIns="91425" lIns="91425" spcFirstLastPara="1" rIns="91425" wrap="square" tIns="91425">
            <a:spAutoFit/>
          </a:bodyPr>
          <a:lstStyle/>
          <a:p>
            <a:pPr indent="-355600" lvl="0" marL="457200" marR="0" rtl="0" algn="just">
              <a:lnSpc>
                <a:spcPct val="100000"/>
              </a:lnSpc>
              <a:spcBef>
                <a:spcPts val="0"/>
              </a:spcBef>
              <a:spcAft>
                <a:spcPts val="0"/>
              </a:spcAft>
              <a:buClr>
                <a:schemeClr val="dk1"/>
              </a:buClr>
              <a:buSzPts val="2000"/>
              <a:buFont typeface="Arial"/>
              <a:buChar char="●"/>
            </a:pPr>
            <a:r>
              <a:rPr b="1" i="0" lang="pt-BR" sz="2000" u="none" cap="none" strike="noStrike">
                <a:solidFill>
                  <a:schemeClr val="dk1"/>
                </a:solidFill>
                <a:latin typeface="Arial"/>
                <a:ea typeface="Arial"/>
                <a:cs typeface="Arial"/>
                <a:sym typeface="Arial"/>
              </a:rPr>
              <a:t>Pesquisa de Mercado</a:t>
            </a:r>
            <a:endParaRPr b="1"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2000" u="none" cap="none" strike="noStrike">
              <a:solidFill>
                <a:srgbClr val="2ED47B"/>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pt-BR" sz="2000" u="none" cap="none" strike="noStrike">
                <a:solidFill>
                  <a:srgbClr val="2ED47B"/>
                </a:solidFill>
                <a:latin typeface="Arial"/>
                <a:ea typeface="Arial"/>
                <a:cs typeface="Arial"/>
                <a:sym typeface="Arial"/>
              </a:rPr>
              <a:t>  </a:t>
            </a:r>
            <a:r>
              <a:rPr b="0" i="0" lang="pt-BR" sz="2000" u="none" cap="none" strike="noStrike">
                <a:solidFill>
                  <a:schemeClr val="dk1"/>
                </a:solidFill>
                <a:latin typeface="Arial"/>
                <a:ea typeface="Arial"/>
                <a:cs typeface="Arial"/>
                <a:sym typeface="Arial"/>
              </a:rPr>
              <a:t>O objetivo da nossa pesquisa de mercado é aprofundar a compreensão das necessidades, desejos e comportamentos do público-alvo, ao mesmo tempo em que analisamos o setor no qual seu negócio está inserido. Esse processo nos permitirá obter uma visão detalhada das principais tendências do mercado e identificar os concorrentes relevantes. Com essas informações, poderemos oferecer insights valiosos que ajudarão a moldar estratégias mais assertivas e a adaptar seu negócio às dinâmicas do mercado.</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lang="pt-BR" sz="2000">
                <a:solidFill>
                  <a:schemeClr val="dk1"/>
                </a:solidFill>
              </a:rPr>
              <a:t>    </a:t>
            </a:r>
            <a:r>
              <a:rPr b="0" i="0" lang="pt-BR" sz="2000" u="none" cap="none" strike="noStrike">
                <a:solidFill>
                  <a:schemeClr val="dk1"/>
                </a:solidFill>
                <a:latin typeface="Arial"/>
                <a:ea typeface="Arial"/>
                <a:cs typeface="Arial"/>
                <a:sym typeface="Arial"/>
              </a:rPr>
              <a:t>Divida o seu público-alvo em segmentos menores para direcionar suas estratégias com uma abordagem mais eficiente. Exemplificando: Sua empresa atua no ramo de vendas de moda masculina; quebre em blocos de idade, tendências(lifestyle, musical, cultura pop, celebridades) estilos(paleta de cores) e acessibilidade(preços, estoque, logística).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Elyrouse Bellini</dc:creator>
</cp:coreProperties>
</file>