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10287000" cx="18288000"/>
  <p:notesSz cx="18288000" cy="10287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35" roundtripDataSignature="AMtx7mi8DZUlPDls3AcdEWOCIymFWj6W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customschemas.google.com/relationships/presentationmetadata" Target="meta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7924800" cy="51593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10358438" y="0"/>
            <a:ext cx="7924800" cy="51593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057900" y="1285875"/>
            <a:ext cx="6172200" cy="34718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1828800" y="4951413"/>
            <a:ext cx="14630400" cy="404971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71063"/>
            <a:ext cx="7924800" cy="51593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10358438" y="9771063"/>
            <a:ext cx="7924800" cy="51593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pt-B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dac1984b51_3_0:notes"/>
          <p:cNvSpPr txBox="1"/>
          <p:nvPr>
            <p:ph idx="1" type="body"/>
          </p:nvPr>
        </p:nvSpPr>
        <p:spPr>
          <a:xfrm>
            <a:off x="1828800" y="4886325"/>
            <a:ext cx="14630400" cy="4629300"/>
          </a:xfrm>
          <a:prstGeom prst="rect">
            <a:avLst/>
          </a:prstGeom>
          <a:noFill/>
          <a:ln>
            <a:noFill/>
          </a:ln>
        </p:spPr>
        <p:txBody>
          <a:bodyPr anchorCtr="0" anchor="t" bIns="107525" lIns="107525" spcFirstLastPara="1" rIns="107525" wrap="square" tIns="107525">
            <a:noAutofit/>
          </a:bodyPr>
          <a:lstStyle/>
          <a:p>
            <a:pPr indent="0" lvl="0" marL="0" rtl="0" algn="l">
              <a:lnSpc>
                <a:spcPct val="100000"/>
              </a:lnSpc>
              <a:spcBef>
                <a:spcPts val="0"/>
              </a:spcBef>
              <a:spcAft>
                <a:spcPts val="0"/>
              </a:spcAft>
              <a:buSzPts val="1300"/>
              <a:buNone/>
            </a:pPr>
            <a:r>
              <a:t/>
            </a:r>
            <a:endParaRPr/>
          </a:p>
        </p:txBody>
      </p:sp>
      <p:sp>
        <p:nvSpPr>
          <p:cNvPr id="119" name="Google Shape;119;g3dac1984b51_3_0:notes"/>
          <p:cNvSpPr/>
          <p:nvPr>
            <p:ph idx="2" type="sldImg"/>
          </p:nvPr>
        </p:nvSpPr>
        <p:spPr>
          <a:xfrm>
            <a:off x="1016000" y="771525"/>
            <a:ext cx="16256100" cy="3857700"/>
          </a:xfrm>
          <a:custGeom>
            <a:rect b="b" l="l" r="r" t="t"/>
            <a:pathLst>
              <a:path extrusionOk="0" h="120000" w="120000">
                <a:moveTo>
                  <a:pt x="0" y="0"/>
                </a:moveTo>
                <a:lnTo>
                  <a:pt x="120000" y="0"/>
                </a:lnTo>
                <a:lnTo>
                  <a:pt x="120000" y="120000"/>
                </a:lnTo>
                <a:lnTo>
                  <a:pt x="0" y="120000"/>
                </a:lnTo>
                <a:close/>
              </a:path>
            </a:pathLst>
          </a:custGeom>
          <a:noFill/>
          <a:ln cap="flat" cmpd="sng" w="205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dbdfe328d2_0_18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71" name="Google Shape;271;g3dbdfe328d2_0_18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dbdfe328d2_0_19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81" name="Google Shape;281;g3dbdfe328d2_0_19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dbdfe328d2_0_20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91" name="Google Shape;291;g3dbdfe328d2_0_20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dbdfe328d2_0_21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02" name="Google Shape;302;g3dbdfe328d2_0_21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dbdfe328d2_0_22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11" name="Google Shape;311;g3dbdfe328d2_0_22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dbdfe328d2_0_235: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21" name="Google Shape;321;g3dbdfe328d2_0_235: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dbdfe328d2_0_245: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31" name="Google Shape;331;g3dbdfe328d2_0_245: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dbdfe328d2_0_255: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41" name="Google Shape;341;g3dbdfe328d2_0_255: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dda23ae139_0_0: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51" name="Google Shape;351;g3dda23ae139_0_0: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dda23ae139_0_12: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61" name="Google Shape;361;g3dda23ae139_0_12: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2:notes"/>
          <p:cNvSpPr txBox="1"/>
          <p:nvPr>
            <p:ph idx="1" type="body"/>
          </p:nvPr>
        </p:nvSpPr>
        <p:spPr>
          <a:xfrm>
            <a:off x="1828800" y="4951413"/>
            <a:ext cx="14630400" cy="404971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p2:notes"/>
          <p:cNvSpPr/>
          <p:nvPr>
            <p:ph idx="2" type="sldImg"/>
          </p:nvPr>
        </p:nvSpPr>
        <p:spPr>
          <a:xfrm>
            <a:off x="6057900" y="1285875"/>
            <a:ext cx="6172200" cy="34718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ddb39084ca_0_0: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71" name="Google Shape;371;g3ddb39084ca_0_0: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ddb39084ca_0_11: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80" name="Google Shape;380;g3ddb39084ca_0_11: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ddb39084ca_0_22: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390" name="Google Shape;390;g3ddb39084ca_0_22: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ddb39084ca_0_32: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402" name="Google Shape;402;g3ddb39084ca_0_32: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ddb39084ca_0_4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412" name="Google Shape;412;g3ddb39084ca_0_4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ddb39084ca_0_5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423" name="Google Shape;423;g3ddb39084ca_0_5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ddb39084ca_0_7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433" name="Google Shape;433;g3ddb39084ca_0_7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29:notes"/>
          <p:cNvSpPr/>
          <p:nvPr>
            <p:ph idx="2" type="sldImg"/>
          </p:nvPr>
        </p:nvSpPr>
        <p:spPr>
          <a:xfrm>
            <a:off x="6057900" y="1285875"/>
            <a:ext cx="6172200" cy="3471863"/>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29:notes"/>
          <p:cNvSpPr txBox="1"/>
          <p:nvPr>
            <p:ph idx="1" type="body"/>
          </p:nvPr>
        </p:nvSpPr>
        <p:spPr>
          <a:xfrm>
            <a:off x="1828800" y="4951413"/>
            <a:ext cx="14630400" cy="404971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4" name="Google Shape;444;p29:notes"/>
          <p:cNvSpPr txBox="1"/>
          <p:nvPr>
            <p:ph idx="12" type="sldNum"/>
          </p:nvPr>
        </p:nvSpPr>
        <p:spPr>
          <a:xfrm>
            <a:off x="10358438" y="9771063"/>
            <a:ext cx="7924800" cy="51593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pt-BR"/>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e4666200ae_0_9: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g3e4666200ae_0_9: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2" name="Google Shape;452;g3e4666200ae_0_9:notes"/>
          <p:cNvSpPr txBox="1"/>
          <p:nvPr>
            <p:ph idx="12" type="sldNum"/>
          </p:nvPr>
        </p:nvSpPr>
        <p:spPr>
          <a:xfrm>
            <a:off x="10358438" y="9771063"/>
            <a:ext cx="7924800" cy="5160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pt-B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dac1984b51_5_192: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g3dac1984b51_5_192: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dac1984b51_1_94:notes"/>
          <p:cNvSpPr txBox="1"/>
          <p:nvPr>
            <p:ph idx="1" type="body"/>
          </p:nvPr>
        </p:nvSpPr>
        <p:spPr>
          <a:xfrm>
            <a:off x="1828800" y="4951413"/>
            <a:ext cx="14630400" cy="404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g3dac1984b51_1_94:notes"/>
          <p:cNvSpPr/>
          <p:nvPr>
            <p:ph idx="2" type="sldImg"/>
          </p:nvPr>
        </p:nvSpPr>
        <p:spPr>
          <a:xfrm>
            <a:off x="6057900" y="1285875"/>
            <a:ext cx="6172200" cy="3471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dbdfe328d2_0_63: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191" name="Google Shape;191;g3dbdfe328d2_0_63: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dbdfe328d2_0_134: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01" name="Google Shape;201;g3dbdfe328d2_0_134: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dbdfe328d2_0_144: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11" name="Google Shape;211;g3dbdfe328d2_0_144: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dbdfe328d2_0_165: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21" name="Google Shape;221;g3dbdfe328d2_0_165: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dbdfe328d2_0_174:notes"/>
          <p:cNvSpPr txBox="1"/>
          <p:nvPr>
            <p:ph idx="1" type="body"/>
          </p:nvPr>
        </p:nvSpPr>
        <p:spPr>
          <a:xfrm>
            <a:off x="1828800" y="4951413"/>
            <a:ext cx="14630400" cy="4049700"/>
          </a:xfrm>
          <a:prstGeom prst="rect">
            <a:avLst/>
          </a:prstGeom>
          <a:noFill/>
          <a:ln>
            <a:noFill/>
          </a:ln>
        </p:spPr>
        <p:txBody>
          <a:bodyPr anchorCtr="0" anchor="t" bIns="53775" lIns="107525" spcFirstLastPara="1" rIns="107525" wrap="square" tIns="53775">
            <a:noAutofit/>
          </a:bodyPr>
          <a:lstStyle/>
          <a:p>
            <a:pPr indent="0" lvl="0" marL="0" rtl="0" algn="l">
              <a:lnSpc>
                <a:spcPct val="100000"/>
              </a:lnSpc>
              <a:spcBef>
                <a:spcPts val="0"/>
              </a:spcBef>
              <a:spcAft>
                <a:spcPts val="0"/>
              </a:spcAft>
              <a:buSzPts val="1700"/>
              <a:buNone/>
            </a:pPr>
            <a:r>
              <a:t/>
            </a:r>
            <a:endParaRPr/>
          </a:p>
        </p:txBody>
      </p:sp>
      <p:sp>
        <p:nvSpPr>
          <p:cNvPr id="231" name="Google Shape;231;g3dbdfe328d2_0_174:notes"/>
          <p:cNvSpPr/>
          <p:nvPr>
            <p:ph idx="2" type="sldImg"/>
          </p:nvPr>
        </p:nvSpPr>
        <p:spPr>
          <a:xfrm>
            <a:off x="6057900" y="1285875"/>
            <a:ext cx="6171900" cy="3471900"/>
          </a:xfrm>
          <a:custGeom>
            <a:rect b="b" l="l" r="r" t="t"/>
            <a:pathLst>
              <a:path extrusionOk="0" h="120000" w="120000">
                <a:moveTo>
                  <a:pt x="0" y="0"/>
                </a:moveTo>
                <a:lnTo>
                  <a:pt x="120000" y="0"/>
                </a:lnTo>
                <a:lnTo>
                  <a:pt x="120000" y="120000"/>
                </a:lnTo>
                <a:lnTo>
                  <a:pt x="0" y="120000"/>
                </a:lnTo>
                <a:close/>
              </a:path>
            </a:pathLst>
          </a:custGeom>
          <a:noFill/>
          <a:ln cap="flat" cmpd="sng" w="1495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7.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OBJECT_1">
    <p:spTree>
      <p:nvGrpSpPr>
        <p:cNvPr id="16" name="Shape 16"/>
        <p:cNvGrpSpPr/>
        <p:nvPr/>
      </p:nvGrpSpPr>
      <p:grpSpPr>
        <a:xfrm>
          <a:off x="0" y="0"/>
          <a:ext cx="0" cy="0"/>
          <a:chOff x="0" y="0"/>
          <a:chExt cx="0" cy="0"/>
        </a:xfrm>
      </p:grpSpPr>
      <p:sp>
        <p:nvSpPr>
          <p:cNvPr id="17" name="Google Shape;17;g3d88e81eb60_2_108"/>
          <p:cNvSpPr txBox="1"/>
          <p:nvPr>
            <p:ph type="title"/>
          </p:nvPr>
        </p:nvSpPr>
        <p:spPr>
          <a:xfrm>
            <a:off x="293299" y="4111022"/>
            <a:ext cx="17701800" cy="328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g3d88e81eb60_2_108"/>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g3d88e81eb60_2_108"/>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g3d88e81eb60_2_108"/>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94" name="Shape 94"/>
        <p:cNvGrpSpPr/>
        <p:nvPr/>
      </p:nvGrpSpPr>
      <p:grpSpPr>
        <a:xfrm>
          <a:off x="0" y="0"/>
          <a:ext cx="0" cy="0"/>
          <a:chOff x="0" y="0"/>
          <a:chExt cx="0" cy="0"/>
        </a:xfrm>
      </p:grpSpPr>
      <p:sp>
        <p:nvSpPr>
          <p:cNvPr id="95" name="Google Shape;95;g3dbdfe328d2_0_99"/>
          <p:cNvSpPr/>
          <p:nvPr/>
        </p:nvSpPr>
        <p:spPr>
          <a:xfrm>
            <a:off x="0" y="1"/>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96" name="Google Shape;96;g3dbdfe328d2_0_99"/>
          <p:cNvPicPr preferRelativeResize="0"/>
          <p:nvPr/>
        </p:nvPicPr>
        <p:blipFill rotWithShape="1">
          <a:blip r:embed="rId2">
            <a:alphaModFix/>
          </a:blip>
          <a:srcRect b="0" l="0" r="0" t="0"/>
          <a:stretch/>
        </p:blipFill>
        <p:spPr>
          <a:xfrm>
            <a:off x="2653768" y="5024430"/>
            <a:ext cx="2181224" cy="4114797"/>
          </a:xfrm>
          <a:prstGeom prst="rect">
            <a:avLst/>
          </a:prstGeom>
          <a:noFill/>
          <a:ln>
            <a:noFill/>
          </a:ln>
        </p:spPr>
      </p:pic>
      <p:pic>
        <p:nvPicPr>
          <p:cNvPr id="97" name="Google Shape;97;g3dbdfe328d2_0_99"/>
          <p:cNvPicPr preferRelativeResize="0"/>
          <p:nvPr/>
        </p:nvPicPr>
        <p:blipFill rotWithShape="1">
          <a:blip r:embed="rId3">
            <a:alphaModFix/>
          </a:blip>
          <a:srcRect b="0" l="0" r="0" t="0"/>
          <a:stretch/>
        </p:blipFill>
        <p:spPr>
          <a:xfrm>
            <a:off x="7519383" y="6127005"/>
            <a:ext cx="3248024" cy="2162174"/>
          </a:xfrm>
          <a:prstGeom prst="rect">
            <a:avLst/>
          </a:prstGeom>
          <a:noFill/>
          <a:ln>
            <a:noFill/>
          </a:ln>
        </p:spPr>
      </p:pic>
      <p:sp>
        <p:nvSpPr>
          <p:cNvPr id="98" name="Google Shape;98;g3dbdfe328d2_0_99"/>
          <p:cNvSpPr/>
          <p:nvPr/>
        </p:nvSpPr>
        <p:spPr>
          <a:xfrm>
            <a:off x="9308298" y="6721064"/>
            <a:ext cx="263547" cy="362855"/>
          </a:xfrm>
          <a:custGeom>
            <a:rect b="b" l="l" r="r" t="t"/>
            <a:pathLst>
              <a:path extrusionOk="0" h="361950" w="262890">
                <a:moveTo>
                  <a:pt x="262289" y="361646"/>
                </a:moveTo>
                <a:lnTo>
                  <a:pt x="0" y="361646"/>
                </a:lnTo>
                <a:lnTo>
                  <a:pt x="131144" y="0"/>
                </a:lnTo>
                <a:lnTo>
                  <a:pt x="262289" y="36164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99" name="Google Shape;99;g3dbdfe328d2_0_99"/>
          <p:cNvPicPr preferRelativeResize="0"/>
          <p:nvPr/>
        </p:nvPicPr>
        <p:blipFill rotWithShape="1">
          <a:blip r:embed="rId4">
            <a:alphaModFix/>
          </a:blip>
          <a:srcRect b="0" l="0" r="0" t="0"/>
          <a:stretch/>
        </p:blipFill>
        <p:spPr>
          <a:xfrm>
            <a:off x="12546999" y="5974828"/>
            <a:ext cx="4714874" cy="2314574"/>
          </a:xfrm>
          <a:prstGeom prst="rect">
            <a:avLst/>
          </a:prstGeom>
          <a:noFill/>
          <a:ln>
            <a:noFill/>
          </a:ln>
        </p:spPr>
      </p:pic>
      <p:sp>
        <p:nvSpPr>
          <p:cNvPr id="100" name="Google Shape;100;g3dbdfe328d2_0_99"/>
          <p:cNvSpPr txBox="1"/>
          <p:nvPr>
            <p:ph type="ctrTitle"/>
          </p:nvPr>
        </p:nvSpPr>
        <p:spPr>
          <a:xfrm>
            <a:off x="898213" y="415686"/>
            <a:ext cx="16491600" cy="1199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g3dbdfe328d2_0_99"/>
          <p:cNvSpPr txBox="1"/>
          <p:nvPr>
            <p:ph idx="1" type="subTitle"/>
          </p:nvPr>
        </p:nvSpPr>
        <p:spPr>
          <a:xfrm>
            <a:off x="2743200" y="5760720"/>
            <a:ext cx="12801600" cy="2571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g3dbdfe328d2_0_99"/>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g3dbdfe328d2_0_99"/>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g3dbdfe328d2_0_99"/>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05" name="Shape 105"/>
        <p:cNvGrpSpPr/>
        <p:nvPr/>
      </p:nvGrpSpPr>
      <p:grpSpPr>
        <a:xfrm>
          <a:off x="0" y="0"/>
          <a:ext cx="0" cy="0"/>
          <a:chOff x="0" y="0"/>
          <a:chExt cx="0" cy="0"/>
        </a:xfrm>
      </p:grpSpPr>
      <p:sp>
        <p:nvSpPr>
          <p:cNvPr id="106" name="Google Shape;106;g3dbdfe328d2_0_114"/>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g3dbdfe328d2_0_114"/>
          <p:cNvSpPr txBox="1"/>
          <p:nvPr>
            <p:ph idx="1" type="body"/>
          </p:nvPr>
        </p:nvSpPr>
        <p:spPr>
          <a:xfrm>
            <a:off x="914400" y="2366010"/>
            <a:ext cx="79557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8" name="Google Shape;108;g3dbdfe328d2_0_114"/>
          <p:cNvSpPr txBox="1"/>
          <p:nvPr>
            <p:ph idx="2" type="body"/>
          </p:nvPr>
        </p:nvSpPr>
        <p:spPr>
          <a:xfrm>
            <a:off x="9418320" y="2366010"/>
            <a:ext cx="79557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9" name="Google Shape;109;g3dbdfe328d2_0_114"/>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g3dbdfe328d2_0_114"/>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g3dbdfe328d2_0_114"/>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OBJECT_1">
    <p:spTree>
      <p:nvGrpSpPr>
        <p:cNvPr id="112" name="Shape 112"/>
        <p:cNvGrpSpPr/>
        <p:nvPr/>
      </p:nvGrpSpPr>
      <p:grpSpPr>
        <a:xfrm>
          <a:off x="0" y="0"/>
          <a:ext cx="0" cy="0"/>
          <a:chOff x="0" y="0"/>
          <a:chExt cx="0" cy="0"/>
        </a:xfrm>
      </p:grpSpPr>
      <p:sp>
        <p:nvSpPr>
          <p:cNvPr id="113" name="Google Shape;113;g3dbdfe328d2_0_121"/>
          <p:cNvSpPr txBox="1"/>
          <p:nvPr>
            <p:ph type="title"/>
          </p:nvPr>
        </p:nvSpPr>
        <p:spPr>
          <a:xfrm>
            <a:off x="293299" y="4111022"/>
            <a:ext cx="17701800" cy="3282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g3dbdfe328d2_0_121"/>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3dbdfe328d2_0_121"/>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g3dbdfe328d2_0_121"/>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bg>
      <p:bgPr>
        <a:solidFill>
          <a:schemeClr val="lt1"/>
        </a:solidFill>
      </p:bgPr>
    </p:bg>
    <p:spTree>
      <p:nvGrpSpPr>
        <p:cNvPr id="21" name="Shape 21"/>
        <p:cNvGrpSpPr/>
        <p:nvPr/>
      </p:nvGrpSpPr>
      <p:grpSpPr>
        <a:xfrm>
          <a:off x="0" y="0"/>
          <a:ext cx="0" cy="0"/>
          <a:chOff x="0" y="0"/>
          <a:chExt cx="0" cy="0"/>
        </a:xfrm>
      </p:grpSpPr>
      <p:sp>
        <p:nvSpPr>
          <p:cNvPr id="22" name="Google Shape;22;p34"/>
          <p:cNvSpPr/>
          <p:nvPr/>
        </p:nvSpPr>
        <p:spPr>
          <a:xfrm>
            <a:off x="0" y="0"/>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 name="Google Shape;23;p34"/>
          <p:cNvSpPr/>
          <p:nvPr/>
        </p:nvSpPr>
        <p:spPr>
          <a:xfrm>
            <a:off x="6190396" y="790575"/>
            <a:ext cx="1510665" cy="76200"/>
          </a:xfrm>
          <a:custGeom>
            <a:rect b="b" l="l" r="r" t="t"/>
            <a:pathLst>
              <a:path extrusionOk="0" h="76200" w="1510665">
                <a:moveTo>
                  <a:pt x="1510216" y="76199"/>
                </a:moveTo>
                <a:lnTo>
                  <a:pt x="0" y="76199"/>
                </a:lnTo>
                <a:lnTo>
                  <a:pt x="0" y="0"/>
                </a:lnTo>
                <a:lnTo>
                  <a:pt x="1510216" y="0"/>
                </a:lnTo>
                <a:lnTo>
                  <a:pt x="1510216" y="76199"/>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 name="Google Shape;24;p34"/>
          <p:cNvSpPr/>
          <p:nvPr/>
        </p:nvSpPr>
        <p:spPr>
          <a:xfrm>
            <a:off x="7913941" y="790587"/>
            <a:ext cx="6938009" cy="76200"/>
          </a:xfrm>
          <a:custGeom>
            <a:rect b="b" l="l" r="r" t="t"/>
            <a:pathLst>
              <a:path extrusionOk="0" h="76200" w="6938009">
                <a:moveTo>
                  <a:pt x="6937654" y="0"/>
                </a:moveTo>
                <a:lnTo>
                  <a:pt x="5005857" y="0"/>
                </a:lnTo>
                <a:lnTo>
                  <a:pt x="0" y="0"/>
                </a:lnTo>
                <a:lnTo>
                  <a:pt x="0" y="76200"/>
                </a:lnTo>
                <a:lnTo>
                  <a:pt x="5005857" y="76200"/>
                </a:lnTo>
                <a:lnTo>
                  <a:pt x="6937654" y="76200"/>
                </a:lnTo>
                <a:lnTo>
                  <a:pt x="6937654" y="0"/>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34"/>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4"/>
          <p:cNvSpPr txBox="1"/>
          <p:nvPr>
            <p:ph idx="1" type="body"/>
          </p:nvPr>
        </p:nvSpPr>
        <p:spPr>
          <a:xfrm>
            <a:off x="914400" y="2366010"/>
            <a:ext cx="16459200" cy="678942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7" name="Google Shape;27;p34"/>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34"/>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4"/>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30" name="Shape 30"/>
        <p:cNvGrpSpPr/>
        <p:nvPr/>
      </p:nvGrpSpPr>
      <p:grpSpPr>
        <a:xfrm>
          <a:off x="0" y="0"/>
          <a:ext cx="0" cy="0"/>
          <a:chOff x="0" y="0"/>
          <a:chExt cx="0" cy="0"/>
        </a:xfrm>
      </p:grpSpPr>
      <p:sp>
        <p:nvSpPr>
          <p:cNvPr id="31" name="Google Shape;31;p36"/>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6"/>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6"/>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obj">
  <p:cSld name="OBJECT">
    <p:bg>
      <p:bgPr>
        <a:solidFill>
          <a:schemeClr val="lt1"/>
        </a:solidFill>
      </p:bgPr>
    </p:bg>
    <p:spTree>
      <p:nvGrpSpPr>
        <p:cNvPr id="34" name="Shape 34"/>
        <p:cNvGrpSpPr/>
        <p:nvPr/>
      </p:nvGrpSpPr>
      <p:grpSpPr>
        <a:xfrm>
          <a:off x="0" y="0"/>
          <a:ext cx="0" cy="0"/>
          <a:chOff x="0" y="0"/>
          <a:chExt cx="0" cy="0"/>
        </a:xfrm>
      </p:grpSpPr>
      <p:sp>
        <p:nvSpPr>
          <p:cNvPr id="35" name="Google Shape;35;p33"/>
          <p:cNvSpPr/>
          <p:nvPr/>
        </p:nvSpPr>
        <p:spPr>
          <a:xfrm>
            <a:off x="0" y="0"/>
            <a:ext cx="18288000" cy="9721215"/>
          </a:xfrm>
          <a:custGeom>
            <a:rect b="b" l="l" r="r" t="t"/>
            <a:pathLst>
              <a:path extrusionOk="0" h="9721215" w="18288000">
                <a:moveTo>
                  <a:pt x="0" y="9720639"/>
                </a:moveTo>
                <a:lnTo>
                  <a:pt x="18287998" y="9720639"/>
                </a:lnTo>
                <a:lnTo>
                  <a:pt x="18287998" y="0"/>
                </a:lnTo>
                <a:lnTo>
                  <a:pt x="0" y="0"/>
                </a:lnTo>
                <a:lnTo>
                  <a:pt x="0" y="972063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 name="Google Shape;36;p33"/>
          <p:cNvSpPr/>
          <p:nvPr/>
        </p:nvSpPr>
        <p:spPr>
          <a:xfrm>
            <a:off x="0" y="9720639"/>
            <a:ext cx="18288000" cy="566420"/>
          </a:xfrm>
          <a:custGeom>
            <a:rect b="b" l="l" r="r" t="t"/>
            <a:pathLst>
              <a:path extrusionOk="0" h="566420" w="18288000">
                <a:moveTo>
                  <a:pt x="18287998" y="566360"/>
                </a:moveTo>
                <a:lnTo>
                  <a:pt x="0" y="566360"/>
                </a:lnTo>
                <a:lnTo>
                  <a:pt x="0" y="0"/>
                </a:lnTo>
                <a:lnTo>
                  <a:pt x="18287998" y="0"/>
                </a:lnTo>
                <a:lnTo>
                  <a:pt x="18287998" y="566360"/>
                </a:lnTo>
                <a:close/>
              </a:path>
            </a:pathLst>
          </a:custGeom>
          <a:solidFill>
            <a:srgbClr val="C1FF7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37" name="Google Shape;37;p33"/>
          <p:cNvPicPr preferRelativeResize="0"/>
          <p:nvPr/>
        </p:nvPicPr>
        <p:blipFill rotWithShape="1">
          <a:blip r:embed="rId2">
            <a:alphaModFix/>
          </a:blip>
          <a:srcRect b="0" l="0" r="0" t="0"/>
          <a:stretch/>
        </p:blipFill>
        <p:spPr>
          <a:xfrm>
            <a:off x="13908915" y="7071874"/>
            <a:ext cx="1152524" cy="2190749"/>
          </a:xfrm>
          <a:prstGeom prst="rect">
            <a:avLst/>
          </a:prstGeom>
          <a:noFill/>
          <a:ln>
            <a:noFill/>
          </a:ln>
        </p:spPr>
      </p:pic>
      <p:pic>
        <p:nvPicPr>
          <p:cNvPr id="38" name="Google Shape;38;p33"/>
          <p:cNvPicPr preferRelativeResize="0"/>
          <p:nvPr/>
        </p:nvPicPr>
        <p:blipFill rotWithShape="1">
          <a:blip r:embed="rId3">
            <a:alphaModFix/>
          </a:blip>
          <a:srcRect b="0" l="0" r="0" t="0"/>
          <a:stretch/>
        </p:blipFill>
        <p:spPr>
          <a:xfrm>
            <a:off x="15896341" y="7846655"/>
            <a:ext cx="2114549" cy="1409699"/>
          </a:xfrm>
          <a:prstGeom prst="rect">
            <a:avLst/>
          </a:prstGeom>
          <a:noFill/>
          <a:ln>
            <a:noFill/>
          </a:ln>
        </p:spPr>
      </p:pic>
      <p:sp>
        <p:nvSpPr>
          <p:cNvPr id="39" name="Google Shape;39;p33"/>
          <p:cNvSpPr/>
          <p:nvPr/>
        </p:nvSpPr>
        <p:spPr>
          <a:xfrm>
            <a:off x="17062145" y="8233792"/>
            <a:ext cx="171450" cy="236220"/>
          </a:xfrm>
          <a:custGeom>
            <a:rect b="b" l="l" r="r" t="t"/>
            <a:pathLst>
              <a:path extrusionOk="0" h="236220" w="171450">
                <a:moveTo>
                  <a:pt x="170928" y="235678"/>
                </a:moveTo>
                <a:lnTo>
                  <a:pt x="0" y="235678"/>
                </a:lnTo>
                <a:lnTo>
                  <a:pt x="85464" y="0"/>
                </a:lnTo>
                <a:lnTo>
                  <a:pt x="170928" y="235678"/>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40" name="Google Shape;40;p33"/>
          <p:cNvPicPr preferRelativeResize="0"/>
          <p:nvPr/>
        </p:nvPicPr>
        <p:blipFill rotWithShape="1">
          <a:blip r:embed="rId4">
            <a:alphaModFix/>
          </a:blip>
          <a:srcRect b="0" l="0" r="0" t="0"/>
          <a:stretch/>
        </p:blipFill>
        <p:spPr>
          <a:xfrm>
            <a:off x="5176043" y="2404268"/>
            <a:ext cx="7934324" cy="3905249"/>
          </a:xfrm>
          <a:prstGeom prst="rect">
            <a:avLst/>
          </a:prstGeom>
          <a:noFill/>
          <a:ln>
            <a:noFill/>
          </a:ln>
        </p:spPr>
      </p:pic>
      <p:sp>
        <p:nvSpPr>
          <p:cNvPr id="41" name="Google Shape;41;p33"/>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3"/>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3"/>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33"/>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45" name="Shape 45"/>
        <p:cNvGrpSpPr/>
        <p:nvPr/>
      </p:nvGrpSpPr>
      <p:grpSpPr>
        <a:xfrm>
          <a:off x="0" y="0"/>
          <a:ext cx="0" cy="0"/>
          <a:chOff x="0" y="0"/>
          <a:chExt cx="0" cy="0"/>
        </a:xfrm>
      </p:grpSpPr>
      <p:sp>
        <p:nvSpPr>
          <p:cNvPr id="46" name="Google Shape;46;p35"/>
          <p:cNvSpPr/>
          <p:nvPr/>
        </p:nvSpPr>
        <p:spPr>
          <a:xfrm>
            <a:off x="0" y="1"/>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47" name="Google Shape;47;p35"/>
          <p:cNvPicPr preferRelativeResize="0"/>
          <p:nvPr/>
        </p:nvPicPr>
        <p:blipFill rotWithShape="1">
          <a:blip r:embed="rId2">
            <a:alphaModFix/>
          </a:blip>
          <a:srcRect b="0" l="0" r="0" t="0"/>
          <a:stretch/>
        </p:blipFill>
        <p:spPr>
          <a:xfrm>
            <a:off x="2653768" y="5024430"/>
            <a:ext cx="2181224" cy="4114799"/>
          </a:xfrm>
          <a:prstGeom prst="rect">
            <a:avLst/>
          </a:prstGeom>
          <a:noFill/>
          <a:ln>
            <a:noFill/>
          </a:ln>
        </p:spPr>
      </p:pic>
      <p:pic>
        <p:nvPicPr>
          <p:cNvPr id="48" name="Google Shape;48;p35"/>
          <p:cNvPicPr preferRelativeResize="0"/>
          <p:nvPr/>
        </p:nvPicPr>
        <p:blipFill rotWithShape="1">
          <a:blip r:embed="rId3">
            <a:alphaModFix/>
          </a:blip>
          <a:srcRect b="0" l="0" r="0" t="0"/>
          <a:stretch/>
        </p:blipFill>
        <p:spPr>
          <a:xfrm>
            <a:off x="7519383" y="6127005"/>
            <a:ext cx="3248024" cy="2162174"/>
          </a:xfrm>
          <a:prstGeom prst="rect">
            <a:avLst/>
          </a:prstGeom>
          <a:noFill/>
          <a:ln>
            <a:noFill/>
          </a:ln>
        </p:spPr>
      </p:pic>
      <p:sp>
        <p:nvSpPr>
          <p:cNvPr id="49" name="Google Shape;49;p35"/>
          <p:cNvSpPr/>
          <p:nvPr/>
        </p:nvSpPr>
        <p:spPr>
          <a:xfrm>
            <a:off x="9308298" y="6721064"/>
            <a:ext cx="262890" cy="361950"/>
          </a:xfrm>
          <a:custGeom>
            <a:rect b="b" l="l" r="r" t="t"/>
            <a:pathLst>
              <a:path extrusionOk="0" h="361950" w="262890">
                <a:moveTo>
                  <a:pt x="262289" y="361646"/>
                </a:moveTo>
                <a:lnTo>
                  <a:pt x="0" y="361646"/>
                </a:lnTo>
                <a:lnTo>
                  <a:pt x="131144" y="0"/>
                </a:lnTo>
                <a:lnTo>
                  <a:pt x="262289" y="361646"/>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50" name="Google Shape;50;p35"/>
          <p:cNvPicPr preferRelativeResize="0"/>
          <p:nvPr/>
        </p:nvPicPr>
        <p:blipFill rotWithShape="1">
          <a:blip r:embed="rId4">
            <a:alphaModFix/>
          </a:blip>
          <a:srcRect b="0" l="0" r="0" t="0"/>
          <a:stretch/>
        </p:blipFill>
        <p:spPr>
          <a:xfrm>
            <a:off x="12546999" y="5974828"/>
            <a:ext cx="4714874" cy="2314574"/>
          </a:xfrm>
          <a:prstGeom prst="rect">
            <a:avLst/>
          </a:prstGeom>
          <a:noFill/>
          <a:ln>
            <a:noFill/>
          </a:ln>
        </p:spPr>
      </p:pic>
      <p:sp>
        <p:nvSpPr>
          <p:cNvPr id="51" name="Google Shape;51;p35"/>
          <p:cNvSpPr txBox="1"/>
          <p:nvPr>
            <p:ph type="ctrTitle"/>
          </p:nvPr>
        </p:nvSpPr>
        <p:spPr>
          <a:xfrm>
            <a:off x="898213" y="415686"/>
            <a:ext cx="16491572" cy="119951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5"/>
          <p:cNvSpPr txBox="1"/>
          <p:nvPr>
            <p:ph idx="1" type="subTitle"/>
          </p:nvPr>
        </p:nvSpPr>
        <p:spPr>
          <a:xfrm>
            <a:off x="2743200" y="5760720"/>
            <a:ext cx="12801600" cy="25717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5"/>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35"/>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5"/>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6" name="Shape 56"/>
        <p:cNvGrpSpPr/>
        <p:nvPr/>
      </p:nvGrpSpPr>
      <p:grpSpPr>
        <a:xfrm>
          <a:off x="0" y="0"/>
          <a:ext cx="0" cy="0"/>
          <a:chOff x="0" y="0"/>
          <a:chExt cx="0" cy="0"/>
        </a:xfrm>
      </p:grpSpPr>
      <p:sp>
        <p:nvSpPr>
          <p:cNvPr id="57" name="Google Shape;57;p37"/>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37"/>
          <p:cNvSpPr txBox="1"/>
          <p:nvPr>
            <p:ph idx="1" type="body"/>
          </p:nvPr>
        </p:nvSpPr>
        <p:spPr>
          <a:xfrm>
            <a:off x="914400" y="2366010"/>
            <a:ext cx="7955280" cy="678942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9" name="Google Shape;59;p37"/>
          <p:cNvSpPr txBox="1"/>
          <p:nvPr>
            <p:ph idx="2" type="body"/>
          </p:nvPr>
        </p:nvSpPr>
        <p:spPr>
          <a:xfrm>
            <a:off x="9418320" y="2366010"/>
            <a:ext cx="7955280" cy="678942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0" name="Google Shape;60;p37"/>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37"/>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37"/>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70" name="Shape 70"/>
        <p:cNvGrpSpPr/>
        <p:nvPr/>
      </p:nvGrpSpPr>
      <p:grpSpPr>
        <a:xfrm>
          <a:off x="0" y="0"/>
          <a:ext cx="0" cy="0"/>
          <a:chOff x="0" y="0"/>
          <a:chExt cx="0" cy="0"/>
        </a:xfrm>
      </p:grpSpPr>
      <p:sp>
        <p:nvSpPr>
          <p:cNvPr id="71" name="Google Shape;71;g3dbdfe328d2_0_110"/>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g3dbdfe328d2_0_110"/>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g3dbdfe328d2_0_110"/>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obj">
  <p:cSld name="OBJECT">
    <p:bg>
      <p:bgPr>
        <a:solidFill>
          <a:schemeClr val="lt1"/>
        </a:solidFill>
      </p:bgPr>
    </p:bg>
    <p:spTree>
      <p:nvGrpSpPr>
        <p:cNvPr id="74" name="Shape 74"/>
        <p:cNvGrpSpPr/>
        <p:nvPr/>
      </p:nvGrpSpPr>
      <p:grpSpPr>
        <a:xfrm>
          <a:off x="0" y="0"/>
          <a:ext cx="0" cy="0"/>
          <a:chOff x="0" y="0"/>
          <a:chExt cx="0" cy="0"/>
        </a:xfrm>
      </p:grpSpPr>
      <p:sp>
        <p:nvSpPr>
          <p:cNvPr id="75" name="Google Shape;75;g3dbdfe328d2_0_79"/>
          <p:cNvSpPr/>
          <p:nvPr/>
        </p:nvSpPr>
        <p:spPr>
          <a:xfrm>
            <a:off x="0" y="0"/>
            <a:ext cx="18333720" cy="9745518"/>
          </a:xfrm>
          <a:custGeom>
            <a:rect b="b" l="l" r="r" t="t"/>
            <a:pathLst>
              <a:path extrusionOk="0" h="9721215" w="18288000">
                <a:moveTo>
                  <a:pt x="0" y="9720639"/>
                </a:moveTo>
                <a:lnTo>
                  <a:pt x="18287998" y="9720639"/>
                </a:lnTo>
                <a:lnTo>
                  <a:pt x="18287998" y="0"/>
                </a:lnTo>
                <a:lnTo>
                  <a:pt x="0" y="0"/>
                </a:lnTo>
                <a:lnTo>
                  <a:pt x="0" y="972063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 name="Google Shape;76;g3dbdfe328d2_0_79"/>
          <p:cNvSpPr/>
          <p:nvPr/>
        </p:nvSpPr>
        <p:spPr>
          <a:xfrm>
            <a:off x="0" y="9720639"/>
            <a:ext cx="18333720" cy="567836"/>
          </a:xfrm>
          <a:custGeom>
            <a:rect b="b" l="l" r="r" t="t"/>
            <a:pathLst>
              <a:path extrusionOk="0" h="566420" w="18288000">
                <a:moveTo>
                  <a:pt x="18287998" y="566360"/>
                </a:moveTo>
                <a:lnTo>
                  <a:pt x="0" y="566360"/>
                </a:lnTo>
                <a:lnTo>
                  <a:pt x="0" y="0"/>
                </a:lnTo>
                <a:lnTo>
                  <a:pt x="18287998" y="0"/>
                </a:lnTo>
                <a:lnTo>
                  <a:pt x="18287998" y="566360"/>
                </a:lnTo>
                <a:close/>
              </a:path>
            </a:pathLst>
          </a:custGeom>
          <a:solidFill>
            <a:srgbClr val="C1FF7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77" name="Google Shape;77;g3dbdfe328d2_0_79"/>
          <p:cNvPicPr preferRelativeResize="0"/>
          <p:nvPr/>
        </p:nvPicPr>
        <p:blipFill rotWithShape="1">
          <a:blip r:embed="rId2">
            <a:alphaModFix/>
          </a:blip>
          <a:srcRect b="0" l="0" r="0" t="0"/>
          <a:stretch/>
        </p:blipFill>
        <p:spPr>
          <a:xfrm>
            <a:off x="13908915" y="7071874"/>
            <a:ext cx="1152524" cy="2190749"/>
          </a:xfrm>
          <a:prstGeom prst="rect">
            <a:avLst/>
          </a:prstGeom>
          <a:noFill/>
          <a:ln>
            <a:noFill/>
          </a:ln>
        </p:spPr>
      </p:pic>
      <p:pic>
        <p:nvPicPr>
          <p:cNvPr id="78" name="Google Shape;78;g3dbdfe328d2_0_79"/>
          <p:cNvPicPr preferRelativeResize="0"/>
          <p:nvPr/>
        </p:nvPicPr>
        <p:blipFill rotWithShape="1">
          <a:blip r:embed="rId3">
            <a:alphaModFix/>
          </a:blip>
          <a:srcRect b="0" l="0" r="0" t="0"/>
          <a:stretch/>
        </p:blipFill>
        <p:spPr>
          <a:xfrm>
            <a:off x="15896341" y="7846655"/>
            <a:ext cx="2114549" cy="1409699"/>
          </a:xfrm>
          <a:prstGeom prst="rect">
            <a:avLst/>
          </a:prstGeom>
          <a:noFill/>
          <a:ln>
            <a:noFill/>
          </a:ln>
        </p:spPr>
      </p:pic>
      <p:sp>
        <p:nvSpPr>
          <p:cNvPr id="79" name="Google Shape;79;g3dbdfe328d2_0_79"/>
          <p:cNvSpPr/>
          <p:nvPr/>
        </p:nvSpPr>
        <p:spPr>
          <a:xfrm>
            <a:off x="17062145" y="8233792"/>
            <a:ext cx="171879" cy="236811"/>
          </a:xfrm>
          <a:custGeom>
            <a:rect b="b" l="l" r="r" t="t"/>
            <a:pathLst>
              <a:path extrusionOk="0" h="236220" w="171450">
                <a:moveTo>
                  <a:pt x="170928" y="235678"/>
                </a:moveTo>
                <a:lnTo>
                  <a:pt x="0" y="235678"/>
                </a:lnTo>
                <a:lnTo>
                  <a:pt x="85464" y="0"/>
                </a:lnTo>
                <a:lnTo>
                  <a:pt x="170928" y="235678"/>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80" name="Google Shape;80;g3dbdfe328d2_0_79"/>
          <p:cNvPicPr preferRelativeResize="0"/>
          <p:nvPr/>
        </p:nvPicPr>
        <p:blipFill rotWithShape="1">
          <a:blip r:embed="rId4">
            <a:alphaModFix/>
          </a:blip>
          <a:srcRect b="0" l="0" r="0" t="0"/>
          <a:stretch/>
        </p:blipFill>
        <p:spPr>
          <a:xfrm>
            <a:off x="5176043" y="2404268"/>
            <a:ext cx="7934323" cy="3905249"/>
          </a:xfrm>
          <a:prstGeom prst="rect">
            <a:avLst/>
          </a:prstGeom>
          <a:noFill/>
          <a:ln>
            <a:noFill/>
          </a:ln>
        </p:spPr>
      </p:pic>
      <p:sp>
        <p:nvSpPr>
          <p:cNvPr id="81" name="Google Shape;81;g3dbdfe328d2_0_79"/>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g3dbdfe328d2_0_79"/>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g3dbdfe328d2_0_79"/>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g3dbdfe328d2_0_79"/>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bg>
      <p:bgPr>
        <a:solidFill>
          <a:schemeClr val="lt1"/>
        </a:solidFill>
      </p:bgPr>
    </p:bg>
    <p:spTree>
      <p:nvGrpSpPr>
        <p:cNvPr id="85" name="Shape 85"/>
        <p:cNvGrpSpPr/>
        <p:nvPr/>
      </p:nvGrpSpPr>
      <p:grpSpPr>
        <a:xfrm>
          <a:off x="0" y="0"/>
          <a:ext cx="0" cy="0"/>
          <a:chOff x="0" y="0"/>
          <a:chExt cx="0" cy="0"/>
        </a:xfrm>
      </p:grpSpPr>
      <p:sp>
        <p:nvSpPr>
          <p:cNvPr id="86" name="Google Shape;86;g3dbdfe328d2_0_90"/>
          <p:cNvSpPr/>
          <p:nvPr/>
        </p:nvSpPr>
        <p:spPr>
          <a:xfrm>
            <a:off x="0" y="0"/>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 name="Google Shape;87;g3dbdfe328d2_0_90"/>
          <p:cNvSpPr/>
          <p:nvPr/>
        </p:nvSpPr>
        <p:spPr>
          <a:xfrm>
            <a:off x="6190396" y="790575"/>
            <a:ext cx="1514442" cy="76391"/>
          </a:xfrm>
          <a:custGeom>
            <a:rect b="b" l="l" r="r" t="t"/>
            <a:pathLst>
              <a:path extrusionOk="0" h="76200" w="1510665">
                <a:moveTo>
                  <a:pt x="1510216" y="76199"/>
                </a:moveTo>
                <a:lnTo>
                  <a:pt x="0" y="76199"/>
                </a:lnTo>
                <a:lnTo>
                  <a:pt x="0" y="0"/>
                </a:lnTo>
                <a:lnTo>
                  <a:pt x="1510216" y="0"/>
                </a:lnTo>
                <a:lnTo>
                  <a:pt x="1510216" y="76199"/>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8" name="Google Shape;88;g3dbdfe328d2_0_90"/>
          <p:cNvSpPr/>
          <p:nvPr/>
        </p:nvSpPr>
        <p:spPr>
          <a:xfrm>
            <a:off x="7913941" y="790587"/>
            <a:ext cx="6955354" cy="76390"/>
          </a:xfrm>
          <a:custGeom>
            <a:rect b="b" l="l" r="r" t="t"/>
            <a:pathLst>
              <a:path extrusionOk="0" h="76200" w="6938009">
                <a:moveTo>
                  <a:pt x="6937654" y="0"/>
                </a:moveTo>
                <a:lnTo>
                  <a:pt x="5005857" y="0"/>
                </a:lnTo>
                <a:lnTo>
                  <a:pt x="0" y="0"/>
                </a:lnTo>
                <a:lnTo>
                  <a:pt x="0" y="76200"/>
                </a:lnTo>
                <a:lnTo>
                  <a:pt x="5005857" y="76200"/>
                </a:lnTo>
                <a:lnTo>
                  <a:pt x="6937654" y="76200"/>
                </a:lnTo>
                <a:lnTo>
                  <a:pt x="6937654" y="0"/>
                </a:lnTo>
                <a:close/>
              </a:path>
            </a:pathLst>
          </a:custGeom>
          <a:solidFill>
            <a:srgbClr val="24262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 name="Google Shape;89;g3dbdfe328d2_0_90"/>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9200">
                <a:solidFill>
                  <a:schemeClr val="dk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g3dbdfe328d2_0_90"/>
          <p:cNvSpPr txBox="1"/>
          <p:nvPr>
            <p:ph idx="1" type="body"/>
          </p:nvPr>
        </p:nvSpPr>
        <p:spPr>
          <a:xfrm>
            <a:off x="914400" y="2366010"/>
            <a:ext cx="16459200" cy="6789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91" name="Google Shape;91;g3dbdfe328d2_0_90"/>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g3dbdfe328d2_0_90"/>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g3dbdfe328d2_0_90"/>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2"/>
          <p:cNvSpPr/>
          <p:nvPr/>
        </p:nvSpPr>
        <p:spPr>
          <a:xfrm>
            <a:off x="0" y="3"/>
            <a:ext cx="18288000" cy="10287000"/>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 name="Google Shape;11;p32"/>
          <p:cNvSpPr txBox="1"/>
          <p:nvPr>
            <p:ph type="title"/>
          </p:nvPr>
        </p:nvSpPr>
        <p:spPr>
          <a:xfrm>
            <a:off x="3787551" y="252476"/>
            <a:ext cx="10712896" cy="142748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92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32"/>
          <p:cNvSpPr txBox="1"/>
          <p:nvPr>
            <p:ph idx="1" type="body"/>
          </p:nvPr>
        </p:nvSpPr>
        <p:spPr>
          <a:xfrm>
            <a:off x="914400" y="2366010"/>
            <a:ext cx="16459200" cy="678942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13" name="Google Shape;13;p32"/>
          <p:cNvSpPr txBox="1"/>
          <p:nvPr>
            <p:ph idx="11" type="ftr"/>
          </p:nvPr>
        </p:nvSpPr>
        <p:spPr>
          <a:xfrm>
            <a:off x="6217920" y="9566910"/>
            <a:ext cx="5852160" cy="51435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32"/>
          <p:cNvSpPr txBox="1"/>
          <p:nvPr>
            <p:ph idx="10" type="dt"/>
          </p:nvPr>
        </p:nvSpPr>
        <p:spPr>
          <a:xfrm>
            <a:off x="914400" y="9566910"/>
            <a:ext cx="4206240" cy="51435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5" name="Google Shape;15;p32"/>
          <p:cNvSpPr txBox="1"/>
          <p:nvPr>
            <p:ph idx="12" type="sldNum"/>
          </p:nvPr>
        </p:nvSpPr>
        <p:spPr>
          <a:xfrm>
            <a:off x="13167361" y="9566910"/>
            <a:ext cx="4206240" cy="51435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 name="Shape 63"/>
        <p:cNvGrpSpPr/>
        <p:nvPr/>
      </p:nvGrpSpPr>
      <p:grpSpPr>
        <a:xfrm>
          <a:off x="0" y="0"/>
          <a:ext cx="0" cy="0"/>
          <a:chOff x="0" y="0"/>
          <a:chExt cx="0" cy="0"/>
        </a:xfrm>
      </p:grpSpPr>
      <p:sp>
        <p:nvSpPr>
          <p:cNvPr id="64" name="Google Shape;64;g3dbdfe328d2_0_72"/>
          <p:cNvSpPr/>
          <p:nvPr/>
        </p:nvSpPr>
        <p:spPr>
          <a:xfrm>
            <a:off x="0" y="3"/>
            <a:ext cx="18333720" cy="10312717"/>
          </a:xfrm>
          <a:custGeom>
            <a:rect b="b" l="l" r="r" t="t"/>
            <a:pathLst>
              <a:path extrusionOk="0" h="10287000" w="18288000">
                <a:moveTo>
                  <a:pt x="18287998" y="10286999"/>
                </a:moveTo>
                <a:lnTo>
                  <a:pt x="0" y="10286999"/>
                </a:lnTo>
                <a:lnTo>
                  <a:pt x="0" y="0"/>
                </a:lnTo>
                <a:lnTo>
                  <a:pt x="18287998" y="0"/>
                </a:lnTo>
                <a:lnTo>
                  <a:pt x="18287998" y="10286999"/>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5" name="Google Shape;65;g3dbdfe328d2_0_72"/>
          <p:cNvSpPr txBox="1"/>
          <p:nvPr>
            <p:ph type="title"/>
          </p:nvPr>
        </p:nvSpPr>
        <p:spPr>
          <a:xfrm>
            <a:off x="3787551" y="252476"/>
            <a:ext cx="10713300" cy="1427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92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6" name="Google Shape;66;g3dbdfe328d2_0_72"/>
          <p:cNvSpPr txBox="1"/>
          <p:nvPr>
            <p:ph idx="1" type="body"/>
          </p:nvPr>
        </p:nvSpPr>
        <p:spPr>
          <a:xfrm>
            <a:off x="914400" y="2366010"/>
            <a:ext cx="16459200" cy="67890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67" name="Google Shape;67;g3dbdfe328d2_0_72"/>
          <p:cNvSpPr txBox="1"/>
          <p:nvPr>
            <p:ph idx="11" type="ftr"/>
          </p:nvPr>
        </p:nvSpPr>
        <p:spPr>
          <a:xfrm>
            <a:off x="6217920" y="9566910"/>
            <a:ext cx="5852400" cy="5145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8" name="Google Shape;68;g3dbdfe328d2_0_72"/>
          <p:cNvSpPr txBox="1"/>
          <p:nvPr>
            <p:ph idx="10" type="dt"/>
          </p:nvPr>
        </p:nvSpPr>
        <p:spPr>
          <a:xfrm>
            <a:off x="914400" y="9566910"/>
            <a:ext cx="4206300" cy="5145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69" name="Google Shape;69;g3dbdfe328d2_0_72"/>
          <p:cNvSpPr txBox="1"/>
          <p:nvPr>
            <p:ph idx="12" type="sldNum"/>
          </p:nvPr>
        </p:nvSpPr>
        <p:spPr>
          <a:xfrm>
            <a:off x="13167361" y="9566910"/>
            <a:ext cx="4206300" cy="2772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56" r:id="rId1"/>
    <p:sldLayoutId id="2147483657" r:id="rId2"/>
    <p:sldLayoutId id="2147483658" r:id="rId3"/>
    <p:sldLayoutId id="2147483659" r:id="rId4"/>
    <p:sldLayoutId id="2147483660" r:id="rId5"/>
    <p:sldLayoutId id="2147483661"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hyperlink" Target="https://www.top10.com/crm/br-comparison?utm_source=google&amp;kw=crms%20gratuitos&amp;c=652044105114&amp;t=search&amp;p=&amp;m=b&amp;adpos=&amp;dev=c&amp;devmod=&amp;mobval=0&amp;network=g&amp;campaignid=19868440253&amp;groupid=147668728016&amp;targetid=kwd-343612252995&amp;interest=&amp;physical=20086&amp;feedid=&amp;a=58959&amp;ts=&amp;topic=&amp;clicktype=&amp;camtype=&amp;gad_source=1&amp;gclid=Cj0KCQjwlvW2BhDyARIsADnIe-KtpatCW8KHwQQhNkzByEYaS3zIkcRRPVM5QE235wckpXHYvjv4SS0aAlkSEALw_wcB" TargetMode="External"/><Relationship Id="rId6" Type="http://schemas.openxmlformats.org/officeDocument/2006/relationships/image" Target="../media/image13.png"/><Relationship Id="rId7"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hyperlink" Target="https://santacasasauderibeirao.com.br/site/28-de-janeiro-dia-internacional-da-protecao-de-dados/" TargetMode="External"/><Relationship Id="rId6"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0.jpg"/><Relationship Id="rId6" Type="http://schemas.openxmlformats.org/officeDocument/2006/relationships/image" Target="../media/image12.jpg"/><Relationship Id="rId7" Type="http://schemas.openxmlformats.org/officeDocument/2006/relationships/image" Target="../media/image1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hyperlink" Target="https://www.salesforce.com/br/blog/funil-de-marketing/" TargetMode="External"/><Relationship Id="rId6"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hyperlink" Target="https://www.salesforce.com/marketing/loyalty-management/loyalty-program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www.sebrae-sc.com.br/blog/tudo-sobre-marketing-digital" TargetMode="External"/><Relationship Id="rId4" Type="http://schemas.openxmlformats.org/officeDocument/2006/relationships/hyperlink" Target="https://www.top10.com/crm/br-comparison?utm_source=google&amp;kw=crms%20gratuitos&amp;c=652044105114&amp;t=search&amp;p=&amp;m=b&amp;adpos=&amp;dev=c&amp;devmod=&amp;mobval=0&amp;network=g&amp;campaignid=19868440253&amp;groupid=147668728016&amp;targetid=kwd-343612252995&amp;interest=&amp;physical=20086&amp;feedid=&amp;a=58959&amp;ts=&amp;topic=&amp;clicktype=&amp;camtype=&amp;gad_source=1&amp;gclid=Cj0KCQjwlvW2BhDyARIsADnIe-KtpatCW8KHwQQhNkzByEYaS3zIkcRRPVM5QE235wckpXHYvjv4SS0aAlkSEALw_wcB" TargetMode="External"/><Relationship Id="rId5" Type="http://schemas.openxmlformats.org/officeDocument/2006/relationships/hyperlink" Target="https://www.serasaexperian.com.br/conteudos/marketing-digital/"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www.gov.br/mds/pt-br/acesso-a-informacao/governanca/integridade/campanhas/lgpd" TargetMode="External"/><Relationship Id="rId4" Type="http://schemas.openxmlformats.org/officeDocument/2006/relationships/hyperlink" Target="https://santacasasauderibeirao.com.br/site/28-de-janeiro-dia-internacional-da-protecao-de-dados/" TargetMode="External"/><Relationship Id="rId5" Type="http://schemas.openxmlformats.org/officeDocument/2006/relationships/hyperlink" Target="https://www.rdstation.com/blog/marketing/automacao-marketing/" TargetMode="External"/><Relationship Id="rId6" Type="http://schemas.openxmlformats.org/officeDocument/2006/relationships/hyperlink" Target="https://www.salesforce.com/marketing/loyalty-management/loyalty-program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FAFAFA"/>
        </a:solidFill>
      </p:bgPr>
    </p:bg>
    <p:spTree>
      <p:nvGrpSpPr>
        <p:cNvPr id="120" name="Shape 120"/>
        <p:cNvGrpSpPr/>
        <p:nvPr/>
      </p:nvGrpSpPr>
      <p:grpSpPr>
        <a:xfrm>
          <a:off x="0" y="0"/>
          <a:ext cx="0" cy="0"/>
          <a:chOff x="0" y="0"/>
          <a:chExt cx="0" cy="0"/>
        </a:xfrm>
      </p:grpSpPr>
      <p:sp>
        <p:nvSpPr>
          <p:cNvPr id="121" name="Google Shape;121;g3dac1984b51_3_0"/>
          <p:cNvSpPr/>
          <p:nvPr/>
        </p:nvSpPr>
        <p:spPr>
          <a:xfrm>
            <a:off x="0" y="3"/>
            <a:ext cx="18333720" cy="9745518"/>
          </a:xfrm>
          <a:custGeom>
            <a:rect b="b" l="l" r="r" t="t"/>
            <a:pathLst>
              <a:path extrusionOk="0" h="9721215" w="18288000">
                <a:moveTo>
                  <a:pt x="0" y="9720635"/>
                </a:moveTo>
                <a:lnTo>
                  <a:pt x="18287998" y="9720635"/>
                </a:lnTo>
                <a:lnTo>
                  <a:pt x="18287998" y="0"/>
                </a:lnTo>
                <a:lnTo>
                  <a:pt x="0" y="0"/>
                </a:lnTo>
                <a:lnTo>
                  <a:pt x="0" y="9720635"/>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22" name="Google Shape;122;g3dac1984b51_3_0"/>
          <p:cNvSpPr/>
          <p:nvPr/>
        </p:nvSpPr>
        <p:spPr>
          <a:xfrm>
            <a:off x="0" y="10282518"/>
            <a:ext cx="18333720" cy="5092"/>
          </a:xfrm>
          <a:custGeom>
            <a:rect b="b" l="l" r="r" t="t"/>
            <a:pathLst>
              <a:path extrusionOk="0" h="5079" w="18288000">
                <a:moveTo>
                  <a:pt x="0" y="4483"/>
                </a:moveTo>
                <a:lnTo>
                  <a:pt x="18287998" y="4483"/>
                </a:lnTo>
                <a:lnTo>
                  <a:pt x="18287998" y="0"/>
                </a:lnTo>
                <a:lnTo>
                  <a:pt x="0" y="0"/>
                </a:lnTo>
                <a:lnTo>
                  <a:pt x="0" y="4483"/>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23" name="Google Shape;123;g3dac1984b51_3_0"/>
          <p:cNvSpPr/>
          <p:nvPr/>
        </p:nvSpPr>
        <p:spPr>
          <a:xfrm>
            <a:off x="0" y="9720638"/>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24" name="Google Shape;124;g3dac1984b51_3_0"/>
          <p:cNvSpPr txBox="1"/>
          <p:nvPr>
            <p:ph type="title"/>
          </p:nvPr>
        </p:nvSpPr>
        <p:spPr>
          <a:xfrm>
            <a:off x="1532677" y="1332517"/>
            <a:ext cx="15701100" cy="3122100"/>
          </a:xfrm>
          <a:prstGeom prst="rect">
            <a:avLst/>
          </a:prstGeom>
          <a:noFill/>
          <a:ln>
            <a:noFill/>
          </a:ln>
        </p:spPr>
        <p:txBody>
          <a:bodyPr anchorCtr="0" anchor="t" bIns="0" lIns="0" spcFirstLastPara="1" rIns="0" wrap="square" tIns="12725">
            <a:spAutoFit/>
          </a:bodyPr>
          <a:lstStyle/>
          <a:p>
            <a:pPr indent="0" lvl="0" marL="25400" rtl="0" algn="l">
              <a:lnSpc>
                <a:spcPct val="100000"/>
              </a:lnSpc>
              <a:spcBef>
                <a:spcPts val="0"/>
              </a:spcBef>
              <a:spcAft>
                <a:spcPts val="0"/>
              </a:spcAft>
              <a:buSzPts val="1400"/>
              <a:buNone/>
            </a:pPr>
            <a:r>
              <a:rPr lang="pt-BR" sz="10100">
                <a:solidFill>
                  <a:srgbClr val="0B4803"/>
                </a:solidFill>
                <a:latin typeface="Times New Roman"/>
                <a:ea typeface="Times New Roman"/>
                <a:cs typeface="Times New Roman"/>
                <a:sym typeface="Times New Roman"/>
              </a:rPr>
              <a:t>PROJETO DE EXTENSÃO</a:t>
            </a:r>
            <a:br>
              <a:rPr lang="pt-BR" sz="10100">
                <a:solidFill>
                  <a:srgbClr val="0B4803"/>
                </a:solidFill>
                <a:latin typeface="Times New Roman"/>
                <a:ea typeface="Times New Roman"/>
                <a:cs typeface="Times New Roman"/>
                <a:sym typeface="Times New Roman"/>
              </a:rPr>
            </a:br>
            <a:endParaRPr sz="10100">
              <a:solidFill>
                <a:srgbClr val="0B4803"/>
              </a:solidFill>
              <a:latin typeface="Times New Roman"/>
              <a:ea typeface="Times New Roman"/>
              <a:cs typeface="Times New Roman"/>
              <a:sym typeface="Times New Roman"/>
            </a:endParaRPr>
          </a:p>
        </p:txBody>
      </p:sp>
      <p:pic>
        <p:nvPicPr>
          <p:cNvPr id="125" name="Google Shape;125;g3dac1984b51_3_0" title="DIREITOS E OBRIGAÇÕES DO MEI 2026.png"/>
          <p:cNvPicPr preferRelativeResize="0"/>
          <p:nvPr/>
        </p:nvPicPr>
        <p:blipFill rotWithShape="1">
          <a:blip r:embed="rId3">
            <a:alphaModFix/>
          </a:blip>
          <a:srcRect b="0" l="0" r="0" t="0"/>
          <a:stretch/>
        </p:blipFill>
        <p:spPr>
          <a:xfrm>
            <a:off x="4367213" y="7708205"/>
            <a:ext cx="9553575" cy="1666875"/>
          </a:xfrm>
          <a:prstGeom prst="rect">
            <a:avLst/>
          </a:prstGeom>
          <a:noFill/>
          <a:ln>
            <a:noFill/>
          </a:ln>
        </p:spPr>
      </p:pic>
      <p:sp>
        <p:nvSpPr>
          <p:cNvPr id="126" name="Google Shape;126;g3dac1984b51_3_0"/>
          <p:cNvSpPr txBox="1"/>
          <p:nvPr/>
        </p:nvSpPr>
        <p:spPr>
          <a:xfrm>
            <a:off x="0" y="9043546"/>
            <a:ext cx="14794800" cy="677100"/>
          </a:xfrm>
          <a:prstGeom prst="rect">
            <a:avLst/>
          </a:prstGeom>
          <a:noFill/>
          <a:ln>
            <a:noFill/>
          </a:ln>
        </p:spPr>
        <p:txBody>
          <a:bodyPr anchorCtr="0" anchor="t" bIns="91425" lIns="91425" spcFirstLastPara="1" rIns="91425" wrap="square" tIns="91425">
            <a:spAutoFit/>
          </a:bodyPr>
          <a:lstStyle/>
          <a:p>
            <a:pPr indent="0" lvl="0" marL="25400" marR="0" rtl="0" algn="l">
              <a:lnSpc>
                <a:spcPct val="100000"/>
              </a:lnSpc>
              <a:spcBef>
                <a:spcPts val="0"/>
              </a:spcBef>
              <a:spcAft>
                <a:spcPts val="0"/>
              </a:spcAft>
              <a:buClr>
                <a:srgbClr val="000000"/>
              </a:buClr>
              <a:buSzPts val="3200"/>
              <a:buFont typeface="Arial"/>
              <a:buNone/>
            </a:pPr>
            <a:r>
              <a:rPr b="1" i="0" lang="pt-BR" sz="3200" u="none" cap="none" strike="noStrike">
                <a:solidFill>
                  <a:srgbClr val="000000"/>
                </a:solidFill>
                <a:latin typeface="Arial"/>
                <a:ea typeface="Arial"/>
                <a:cs typeface="Arial"/>
                <a:sym typeface="Arial"/>
              </a:rPr>
              <a:t>Coordenação: Profa. Dra. Elyrouse Cavalcante de Oliveira Bellini - UFAL</a:t>
            </a:r>
            <a:endParaRPr b="0" i="0" sz="1400" u="none" cap="none" strike="noStrike">
              <a:solidFill>
                <a:srgbClr val="000000"/>
              </a:solidFill>
              <a:latin typeface="Arial"/>
              <a:ea typeface="Arial"/>
              <a:cs typeface="Arial"/>
              <a:sym typeface="Arial"/>
            </a:endParaRPr>
          </a:p>
        </p:txBody>
      </p:sp>
      <p:pic>
        <p:nvPicPr>
          <p:cNvPr id="127" name="Google Shape;127;g3dac1984b51_3_0" title="IDENTIDADE VISUAL (1).png"/>
          <p:cNvPicPr preferRelativeResize="0"/>
          <p:nvPr/>
        </p:nvPicPr>
        <p:blipFill rotWithShape="1">
          <a:blip r:embed="rId4">
            <a:alphaModFix/>
          </a:blip>
          <a:srcRect b="17662" l="0" r="0" t="17901"/>
          <a:stretch/>
        </p:blipFill>
        <p:spPr>
          <a:xfrm>
            <a:off x="5700019" y="2924381"/>
            <a:ext cx="6887965" cy="44382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3dbdfe328d2_0_183"/>
          <p:cNvSpPr txBox="1"/>
          <p:nvPr/>
        </p:nvSpPr>
        <p:spPr>
          <a:xfrm>
            <a:off x="1588775" y="1124300"/>
            <a:ext cx="126123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Ferramentas para definir o público alvo </a:t>
            </a:r>
            <a:endParaRPr b="1" sz="4100">
              <a:solidFill>
                <a:schemeClr val="dk1"/>
              </a:solidFill>
              <a:latin typeface="Times New Roman"/>
              <a:ea typeface="Times New Roman"/>
              <a:cs typeface="Times New Roman"/>
              <a:sym typeface="Times New Roman"/>
            </a:endParaRPr>
          </a:p>
        </p:txBody>
      </p:sp>
      <p:sp>
        <p:nvSpPr>
          <p:cNvPr id="274" name="Google Shape;274;g3dbdfe328d2_0_183"/>
          <p:cNvSpPr txBox="1"/>
          <p:nvPr/>
        </p:nvSpPr>
        <p:spPr>
          <a:xfrm>
            <a:off x="2035488" y="1910425"/>
            <a:ext cx="15137700" cy="6593100"/>
          </a:xfrm>
          <a:prstGeom prst="rect">
            <a:avLst/>
          </a:prstGeom>
          <a:noFill/>
          <a:ln>
            <a:noFill/>
          </a:ln>
        </p:spPr>
        <p:txBody>
          <a:bodyPr anchorCtr="0" anchor="t" bIns="45725" lIns="91425" spcFirstLastPara="1" rIns="91425" wrap="square" tIns="45725">
            <a:noAutofit/>
          </a:bodyPr>
          <a:lstStyle/>
          <a:p>
            <a:pPr indent="-368300" lvl="0" marL="1371600" marR="0" rtl="0" algn="just">
              <a:lnSpc>
                <a:spcPct val="100000"/>
              </a:lnSpc>
              <a:spcBef>
                <a:spcPts val="0"/>
              </a:spcBef>
              <a:spcAft>
                <a:spcPts val="0"/>
              </a:spcAft>
              <a:buClr>
                <a:schemeClr val="dk1"/>
              </a:buClr>
              <a:buSzPts val="2200"/>
              <a:buFont typeface="Times New Roman"/>
              <a:buChar char="-"/>
            </a:pPr>
            <a:r>
              <a:rPr b="1" lang="pt-BR" sz="2200">
                <a:solidFill>
                  <a:schemeClr val="dk1"/>
                </a:solidFill>
                <a:latin typeface="Times New Roman"/>
                <a:ea typeface="Times New Roman"/>
                <a:cs typeface="Times New Roman"/>
                <a:sym typeface="Times New Roman"/>
              </a:rPr>
              <a:t>1. Bitrix24</a:t>
            </a:r>
            <a:endParaRPr b="1" sz="22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rPr lang="pt-BR" sz="2200">
                <a:solidFill>
                  <a:schemeClr val="dk1"/>
                </a:solidFill>
                <a:latin typeface="Times New Roman"/>
                <a:ea typeface="Times New Roman"/>
                <a:cs typeface="Times New Roman"/>
                <a:sym typeface="Times New Roman"/>
              </a:rPr>
              <a:t>O Bitrix24 é um dos melhores softwares gratuitos de pesquisa de mercado e um CRM, isto é, uma ferramenta para gestão de relacionamento com o cliente.</a:t>
            </a:r>
            <a:endParaRPr sz="2200">
              <a:solidFill>
                <a:schemeClr val="dk1"/>
              </a:solidFill>
              <a:latin typeface="Times New Roman"/>
              <a:ea typeface="Times New Roman"/>
              <a:cs typeface="Times New Roman"/>
              <a:sym typeface="Times New Roman"/>
            </a:endParaRPr>
          </a:p>
          <a:p>
            <a:pPr indent="-368300" lvl="0" marL="1371600" marR="0" rtl="0" algn="just">
              <a:lnSpc>
                <a:spcPct val="100000"/>
              </a:lnSpc>
              <a:spcBef>
                <a:spcPts val="0"/>
              </a:spcBef>
              <a:spcAft>
                <a:spcPts val="0"/>
              </a:spcAft>
              <a:buClr>
                <a:schemeClr val="dk1"/>
              </a:buClr>
              <a:buSzPts val="2200"/>
              <a:buFont typeface="Times New Roman"/>
              <a:buChar char="-"/>
            </a:pPr>
            <a:r>
              <a:rPr b="1" lang="pt-BR" sz="2200">
                <a:solidFill>
                  <a:schemeClr val="dk1"/>
                </a:solidFill>
                <a:latin typeface="Times New Roman"/>
                <a:ea typeface="Times New Roman"/>
                <a:cs typeface="Times New Roman"/>
                <a:sym typeface="Times New Roman"/>
              </a:rPr>
              <a:t>2. Google Trends</a:t>
            </a:r>
            <a:endParaRPr b="1" sz="22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rPr lang="pt-BR" sz="2200">
                <a:solidFill>
                  <a:schemeClr val="dk1"/>
                </a:solidFill>
                <a:latin typeface="Times New Roman"/>
                <a:ea typeface="Times New Roman"/>
                <a:cs typeface="Times New Roman"/>
                <a:sym typeface="Times New Roman"/>
              </a:rPr>
              <a:t>O Google Trends é um dos softwares gratuitos de pesquisa de mercado mais populares. O Trends fornece informações sobre os termos mais comumente pesquisados ​​na web.</a:t>
            </a:r>
            <a:endParaRPr sz="2200">
              <a:solidFill>
                <a:schemeClr val="dk1"/>
              </a:solidFill>
              <a:latin typeface="Times New Roman"/>
              <a:ea typeface="Times New Roman"/>
              <a:cs typeface="Times New Roman"/>
              <a:sym typeface="Times New Roman"/>
            </a:endParaRPr>
          </a:p>
          <a:p>
            <a:pPr indent="-368300" lvl="0" marL="1371600" marR="0" rtl="0" algn="just">
              <a:lnSpc>
                <a:spcPct val="100000"/>
              </a:lnSpc>
              <a:spcBef>
                <a:spcPts val="0"/>
              </a:spcBef>
              <a:spcAft>
                <a:spcPts val="0"/>
              </a:spcAft>
              <a:buClr>
                <a:schemeClr val="dk1"/>
              </a:buClr>
              <a:buSzPts val="2200"/>
              <a:buFont typeface="Times New Roman"/>
              <a:buChar char="-"/>
            </a:pPr>
            <a:r>
              <a:rPr b="1" lang="pt-BR" sz="2200">
                <a:solidFill>
                  <a:schemeClr val="dk1"/>
                </a:solidFill>
                <a:latin typeface="Times New Roman"/>
                <a:ea typeface="Times New Roman"/>
                <a:cs typeface="Times New Roman"/>
                <a:sym typeface="Times New Roman"/>
              </a:rPr>
              <a:t>3. TrendWatching</a:t>
            </a:r>
            <a:endParaRPr b="1" sz="22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rPr lang="pt-BR" sz="2200">
                <a:solidFill>
                  <a:schemeClr val="dk1"/>
                </a:solidFill>
                <a:latin typeface="Times New Roman"/>
                <a:ea typeface="Times New Roman"/>
                <a:cs typeface="Times New Roman"/>
                <a:sym typeface="Times New Roman"/>
              </a:rPr>
              <a:t>Ele fornece dados gratuitos e acessíveis sobre a maioria dos temas. Fornecem relatórios sobre consumidores regionais, bem como dados personalizados para lidar com quase todos os tópicos contemporâneos.</a:t>
            </a:r>
            <a:endParaRPr sz="2200">
              <a:solidFill>
                <a:schemeClr val="dk1"/>
              </a:solidFill>
              <a:latin typeface="Times New Roman"/>
              <a:ea typeface="Times New Roman"/>
              <a:cs typeface="Times New Roman"/>
              <a:sym typeface="Times New Roman"/>
            </a:endParaRPr>
          </a:p>
          <a:p>
            <a:pPr indent="-368300" lvl="0" marL="1371600" marR="0" rtl="0" algn="just">
              <a:lnSpc>
                <a:spcPct val="100000"/>
              </a:lnSpc>
              <a:spcBef>
                <a:spcPts val="0"/>
              </a:spcBef>
              <a:spcAft>
                <a:spcPts val="0"/>
              </a:spcAft>
              <a:buClr>
                <a:schemeClr val="dk1"/>
              </a:buClr>
              <a:buSzPts val="2200"/>
              <a:buFont typeface="Times New Roman"/>
              <a:buChar char="-"/>
            </a:pPr>
            <a:r>
              <a:rPr b="1" lang="pt-BR" sz="2200">
                <a:solidFill>
                  <a:schemeClr val="dk1"/>
                </a:solidFill>
                <a:latin typeface="Times New Roman"/>
                <a:ea typeface="Times New Roman"/>
                <a:cs typeface="Times New Roman"/>
                <a:sym typeface="Times New Roman"/>
              </a:rPr>
              <a:t>4. Make My Persona</a:t>
            </a:r>
            <a:endParaRPr b="1" sz="22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rPr lang="pt-BR" sz="2200">
                <a:solidFill>
                  <a:schemeClr val="dk1"/>
                </a:solidFill>
                <a:latin typeface="Times New Roman"/>
                <a:ea typeface="Times New Roman"/>
                <a:cs typeface="Times New Roman"/>
                <a:sym typeface="Times New Roman"/>
              </a:rPr>
              <a:t>Ao passo que você tem acesso às informações de seus clientes e leads, uma excelente estratégia para atingir os seus objetivos é ter uma persona mais detalhada. Isto é, pessoas cujas características mais combinam com o seu produto ou serviço.</a:t>
            </a:r>
            <a:endParaRPr sz="2200">
              <a:solidFill>
                <a:schemeClr val="dk1"/>
              </a:solidFill>
              <a:latin typeface="Times New Roman"/>
              <a:ea typeface="Times New Roman"/>
              <a:cs typeface="Times New Roman"/>
              <a:sym typeface="Times New Roman"/>
            </a:endParaRPr>
          </a:p>
          <a:p>
            <a:pPr indent="-368300" lvl="0" marL="1371600" marR="0" rtl="0" algn="just">
              <a:lnSpc>
                <a:spcPct val="100000"/>
              </a:lnSpc>
              <a:spcBef>
                <a:spcPts val="0"/>
              </a:spcBef>
              <a:spcAft>
                <a:spcPts val="0"/>
              </a:spcAft>
              <a:buClr>
                <a:schemeClr val="dk1"/>
              </a:buClr>
              <a:buSzPts val="2200"/>
              <a:buFont typeface="Times New Roman"/>
              <a:buChar char="-"/>
            </a:pPr>
            <a:r>
              <a:rPr b="1" lang="pt-BR" sz="2200">
                <a:solidFill>
                  <a:schemeClr val="dk1"/>
                </a:solidFill>
                <a:latin typeface="Times New Roman"/>
                <a:ea typeface="Times New Roman"/>
                <a:cs typeface="Times New Roman"/>
                <a:sym typeface="Times New Roman"/>
              </a:rPr>
              <a:t>5. SurveyMonkey</a:t>
            </a:r>
            <a:endParaRPr b="1" sz="22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rPr lang="pt-BR" sz="2200">
                <a:solidFill>
                  <a:schemeClr val="dk1"/>
                </a:solidFill>
                <a:latin typeface="Times New Roman"/>
                <a:ea typeface="Times New Roman"/>
                <a:cs typeface="Times New Roman"/>
                <a:sym typeface="Times New Roman"/>
              </a:rPr>
              <a:t>Uma das estratégias mais eficientes para fazer uma pesquisa de mercado eficiente é receber feedback diretamente dos seus clientes.</a:t>
            </a:r>
            <a:endParaRPr sz="2200">
              <a:solidFill>
                <a:schemeClr val="dk1"/>
              </a:solidFill>
              <a:latin typeface="Times New Roman"/>
              <a:ea typeface="Times New Roman"/>
              <a:cs typeface="Times New Roman"/>
              <a:sym typeface="Times New Roman"/>
            </a:endParaRPr>
          </a:p>
          <a:p>
            <a:pPr indent="-368300" lvl="0" marL="1371600" marR="0" rtl="0" algn="just">
              <a:lnSpc>
                <a:spcPct val="100000"/>
              </a:lnSpc>
              <a:spcBef>
                <a:spcPts val="0"/>
              </a:spcBef>
              <a:spcAft>
                <a:spcPts val="0"/>
              </a:spcAft>
              <a:buClr>
                <a:schemeClr val="dk1"/>
              </a:buClr>
              <a:buSzPts val="2200"/>
              <a:buFont typeface="Times New Roman"/>
              <a:buChar char="-"/>
            </a:pPr>
            <a:r>
              <a:rPr b="1" lang="pt-BR" sz="2200">
                <a:solidFill>
                  <a:schemeClr val="dk1"/>
                </a:solidFill>
                <a:latin typeface="Times New Roman"/>
                <a:ea typeface="Times New Roman"/>
                <a:cs typeface="Times New Roman"/>
                <a:sym typeface="Times New Roman"/>
              </a:rPr>
              <a:t>6. Facebook Audience Insights</a:t>
            </a:r>
            <a:endParaRPr b="1" sz="22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rPr lang="pt-BR" sz="2200">
                <a:solidFill>
                  <a:schemeClr val="dk1"/>
                </a:solidFill>
                <a:latin typeface="Times New Roman"/>
                <a:ea typeface="Times New Roman"/>
                <a:cs typeface="Times New Roman"/>
                <a:sym typeface="Times New Roman"/>
              </a:rPr>
              <a:t>Ele oferece informações detalhadas das pessoas que seguem a página do seu negócio do Facebook. Você pode ver detalhes de idade, gênero, nível de escolaridade, profissão, status de relacionamento, hobbies entre outras diversas informações relevantes.</a:t>
            </a:r>
            <a:endParaRPr b="1" sz="2200">
              <a:solidFill>
                <a:schemeClr val="dk1"/>
              </a:solidFill>
              <a:latin typeface="Times New Roman"/>
              <a:ea typeface="Times New Roman"/>
              <a:cs typeface="Times New Roman"/>
              <a:sym typeface="Times New Roman"/>
            </a:endParaRPr>
          </a:p>
        </p:txBody>
      </p:sp>
      <p:sp>
        <p:nvSpPr>
          <p:cNvPr id="275" name="Google Shape;275;g3dbdfe328d2_0_18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76" name="Google Shape;276;g3dbdfe328d2_0_18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77" name="Google Shape;277;g3dbdfe328d2_0_18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78" name="Google Shape;278;g3dbdfe328d2_0_183"/>
          <p:cNvSpPr txBox="1"/>
          <p:nvPr/>
        </p:nvSpPr>
        <p:spPr>
          <a:xfrm>
            <a:off x="327338"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Sebrae, 2025</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3dbdfe328d2_0_193"/>
          <p:cNvSpPr txBox="1"/>
          <p:nvPr/>
        </p:nvSpPr>
        <p:spPr>
          <a:xfrm>
            <a:off x="1621050" y="1425600"/>
            <a:ext cx="1057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CRM(Customer Relationship Management)</a:t>
            </a:r>
            <a:endParaRPr b="1" sz="4100">
              <a:solidFill>
                <a:schemeClr val="dk1"/>
              </a:solidFill>
              <a:latin typeface="Times New Roman"/>
              <a:ea typeface="Times New Roman"/>
              <a:cs typeface="Times New Roman"/>
              <a:sym typeface="Times New Roman"/>
            </a:endParaRPr>
          </a:p>
        </p:txBody>
      </p:sp>
      <p:sp>
        <p:nvSpPr>
          <p:cNvPr id="284" name="Google Shape;284;g3dbdfe328d2_0_193"/>
          <p:cNvSpPr txBox="1"/>
          <p:nvPr/>
        </p:nvSpPr>
        <p:spPr>
          <a:xfrm>
            <a:off x="2046263" y="2104125"/>
            <a:ext cx="15137700" cy="65931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2600">
                <a:solidFill>
                  <a:schemeClr val="dk1"/>
                </a:solidFill>
                <a:latin typeface="Times New Roman"/>
                <a:ea typeface="Times New Roman"/>
                <a:cs typeface="Times New Roman"/>
                <a:sym typeface="Times New Roman"/>
              </a:rPr>
              <a:t>o CRM (Customer Relationship Management ou Gestão de Relacionamento com o Cliente) não é visto apenas como um software, mas como uma estratégia de negócio holística focada em criar valor e maximizar a fidelidade ao longo da vida do cliente. A metodologia CRM de Kotler e Keller se baseia em quatro processos centrais, na análise do ciclo de vida do cliente e em um alerta estratégico sobre como aplicar essas práticas.</a:t>
            </a:r>
            <a:endParaRPr sz="26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sz="2600">
              <a:solidFill>
                <a:schemeClr val="dk1"/>
              </a:solidFill>
              <a:latin typeface="Times New Roman"/>
              <a:ea typeface="Times New Roman"/>
              <a:cs typeface="Times New Roman"/>
              <a:sym typeface="Times New Roman"/>
            </a:endParaRPr>
          </a:p>
          <a:p>
            <a:pPr indent="-393700" lvl="0" marL="457200" marR="0" rtl="0" algn="just">
              <a:lnSpc>
                <a:spcPct val="100000"/>
              </a:lnSpc>
              <a:spcBef>
                <a:spcPts val="0"/>
              </a:spcBef>
              <a:spcAft>
                <a:spcPts val="0"/>
              </a:spcAft>
              <a:buClr>
                <a:schemeClr val="dk1"/>
              </a:buClr>
              <a:buSzPts val="2600"/>
              <a:buFont typeface="Times New Roman"/>
              <a:buChar char="➔"/>
            </a:pPr>
            <a:r>
              <a:rPr b="1" lang="pt-BR" sz="2600">
                <a:solidFill>
                  <a:schemeClr val="dk1"/>
                </a:solidFill>
                <a:latin typeface="Times New Roman"/>
                <a:ea typeface="Times New Roman"/>
                <a:cs typeface="Times New Roman"/>
                <a:sym typeface="Times New Roman"/>
              </a:rPr>
              <a:t>Identificação</a:t>
            </a:r>
            <a:r>
              <a:rPr lang="pt-BR" sz="2600">
                <a:solidFill>
                  <a:schemeClr val="dk1"/>
                </a:solidFill>
                <a:latin typeface="Times New Roman"/>
                <a:ea typeface="Times New Roman"/>
                <a:cs typeface="Times New Roman"/>
                <a:sym typeface="Times New Roman"/>
              </a:rPr>
              <a:t>: Construir e manter um banco de dados robusto de todos os clientes atuais e potenciais.</a:t>
            </a:r>
            <a:endParaRPr sz="26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2600">
              <a:solidFill>
                <a:schemeClr val="dk1"/>
              </a:solidFill>
              <a:latin typeface="Times New Roman"/>
              <a:ea typeface="Times New Roman"/>
              <a:cs typeface="Times New Roman"/>
              <a:sym typeface="Times New Roman"/>
            </a:endParaRPr>
          </a:p>
          <a:p>
            <a:pPr indent="-393700" lvl="0" marL="457200" marR="0" rtl="0" algn="just">
              <a:lnSpc>
                <a:spcPct val="100000"/>
              </a:lnSpc>
              <a:spcBef>
                <a:spcPts val="0"/>
              </a:spcBef>
              <a:spcAft>
                <a:spcPts val="0"/>
              </a:spcAft>
              <a:buClr>
                <a:schemeClr val="dk1"/>
              </a:buClr>
              <a:buSzPts val="2600"/>
              <a:buFont typeface="Times New Roman"/>
              <a:buChar char="➔"/>
            </a:pPr>
            <a:r>
              <a:rPr b="1" lang="pt-BR" sz="2600">
                <a:solidFill>
                  <a:schemeClr val="dk1"/>
                </a:solidFill>
                <a:latin typeface="Times New Roman"/>
                <a:ea typeface="Times New Roman"/>
                <a:cs typeface="Times New Roman"/>
                <a:sym typeface="Times New Roman"/>
              </a:rPr>
              <a:t>Diferenciação</a:t>
            </a:r>
            <a:r>
              <a:rPr lang="pt-BR" sz="2600">
                <a:solidFill>
                  <a:schemeClr val="dk1"/>
                </a:solidFill>
                <a:latin typeface="Times New Roman"/>
                <a:ea typeface="Times New Roman"/>
                <a:cs typeface="Times New Roman"/>
                <a:sym typeface="Times New Roman"/>
              </a:rPr>
              <a:t>: Segmentar os clientes com base em suas necessidades e no valor vitalício (Lifetime Value) que representam para a empresa, dando prioridade àqueles mais rentáveis.</a:t>
            </a:r>
            <a:endParaRPr sz="26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2600">
              <a:solidFill>
                <a:schemeClr val="dk1"/>
              </a:solidFill>
              <a:latin typeface="Times New Roman"/>
              <a:ea typeface="Times New Roman"/>
              <a:cs typeface="Times New Roman"/>
              <a:sym typeface="Times New Roman"/>
            </a:endParaRPr>
          </a:p>
          <a:p>
            <a:pPr indent="-393700" lvl="0" marL="457200" marR="0" rtl="0" algn="just">
              <a:lnSpc>
                <a:spcPct val="100000"/>
              </a:lnSpc>
              <a:spcBef>
                <a:spcPts val="0"/>
              </a:spcBef>
              <a:spcAft>
                <a:spcPts val="0"/>
              </a:spcAft>
              <a:buClr>
                <a:schemeClr val="dk1"/>
              </a:buClr>
              <a:buSzPts val="2600"/>
              <a:buFont typeface="Times New Roman"/>
              <a:buChar char="➔"/>
            </a:pPr>
            <a:r>
              <a:rPr b="1" lang="pt-BR" sz="2600">
                <a:solidFill>
                  <a:schemeClr val="dk1"/>
                </a:solidFill>
                <a:latin typeface="Times New Roman"/>
                <a:ea typeface="Times New Roman"/>
                <a:cs typeface="Times New Roman"/>
                <a:sym typeface="Times New Roman"/>
              </a:rPr>
              <a:t>Interação</a:t>
            </a:r>
            <a:r>
              <a:rPr lang="pt-BR" sz="2600">
                <a:solidFill>
                  <a:schemeClr val="dk1"/>
                </a:solidFill>
                <a:latin typeface="Times New Roman"/>
                <a:ea typeface="Times New Roman"/>
                <a:cs typeface="Times New Roman"/>
                <a:sym typeface="Times New Roman"/>
              </a:rPr>
              <a:t>: Estabelecer contatos regulares e personalizados para compreender profundamente o comportamento e as dores de cada comprador.</a:t>
            </a:r>
            <a:endParaRPr sz="26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2600">
              <a:solidFill>
                <a:schemeClr val="dk1"/>
              </a:solidFill>
              <a:latin typeface="Times New Roman"/>
              <a:ea typeface="Times New Roman"/>
              <a:cs typeface="Times New Roman"/>
              <a:sym typeface="Times New Roman"/>
            </a:endParaRPr>
          </a:p>
          <a:p>
            <a:pPr indent="-393700" lvl="0" marL="457200" marR="0" rtl="0" algn="just">
              <a:lnSpc>
                <a:spcPct val="100000"/>
              </a:lnSpc>
              <a:spcBef>
                <a:spcPts val="0"/>
              </a:spcBef>
              <a:spcAft>
                <a:spcPts val="0"/>
              </a:spcAft>
              <a:buClr>
                <a:schemeClr val="dk1"/>
              </a:buClr>
              <a:buSzPts val="2600"/>
              <a:buFont typeface="Times New Roman"/>
              <a:buChar char="➔"/>
            </a:pPr>
            <a:r>
              <a:rPr b="1" lang="pt-BR" sz="2600">
                <a:solidFill>
                  <a:schemeClr val="dk1"/>
                </a:solidFill>
                <a:latin typeface="Times New Roman"/>
                <a:ea typeface="Times New Roman"/>
                <a:cs typeface="Times New Roman"/>
                <a:sym typeface="Times New Roman"/>
              </a:rPr>
              <a:t>Customização</a:t>
            </a:r>
            <a:r>
              <a:rPr lang="pt-BR" sz="2600">
                <a:solidFill>
                  <a:schemeClr val="dk1"/>
                </a:solidFill>
                <a:latin typeface="Times New Roman"/>
                <a:ea typeface="Times New Roman"/>
                <a:cs typeface="Times New Roman"/>
                <a:sym typeface="Times New Roman"/>
              </a:rPr>
              <a:t>: Adaptar produtos, serviços e mensagens de comunicação para atender de forma exclusiva aos desejos de clientes específicos</a:t>
            </a:r>
            <a:endParaRPr sz="26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sz="2600">
              <a:solidFill>
                <a:schemeClr val="dk1"/>
              </a:solidFill>
              <a:latin typeface="Times New Roman"/>
              <a:ea typeface="Times New Roman"/>
              <a:cs typeface="Times New Roman"/>
              <a:sym typeface="Times New Roman"/>
            </a:endParaRPr>
          </a:p>
        </p:txBody>
      </p:sp>
      <p:sp>
        <p:nvSpPr>
          <p:cNvPr id="285" name="Google Shape;285;g3dbdfe328d2_0_19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86" name="Google Shape;286;g3dbdfe328d2_0_19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87" name="Google Shape;287;g3dbdfe328d2_0_19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88" name="Google Shape;288;g3dbdfe328d2_0_193"/>
          <p:cNvSpPr txBox="1"/>
          <p:nvPr/>
        </p:nvSpPr>
        <p:spPr>
          <a:xfrm>
            <a:off x="327375" y="9686700"/>
            <a:ext cx="14293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KOTLER, P.; ARMSTRONG, G. Princípios de Marketing. 18. ed. São Paulo: Pearson, 2023. </a:t>
            </a:r>
            <a:endParaRPr sz="21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g3dbdfe328d2_0_20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94" name="Google Shape;294;g3dbdfe328d2_0_20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95" name="Google Shape;295;g3dbdfe328d2_0_20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96" name="Google Shape;296;g3dbdfe328d2_0_203"/>
          <p:cNvSpPr txBox="1"/>
          <p:nvPr/>
        </p:nvSpPr>
        <p:spPr>
          <a:xfrm>
            <a:off x="0" y="9712300"/>
            <a:ext cx="14605500" cy="5541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1800" u="none" cap="none" strike="noStrike">
                <a:solidFill>
                  <a:schemeClr val="dk1"/>
                </a:solidFill>
                <a:latin typeface="Arial"/>
                <a:ea typeface="Arial"/>
                <a:cs typeface="Arial"/>
                <a:sym typeface="Arial"/>
              </a:rPr>
              <a:t>Fonte:</a:t>
            </a:r>
            <a:r>
              <a:rPr lang="pt-BR" sz="1800">
                <a:solidFill>
                  <a:schemeClr val="dk1"/>
                </a:solidFill>
              </a:rPr>
              <a:t> </a:t>
            </a:r>
            <a:r>
              <a:rPr lang="pt-BR" sz="1800" u="sng">
                <a:solidFill>
                  <a:schemeClr val="hlink"/>
                </a:solidFill>
                <a:hlinkClick r:id="rId5"/>
              </a:rPr>
              <a:t>top10.com</a:t>
            </a:r>
            <a:r>
              <a:rPr lang="pt-BR" sz="1800">
                <a:solidFill>
                  <a:schemeClr val="dk1"/>
                </a:solidFill>
              </a:rPr>
              <a:t>, 2026</a:t>
            </a:r>
            <a:endParaRPr b="0" i="0" sz="1800" u="none" cap="none" strike="noStrike">
              <a:solidFill>
                <a:schemeClr val="dk1"/>
              </a:solidFill>
              <a:latin typeface="Arial"/>
              <a:ea typeface="Arial"/>
              <a:cs typeface="Arial"/>
              <a:sym typeface="Arial"/>
            </a:endParaRPr>
          </a:p>
        </p:txBody>
      </p:sp>
      <p:pic>
        <p:nvPicPr>
          <p:cNvPr id="297" name="Google Shape;297;g3dbdfe328d2_0_203"/>
          <p:cNvPicPr preferRelativeResize="0"/>
          <p:nvPr/>
        </p:nvPicPr>
        <p:blipFill rotWithShape="1">
          <a:blip r:embed="rId6">
            <a:alphaModFix/>
          </a:blip>
          <a:srcRect b="5765" l="18595" r="38657" t="10194"/>
          <a:stretch/>
        </p:blipFill>
        <p:spPr>
          <a:xfrm>
            <a:off x="2053250" y="1765350"/>
            <a:ext cx="6494899" cy="6510075"/>
          </a:xfrm>
          <a:prstGeom prst="rect">
            <a:avLst/>
          </a:prstGeom>
          <a:noFill/>
          <a:ln>
            <a:noFill/>
          </a:ln>
        </p:spPr>
      </p:pic>
      <p:pic>
        <p:nvPicPr>
          <p:cNvPr id="298" name="Google Shape;298;g3dbdfe328d2_0_203"/>
          <p:cNvPicPr preferRelativeResize="0"/>
          <p:nvPr/>
        </p:nvPicPr>
        <p:blipFill rotWithShape="1">
          <a:blip r:embed="rId7">
            <a:alphaModFix/>
          </a:blip>
          <a:srcRect b="4967" l="17354" r="38755" t="10985"/>
          <a:stretch/>
        </p:blipFill>
        <p:spPr>
          <a:xfrm>
            <a:off x="8691801" y="1765350"/>
            <a:ext cx="5981851" cy="6443701"/>
          </a:xfrm>
          <a:prstGeom prst="rect">
            <a:avLst/>
          </a:prstGeom>
          <a:noFill/>
          <a:ln>
            <a:noFill/>
          </a:ln>
        </p:spPr>
      </p:pic>
      <p:sp>
        <p:nvSpPr>
          <p:cNvPr id="299" name="Google Shape;299;g3dbdfe328d2_0_203"/>
          <p:cNvSpPr txBox="1"/>
          <p:nvPr/>
        </p:nvSpPr>
        <p:spPr>
          <a:xfrm>
            <a:off x="1567250" y="1048975"/>
            <a:ext cx="105786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Softwares de CRM</a:t>
            </a:r>
            <a:endParaRPr b="1" sz="4100">
              <a:solidFill>
                <a:schemeClr val="dk1"/>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3dbdfe328d2_0_213"/>
          <p:cNvSpPr txBox="1"/>
          <p:nvPr/>
        </p:nvSpPr>
        <p:spPr>
          <a:xfrm>
            <a:off x="675300" y="969075"/>
            <a:ext cx="17076900" cy="76098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None/>
            </a:pPr>
            <a:r>
              <a:rPr lang="pt-BR" sz="3300">
                <a:solidFill>
                  <a:schemeClr val="dk1"/>
                </a:solidFill>
                <a:latin typeface="Times New Roman"/>
                <a:ea typeface="Times New Roman"/>
                <a:cs typeface="Times New Roman"/>
                <a:sym typeface="Times New Roman"/>
              </a:rPr>
              <a:t>Quando falamos sobre CRM, trata-se de uma estratégia de marketing e vendas com foco no cliente, em conhecê-lo profundamente e atender suas necessidades da melhor forma possível, gerando um relacionamento fiel e duradouro. Principais características de um CRM online incluem: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Centralização de Dados:</a:t>
            </a:r>
            <a:r>
              <a:rPr lang="pt-BR" sz="3300">
                <a:solidFill>
                  <a:schemeClr val="dk1"/>
                </a:solidFill>
                <a:latin typeface="Times New Roman"/>
                <a:ea typeface="Times New Roman"/>
                <a:cs typeface="Times New Roman"/>
                <a:sym typeface="Times New Roman"/>
              </a:rPr>
              <a:t> armazena todas as informações relevantes sobre clientes em um local centralizado, facilitando o acesso e a atualização.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Automação de Processos:</a:t>
            </a:r>
            <a:r>
              <a:rPr lang="pt-BR" sz="3300">
                <a:solidFill>
                  <a:schemeClr val="dk1"/>
                </a:solidFill>
                <a:latin typeface="Times New Roman"/>
                <a:ea typeface="Times New Roman"/>
                <a:cs typeface="Times New Roman"/>
                <a:sym typeface="Times New Roman"/>
              </a:rPr>
              <a:t> automatiza tarefas repetitivas, como envio de e-mails, seguimento de leads e atualização de registros, otimizando a eficiência operacional.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Gestão de Vendas:</a:t>
            </a:r>
            <a:r>
              <a:rPr lang="pt-BR" sz="3300">
                <a:solidFill>
                  <a:schemeClr val="dk1"/>
                </a:solidFill>
                <a:latin typeface="Times New Roman"/>
                <a:ea typeface="Times New Roman"/>
                <a:cs typeface="Times New Roman"/>
                <a:sym typeface="Times New Roman"/>
              </a:rPr>
              <a:t> acompanha o ciclo de vida do cliente, desde a geração de leads até a conclusão da venda, ajudando a melhorar a eficácia das equipes de vendas.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Atendimento ao Cliente:</a:t>
            </a:r>
            <a:r>
              <a:rPr lang="pt-BR" sz="3300">
                <a:solidFill>
                  <a:schemeClr val="dk1"/>
                </a:solidFill>
                <a:latin typeface="Times New Roman"/>
                <a:ea typeface="Times New Roman"/>
                <a:cs typeface="Times New Roman"/>
                <a:sym typeface="Times New Roman"/>
              </a:rPr>
              <a:t> facilita o atendimento ao cliente ao fornecer um histórico completo das interações anteriores, permitindo uma abordagem mais personalizada.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Relatórios e Análises:</a:t>
            </a:r>
            <a:r>
              <a:rPr lang="pt-BR" sz="3300">
                <a:solidFill>
                  <a:schemeClr val="dk1"/>
                </a:solidFill>
                <a:latin typeface="Times New Roman"/>
                <a:ea typeface="Times New Roman"/>
                <a:cs typeface="Times New Roman"/>
                <a:sym typeface="Times New Roman"/>
              </a:rPr>
              <a:t> fornece ferramentas para analisar dados e extrair insights, ajudando na tomada de decisões estratégicas.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Acessibilidade Remota:</a:t>
            </a:r>
            <a:r>
              <a:rPr lang="pt-BR" sz="3300">
                <a:solidFill>
                  <a:schemeClr val="dk1"/>
                </a:solidFill>
                <a:latin typeface="Times New Roman"/>
                <a:ea typeface="Times New Roman"/>
                <a:cs typeface="Times New Roman"/>
                <a:sym typeface="Times New Roman"/>
              </a:rPr>
              <a:t> permite que as equipes acessem dados a partir de qualquer local, promovendo a colaboração e flexibilidade.</a:t>
            </a:r>
            <a:endParaRPr sz="3300">
              <a:solidFill>
                <a:schemeClr val="dk1"/>
              </a:solidFill>
              <a:latin typeface="Times New Roman"/>
              <a:ea typeface="Times New Roman"/>
              <a:cs typeface="Times New Roman"/>
              <a:sym typeface="Times New Roman"/>
            </a:endParaRPr>
          </a:p>
        </p:txBody>
      </p:sp>
      <p:sp>
        <p:nvSpPr>
          <p:cNvPr id="305" name="Google Shape;305;g3dbdfe328d2_0_21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06" name="Google Shape;306;g3dbdfe328d2_0_21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07" name="Google Shape;307;g3dbdfe328d2_0_21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08" name="Google Shape;308;g3dbdfe328d2_0_213"/>
          <p:cNvSpPr txBox="1"/>
          <p:nvPr/>
        </p:nvSpPr>
        <p:spPr>
          <a:xfrm>
            <a:off x="327375" y="9686700"/>
            <a:ext cx="130992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KOTLER, P.; ARMSTRONG, G. Princípios de Marketing. 18. ed. São Paulo: Pearson, 2023. </a:t>
            </a:r>
            <a:endParaRPr sz="21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3dbdfe328d2_0_223"/>
          <p:cNvSpPr txBox="1"/>
          <p:nvPr/>
        </p:nvSpPr>
        <p:spPr>
          <a:xfrm>
            <a:off x="1588775" y="1350275"/>
            <a:ext cx="125049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Como atingir o público alvo</a:t>
            </a:r>
            <a:endParaRPr b="1" sz="4100">
              <a:solidFill>
                <a:schemeClr val="dk1"/>
              </a:solidFill>
              <a:latin typeface="Times New Roman"/>
              <a:ea typeface="Times New Roman"/>
              <a:cs typeface="Times New Roman"/>
              <a:sym typeface="Times New Roman"/>
            </a:endParaRPr>
          </a:p>
        </p:txBody>
      </p:sp>
      <p:sp>
        <p:nvSpPr>
          <p:cNvPr id="314" name="Google Shape;314;g3dbdfe328d2_0_223"/>
          <p:cNvSpPr txBox="1"/>
          <p:nvPr/>
        </p:nvSpPr>
        <p:spPr>
          <a:xfrm>
            <a:off x="1755738" y="2061100"/>
            <a:ext cx="15137700" cy="65931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Faça Pesquisas Para Entender O Comportamento Do Público-alvo</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Desenvolva Estratégias De Comunicação Para Cada Perfil De Público</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Faça Um Planejamento De Comunicação Anual</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Crie Relacionamento Por Meio De Eventos</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Desenvolva Uma Campanha De Massa Em Veículos Tradicionais</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Utilize A Segmentação Do Público Nas Redes Sociais E Canais Digitais</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300" u="none" cap="none" strike="noStrike">
              <a:solidFill>
                <a:schemeClr val="dk1"/>
              </a:solidFill>
              <a:latin typeface="Times New Roman"/>
              <a:ea typeface="Times New Roman"/>
              <a:cs typeface="Times New Roman"/>
              <a:sym typeface="Times New Roman"/>
            </a:endParaRPr>
          </a:p>
        </p:txBody>
      </p:sp>
      <p:sp>
        <p:nvSpPr>
          <p:cNvPr id="315" name="Google Shape;315;g3dbdfe328d2_0_22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16" name="Google Shape;316;g3dbdfe328d2_0_22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17" name="Google Shape;317;g3dbdfe328d2_0_22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18" name="Google Shape;318;g3dbdfe328d2_0_223"/>
          <p:cNvSpPr txBox="1"/>
          <p:nvPr/>
        </p:nvSpPr>
        <p:spPr>
          <a:xfrm>
            <a:off x="327338"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Sebrae, 2025</a:t>
            </a:r>
            <a:endParaRPr sz="21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g3dbdfe328d2_0_235"/>
          <p:cNvSpPr txBox="1"/>
          <p:nvPr/>
        </p:nvSpPr>
        <p:spPr>
          <a:xfrm>
            <a:off x="1621050" y="1425600"/>
            <a:ext cx="104817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MARKETING DIGITAL </a:t>
            </a:r>
            <a:endParaRPr b="1" sz="4100">
              <a:solidFill>
                <a:schemeClr val="dk1"/>
              </a:solidFill>
              <a:latin typeface="Times New Roman"/>
              <a:ea typeface="Times New Roman"/>
              <a:cs typeface="Times New Roman"/>
              <a:sym typeface="Times New Roman"/>
            </a:endParaRPr>
          </a:p>
        </p:txBody>
      </p:sp>
      <p:sp>
        <p:nvSpPr>
          <p:cNvPr id="324" name="Google Shape;324;g3dbdfe328d2_0_235"/>
          <p:cNvSpPr txBox="1"/>
          <p:nvPr/>
        </p:nvSpPr>
        <p:spPr>
          <a:xfrm>
            <a:off x="912025" y="2360950"/>
            <a:ext cx="16872300" cy="63771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O marketing digital e de mídia social é a forma de marketing digital que mais cresce. Ele utiliza ferramentas de marketing digital, como web sites, mídias sociais, anúncios e vídeos online, e-mail, blogs e aplicativos móveis, para engajar os consumidores diretamente e em qualquer lugar, a qualquer momento, por meio de seus computadores, smartphones, tablets, TVs com internet e outros dispositivos digitais. Imagine o marketing tradicional como se você estivesse panfletando no meio de uma praça movimentada. Você gasta dinheiro imprimindo papel e entrega o panfleto para 100 pessoas, mas 90 delas nem moram no seu bairro ou não têm o menor interesse no seu produto. O Marketing Digital é o oposto disso. É como se você tivesse um panfleto mágico que só aparece na mão de quem já está procurando exatamente pelo que você vende, bem na hora em que a pessoa quer comprar, e sem você precisar sair de trás do seu balcão.</a:t>
            </a:r>
            <a:endParaRPr b="1" sz="3300">
              <a:solidFill>
                <a:schemeClr val="dk1"/>
              </a:solidFill>
              <a:latin typeface="Times New Roman"/>
              <a:ea typeface="Times New Roman"/>
              <a:cs typeface="Times New Roman"/>
              <a:sym typeface="Times New Roman"/>
            </a:endParaRPr>
          </a:p>
        </p:txBody>
      </p:sp>
      <p:sp>
        <p:nvSpPr>
          <p:cNvPr id="325" name="Google Shape;325;g3dbdfe328d2_0_235"/>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26" name="Google Shape;326;g3dbdfe328d2_0_235"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27" name="Google Shape;327;g3dbdfe328d2_0_235"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28" name="Google Shape;328;g3dbdfe328d2_0_235"/>
          <p:cNvSpPr txBox="1"/>
          <p:nvPr/>
        </p:nvSpPr>
        <p:spPr>
          <a:xfrm>
            <a:off x="327371" y="9686700"/>
            <a:ext cx="123027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KOTLER, P.; ARMSTRONG, G. Princípios de Marketing. 18. ed. São Paulo: Pearson, 2023. </a:t>
            </a:r>
            <a:endParaRPr sz="21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g3dbdfe328d2_0_245"/>
          <p:cNvSpPr txBox="1"/>
          <p:nvPr/>
        </p:nvSpPr>
        <p:spPr>
          <a:xfrm>
            <a:off x="723900" y="1917363"/>
            <a:ext cx="16840200" cy="74484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b="1" lang="pt-BR" sz="3300">
                <a:solidFill>
                  <a:schemeClr val="dk1"/>
                </a:solidFill>
                <a:latin typeface="Times New Roman"/>
                <a:ea typeface="Times New Roman"/>
                <a:cs typeface="Times New Roman"/>
                <a:sym typeface="Times New Roman"/>
              </a:rPr>
              <a:t>Marketing digital</a:t>
            </a:r>
            <a:endParaRPr b="1"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Quase todos os consumidores têm acesso à internet e já fazem pesquisas e compras on-line. É um modelo que pode ter um custo menor e que vale para qualquer tipo de empresa.</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rPr b="1" lang="pt-BR" sz="3300">
                <a:solidFill>
                  <a:schemeClr val="dk1"/>
                </a:solidFill>
                <a:latin typeface="Times New Roman"/>
                <a:ea typeface="Times New Roman"/>
                <a:cs typeface="Times New Roman"/>
                <a:sym typeface="Times New Roman"/>
              </a:rPr>
              <a:t>Marketing de influência</a:t>
            </a:r>
            <a:endParaRPr b="1"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Produtores de conteúdo na internet, principalmente nas redes sociais, começaram a destacar-se com grande número de seguidores. Logo, as marcas viram o potencial de firmar parcerias com os influenciadores digitais. Esse é o marketing de influência. Você pode firmar uma parceria com um influenciador que tenha os mesmos valores e interesses que o seu negócio. </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rPr b="1" lang="pt-BR" sz="3300">
                <a:solidFill>
                  <a:schemeClr val="dk1"/>
                </a:solidFill>
                <a:latin typeface="Times New Roman"/>
                <a:ea typeface="Times New Roman"/>
                <a:cs typeface="Times New Roman"/>
                <a:sym typeface="Times New Roman"/>
              </a:rPr>
              <a:t>Marketing de relacionamento</a:t>
            </a:r>
            <a:endParaRPr b="1"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O objetivo é construir, a longo prazo, um bom relacionamento com o consumidor durante todo a jornada de compra. A fidelização do cliente torna-se uma consequência. Com o marketing de relacionamento, você consegue fortalecer seu posicionamento como autoridade e diferenciar-se da concorrência. Isso porque você cria uma conexão emocional e forte com o seu cliente. </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sz="3300">
              <a:solidFill>
                <a:schemeClr val="dk1"/>
              </a:solidFill>
              <a:latin typeface="Times New Roman"/>
              <a:ea typeface="Times New Roman"/>
              <a:cs typeface="Times New Roman"/>
              <a:sym typeface="Times New Roman"/>
            </a:endParaRPr>
          </a:p>
        </p:txBody>
      </p:sp>
      <p:sp>
        <p:nvSpPr>
          <p:cNvPr id="334" name="Google Shape;334;g3dbdfe328d2_0_245"/>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35" name="Google Shape;335;g3dbdfe328d2_0_245"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36" name="Google Shape;336;g3dbdfe328d2_0_245"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37" name="Google Shape;337;g3dbdfe328d2_0_245"/>
          <p:cNvSpPr txBox="1"/>
          <p:nvPr/>
        </p:nvSpPr>
        <p:spPr>
          <a:xfrm>
            <a:off x="327375" y="9686700"/>
            <a:ext cx="139815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KOTLER, P.; ARMSTRONG, G. Princípios de Marketing. 18. ed. São Paulo: Pearson, 2023. </a:t>
            </a:r>
            <a:endParaRPr sz="2100">
              <a:solidFill>
                <a:schemeClr val="dk1"/>
              </a:solidFill>
            </a:endParaRPr>
          </a:p>
        </p:txBody>
      </p:sp>
      <p:sp>
        <p:nvSpPr>
          <p:cNvPr id="338" name="Google Shape;338;g3dbdfe328d2_0_245"/>
          <p:cNvSpPr txBox="1"/>
          <p:nvPr/>
        </p:nvSpPr>
        <p:spPr>
          <a:xfrm>
            <a:off x="723900" y="959125"/>
            <a:ext cx="104817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Tipos de Marketing</a:t>
            </a:r>
            <a:endParaRPr b="1" sz="4100">
              <a:solidFill>
                <a:schemeClr val="dk1"/>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g3dbdfe328d2_0_255"/>
          <p:cNvSpPr txBox="1"/>
          <p:nvPr/>
        </p:nvSpPr>
        <p:spPr>
          <a:xfrm>
            <a:off x="933550" y="901050"/>
            <a:ext cx="108261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Canais de comunicação</a:t>
            </a:r>
            <a:endParaRPr b="1" sz="4100">
              <a:solidFill>
                <a:schemeClr val="dk1"/>
              </a:solidFill>
              <a:latin typeface="Times New Roman"/>
              <a:ea typeface="Times New Roman"/>
              <a:cs typeface="Times New Roman"/>
              <a:sym typeface="Times New Roman"/>
            </a:endParaRPr>
          </a:p>
        </p:txBody>
      </p:sp>
      <p:sp>
        <p:nvSpPr>
          <p:cNvPr id="344" name="Google Shape;344;g3dbdfe328d2_0_255"/>
          <p:cNvSpPr txBox="1"/>
          <p:nvPr/>
        </p:nvSpPr>
        <p:spPr>
          <a:xfrm>
            <a:off x="933550" y="1630650"/>
            <a:ext cx="16807800" cy="6781200"/>
          </a:xfrm>
          <a:prstGeom prst="rect">
            <a:avLst/>
          </a:prstGeom>
          <a:noFill/>
          <a:ln>
            <a:noFill/>
          </a:ln>
        </p:spPr>
        <p:txBody>
          <a:bodyPr anchorCtr="0" anchor="t" bIns="45725" lIns="91425" spcFirstLastPara="1" rIns="91425" wrap="square" tIns="45725">
            <a:noAutofit/>
          </a:bodyPr>
          <a:lstStyle/>
          <a:p>
            <a:pPr indent="-425450" lvl="0" marL="457200" marR="0" rtl="0" algn="just">
              <a:lnSpc>
                <a:spcPct val="100000"/>
              </a:lnSpc>
              <a:spcBef>
                <a:spcPts val="0"/>
              </a:spcBef>
              <a:spcAft>
                <a:spcPts val="0"/>
              </a:spcAft>
              <a:buClr>
                <a:schemeClr val="dk1"/>
              </a:buClr>
              <a:buSzPts val="3100"/>
              <a:buFont typeface="Times New Roman"/>
              <a:buChar char="➔"/>
            </a:pPr>
            <a:r>
              <a:rPr b="1" lang="pt-BR" sz="3100">
                <a:solidFill>
                  <a:schemeClr val="dk1"/>
                </a:solidFill>
                <a:latin typeface="Times New Roman"/>
                <a:ea typeface="Times New Roman"/>
                <a:cs typeface="Times New Roman"/>
                <a:sym typeface="Times New Roman"/>
              </a:rPr>
              <a:t>SEO (Search Engine Optimization)</a:t>
            </a:r>
            <a:r>
              <a:rPr lang="pt-BR" sz="3100">
                <a:solidFill>
                  <a:schemeClr val="dk1"/>
                </a:solidFill>
                <a:latin typeface="Times New Roman"/>
                <a:ea typeface="Times New Roman"/>
                <a:cs typeface="Times New Roman"/>
                <a:sym typeface="Times New Roman"/>
              </a:rPr>
              <a:t>, uma das estratégias mais fundamentais do marketing digital. Trata-se da otimização de páginas da web para elas aparecerem nos primeiros resultados dos mecanismos de busca, como o Google. Com técnicas de SEO, as empresas aumentam sua visibilidade online, atraindo tráfego orgânico e qualificado para seu site.</a:t>
            </a:r>
            <a:endParaRPr sz="3100">
              <a:solidFill>
                <a:schemeClr val="dk1"/>
              </a:solidFill>
              <a:latin typeface="Times New Roman"/>
              <a:ea typeface="Times New Roman"/>
              <a:cs typeface="Times New Roman"/>
              <a:sym typeface="Times New Roman"/>
            </a:endParaRPr>
          </a:p>
          <a:p>
            <a:pPr indent="-425450" lvl="0" marL="457200" marR="0" rtl="0" algn="just">
              <a:lnSpc>
                <a:spcPct val="100000"/>
              </a:lnSpc>
              <a:spcBef>
                <a:spcPts val="0"/>
              </a:spcBef>
              <a:spcAft>
                <a:spcPts val="0"/>
              </a:spcAft>
              <a:buClr>
                <a:schemeClr val="dk1"/>
              </a:buClr>
              <a:buSzPts val="3100"/>
              <a:buFont typeface="Times New Roman"/>
              <a:buChar char="➔"/>
            </a:pPr>
            <a:r>
              <a:rPr b="1" lang="pt-BR" sz="3100">
                <a:solidFill>
                  <a:schemeClr val="dk1"/>
                </a:solidFill>
                <a:latin typeface="Times New Roman"/>
                <a:ea typeface="Times New Roman"/>
                <a:cs typeface="Times New Roman"/>
                <a:sym typeface="Times New Roman"/>
              </a:rPr>
              <a:t>Marketing de conteúdo</a:t>
            </a:r>
            <a:r>
              <a:rPr lang="pt-BR" sz="3100">
                <a:solidFill>
                  <a:schemeClr val="dk1"/>
                </a:solidFill>
                <a:latin typeface="Times New Roman"/>
                <a:ea typeface="Times New Roman"/>
                <a:cs typeface="Times New Roman"/>
                <a:sym typeface="Times New Roman"/>
              </a:rPr>
              <a:t>, uma estratégia essencial no marketing digital, focada na criação e distribuição de conteúdo relevante. Por meio de blogs, eBooks, vídeos e outros formatos, as empresas conseguem fornecer informações valiosas, ajudando seus clientes a resolver problemas ou tirar dúvidas.</a:t>
            </a:r>
            <a:endParaRPr sz="3100">
              <a:solidFill>
                <a:schemeClr val="dk1"/>
              </a:solidFill>
              <a:latin typeface="Times New Roman"/>
              <a:ea typeface="Times New Roman"/>
              <a:cs typeface="Times New Roman"/>
              <a:sym typeface="Times New Roman"/>
            </a:endParaRPr>
          </a:p>
          <a:p>
            <a:pPr indent="-425450" lvl="0" marL="457200" marR="0" rtl="0" algn="just">
              <a:lnSpc>
                <a:spcPct val="100000"/>
              </a:lnSpc>
              <a:spcBef>
                <a:spcPts val="0"/>
              </a:spcBef>
              <a:spcAft>
                <a:spcPts val="0"/>
              </a:spcAft>
              <a:buClr>
                <a:schemeClr val="dk1"/>
              </a:buClr>
              <a:buSzPts val="3100"/>
              <a:buFont typeface="Times New Roman"/>
              <a:buChar char="➔"/>
            </a:pPr>
            <a:r>
              <a:rPr b="1" lang="pt-BR" sz="3100">
                <a:solidFill>
                  <a:schemeClr val="dk1"/>
                </a:solidFill>
                <a:latin typeface="Times New Roman"/>
                <a:ea typeface="Times New Roman"/>
                <a:cs typeface="Times New Roman"/>
                <a:sym typeface="Times New Roman"/>
              </a:rPr>
              <a:t>Redes sociais</a:t>
            </a:r>
            <a:r>
              <a:rPr lang="pt-BR" sz="3100">
                <a:solidFill>
                  <a:schemeClr val="dk1"/>
                </a:solidFill>
                <a:latin typeface="Times New Roman"/>
                <a:ea typeface="Times New Roman"/>
                <a:cs typeface="Times New Roman"/>
                <a:sym typeface="Times New Roman"/>
              </a:rPr>
              <a:t> são uma poderosa estratégia de inbound marketing que permite às empresas criarem uma presença digital e se conectarem diretamente com seu público-alvo. Plataformas como Instagram, Facebook e LinkedIn ajudam a criar uma presença ativa e promover interações autênticas.</a:t>
            </a:r>
            <a:endParaRPr sz="3100">
              <a:solidFill>
                <a:schemeClr val="dk1"/>
              </a:solidFill>
              <a:latin typeface="Times New Roman"/>
              <a:ea typeface="Times New Roman"/>
              <a:cs typeface="Times New Roman"/>
              <a:sym typeface="Times New Roman"/>
            </a:endParaRPr>
          </a:p>
          <a:p>
            <a:pPr indent="-425450" lvl="0" marL="457200" marR="0" rtl="0" algn="just">
              <a:lnSpc>
                <a:spcPct val="100000"/>
              </a:lnSpc>
              <a:spcBef>
                <a:spcPts val="0"/>
              </a:spcBef>
              <a:spcAft>
                <a:spcPts val="0"/>
              </a:spcAft>
              <a:buClr>
                <a:schemeClr val="dk1"/>
              </a:buClr>
              <a:buSzPts val="3100"/>
              <a:buFont typeface="Times New Roman"/>
              <a:buChar char="➔"/>
            </a:pPr>
            <a:r>
              <a:rPr b="1" lang="pt-BR" sz="3100">
                <a:solidFill>
                  <a:schemeClr val="dk1"/>
                </a:solidFill>
                <a:latin typeface="Times New Roman"/>
                <a:ea typeface="Times New Roman"/>
                <a:cs typeface="Times New Roman"/>
                <a:sym typeface="Times New Roman"/>
              </a:rPr>
              <a:t>Calls-to-action</a:t>
            </a:r>
            <a:r>
              <a:rPr lang="pt-BR" sz="3100">
                <a:solidFill>
                  <a:schemeClr val="dk1"/>
                </a:solidFill>
                <a:latin typeface="Times New Roman"/>
                <a:ea typeface="Times New Roman"/>
                <a:cs typeface="Times New Roman"/>
                <a:sym typeface="Times New Roman"/>
              </a:rPr>
              <a:t> (CTAs) são elementos essenciais em qualquer estratégia de inbound marketing. Eles incentivam o usuário a realizar uma ação específica, como baixar um material, se inscrever em uma newsletter ou entrar em contato com a empresa.</a:t>
            </a:r>
            <a:endParaRPr sz="31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Clr>
                <a:srgbClr val="000000"/>
              </a:buClr>
              <a:buSzPts val="3300"/>
              <a:buFont typeface="Arial"/>
              <a:buNone/>
            </a:pPr>
            <a:r>
              <a:t/>
            </a:r>
            <a:endParaRPr sz="31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1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1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1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1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1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1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1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1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i="0" sz="3100" u="none" cap="none" strike="noStrike">
              <a:solidFill>
                <a:schemeClr val="dk1"/>
              </a:solidFill>
              <a:latin typeface="Times New Roman"/>
              <a:ea typeface="Times New Roman"/>
              <a:cs typeface="Times New Roman"/>
              <a:sym typeface="Times New Roman"/>
            </a:endParaRPr>
          </a:p>
        </p:txBody>
      </p:sp>
      <p:sp>
        <p:nvSpPr>
          <p:cNvPr id="345" name="Google Shape;345;g3dbdfe328d2_0_255"/>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46" name="Google Shape;346;g3dbdfe328d2_0_255"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47" name="Google Shape;347;g3dbdfe328d2_0_255"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48" name="Google Shape;348;g3dbdfe328d2_0_255"/>
          <p:cNvSpPr txBox="1"/>
          <p:nvPr/>
        </p:nvSpPr>
        <p:spPr>
          <a:xfrm>
            <a:off x="327338"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Serasa Experian, 2025 </a:t>
            </a:r>
            <a:endParaRPr sz="21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g3dda23ae139_0_0"/>
          <p:cNvSpPr txBox="1"/>
          <p:nvPr/>
        </p:nvSpPr>
        <p:spPr>
          <a:xfrm>
            <a:off x="674125" y="1135050"/>
            <a:ext cx="106110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Marketing de conteúdo</a:t>
            </a:r>
            <a:endParaRPr b="1" sz="4100">
              <a:solidFill>
                <a:schemeClr val="dk1"/>
              </a:solidFill>
              <a:latin typeface="Times New Roman"/>
              <a:ea typeface="Times New Roman"/>
              <a:cs typeface="Times New Roman"/>
              <a:sym typeface="Times New Roman"/>
            </a:endParaRPr>
          </a:p>
        </p:txBody>
      </p:sp>
      <p:sp>
        <p:nvSpPr>
          <p:cNvPr id="354" name="Google Shape;354;g3dda23ae139_0_0"/>
          <p:cNvSpPr txBox="1"/>
          <p:nvPr/>
        </p:nvSpPr>
        <p:spPr>
          <a:xfrm>
            <a:off x="542575" y="2213400"/>
            <a:ext cx="17102100" cy="58497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2700">
                <a:solidFill>
                  <a:schemeClr val="dk1"/>
                </a:solidFill>
                <a:latin typeface="Times New Roman"/>
                <a:ea typeface="Times New Roman"/>
                <a:cs typeface="Times New Roman"/>
                <a:sym typeface="Times New Roman"/>
              </a:rPr>
              <a:t>O marketing de conteúdo é uma estratégia essencial no marketing digital, focada na criação e distribuição de conteúdo relevante para atrair e engajar o público-alvo. Por meio de blogs, eBooks, vídeos e outros formatos, as empresas conseguem fornecer informações valiosas, ajudando seus clientes a resolver problemas ou tirar dúvidas. Essa abordagem não apenas educa o público, mas também gera confiança, o que aumenta as chances de conversão.</a:t>
            </a:r>
            <a:endParaRPr sz="2700">
              <a:solidFill>
                <a:schemeClr val="dk1"/>
              </a:solidFill>
              <a:latin typeface="Times New Roman"/>
              <a:ea typeface="Times New Roman"/>
              <a:cs typeface="Times New Roman"/>
              <a:sym typeface="Times New Roman"/>
            </a:endParaRPr>
          </a:p>
          <a:p>
            <a:pPr indent="-400050" lvl="0" marL="457200" marR="0" rtl="0" algn="just">
              <a:lnSpc>
                <a:spcPct val="100000"/>
              </a:lnSpc>
              <a:spcBef>
                <a:spcPts val="0"/>
              </a:spcBef>
              <a:spcAft>
                <a:spcPts val="0"/>
              </a:spcAft>
              <a:buClr>
                <a:schemeClr val="dk1"/>
              </a:buClr>
              <a:buSzPts val="2700"/>
              <a:buFont typeface="Times New Roman"/>
              <a:buChar char="➔"/>
            </a:pPr>
            <a:r>
              <a:rPr b="1" lang="pt-BR" sz="2700">
                <a:solidFill>
                  <a:schemeClr val="dk1"/>
                </a:solidFill>
                <a:latin typeface="Times New Roman"/>
                <a:ea typeface="Times New Roman"/>
                <a:cs typeface="Times New Roman"/>
                <a:sym typeface="Times New Roman"/>
              </a:rPr>
              <a:t>Mlabs </a:t>
            </a:r>
            <a:r>
              <a:rPr lang="pt-BR" sz="2700">
                <a:solidFill>
                  <a:schemeClr val="dk1"/>
                </a:solidFill>
                <a:latin typeface="Times New Roman"/>
                <a:ea typeface="Times New Roman"/>
                <a:cs typeface="Times New Roman"/>
                <a:sym typeface="Times New Roman"/>
              </a:rPr>
              <a:t>- Para a gestão das redes sociais, a frequência e constância de postagens é fundamental para bons resultados. O Mlabs é uma plataforma de gestão de redes sociais que ajuda no agendamento, análise e acompanhamento do seu conteúdo. Nele, você consegue agendar todas as suas postagens no Instagram, Facebook, Youtube e Linkedin. </a:t>
            </a:r>
            <a:endParaRPr sz="2700">
              <a:solidFill>
                <a:schemeClr val="dk1"/>
              </a:solidFill>
              <a:latin typeface="Times New Roman"/>
              <a:ea typeface="Times New Roman"/>
              <a:cs typeface="Times New Roman"/>
              <a:sym typeface="Times New Roman"/>
            </a:endParaRPr>
          </a:p>
          <a:p>
            <a:pPr indent="-400050" lvl="0" marL="457200" marR="0" rtl="0" algn="just">
              <a:lnSpc>
                <a:spcPct val="100000"/>
              </a:lnSpc>
              <a:spcBef>
                <a:spcPts val="0"/>
              </a:spcBef>
              <a:spcAft>
                <a:spcPts val="0"/>
              </a:spcAft>
              <a:buClr>
                <a:schemeClr val="dk1"/>
              </a:buClr>
              <a:buSzPts val="2700"/>
              <a:buFont typeface="Times New Roman"/>
              <a:buChar char="➔"/>
            </a:pPr>
            <a:r>
              <a:rPr b="1" lang="pt-BR" sz="2700">
                <a:solidFill>
                  <a:schemeClr val="dk1"/>
                </a:solidFill>
                <a:latin typeface="Times New Roman"/>
                <a:ea typeface="Times New Roman"/>
                <a:cs typeface="Times New Roman"/>
                <a:sym typeface="Times New Roman"/>
              </a:rPr>
              <a:t>Hootsuite </a:t>
            </a:r>
            <a:r>
              <a:rPr lang="pt-BR" sz="2700">
                <a:solidFill>
                  <a:schemeClr val="dk1"/>
                </a:solidFill>
                <a:latin typeface="Times New Roman"/>
                <a:ea typeface="Times New Roman"/>
                <a:cs typeface="Times New Roman"/>
                <a:sym typeface="Times New Roman"/>
              </a:rPr>
              <a:t>- O HootSuite é uma outra opção de ferramenta para gestão de redes sociais como Instagram, Twitter, Facebook, Linkedin, Pinterest, além de contas de e-mail. Através dele você tem acesso direto a todas as suas contas de graça e sem dificuldades. O aplicativo roda em Android, iOS e também tem versão para a web. </a:t>
            </a:r>
            <a:endParaRPr sz="2700">
              <a:solidFill>
                <a:schemeClr val="dk1"/>
              </a:solidFill>
              <a:latin typeface="Times New Roman"/>
              <a:ea typeface="Times New Roman"/>
              <a:cs typeface="Times New Roman"/>
              <a:sym typeface="Times New Roman"/>
            </a:endParaRPr>
          </a:p>
          <a:p>
            <a:pPr indent="-400050" lvl="0" marL="457200" marR="0" rtl="0" algn="just">
              <a:lnSpc>
                <a:spcPct val="100000"/>
              </a:lnSpc>
              <a:spcBef>
                <a:spcPts val="0"/>
              </a:spcBef>
              <a:spcAft>
                <a:spcPts val="0"/>
              </a:spcAft>
              <a:buClr>
                <a:schemeClr val="dk1"/>
              </a:buClr>
              <a:buSzPts val="2700"/>
              <a:buFont typeface="Times New Roman"/>
              <a:buChar char="➔"/>
            </a:pPr>
            <a:r>
              <a:rPr b="1" lang="pt-BR" sz="2700">
                <a:solidFill>
                  <a:schemeClr val="dk1"/>
                </a:solidFill>
                <a:latin typeface="Times New Roman"/>
                <a:ea typeface="Times New Roman"/>
                <a:cs typeface="Times New Roman"/>
                <a:sym typeface="Times New Roman"/>
              </a:rPr>
              <a:t>CopyAI </a:t>
            </a:r>
            <a:r>
              <a:rPr lang="pt-BR" sz="2700">
                <a:solidFill>
                  <a:schemeClr val="dk1"/>
                </a:solidFill>
                <a:latin typeface="Times New Roman"/>
                <a:ea typeface="Times New Roman"/>
                <a:cs typeface="Times New Roman"/>
                <a:sym typeface="Times New Roman"/>
              </a:rPr>
              <a:t>- Sabe quando você tem aquele bloqueio criativo e precisa gerar um texto de forma rápida? O CopyAI é uma plataforma que permite gerar textos em segundos através de sua  inteligência artificial. Você pode gerar textos de marketing para diversos objetivos, como descrição de produtos, legenda para redes sociais, chamadas para e-mail, entre outros. </a:t>
            </a:r>
            <a:endParaRPr sz="27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sz="27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i="0" sz="27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i="0" sz="2700" u="none" cap="none" strike="noStrike">
              <a:solidFill>
                <a:schemeClr val="dk1"/>
              </a:solidFill>
              <a:latin typeface="Times New Roman"/>
              <a:ea typeface="Times New Roman"/>
              <a:cs typeface="Times New Roman"/>
              <a:sym typeface="Times New Roman"/>
            </a:endParaRPr>
          </a:p>
        </p:txBody>
      </p:sp>
      <p:sp>
        <p:nvSpPr>
          <p:cNvPr id="355" name="Google Shape;355;g3dda23ae139_0_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56" name="Google Shape;356;g3dda23ae139_0_0"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57" name="Google Shape;357;g3dda23ae139_0_0"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58" name="Google Shape;358;g3dda23ae139_0_0"/>
          <p:cNvSpPr txBox="1"/>
          <p:nvPr/>
        </p:nvSpPr>
        <p:spPr>
          <a:xfrm>
            <a:off x="327338"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Serasa Experian, 2025 </a:t>
            </a:r>
            <a:endParaRPr sz="21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g3dda23ae139_0_12"/>
          <p:cNvSpPr txBox="1"/>
          <p:nvPr/>
        </p:nvSpPr>
        <p:spPr>
          <a:xfrm>
            <a:off x="1621050" y="1425600"/>
            <a:ext cx="49254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LGPD</a:t>
            </a:r>
            <a:endParaRPr b="0" i="0" sz="4100" u="none" cap="none" strike="noStrike">
              <a:solidFill>
                <a:schemeClr val="dk1"/>
              </a:solidFill>
              <a:latin typeface="Times New Roman"/>
              <a:ea typeface="Times New Roman"/>
              <a:cs typeface="Times New Roman"/>
              <a:sym typeface="Times New Roman"/>
            </a:endParaRPr>
          </a:p>
        </p:txBody>
      </p:sp>
      <p:sp>
        <p:nvSpPr>
          <p:cNvPr id="364" name="Google Shape;364;g3dda23ae139_0_12"/>
          <p:cNvSpPr txBox="1"/>
          <p:nvPr/>
        </p:nvSpPr>
        <p:spPr>
          <a:xfrm>
            <a:off x="2046275" y="2360950"/>
            <a:ext cx="15137700" cy="58497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A Lei Geral de Proteção de Dados Pessoais (LGPD), aborda o tratamento de dados pessoais nos meios digitais e a proteção desses dados. foi promulgada para proteger os direitos fundamentais de liberdade e de privacidade e a livre formação da personalidade de cada indivíduo. A Lei versa sobre o tratamento de dados pessoais, dispostos em meio físico ou digital, feito por pessoa física ou jurídica de direito público ou privado, englobando um amplo conjunto de operações que podem ocorrer em meios manuais ou digitais.</a:t>
            </a:r>
            <a:endParaRPr i="0" sz="3300" u="none" cap="none" strike="noStrike">
              <a:solidFill>
                <a:schemeClr val="dk1"/>
              </a:solidFill>
              <a:latin typeface="Times New Roman"/>
              <a:ea typeface="Times New Roman"/>
              <a:cs typeface="Times New Roman"/>
              <a:sym typeface="Times New Roman"/>
            </a:endParaRPr>
          </a:p>
        </p:txBody>
      </p:sp>
      <p:sp>
        <p:nvSpPr>
          <p:cNvPr id="365" name="Google Shape;365;g3dda23ae139_0_1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66" name="Google Shape;366;g3dda23ae139_0_12"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67" name="Google Shape;367;g3dda23ae139_0_12"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68" name="Google Shape;368;g3dda23ae139_0_12"/>
          <p:cNvSpPr txBox="1"/>
          <p:nvPr/>
        </p:nvSpPr>
        <p:spPr>
          <a:xfrm>
            <a:off x="327338"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Brasil, </a:t>
            </a:r>
            <a:r>
              <a:rPr lang="pt-BR" sz="2100">
                <a:solidFill>
                  <a:schemeClr val="dk1"/>
                </a:solidFill>
              </a:rPr>
              <a:t>2018</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131" name="Shape 131"/>
        <p:cNvGrpSpPr/>
        <p:nvPr/>
      </p:nvGrpSpPr>
      <p:grpSpPr>
        <a:xfrm>
          <a:off x="0" y="0"/>
          <a:ext cx="0" cy="0"/>
          <a:chOff x="0" y="0"/>
          <a:chExt cx="0" cy="0"/>
        </a:xfrm>
      </p:grpSpPr>
      <p:sp>
        <p:nvSpPr>
          <p:cNvPr id="132" name="Google Shape;132;p2"/>
          <p:cNvSpPr txBox="1"/>
          <p:nvPr>
            <p:ph type="title"/>
          </p:nvPr>
        </p:nvSpPr>
        <p:spPr>
          <a:xfrm>
            <a:off x="6177701" y="0"/>
            <a:ext cx="11047200" cy="969600"/>
          </a:xfrm>
          <a:prstGeom prst="rect">
            <a:avLst/>
          </a:prstGeom>
          <a:noFill/>
          <a:ln>
            <a:noFill/>
          </a:ln>
        </p:spPr>
        <p:txBody>
          <a:bodyPr anchorCtr="0" anchor="t" bIns="0" lIns="0" spcFirstLastPara="1" rIns="0" wrap="square" tIns="15225">
            <a:spAutoFit/>
          </a:bodyPr>
          <a:lstStyle/>
          <a:p>
            <a:pPr indent="0" lvl="0" marL="12700" rtl="0" algn="l">
              <a:lnSpc>
                <a:spcPct val="100000"/>
              </a:lnSpc>
              <a:spcBef>
                <a:spcPts val="0"/>
              </a:spcBef>
              <a:spcAft>
                <a:spcPts val="0"/>
              </a:spcAft>
              <a:buSzPts val="1400"/>
              <a:buNone/>
            </a:pPr>
            <a:r>
              <a:rPr b="0" lang="pt-BR" sz="6200">
                <a:solidFill>
                  <a:srgbClr val="242625"/>
                </a:solidFill>
                <a:latin typeface="Trebuchet MS"/>
                <a:ea typeface="Trebuchet MS"/>
                <a:cs typeface="Trebuchet MS"/>
                <a:sym typeface="Trebuchet MS"/>
              </a:rPr>
              <a:t>Em que iremos te ajudar?</a:t>
            </a:r>
            <a:endParaRPr sz="6200">
              <a:latin typeface="Trebuchet MS"/>
              <a:ea typeface="Trebuchet MS"/>
              <a:cs typeface="Trebuchet MS"/>
              <a:sym typeface="Trebuchet MS"/>
            </a:endParaRPr>
          </a:p>
        </p:txBody>
      </p:sp>
      <p:sp>
        <p:nvSpPr>
          <p:cNvPr id="133" name="Google Shape;133;p2"/>
          <p:cNvSpPr txBox="1"/>
          <p:nvPr/>
        </p:nvSpPr>
        <p:spPr>
          <a:xfrm>
            <a:off x="6177696" y="1763339"/>
            <a:ext cx="2061845" cy="1082675"/>
          </a:xfrm>
          <a:prstGeom prst="rect">
            <a:avLst/>
          </a:prstGeom>
          <a:noFill/>
          <a:ln>
            <a:noFill/>
          </a:ln>
        </p:spPr>
        <p:txBody>
          <a:bodyPr anchorCtr="0" anchor="t" bIns="0" lIns="0" spcFirstLastPara="1" rIns="0" wrap="square" tIns="11425">
            <a:spAutoFit/>
          </a:bodyPr>
          <a:lstStyle/>
          <a:p>
            <a:pPr indent="0" lvl="0" marL="12700" marR="5080" rtl="0" algn="l">
              <a:lnSpc>
                <a:spcPct val="118600"/>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Contribuições do  MEI para a  sociedade</a:t>
            </a:r>
            <a:endParaRPr b="0" i="0" sz="1950" u="none" cap="none" strike="noStrike">
              <a:solidFill>
                <a:schemeClr val="dk1"/>
              </a:solidFill>
              <a:latin typeface="Arial"/>
              <a:ea typeface="Arial"/>
              <a:cs typeface="Arial"/>
              <a:sym typeface="Arial"/>
            </a:endParaRPr>
          </a:p>
        </p:txBody>
      </p:sp>
      <p:grpSp>
        <p:nvGrpSpPr>
          <p:cNvPr id="134" name="Google Shape;134;p2"/>
          <p:cNvGrpSpPr/>
          <p:nvPr/>
        </p:nvGrpSpPr>
        <p:grpSpPr>
          <a:xfrm>
            <a:off x="0" y="826691"/>
            <a:ext cx="5479397" cy="8417050"/>
            <a:chOff x="0" y="826691"/>
            <a:chExt cx="5479397" cy="8417050"/>
          </a:xfrm>
        </p:grpSpPr>
        <p:pic>
          <p:nvPicPr>
            <p:cNvPr id="135" name="Google Shape;135;p2"/>
            <p:cNvPicPr preferRelativeResize="0"/>
            <p:nvPr/>
          </p:nvPicPr>
          <p:blipFill rotWithShape="1">
            <a:blip r:embed="rId3">
              <a:alphaModFix/>
            </a:blip>
            <a:srcRect b="0" l="0" r="0" t="0"/>
            <a:stretch/>
          </p:blipFill>
          <p:spPr>
            <a:xfrm>
              <a:off x="0" y="826691"/>
              <a:ext cx="5479397" cy="8417050"/>
            </a:xfrm>
            <a:prstGeom prst="rect">
              <a:avLst/>
            </a:prstGeom>
            <a:noFill/>
            <a:ln>
              <a:noFill/>
            </a:ln>
          </p:spPr>
        </p:pic>
        <p:sp>
          <p:nvSpPr>
            <p:cNvPr id="136" name="Google Shape;136;p2"/>
            <p:cNvSpPr/>
            <p:nvPr/>
          </p:nvSpPr>
          <p:spPr>
            <a:xfrm>
              <a:off x="303390" y="2637585"/>
              <a:ext cx="231775" cy="2025650"/>
            </a:xfrm>
            <a:custGeom>
              <a:rect b="b" l="l" r="r" t="t"/>
              <a:pathLst>
                <a:path extrusionOk="0" h="2025650" w="231775">
                  <a:moveTo>
                    <a:pt x="135154" y="231479"/>
                  </a:moveTo>
                  <a:lnTo>
                    <a:pt x="96539" y="231479"/>
                  </a:lnTo>
                  <a:lnTo>
                    <a:pt x="96539" y="0"/>
                  </a:lnTo>
                  <a:lnTo>
                    <a:pt x="135154" y="0"/>
                  </a:lnTo>
                  <a:lnTo>
                    <a:pt x="135154" y="231479"/>
                  </a:lnTo>
                  <a:close/>
                </a:path>
                <a:path extrusionOk="0" h="2025650" w="231775">
                  <a:moveTo>
                    <a:pt x="115847" y="2025448"/>
                  </a:moveTo>
                  <a:lnTo>
                    <a:pt x="71137" y="2016406"/>
                  </a:lnTo>
                  <a:lnTo>
                    <a:pt x="34271" y="1991691"/>
                  </a:lnTo>
                  <a:lnTo>
                    <a:pt x="9231" y="1954919"/>
                  </a:lnTo>
                  <a:lnTo>
                    <a:pt x="0" y="1909708"/>
                  </a:lnTo>
                  <a:lnTo>
                    <a:pt x="38615" y="1909708"/>
                  </a:lnTo>
                  <a:lnTo>
                    <a:pt x="44709" y="1939668"/>
                  </a:lnTo>
                  <a:lnTo>
                    <a:pt x="61302" y="1964202"/>
                  </a:lnTo>
                  <a:lnTo>
                    <a:pt x="85859" y="1980780"/>
                  </a:lnTo>
                  <a:lnTo>
                    <a:pt x="115847" y="1986868"/>
                  </a:lnTo>
                  <a:lnTo>
                    <a:pt x="201149" y="1986868"/>
                  </a:lnTo>
                  <a:lnTo>
                    <a:pt x="197905" y="1991691"/>
                  </a:lnTo>
                  <a:lnTo>
                    <a:pt x="161099" y="2016406"/>
                  </a:lnTo>
                  <a:lnTo>
                    <a:pt x="115847" y="2025448"/>
                  </a:lnTo>
                  <a:close/>
                </a:path>
                <a:path extrusionOk="0" h="2025650" w="231775">
                  <a:moveTo>
                    <a:pt x="201149" y="1986868"/>
                  </a:moveTo>
                  <a:lnTo>
                    <a:pt x="115847" y="1986868"/>
                  </a:lnTo>
                  <a:lnTo>
                    <a:pt x="145834" y="1980780"/>
                  </a:lnTo>
                  <a:lnTo>
                    <a:pt x="170391" y="1964202"/>
                  </a:lnTo>
                  <a:lnTo>
                    <a:pt x="186984" y="1939668"/>
                  </a:lnTo>
                  <a:lnTo>
                    <a:pt x="193078" y="1909708"/>
                  </a:lnTo>
                  <a:lnTo>
                    <a:pt x="231694" y="1909708"/>
                  </a:lnTo>
                  <a:lnTo>
                    <a:pt x="222643" y="1954919"/>
                  </a:lnTo>
                  <a:lnTo>
                    <a:pt x="201149" y="1986868"/>
                  </a:lnTo>
                  <a:close/>
                </a:path>
              </a:pathLst>
            </a:custGeom>
            <a:solidFill>
              <a:srgbClr val="2ED47B"/>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37" name="Google Shape;137;p2"/>
          <p:cNvSpPr txBox="1"/>
          <p:nvPr/>
        </p:nvSpPr>
        <p:spPr>
          <a:xfrm>
            <a:off x="8916955" y="1767832"/>
            <a:ext cx="2287905" cy="102868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Direitos e  Obrigações do MEI</a:t>
            </a:r>
            <a:endParaRPr b="0" i="0" sz="1950" u="none" cap="none" strike="noStrike">
              <a:solidFill>
                <a:schemeClr val="dk1"/>
              </a:solidFill>
              <a:latin typeface="Arial"/>
              <a:ea typeface="Arial"/>
              <a:cs typeface="Arial"/>
              <a:sym typeface="Arial"/>
            </a:endParaRPr>
          </a:p>
        </p:txBody>
      </p:sp>
      <p:sp>
        <p:nvSpPr>
          <p:cNvPr id="138" name="Google Shape;138;p2"/>
          <p:cNvSpPr txBox="1"/>
          <p:nvPr/>
        </p:nvSpPr>
        <p:spPr>
          <a:xfrm>
            <a:off x="11659558" y="1232005"/>
            <a:ext cx="972185"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3</a:t>
            </a:r>
            <a:endParaRPr b="0" i="0" sz="1900" u="none" cap="none" strike="noStrike">
              <a:solidFill>
                <a:schemeClr val="dk1"/>
              </a:solidFill>
              <a:latin typeface="Arial"/>
              <a:ea typeface="Arial"/>
              <a:cs typeface="Arial"/>
              <a:sym typeface="Arial"/>
            </a:endParaRPr>
          </a:p>
        </p:txBody>
      </p:sp>
      <p:sp>
        <p:nvSpPr>
          <p:cNvPr id="139" name="Google Shape;139;p2"/>
          <p:cNvSpPr txBox="1"/>
          <p:nvPr/>
        </p:nvSpPr>
        <p:spPr>
          <a:xfrm>
            <a:off x="11659558" y="1748254"/>
            <a:ext cx="2509520"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legalizar o seu  MEI</a:t>
            </a:r>
            <a:endParaRPr b="0" i="0" sz="1950" u="none" cap="none" strike="noStrike">
              <a:solidFill>
                <a:schemeClr val="dk1"/>
              </a:solidFill>
              <a:latin typeface="Arial"/>
              <a:ea typeface="Arial"/>
              <a:cs typeface="Arial"/>
              <a:sym typeface="Arial"/>
            </a:endParaRPr>
          </a:p>
        </p:txBody>
      </p:sp>
      <p:sp>
        <p:nvSpPr>
          <p:cNvPr id="140" name="Google Shape;140;p2"/>
          <p:cNvSpPr/>
          <p:nvPr/>
        </p:nvSpPr>
        <p:spPr>
          <a:xfrm>
            <a:off x="16108453" y="1"/>
            <a:ext cx="2179955" cy="1256665"/>
          </a:xfrm>
          <a:custGeom>
            <a:rect b="b" l="l" r="r" t="t"/>
            <a:pathLst>
              <a:path extrusionOk="0" h="1256665" w="2179955">
                <a:moveTo>
                  <a:pt x="1429801" y="1256484"/>
                </a:moveTo>
                <a:lnTo>
                  <a:pt x="1381223" y="1255682"/>
                </a:lnTo>
                <a:lnTo>
                  <a:pt x="1333070" y="1253292"/>
                </a:lnTo>
                <a:lnTo>
                  <a:pt x="1285345" y="1249340"/>
                </a:lnTo>
                <a:lnTo>
                  <a:pt x="1238072" y="1243850"/>
                </a:lnTo>
                <a:lnTo>
                  <a:pt x="1191277" y="1236848"/>
                </a:lnTo>
                <a:lnTo>
                  <a:pt x="1144984" y="1228360"/>
                </a:lnTo>
                <a:lnTo>
                  <a:pt x="1099220" y="1218409"/>
                </a:lnTo>
                <a:lnTo>
                  <a:pt x="1054009" y="1207023"/>
                </a:lnTo>
                <a:lnTo>
                  <a:pt x="1009376" y="1194225"/>
                </a:lnTo>
                <a:lnTo>
                  <a:pt x="965347" y="1180042"/>
                </a:lnTo>
                <a:lnTo>
                  <a:pt x="921948" y="1164498"/>
                </a:lnTo>
                <a:lnTo>
                  <a:pt x="879202" y="1147618"/>
                </a:lnTo>
                <a:lnTo>
                  <a:pt x="837136" y="1129428"/>
                </a:lnTo>
                <a:lnTo>
                  <a:pt x="795775" y="1109953"/>
                </a:lnTo>
                <a:lnTo>
                  <a:pt x="755144" y="1089219"/>
                </a:lnTo>
                <a:lnTo>
                  <a:pt x="715267" y="1067250"/>
                </a:lnTo>
                <a:lnTo>
                  <a:pt x="676172" y="1044071"/>
                </a:lnTo>
                <a:lnTo>
                  <a:pt x="637881" y="1019709"/>
                </a:lnTo>
                <a:lnTo>
                  <a:pt x="600422" y="994188"/>
                </a:lnTo>
                <a:lnTo>
                  <a:pt x="563819" y="967533"/>
                </a:lnTo>
                <a:lnTo>
                  <a:pt x="528097" y="939770"/>
                </a:lnTo>
                <a:lnTo>
                  <a:pt x="493281" y="910923"/>
                </a:lnTo>
                <a:lnTo>
                  <a:pt x="459398" y="881019"/>
                </a:lnTo>
                <a:lnTo>
                  <a:pt x="426471" y="850082"/>
                </a:lnTo>
                <a:lnTo>
                  <a:pt x="394527" y="818138"/>
                </a:lnTo>
                <a:lnTo>
                  <a:pt x="363590" y="785211"/>
                </a:lnTo>
                <a:lnTo>
                  <a:pt x="333686" y="751327"/>
                </a:lnTo>
                <a:lnTo>
                  <a:pt x="304839" y="716512"/>
                </a:lnTo>
                <a:lnTo>
                  <a:pt x="277076" y="680790"/>
                </a:lnTo>
                <a:lnTo>
                  <a:pt x="250421" y="644187"/>
                </a:lnTo>
                <a:lnTo>
                  <a:pt x="224900" y="606727"/>
                </a:lnTo>
                <a:lnTo>
                  <a:pt x="200537" y="568437"/>
                </a:lnTo>
                <a:lnTo>
                  <a:pt x="177359" y="529341"/>
                </a:lnTo>
                <a:lnTo>
                  <a:pt x="155390" y="489465"/>
                </a:lnTo>
                <a:lnTo>
                  <a:pt x="134655" y="448834"/>
                </a:lnTo>
                <a:lnTo>
                  <a:pt x="115181" y="407473"/>
                </a:lnTo>
                <a:lnTo>
                  <a:pt x="96991" y="365407"/>
                </a:lnTo>
                <a:lnTo>
                  <a:pt x="80111" y="322661"/>
                </a:lnTo>
                <a:lnTo>
                  <a:pt x="64567" y="279261"/>
                </a:lnTo>
                <a:lnTo>
                  <a:pt x="50383" y="235233"/>
                </a:lnTo>
                <a:lnTo>
                  <a:pt x="37586" y="190600"/>
                </a:lnTo>
                <a:lnTo>
                  <a:pt x="26199" y="145389"/>
                </a:lnTo>
                <a:lnTo>
                  <a:pt x="16249" y="99625"/>
                </a:lnTo>
                <a:lnTo>
                  <a:pt x="7760" y="53332"/>
                </a:lnTo>
                <a:lnTo>
                  <a:pt x="759" y="6537"/>
                </a:lnTo>
                <a:lnTo>
                  <a:pt x="0" y="0"/>
                </a:lnTo>
                <a:lnTo>
                  <a:pt x="2179544" y="0"/>
                </a:lnTo>
                <a:lnTo>
                  <a:pt x="2179544" y="1046348"/>
                </a:lnTo>
                <a:lnTo>
                  <a:pt x="2144288" y="1067250"/>
                </a:lnTo>
                <a:lnTo>
                  <a:pt x="2104412" y="1089219"/>
                </a:lnTo>
                <a:lnTo>
                  <a:pt x="2063780" y="1109953"/>
                </a:lnTo>
                <a:lnTo>
                  <a:pt x="2022419" y="1129428"/>
                </a:lnTo>
                <a:lnTo>
                  <a:pt x="1980353" y="1147618"/>
                </a:lnTo>
                <a:lnTo>
                  <a:pt x="1937607" y="1164498"/>
                </a:lnTo>
                <a:lnTo>
                  <a:pt x="1894208" y="1180042"/>
                </a:lnTo>
                <a:lnTo>
                  <a:pt x="1850179" y="1194225"/>
                </a:lnTo>
                <a:lnTo>
                  <a:pt x="1805547" y="1207023"/>
                </a:lnTo>
                <a:lnTo>
                  <a:pt x="1760335" y="1218409"/>
                </a:lnTo>
                <a:lnTo>
                  <a:pt x="1714571" y="1228360"/>
                </a:lnTo>
                <a:lnTo>
                  <a:pt x="1668279" y="1236848"/>
                </a:lnTo>
                <a:lnTo>
                  <a:pt x="1621483" y="1243850"/>
                </a:lnTo>
                <a:lnTo>
                  <a:pt x="1574210" y="1249340"/>
                </a:lnTo>
                <a:lnTo>
                  <a:pt x="1526485" y="1253292"/>
                </a:lnTo>
                <a:lnTo>
                  <a:pt x="1478332" y="1255682"/>
                </a:lnTo>
                <a:lnTo>
                  <a:pt x="1429801" y="1256484"/>
                </a:lnTo>
                <a:close/>
              </a:path>
            </a:pathLst>
          </a:custGeom>
          <a:solidFill>
            <a:srgbClr val="242625">
              <a:alpha val="1960"/>
            </a:srgbClr>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2"/>
          <p:cNvSpPr txBox="1"/>
          <p:nvPr/>
        </p:nvSpPr>
        <p:spPr>
          <a:xfrm>
            <a:off x="6177696" y="1251582"/>
            <a:ext cx="92697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a:t>
            </a:r>
            <a:endParaRPr b="0" i="0" sz="1900" u="none" cap="none" strike="noStrike">
              <a:solidFill>
                <a:schemeClr val="dk1"/>
              </a:solidFill>
              <a:latin typeface="Arial"/>
              <a:ea typeface="Arial"/>
              <a:cs typeface="Arial"/>
              <a:sym typeface="Arial"/>
            </a:endParaRPr>
          </a:p>
        </p:txBody>
      </p:sp>
      <p:sp>
        <p:nvSpPr>
          <p:cNvPr id="142" name="Google Shape;142;p2"/>
          <p:cNvSpPr txBox="1"/>
          <p:nvPr/>
        </p:nvSpPr>
        <p:spPr>
          <a:xfrm>
            <a:off x="14470163" y="1767832"/>
            <a:ext cx="2426335" cy="102868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Obrigações  Acessórias e Fiscais</a:t>
            </a:r>
            <a:endParaRPr b="0" i="0" sz="1950" u="none" cap="none" strike="noStrike">
              <a:solidFill>
                <a:schemeClr val="dk1"/>
              </a:solidFill>
              <a:latin typeface="Arial"/>
              <a:ea typeface="Arial"/>
              <a:cs typeface="Arial"/>
              <a:sym typeface="Arial"/>
            </a:endParaRPr>
          </a:p>
        </p:txBody>
      </p:sp>
      <p:sp>
        <p:nvSpPr>
          <p:cNvPr id="143" name="Google Shape;143;p2"/>
          <p:cNvSpPr txBox="1"/>
          <p:nvPr/>
        </p:nvSpPr>
        <p:spPr>
          <a:xfrm>
            <a:off x="6177696" y="3132720"/>
            <a:ext cx="96901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5</a:t>
            </a:r>
            <a:endParaRPr b="0" i="0" sz="1900" u="none" cap="none" strike="noStrike">
              <a:solidFill>
                <a:schemeClr val="dk1"/>
              </a:solidFill>
              <a:latin typeface="Arial"/>
              <a:ea typeface="Arial"/>
              <a:cs typeface="Arial"/>
              <a:sym typeface="Arial"/>
            </a:endParaRPr>
          </a:p>
        </p:txBody>
      </p:sp>
      <p:sp>
        <p:nvSpPr>
          <p:cNvPr id="144" name="Google Shape;144;p2"/>
          <p:cNvSpPr txBox="1"/>
          <p:nvPr/>
        </p:nvSpPr>
        <p:spPr>
          <a:xfrm>
            <a:off x="8916955" y="3144864"/>
            <a:ext cx="972819"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6</a:t>
            </a:r>
            <a:endParaRPr b="0" i="0" sz="1900" u="none" cap="none" strike="noStrike">
              <a:solidFill>
                <a:schemeClr val="dk1"/>
              </a:solidFill>
              <a:latin typeface="Arial"/>
              <a:ea typeface="Arial"/>
              <a:cs typeface="Arial"/>
              <a:sym typeface="Arial"/>
            </a:endParaRPr>
          </a:p>
        </p:txBody>
      </p:sp>
      <p:sp>
        <p:nvSpPr>
          <p:cNvPr id="145" name="Google Shape;145;p2"/>
          <p:cNvSpPr txBox="1"/>
          <p:nvPr/>
        </p:nvSpPr>
        <p:spPr>
          <a:xfrm>
            <a:off x="8916955" y="3661114"/>
            <a:ext cx="2042160"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encerrar a  Atividade do MEI</a:t>
            </a:r>
            <a:endParaRPr b="0" i="0" sz="1950" u="none" cap="none" strike="noStrike">
              <a:solidFill>
                <a:schemeClr val="dk1"/>
              </a:solidFill>
              <a:latin typeface="Arial"/>
              <a:ea typeface="Arial"/>
              <a:cs typeface="Arial"/>
              <a:sym typeface="Arial"/>
            </a:endParaRPr>
          </a:p>
        </p:txBody>
      </p:sp>
      <p:sp>
        <p:nvSpPr>
          <p:cNvPr id="146" name="Google Shape;146;p2"/>
          <p:cNvSpPr txBox="1"/>
          <p:nvPr/>
        </p:nvSpPr>
        <p:spPr>
          <a:xfrm>
            <a:off x="11659558" y="3113141"/>
            <a:ext cx="956944"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7</a:t>
            </a:r>
            <a:endParaRPr b="0" i="0" sz="1900" u="none" cap="none" strike="noStrike">
              <a:solidFill>
                <a:schemeClr val="dk1"/>
              </a:solidFill>
              <a:latin typeface="Arial"/>
              <a:ea typeface="Arial"/>
              <a:cs typeface="Arial"/>
              <a:sym typeface="Arial"/>
            </a:endParaRPr>
          </a:p>
        </p:txBody>
      </p:sp>
      <p:sp>
        <p:nvSpPr>
          <p:cNvPr id="147" name="Google Shape;147;p2"/>
          <p:cNvSpPr txBox="1"/>
          <p:nvPr/>
        </p:nvSpPr>
        <p:spPr>
          <a:xfrm>
            <a:off x="11659558" y="3629391"/>
            <a:ext cx="2195195"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Análise e Controle  do Fluxo de Caixa</a:t>
            </a:r>
            <a:endParaRPr b="0" i="0" sz="1950" u="none" cap="none" strike="noStrike">
              <a:solidFill>
                <a:schemeClr val="dk1"/>
              </a:solidFill>
              <a:latin typeface="Arial"/>
              <a:ea typeface="Arial"/>
              <a:cs typeface="Arial"/>
              <a:sym typeface="Arial"/>
            </a:endParaRPr>
          </a:p>
        </p:txBody>
      </p:sp>
      <p:sp>
        <p:nvSpPr>
          <p:cNvPr id="148" name="Google Shape;148;p2"/>
          <p:cNvSpPr txBox="1"/>
          <p:nvPr/>
        </p:nvSpPr>
        <p:spPr>
          <a:xfrm>
            <a:off x="14402161" y="3164443"/>
            <a:ext cx="972819"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8</a:t>
            </a:r>
            <a:endParaRPr b="0" i="0" sz="1900" u="none" cap="none" strike="noStrike">
              <a:solidFill>
                <a:schemeClr val="dk1"/>
              </a:solidFill>
              <a:latin typeface="Arial"/>
              <a:ea typeface="Arial"/>
              <a:cs typeface="Arial"/>
              <a:sym typeface="Arial"/>
            </a:endParaRPr>
          </a:p>
        </p:txBody>
      </p:sp>
      <p:sp>
        <p:nvSpPr>
          <p:cNvPr id="149" name="Google Shape;149;p2"/>
          <p:cNvSpPr txBox="1"/>
          <p:nvPr/>
        </p:nvSpPr>
        <p:spPr>
          <a:xfrm>
            <a:off x="14402161" y="3680692"/>
            <a:ext cx="2464435"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Controle de Estoque  para o MEI</a:t>
            </a:r>
            <a:endParaRPr b="0" i="0" sz="1950" u="none" cap="none" strike="noStrike">
              <a:solidFill>
                <a:schemeClr val="dk1"/>
              </a:solidFill>
              <a:latin typeface="Arial"/>
              <a:ea typeface="Arial"/>
              <a:cs typeface="Arial"/>
              <a:sym typeface="Arial"/>
            </a:endParaRPr>
          </a:p>
        </p:txBody>
      </p:sp>
      <p:sp>
        <p:nvSpPr>
          <p:cNvPr id="150" name="Google Shape;150;p2"/>
          <p:cNvSpPr txBox="1"/>
          <p:nvPr/>
        </p:nvSpPr>
        <p:spPr>
          <a:xfrm>
            <a:off x="6177696" y="3652737"/>
            <a:ext cx="2464435" cy="2188210"/>
          </a:xfrm>
          <a:prstGeom prst="rect">
            <a:avLst/>
          </a:prstGeom>
          <a:noFill/>
          <a:ln>
            <a:noFill/>
          </a:ln>
        </p:spPr>
        <p:txBody>
          <a:bodyPr anchorCtr="0" anchor="t" bIns="0" lIns="0" spcFirstLastPara="1" rIns="0" wrap="square" tIns="12050">
            <a:spAutoFit/>
          </a:bodyPr>
          <a:lstStyle/>
          <a:p>
            <a:pPr indent="0" lvl="0" marL="12700" marR="5080" rtl="0" algn="l">
              <a:lnSpc>
                <a:spcPct val="118200"/>
              </a:lnSpc>
              <a:spcBef>
                <a:spcPts val="0"/>
              </a:spcBef>
              <a:spcAft>
                <a:spcPts val="0"/>
              </a:spcAft>
              <a:buClr>
                <a:srgbClr val="000000"/>
              </a:buClr>
              <a:buSzPts val="1850"/>
              <a:buFont typeface="Arial"/>
              <a:buNone/>
            </a:pPr>
            <a:r>
              <a:rPr b="0" i="0" lang="pt-BR" sz="1850" u="none" cap="none" strike="noStrike">
                <a:solidFill>
                  <a:srgbClr val="242625"/>
                </a:solidFill>
                <a:latin typeface="Arial"/>
                <a:ea typeface="Arial"/>
                <a:cs typeface="Arial"/>
                <a:sym typeface="Arial"/>
              </a:rPr>
              <a:t>Liquidação de  Pendências  Tributárias e  Desenquadramento  MEI</a:t>
            </a:r>
            <a:endParaRPr b="0" i="0" sz="1850" u="none" cap="none" strike="noStrike">
              <a:solidFill>
                <a:schemeClr val="dk1"/>
              </a:solidFill>
              <a:latin typeface="Arial"/>
              <a:ea typeface="Arial"/>
              <a:cs typeface="Arial"/>
              <a:sym typeface="Arial"/>
            </a:endParaRPr>
          </a:p>
          <a:p>
            <a:pPr indent="0" lvl="0" marL="12700" marR="0" rtl="0" algn="l">
              <a:lnSpc>
                <a:spcPct val="100000"/>
              </a:lnSpc>
              <a:spcBef>
                <a:spcPts val="1625"/>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9</a:t>
            </a:r>
            <a:endParaRPr b="0" i="0" sz="1900" u="none" cap="none" strike="noStrike">
              <a:solidFill>
                <a:schemeClr val="dk1"/>
              </a:solidFill>
              <a:latin typeface="Arial"/>
              <a:ea typeface="Arial"/>
              <a:cs typeface="Arial"/>
              <a:sym typeface="Arial"/>
            </a:endParaRPr>
          </a:p>
        </p:txBody>
      </p:sp>
      <p:sp>
        <p:nvSpPr>
          <p:cNvPr id="151" name="Google Shape;151;p2"/>
          <p:cNvSpPr txBox="1"/>
          <p:nvPr/>
        </p:nvSpPr>
        <p:spPr>
          <a:xfrm>
            <a:off x="6177696" y="6039552"/>
            <a:ext cx="2256155" cy="106489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o MEI pode  definir o seu preço  de Venda?</a:t>
            </a:r>
            <a:endParaRPr b="0" i="0" sz="1950" u="none" cap="none" strike="noStrike">
              <a:solidFill>
                <a:schemeClr val="dk1"/>
              </a:solidFill>
              <a:latin typeface="Arial"/>
              <a:ea typeface="Arial"/>
              <a:cs typeface="Arial"/>
              <a:sym typeface="Arial"/>
            </a:endParaRPr>
          </a:p>
        </p:txBody>
      </p:sp>
      <p:sp>
        <p:nvSpPr>
          <p:cNvPr id="152" name="Google Shape;152;p2"/>
          <p:cNvSpPr txBox="1"/>
          <p:nvPr/>
        </p:nvSpPr>
        <p:spPr>
          <a:xfrm>
            <a:off x="8916955" y="5523302"/>
            <a:ext cx="109728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10</a:t>
            </a:r>
            <a:endParaRPr b="0" i="0" sz="1900" u="none" cap="none" strike="noStrike">
              <a:solidFill>
                <a:schemeClr val="dk1"/>
              </a:solidFill>
              <a:latin typeface="Arial"/>
              <a:ea typeface="Arial"/>
              <a:cs typeface="Arial"/>
              <a:sym typeface="Arial"/>
            </a:endParaRPr>
          </a:p>
        </p:txBody>
      </p:sp>
      <p:sp>
        <p:nvSpPr>
          <p:cNvPr id="153" name="Google Shape;153;p2"/>
          <p:cNvSpPr txBox="1"/>
          <p:nvPr/>
        </p:nvSpPr>
        <p:spPr>
          <a:xfrm>
            <a:off x="8916955" y="6039552"/>
            <a:ext cx="2348865"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Declaração do IRPF  para o MEI</a:t>
            </a:r>
            <a:endParaRPr b="0" i="0" sz="1950" u="none" cap="none" strike="noStrike">
              <a:solidFill>
                <a:schemeClr val="dk1"/>
              </a:solidFill>
              <a:latin typeface="Arial"/>
              <a:ea typeface="Arial"/>
              <a:cs typeface="Arial"/>
              <a:sym typeface="Arial"/>
            </a:endParaRPr>
          </a:p>
        </p:txBody>
      </p:sp>
      <p:sp>
        <p:nvSpPr>
          <p:cNvPr id="154" name="Google Shape;154;p2"/>
          <p:cNvSpPr txBox="1"/>
          <p:nvPr/>
        </p:nvSpPr>
        <p:spPr>
          <a:xfrm>
            <a:off x="11659558" y="5491580"/>
            <a:ext cx="104521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11</a:t>
            </a:r>
            <a:endParaRPr b="0" i="0" sz="1900" u="none" cap="none" strike="noStrike">
              <a:solidFill>
                <a:schemeClr val="dk1"/>
              </a:solidFill>
              <a:latin typeface="Arial"/>
              <a:ea typeface="Arial"/>
              <a:cs typeface="Arial"/>
              <a:sym typeface="Arial"/>
            </a:endParaRPr>
          </a:p>
        </p:txBody>
      </p:sp>
      <p:sp>
        <p:nvSpPr>
          <p:cNvPr id="155" name="Google Shape;155;p2"/>
          <p:cNvSpPr txBox="1"/>
          <p:nvPr/>
        </p:nvSpPr>
        <p:spPr>
          <a:xfrm>
            <a:off x="14402161" y="5542881"/>
            <a:ext cx="108331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12</a:t>
            </a:r>
            <a:endParaRPr b="0" i="0" sz="1900" u="none" cap="none" strike="noStrike">
              <a:solidFill>
                <a:schemeClr val="dk1"/>
              </a:solidFill>
              <a:latin typeface="Arial"/>
              <a:ea typeface="Arial"/>
              <a:cs typeface="Arial"/>
              <a:sym typeface="Arial"/>
            </a:endParaRPr>
          </a:p>
        </p:txBody>
      </p:sp>
      <p:sp>
        <p:nvSpPr>
          <p:cNvPr id="156" name="Google Shape;156;p2"/>
          <p:cNvSpPr txBox="1"/>
          <p:nvPr/>
        </p:nvSpPr>
        <p:spPr>
          <a:xfrm>
            <a:off x="14402161" y="6059130"/>
            <a:ext cx="2465705" cy="106489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Previdência para o  MEI (Incluindo  previdência privada)</a:t>
            </a:r>
            <a:endParaRPr b="0" i="0" sz="1950" u="none" cap="none" strike="noStrike">
              <a:solidFill>
                <a:schemeClr val="dk1"/>
              </a:solidFill>
              <a:latin typeface="Arial"/>
              <a:ea typeface="Arial"/>
              <a:cs typeface="Arial"/>
              <a:sym typeface="Arial"/>
            </a:endParaRPr>
          </a:p>
        </p:txBody>
      </p:sp>
      <p:sp>
        <p:nvSpPr>
          <p:cNvPr id="157" name="Google Shape;157;p2"/>
          <p:cNvSpPr txBox="1"/>
          <p:nvPr/>
        </p:nvSpPr>
        <p:spPr>
          <a:xfrm>
            <a:off x="6177696" y="7885214"/>
            <a:ext cx="1090295"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13</a:t>
            </a:r>
            <a:endParaRPr b="0" i="0" sz="1900" u="none" cap="none" strike="noStrike">
              <a:solidFill>
                <a:schemeClr val="dk1"/>
              </a:solidFill>
              <a:latin typeface="Arial"/>
              <a:ea typeface="Arial"/>
              <a:cs typeface="Arial"/>
              <a:sym typeface="Arial"/>
            </a:endParaRPr>
          </a:p>
        </p:txBody>
      </p:sp>
      <p:sp>
        <p:nvSpPr>
          <p:cNvPr id="158" name="Google Shape;158;p2"/>
          <p:cNvSpPr txBox="1"/>
          <p:nvPr/>
        </p:nvSpPr>
        <p:spPr>
          <a:xfrm>
            <a:off x="6177696" y="8401463"/>
            <a:ext cx="2178685" cy="141160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Como atingir seu  público alvo para  expandir o seu  empreendimento?</a:t>
            </a:r>
            <a:endParaRPr b="0" i="0" sz="1950" u="none" cap="none" strike="noStrike">
              <a:solidFill>
                <a:schemeClr val="dk1"/>
              </a:solidFill>
              <a:latin typeface="Arial"/>
              <a:ea typeface="Arial"/>
              <a:cs typeface="Arial"/>
              <a:sym typeface="Arial"/>
            </a:endParaRPr>
          </a:p>
        </p:txBody>
      </p:sp>
      <p:sp>
        <p:nvSpPr>
          <p:cNvPr id="159" name="Google Shape;159;p2"/>
          <p:cNvSpPr txBox="1"/>
          <p:nvPr/>
        </p:nvSpPr>
        <p:spPr>
          <a:xfrm>
            <a:off x="8916955" y="7897358"/>
            <a:ext cx="1094740" cy="3175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14</a:t>
            </a:r>
            <a:endParaRPr b="0" i="0" sz="1900" u="none" cap="none" strike="noStrike">
              <a:solidFill>
                <a:schemeClr val="dk1"/>
              </a:solidFill>
              <a:latin typeface="Arial"/>
              <a:ea typeface="Arial"/>
              <a:cs typeface="Arial"/>
              <a:sym typeface="Arial"/>
            </a:endParaRPr>
          </a:p>
        </p:txBody>
      </p:sp>
      <p:sp>
        <p:nvSpPr>
          <p:cNvPr id="160" name="Google Shape;160;p2"/>
          <p:cNvSpPr txBox="1"/>
          <p:nvPr/>
        </p:nvSpPr>
        <p:spPr>
          <a:xfrm>
            <a:off x="8916955" y="8413608"/>
            <a:ext cx="2350770" cy="677558"/>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Empreendedorismo  para MEIs</a:t>
            </a:r>
            <a:endParaRPr b="0" i="0" sz="1950" u="none" cap="none" strike="noStrike">
              <a:solidFill>
                <a:schemeClr val="dk1"/>
              </a:solidFill>
              <a:latin typeface="Arial"/>
              <a:ea typeface="Arial"/>
              <a:cs typeface="Arial"/>
              <a:sym typeface="Arial"/>
            </a:endParaRPr>
          </a:p>
        </p:txBody>
      </p:sp>
      <p:sp>
        <p:nvSpPr>
          <p:cNvPr id="161" name="Google Shape;161;p2"/>
          <p:cNvSpPr txBox="1"/>
          <p:nvPr/>
        </p:nvSpPr>
        <p:spPr>
          <a:xfrm>
            <a:off x="11659558" y="6011599"/>
            <a:ext cx="2475865" cy="2171700"/>
          </a:xfrm>
          <a:prstGeom prst="rect">
            <a:avLst/>
          </a:prstGeom>
          <a:noFill/>
          <a:ln>
            <a:noFill/>
          </a:ln>
        </p:spPr>
        <p:txBody>
          <a:bodyPr anchorCtr="0" anchor="t" bIns="0" lIns="0" spcFirstLastPara="1" rIns="0" wrap="square" tIns="12050">
            <a:spAutoFit/>
          </a:bodyPr>
          <a:lstStyle/>
          <a:p>
            <a:pPr indent="0" lvl="0" marL="12700" marR="5080" rtl="0" algn="l">
              <a:lnSpc>
                <a:spcPct val="118200"/>
              </a:lnSpc>
              <a:spcBef>
                <a:spcPts val="0"/>
              </a:spcBef>
              <a:spcAft>
                <a:spcPts val="0"/>
              </a:spcAft>
              <a:buClr>
                <a:srgbClr val="000000"/>
              </a:buClr>
              <a:buSzPts val="1850"/>
              <a:buFont typeface="Arial"/>
              <a:buNone/>
            </a:pPr>
            <a:r>
              <a:rPr b="0" i="0" lang="pt-BR" sz="1850" u="none" cap="none" strike="noStrike">
                <a:solidFill>
                  <a:srgbClr val="242625"/>
                </a:solidFill>
                <a:latin typeface="Arial"/>
                <a:ea typeface="Arial"/>
                <a:cs typeface="Arial"/>
                <a:sym typeface="Arial"/>
              </a:rPr>
              <a:t>Meios de  recebimento e  financiamento para	o  MEI (Incluindo linhas  de Crédito)</a:t>
            </a:r>
            <a:endParaRPr b="0" i="0" sz="1850" u="none" cap="none" strike="noStrike">
              <a:solidFill>
                <a:schemeClr val="dk1"/>
              </a:solidFill>
              <a:latin typeface="Arial"/>
              <a:ea typeface="Arial"/>
              <a:cs typeface="Arial"/>
              <a:sym typeface="Arial"/>
            </a:endParaRPr>
          </a:p>
          <a:p>
            <a:pPr indent="0" lvl="0" marL="12700" marR="0" rtl="0" algn="l">
              <a:lnSpc>
                <a:spcPct val="100000"/>
              </a:lnSpc>
              <a:spcBef>
                <a:spcPts val="1495"/>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15</a:t>
            </a:r>
            <a:endParaRPr b="0" i="0" sz="1900" u="none" cap="none" strike="noStrike">
              <a:solidFill>
                <a:schemeClr val="dk1"/>
              </a:solidFill>
              <a:latin typeface="Arial"/>
              <a:ea typeface="Arial"/>
              <a:cs typeface="Arial"/>
              <a:sym typeface="Arial"/>
            </a:endParaRPr>
          </a:p>
        </p:txBody>
      </p:sp>
      <p:sp>
        <p:nvSpPr>
          <p:cNvPr id="162" name="Google Shape;162;p2"/>
          <p:cNvSpPr txBox="1"/>
          <p:nvPr/>
        </p:nvSpPr>
        <p:spPr>
          <a:xfrm>
            <a:off x="11659558" y="8381886"/>
            <a:ext cx="2350770" cy="1064895"/>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Empreendedorismo  feminino e para a  Terceira Idade</a:t>
            </a:r>
            <a:endParaRPr b="0" i="0" sz="1950" u="none" cap="none" strike="noStrike">
              <a:solidFill>
                <a:schemeClr val="dk1"/>
              </a:solidFill>
              <a:latin typeface="Arial"/>
              <a:ea typeface="Arial"/>
              <a:cs typeface="Arial"/>
              <a:sym typeface="Arial"/>
            </a:endParaRPr>
          </a:p>
        </p:txBody>
      </p:sp>
      <p:sp>
        <p:nvSpPr>
          <p:cNvPr id="163" name="Google Shape;163;p2"/>
          <p:cNvSpPr txBox="1"/>
          <p:nvPr/>
        </p:nvSpPr>
        <p:spPr>
          <a:xfrm>
            <a:off x="8916938" y="1130200"/>
            <a:ext cx="3000000" cy="477000"/>
          </a:xfrm>
          <a:prstGeom prst="rect">
            <a:avLst/>
          </a:prstGeom>
          <a:noFill/>
          <a:ln>
            <a:noFill/>
          </a:ln>
        </p:spPr>
        <p:txBody>
          <a:bodyPr anchorCtr="0" anchor="t" bIns="91425" lIns="91425" spcFirstLastPara="1" rIns="91425" wrap="square" tIns="91425">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2</a:t>
            </a:r>
            <a:endParaRPr b="0" i="0" sz="1900" u="none" cap="none" strike="noStrike">
              <a:solidFill>
                <a:schemeClr val="dk1"/>
              </a:solidFill>
              <a:latin typeface="Arial"/>
              <a:ea typeface="Arial"/>
              <a:cs typeface="Arial"/>
              <a:sym typeface="Arial"/>
            </a:endParaRPr>
          </a:p>
        </p:txBody>
      </p:sp>
      <p:sp>
        <p:nvSpPr>
          <p:cNvPr id="164" name="Google Shape;164;p2"/>
          <p:cNvSpPr txBox="1"/>
          <p:nvPr/>
        </p:nvSpPr>
        <p:spPr>
          <a:xfrm>
            <a:off x="14457355" y="1251577"/>
            <a:ext cx="9729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4</a:t>
            </a:r>
            <a:endParaRPr b="0" i="0" sz="1900" u="none" cap="none" strike="noStrike">
              <a:solidFill>
                <a:schemeClr val="dk1"/>
              </a:solidFill>
              <a:latin typeface="Arial"/>
              <a:ea typeface="Arial"/>
              <a:cs typeface="Arial"/>
              <a:sym typeface="Arial"/>
            </a:endParaRPr>
          </a:p>
        </p:txBody>
      </p:sp>
      <p:sp>
        <p:nvSpPr>
          <p:cNvPr id="165" name="Google Shape;165;p2"/>
          <p:cNvSpPr txBox="1"/>
          <p:nvPr/>
        </p:nvSpPr>
        <p:spPr>
          <a:xfrm>
            <a:off x="15092736" y="7488031"/>
            <a:ext cx="10833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16</a:t>
            </a:r>
            <a:endParaRPr b="0" i="0" sz="1900" u="none" cap="none" strike="noStrike">
              <a:solidFill>
                <a:schemeClr val="dk1"/>
              </a:solidFill>
              <a:latin typeface="Arial"/>
              <a:ea typeface="Arial"/>
              <a:cs typeface="Arial"/>
              <a:sym typeface="Arial"/>
            </a:endParaRPr>
          </a:p>
        </p:txBody>
      </p:sp>
      <p:sp>
        <p:nvSpPr>
          <p:cNvPr id="166" name="Google Shape;166;p2"/>
          <p:cNvSpPr txBox="1"/>
          <p:nvPr/>
        </p:nvSpPr>
        <p:spPr>
          <a:xfrm>
            <a:off x="14507952" y="8008521"/>
            <a:ext cx="3466500" cy="66180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Importação e exportação para MEIs</a:t>
            </a:r>
            <a:endParaRPr b="0" i="0" sz="1950" u="none" cap="none" strike="noStrike">
              <a:solidFill>
                <a:schemeClr val="dk1"/>
              </a:solidFill>
              <a:latin typeface="Arial"/>
              <a:ea typeface="Arial"/>
              <a:cs typeface="Arial"/>
              <a:sym typeface="Arial"/>
            </a:endParaRPr>
          </a:p>
        </p:txBody>
      </p:sp>
      <p:sp>
        <p:nvSpPr>
          <p:cNvPr id="167" name="Google Shape;167;p2"/>
          <p:cNvSpPr txBox="1"/>
          <p:nvPr/>
        </p:nvSpPr>
        <p:spPr>
          <a:xfrm>
            <a:off x="15141699" y="8883631"/>
            <a:ext cx="1083300" cy="307200"/>
          </a:xfrm>
          <a:prstGeom prst="rect">
            <a:avLst/>
          </a:prstGeom>
          <a:noFill/>
          <a:ln>
            <a:noFill/>
          </a:ln>
        </p:spPr>
        <p:txBody>
          <a:bodyPr anchorCtr="0" anchor="t" bIns="0" lIns="0" spcFirstLastPara="1" rIns="0" wrap="square" tIns="14600">
            <a:spAutoFit/>
          </a:bodyPr>
          <a:lstStyle/>
          <a:p>
            <a:pPr indent="0" lvl="0" marL="12700" marR="0" rtl="0" algn="l">
              <a:lnSpc>
                <a:spcPct val="100000"/>
              </a:lnSpc>
              <a:spcBef>
                <a:spcPts val="0"/>
              </a:spcBef>
              <a:spcAft>
                <a:spcPts val="0"/>
              </a:spcAft>
              <a:buClr>
                <a:srgbClr val="000000"/>
              </a:buClr>
              <a:buSzPts val="1900"/>
              <a:buFont typeface="Arial"/>
              <a:buNone/>
            </a:pPr>
            <a:r>
              <a:rPr b="1" i="0" lang="pt-BR" sz="1900" u="none" cap="none" strike="noStrike">
                <a:solidFill>
                  <a:srgbClr val="242625"/>
                </a:solidFill>
                <a:latin typeface="Arial"/>
                <a:ea typeface="Arial"/>
                <a:cs typeface="Arial"/>
                <a:sym typeface="Arial"/>
              </a:rPr>
              <a:t>TEMA 17</a:t>
            </a:r>
            <a:endParaRPr b="0" i="0" sz="1900" u="none" cap="none" strike="noStrike">
              <a:solidFill>
                <a:schemeClr val="dk1"/>
              </a:solidFill>
              <a:latin typeface="Arial"/>
              <a:ea typeface="Arial"/>
              <a:cs typeface="Arial"/>
              <a:sym typeface="Arial"/>
            </a:endParaRPr>
          </a:p>
        </p:txBody>
      </p:sp>
      <p:sp>
        <p:nvSpPr>
          <p:cNvPr id="168" name="Google Shape;168;p2"/>
          <p:cNvSpPr txBox="1"/>
          <p:nvPr/>
        </p:nvSpPr>
        <p:spPr>
          <a:xfrm>
            <a:off x="14617677" y="9243746"/>
            <a:ext cx="3466500" cy="311700"/>
          </a:xfrm>
          <a:prstGeom prst="rect">
            <a:avLst/>
          </a:prstGeom>
          <a:noFill/>
          <a:ln>
            <a:noFill/>
          </a:ln>
        </p:spPr>
        <p:txBody>
          <a:bodyPr anchorCtr="0" anchor="t" bIns="0" lIns="0" spcFirstLastPara="1" rIns="0" wrap="square" tIns="11425">
            <a:spAutoFit/>
          </a:bodyPr>
          <a:lstStyle/>
          <a:p>
            <a:pPr indent="0" lvl="0" marL="12700" marR="5080" rtl="0" algn="l">
              <a:lnSpc>
                <a:spcPct val="116599"/>
              </a:lnSpc>
              <a:spcBef>
                <a:spcPts val="0"/>
              </a:spcBef>
              <a:spcAft>
                <a:spcPts val="0"/>
              </a:spcAft>
              <a:buClr>
                <a:srgbClr val="000000"/>
              </a:buClr>
              <a:buSzPts val="1950"/>
              <a:buFont typeface="Arial"/>
              <a:buNone/>
            </a:pPr>
            <a:r>
              <a:rPr b="0" i="0" lang="pt-BR" sz="1950" u="none" cap="none" strike="noStrike">
                <a:solidFill>
                  <a:srgbClr val="242625"/>
                </a:solidFill>
                <a:latin typeface="Arial"/>
                <a:ea typeface="Arial"/>
                <a:cs typeface="Arial"/>
                <a:sym typeface="Arial"/>
              </a:rPr>
              <a:t>Licitação  para MEIs</a:t>
            </a:r>
            <a:endParaRPr b="0" i="0" sz="1950" u="none" cap="none" strike="noStrik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g3ddb39084ca_0_0"/>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74" name="Google Shape;374;g3ddb39084ca_0_0"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75" name="Google Shape;375;g3ddb39084ca_0_0"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76" name="Google Shape;376;g3ddb39084ca_0_0"/>
          <p:cNvSpPr txBox="1"/>
          <p:nvPr/>
        </p:nvSpPr>
        <p:spPr>
          <a:xfrm>
            <a:off x="327360" y="9686700"/>
            <a:ext cx="816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u="sng">
                <a:solidFill>
                  <a:schemeClr val="hlink"/>
                </a:solidFill>
                <a:hlinkClick r:id="rId5"/>
              </a:rPr>
              <a:t>Santa casa saúde ribeirão preto</a:t>
            </a:r>
            <a:r>
              <a:rPr lang="pt-BR" sz="2100">
                <a:solidFill>
                  <a:schemeClr val="dk1"/>
                </a:solidFill>
              </a:rPr>
              <a:t>, 2025</a:t>
            </a:r>
            <a:endParaRPr b="0" i="0" sz="2100" u="none" cap="none" strike="noStrike">
              <a:solidFill>
                <a:schemeClr val="dk1"/>
              </a:solidFill>
              <a:latin typeface="Arial"/>
              <a:ea typeface="Arial"/>
              <a:cs typeface="Arial"/>
              <a:sym typeface="Arial"/>
            </a:endParaRPr>
          </a:p>
        </p:txBody>
      </p:sp>
      <p:pic>
        <p:nvPicPr>
          <p:cNvPr id="377" name="Google Shape;377;g3ddb39084ca_0_0"/>
          <p:cNvPicPr preferRelativeResize="0"/>
          <p:nvPr/>
        </p:nvPicPr>
        <p:blipFill rotWithShape="1">
          <a:blip r:embed="rId6">
            <a:alphaModFix/>
          </a:blip>
          <a:srcRect b="0" l="0" r="0" t="0"/>
          <a:stretch/>
        </p:blipFill>
        <p:spPr>
          <a:xfrm>
            <a:off x="4827350" y="1114925"/>
            <a:ext cx="7758351" cy="74640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g3ddb39084ca_0_11"/>
          <p:cNvSpPr txBox="1"/>
          <p:nvPr/>
        </p:nvSpPr>
        <p:spPr>
          <a:xfrm>
            <a:off x="1621050" y="1425600"/>
            <a:ext cx="92121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MARKETING DE INDICAÇÃO</a:t>
            </a:r>
            <a:endParaRPr b="0" i="0" sz="4100" u="none" cap="none" strike="noStrike">
              <a:solidFill>
                <a:schemeClr val="dk1"/>
              </a:solidFill>
              <a:latin typeface="Times New Roman"/>
              <a:ea typeface="Times New Roman"/>
              <a:cs typeface="Times New Roman"/>
              <a:sym typeface="Times New Roman"/>
            </a:endParaRPr>
          </a:p>
        </p:txBody>
      </p:sp>
      <p:sp>
        <p:nvSpPr>
          <p:cNvPr id="383" name="Google Shape;383;g3ddb39084ca_0_11"/>
          <p:cNvSpPr txBox="1"/>
          <p:nvPr/>
        </p:nvSpPr>
        <p:spPr>
          <a:xfrm>
            <a:off x="2046275" y="2360950"/>
            <a:ext cx="15137700" cy="58497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Crie um programa de indicação para incentivar os clientes satisfeitos a recomendarem o seu negócio para outras pessoas;</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A indicação além de ser uma ferramenta  poderosa para atrair novos clientes para o seu negócio, é valiosa pois faz com que os clientes atraídos comprem mais produtos do que os que chegaram por você por outros caminhos.</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sz="3300">
              <a:solidFill>
                <a:schemeClr val="dk1"/>
              </a:solidFill>
              <a:latin typeface="Times New Roman"/>
              <a:ea typeface="Times New Roman"/>
              <a:cs typeface="Times New Roman"/>
              <a:sym typeface="Times New Roman"/>
            </a:endParaRPr>
          </a:p>
        </p:txBody>
      </p:sp>
      <p:sp>
        <p:nvSpPr>
          <p:cNvPr id="384" name="Google Shape;384;g3ddb39084ca_0_11"/>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85" name="Google Shape;385;g3ddb39084ca_0_11"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86" name="Google Shape;386;g3ddb39084ca_0_11"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87" name="Google Shape;387;g3ddb39084ca_0_11"/>
          <p:cNvSpPr txBox="1"/>
          <p:nvPr/>
        </p:nvSpPr>
        <p:spPr>
          <a:xfrm>
            <a:off x="327338"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Brasil, 2026b.</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g3ddb39084ca_0_22"/>
          <p:cNvSpPr txBox="1"/>
          <p:nvPr/>
        </p:nvSpPr>
        <p:spPr>
          <a:xfrm>
            <a:off x="1621050" y="1425600"/>
            <a:ext cx="49254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Poste os Feedbacks</a:t>
            </a:r>
            <a:endParaRPr b="0" i="0" sz="4100" u="none" cap="none" strike="noStrike">
              <a:solidFill>
                <a:schemeClr val="dk1"/>
              </a:solidFill>
              <a:latin typeface="Times New Roman"/>
              <a:ea typeface="Times New Roman"/>
              <a:cs typeface="Times New Roman"/>
              <a:sym typeface="Times New Roman"/>
            </a:endParaRPr>
          </a:p>
        </p:txBody>
      </p:sp>
      <p:sp>
        <p:nvSpPr>
          <p:cNvPr id="393" name="Google Shape;393;g3ddb39084ca_0_2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394" name="Google Shape;394;g3ddb39084ca_0_22"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395" name="Google Shape;395;g3ddb39084ca_0_22"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396" name="Google Shape;396;g3ddb39084ca_0_22"/>
          <p:cNvSpPr txBox="1"/>
          <p:nvPr/>
        </p:nvSpPr>
        <p:spPr>
          <a:xfrm>
            <a:off x="327350" y="9686700"/>
            <a:ext cx="98601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dk1"/>
              </a:solidFill>
              <a:latin typeface="Arial"/>
              <a:ea typeface="Arial"/>
              <a:cs typeface="Arial"/>
              <a:sym typeface="Arial"/>
            </a:endParaRPr>
          </a:p>
        </p:txBody>
      </p:sp>
      <p:pic>
        <p:nvPicPr>
          <p:cNvPr id="397" name="Google Shape;397;g3ddb39084ca_0_22"/>
          <p:cNvPicPr preferRelativeResize="0"/>
          <p:nvPr/>
        </p:nvPicPr>
        <p:blipFill rotWithShape="1">
          <a:blip r:embed="rId5">
            <a:alphaModFix/>
          </a:blip>
          <a:srcRect b="0" l="0" r="0" t="0"/>
          <a:stretch/>
        </p:blipFill>
        <p:spPr>
          <a:xfrm>
            <a:off x="2328637" y="2372175"/>
            <a:ext cx="6066940" cy="5822699"/>
          </a:xfrm>
          <a:prstGeom prst="rect">
            <a:avLst/>
          </a:prstGeom>
          <a:noFill/>
          <a:ln>
            <a:noFill/>
          </a:ln>
        </p:spPr>
      </p:pic>
      <p:pic>
        <p:nvPicPr>
          <p:cNvPr id="398" name="Google Shape;398;g3ddb39084ca_0_22"/>
          <p:cNvPicPr preferRelativeResize="0"/>
          <p:nvPr/>
        </p:nvPicPr>
        <p:blipFill rotWithShape="1">
          <a:blip r:embed="rId6">
            <a:alphaModFix/>
          </a:blip>
          <a:srcRect b="0" l="0" r="0" t="0"/>
          <a:stretch/>
        </p:blipFill>
        <p:spPr>
          <a:xfrm>
            <a:off x="12068500" y="2700380"/>
            <a:ext cx="3890864" cy="5166292"/>
          </a:xfrm>
          <a:prstGeom prst="rect">
            <a:avLst/>
          </a:prstGeom>
          <a:noFill/>
          <a:ln>
            <a:noFill/>
          </a:ln>
        </p:spPr>
      </p:pic>
      <p:pic>
        <p:nvPicPr>
          <p:cNvPr id="399" name="Google Shape;399;g3ddb39084ca_0_22"/>
          <p:cNvPicPr preferRelativeResize="0"/>
          <p:nvPr/>
        </p:nvPicPr>
        <p:blipFill rotWithShape="1">
          <a:blip r:embed="rId7">
            <a:alphaModFix/>
          </a:blip>
          <a:srcRect b="0" l="0" r="0" t="0"/>
          <a:stretch/>
        </p:blipFill>
        <p:spPr>
          <a:xfrm>
            <a:off x="8079489" y="2437982"/>
            <a:ext cx="4122482" cy="5691088"/>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g3ddb39084ca_0_32"/>
          <p:cNvSpPr txBox="1"/>
          <p:nvPr/>
        </p:nvSpPr>
        <p:spPr>
          <a:xfrm>
            <a:off x="1621050" y="1425600"/>
            <a:ext cx="102882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AUTOMAÇÃO DE MARKETING</a:t>
            </a:r>
            <a:endParaRPr b="1" sz="4100">
              <a:solidFill>
                <a:schemeClr val="dk1"/>
              </a:solidFill>
              <a:latin typeface="Times New Roman"/>
              <a:ea typeface="Times New Roman"/>
              <a:cs typeface="Times New Roman"/>
              <a:sym typeface="Times New Roman"/>
            </a:endParaRPr>
          </a:p>
        </p:txBody>
      </p:sp>
      <p:sp>
        <p:nvSpPr>
          <p:cNvPr id="405" name="Google Shape;405;g3ddb39084ca_0_32"/>
          <p:cNvSpPr txBox="1"/>
          <p:nvPr/>
        </p:nvSpPr>
        <p:spPr>
          <a:xfrm>
            <a:off x="2046275" y="2360950"/>
            <a:ext cx="15137700" cy="5849700"/>
          </a:xfrm>
          <a:prstGeom prst="rect">
            <a:avLst/>
          </a:prstGeom>
          <a:noFill/>
          <a:ln>
            <a:noFill/>
          </a:ln>
        </p:spPr>
        <p:txBody>
          <a:bodyPr anchorCtr="0" anchor="ctr"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A automação de marketing é o uso do software e a tecnologia para otimizar as atividades de marketing repetitivas e manuais. Trata-se de uma técnica frequentemente usada nas atividades como email, publicidade e postagens de mídia social. E tem como objetivo economizar o tempo e recursos, aumentar o engajamento e atrair e qualificar novos clientes.</a:t>
            </a:r>
            <a:endParaRPr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0" i="0" sz="3300" u="none" cap="none" strike="noStrike">
              <a:solidFill>
                <a:schemeClr val="dk1"/>
              </a:solidFill>
              <a:latin typeface="Times New Roman"/>
              <a:ea typeface="Times New Roman"/>
              <a:cs typeface="Times New Roman"/>
              <a:sym typeface="Times New Roman"/>
            </a:endParaRPr>
          </a:p>
        </p:txBody>
      </p:sp>
      <p:sp>
        <p:nvSpPr>
          <p:cNvPr id="406" name="Google Shape;406;g3ddb39084ca_0_3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407" name="Google Shape;407;g3ddb39084ca_0_32"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408" name="Google Shape;408;g3ddb39084ca_0_32"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409" name="Google Shape;409;g3ddb39084ca_0_32"/>
          <p:cNvSpPr txBox="1"/>
          <p:nvPr/>
        </p:nvSpPr>
        <p:spPr>
          <a:xfrm>
            <a:off x="-22862" y="96661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RD Station</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g3ddb39084ca_0_43"/>
          <p:cNvSpPr txBox="1"/>
          <p:nvPr/>
        </p:nvSpPr>
        <p:spPr>
          <a:xfrm>
            <a:off x="1621050" y="1425600"/>
            <a:ext cx="49254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Funil de Marketing</a:t>
            </a:r>
            <a:endParaRPr b="0" i="0" sz="4100" u="none" cap="none" strike="noStrike">
              <a:solidFill>
                <a:schemeClr val="dk1"/>
              </a:solidFill>
              <a:latin typeface="Times New Roman"/>
              <a:ea typeface="Times New Roman"/>
              <a:cs typeface="Times New Roman"/>
              <a:sym typeface="Times New Roman"/>
            </a:endParaRPr>
          </a:p>
        </p:txBody>
      </p:sp>
      <p:sp>
        <p:nvSpPr>
          <p:cNvPr id="415" name="Google Shape;415;g3ddb39084ca_0_43"/>
          <p:cNvSpPr txBox="1"/>
          <p:nvPr/>
        </p:nvSpPr>
        <p:spPr>
          <a:xfrm>
            <a:off x="2046275" y="2360950"/>
            <a:ext cx="15137700" cy="22773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O funil de vendas é como um mapa que mostra a jornada de um cliente em potencial (leads), desde o momento em que ele conhece sua marca até o momento em que realiza a compra. Onde no topo você tem muitas pessoas interessadas e no fundo, um número menor de clientes que possivelmente compraram.</a:t>
            </a:r>
            <a:endParaRPr b="0" i="0" sz="3300" u="none" cap="none" strike="noStrike">
              <a:solidFill>
                <a:schemeClr val="dk1"/>
              </a:solidFill>
              <a:latin typeface="Times New Roman"/>
              <a:ea typeface="Times New Roman"/>
              <a:cs typeface="Times New Roman"/>
              <a:sym typeface="Times New Roman"/>
            </a:endParaRPr>
          </a:p>
        </p:txBody>
      </p:sp>
      <p:sp>
        <p:nvSpPr>
          <p:cNvPr id="416" name="Google Shape;416;g3ddb39084ca_0_4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417" name="Google Shape;417;g3ddb39084ca_0_4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418" name="Google Shape;418;g3ddb39084ca_0_4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419" name="Google Shape;419;g3ddb39084ca_0_43"/>
          <p:cNvSpPr txBox="1"/>
          <p:nvPr/>
        </p:nvSpPr>
        <p:spPr>
          <a:xfrm>
            <a:off x="-12"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u="sng">
                <a:solidFill>
                  <a:schemeClr val="hlink"/>
                </a:solidFill>
                <a:hlinkClick r:id="rId5"/>
              </a:rPr>
              <a:t>Salesforce, 2023</a:t>
            </a:r>
            <a:endParaRPr b="0" i="0" sz="2100" u="none" cap="none" strike="noStrike">
              <a:solidFill>
                <a:schemeClr val="dk1"/>
              </a:solidFill>
              <a:latin typeface="Arial"/>
              <a:ea typeface="Arial"/>
              <a:cs typeface="Arial"/>
              <a:sym typeface="Arial"/>
            </a:endParaRPr>
          </a:p>
        </p:txBody>
      </p:sp>
      <p:pic>
        <p:nvPicPr>
          <p:cNvPr id="420" name="Google Shape;420;g3ddb39084ca_0_43"/>
          <p:cNvPicPr preferRelativeResize="0"/>
          <p:nvPr/>
        </p:nvPicPr>
        <p:blipFill rotWithShape="1">
          <a:blip r:embed="rId6">
            <a:alphaModFix/>
          </a:blip>
          <a:srcRect b="0" l="0" r="0" t="0"/>
          <a:stretch/>
        </p:blipFill>
        <p:spPr>
          <a:xfrm>
            <a:off x="3501225" y="4467200"/>
            <a:ext cx="11285550" cy="43677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g3ddb39084ca_0_53"/>
          <p:cNvSpPr txBox="1"/>
          <p:nvPr/>
        </p:nvSpPr>
        <p:spPr>
          <a:xfrm>
            <a:off x="1621050" y="1425600"/>
            <a:ext cx="155628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COMO USAR A AUTOMAÇÃO DE MARKETING NA PRÁTICA?</a:t>
            </a:r>
            <a:endParaRPr b="0" i="0" sz="4100" u="none" cap="none" strike="noStrike">
              <a:solidFill>
                <a:schemeClr val="dk1"/>
              </a:solidFill>
              <a:latin typeface="Times New Roman"/>
              <a:ea typeface="Times New Roman"/>
              <a:cs typeface="Times New Roman"/>
              <a:sym typeface="Times New Roman"/>
            </a:endParaRPr>
          </a:p>
        </p:txBody>
      </p:sp>
      <p:sp>
        <p:nvSpPr>
          <p:cNvPr id="426" name="Google Shape;426;g3ddb39084ca_0_53"/>
          <p:cNvSpPr txBox="1"/>
          <p:nvPr/>
        </p:nvSpPr>
        <p:spPr>
          <a:xfrm>
            <a:off x="2046275" y="2360950"/>
            <a:ext cx="15137700" cy="58497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EMAIL MARKETING:</a:t>
            </a:r>
            <a:r>
              <a:rPr lang="pt-BR" sz="3300">
                <a:solidFill>
                  <a:schemeClr val="dk1"/>
                </a:solidFill>
                <a:latin typeface="Times New Roman"/>
                <a:ea typeface="Times New Roman"/>
                <a:cs typeface="Times New Roman"/>
                <a:sym typeface="Times New Roman"/>
              </a:rPr>
              <a:t> Usando as campanhas direcionadas para alcançar segmentos específicos de clientes, criando conteúdos sob medida para cada segmento e entregando com regularidade;</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MÍDIAS SOCIAIS:</a:t>
            </a:r>
            <a:r>
              <a:rPr lang="pt-BR" sz="3300">
                <a:solidFill>
                  <a:schemeClr val="dk1"/>
                </a:solidFill>
                <a:latin typeface="Times New Roman"/>
                <a:ea typeface="Times New Roman"/>
                <a:cs typeface="Times New Roman"/>
                <a:sym typeface="Times New Roman"/>
              </a:rPr>
              <a:t> Programe publicações e configure gatilhos e mensagens automáticas para o melhor contato com os clientes no chat;</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TESTE A/B:</a:t>
            </a:r>
            <a:r>
              <a:rPr lang="pt-BR" sz="3300">
                <a:solidFill>
                  <a:schemeClr val="dk1"/>
                </a:solidFill>
                <a:latin typeface="Times New Roman"/>
                <a:ea typeface="Times New Roman"/>
                <a:cs typeface="Times New Roman"/>
                <a:sym typeface="Times New Roman"/>
              </a:rPr>
              <a:t> Teste automaticamente variações de e-mails ou páginas web para determinar qual tem melhor desempenho em termos de engajamento e conversões. </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b="1" sz="3300">
              <a:solidFill>
                <a:schemeClr val="dk1"/>
              </a:solidFill>
              <a:latin typeface="Times New Roman"/>
              <a:ea typeface="Times New Roman"/>
              <a:cs typeface="Times New Roman"/>
              <a:sym typeface="Times New Roman"/>
            </a:endParaRPr>
          </a:p>
        </p:txBody>
      </p:sp>
      <p:sp>
        <p:nvSpPr>
          <p:cNvPr id="427" name="Google Shape;427;g3ddb39084ca_0_5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428" name="Google Shape;428;g3ddb39084ca_0_5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429" name="Google Shape;429;g3ddb39084ca_0_5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430" name="Google Shape;430;g3ddb39084ca_0_53"/>
          <p:cNvSpPr txBox="1"/>
          <p:nvPr/>
        </p:nvSpPr>
        <p:spPr>
          <a:xfrm>
            <a:off x="327338"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a:solidFill>
                  <a:schemeClr val="dk1"/>
                </a:solidFill>
              </a:rPr>
              <a:t>RD Station</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g3ddb39084ca_0_73"/>
          <p:cNvSpPr txBox="1"/>
          <p:nvPr/>
        </p:nvSpPr>
        <p:spPr>
          <a:xfrm>
            <a:off x="1621050" y="1425600"/>
            <a:ext cx="145707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PROGRAMA DE FIDELIDADE E INDICAÇÃO</a:t>
            </a:r>
            <a:endParaRPr b="0" i="0" sz="4100" u="none" cap="none" strike="noStrike">
              <a:solidFill>
                <a:schemeClr val="dk1"/>
              </a:solidFill>
              <a:latin typeface="Times New Roman"/>
              <a:ea typeface="Times New Roman"/>
              <a:cs typeface="Times New Roman"/>
              <a:sym typeface="Times New Roman"/>
            </a:endParaRPr>
          </a:p>
        </p:txBody>
      </p:sp>
      <p:sp>
        <p:nvSpPr>
          <p:cNvPr id="436" name="Google Shape;436;g3ddb39084ca_0_73"/>
          <p:cNvSpPr txBox="1"/>
          <p:nvPr/>
        </p:nvSpPr>
        <p:spPr>
          <a:xfrm>
            <a:off x="965825" y="2510375"/>
            <a:ext cx="16764900" cy="5849700"/>
          </a:xfrm>
          <a:prstGeom prst="rect">
            <a:avLst/>
          </a:prstGeom>
          <a:noFill/>
          <a:ln>
            <a:noFill/>
          </a:ln>
        </p:spPr>
        <p:txBody>
          <a:bodyPr anchorCtr="0" anchor="t"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RECOMPENSAS ATRAENTES:</a:t>
            </a:r>
            <a:r>
              <a:rPr lang="pt-BR" sz="3300">
                <a:solidFill>
                  <a:schemeClr val="dk1"/>
                </a:solidFill>
                <a:latin typeface="Times New Roman"/>
                <a:ea typeface="Times New Roman"/>
                <a:cs typeface="Times New Roman"/>
                <a:sym typeface="Times New Roman"/>
              </a:rPr>
              <a:t> Ofereça recompensas relevantes e valiosas para incentivar a fidelidade;</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ESTRUTURA DE PONTUAÇÃO:</a:t>
            </a:r>
            <a:r>
              <a:rPr lang="pt-BR" sz="3300">
                <a:solidFill>
                  <a:schemeClr val="dk1"/>
                </a:solidFill>
                <a:latin typeface="Times New Roman"/>
                <a:ea typeface="Times New Roman"/>
                <a:cs typeface="Times New Roman"/>
                <a:sym typeface="Times New Roman"/>
              </a:rPr>
              <a:t> Defina como os clientes aculumam pontos, seja por cada compra, indicação de amigos ou engajamento com sua marca;</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COMUNICAÇÃO CLARA:</a:t>
            </a:r>
            <a:r>
              <a:rPr lang="pt-BR" sz="3300">
                <a:solidFill>
                  <a:schemeClr val="dk1"/>
                </a:solidFill>
                <a:latin typeface="Times New Roman"/>
                <a:ea typeface="Times New Roman"/>
                <a:cs typeface="Times New Roman"/>
                <a:sym typeface="Times New Roman"/>
              </a:rPr>
              <a:t> Divulgue o programa de fidelidade aos clientes existentes por meio de e-mails, redes sociais e site.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FEEDBACK CONTÍNUO:</a:t>
            </a:r>
            <a:r>
              <a:rPr lang="pt-BR" sz="3300">
                <a:solidFill>
                  <a:schemeClr val="dk1"/>
                </a:solidFill>
                <a:latin typeface="Times New Roman"/>
                <a:ea typeface="Times New Roman"/>
                <a:cs typeface="Times New Roman"/>
                <a:sym typeface="Times New Roman"/>
              </a:rPr>
              <a:t> Esteja aberto a feedbacks dos clientes sobre o programa de fidelidade e faça ajustes conforme necessário para melhorar a experiência. </a:t>
            </a:r>
            <a:endParaRPr sz="3300">
              <a:solidFill>
                <a:schemeClr val="dk1"/>
              </a:solidFill>
              <a:latin typeface="Times New Roman"/>
              <a:ea typeface="Times New Roman"/>
              <a:cs typeface="Times New Roman"/>
              <a:sym typeface="Times New Roman"/>
            </a:endParaRPr>
          </a:p>
        </p:txBody>
      </p:sp>
      <p:sp>
        <p:nvSpPr>
          <p:cNvPr id="437" name="Google Shape;437;g3ddb39084ca_0_7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438" name="Google Shape;438;g3ddb39084ca_0_7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439" name="Google Shape;439;g3ddb39084ca_0_7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440" name="Google Shape;440;g3ddb39084ca_0_73"/>
          <p:cNvSpPr txBox="1"/>
          <p:nvPr/>
        </p:nvSpPr>
        <p:spPr>
          <a:xfrm>
            <a:off x="327338"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b="0" i="0" lang="pt-BR" sz="2100" u="none" cap="none" strike="noStrike">
                <a:solidFill>
                  <a:schemeClr val="dk1"/>
                </a:solidFill>
                <a:latin typeface="Arial"/>
                <a:ea typeface="Arial"/>
                <a:cs typeface="Arial"/>
                <a:sym typeface="Arial"/>
              </a:rPr>
              <a:t>Fonte: </a:t>
            </a:r>
            <a:r>
              <a:rPr lang="pt-BR" sz="2100" u="sng">
                <a:solidFill>
                  <a:schemeClr val="hlink"/>
                </a:solidFill>
                <a:hlinkClick r:id="rId5"/>
              </a:rPr>
              <a:t>Salesforce</a:t>
            </a:r>
            <a:endParaRPr b="0" i="0" sz="2100" u="none" cap="none" strike="noStrik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445" name="Shape 445"/>
        <p:cNvGrpSpPr/>
        <p:nvPr/>
      </p:nvGrpSpPr>
      <p:grpSpPr>
        <a:xfrm>
          <a:off x="0" y="0"/>
          <a:ext cx="0" cy="0"/>
          <a:chOff x="0" y="0"/>
          <a:chExt cx="0" cy="0"/>
        </a:xfrm>
      </p:grpSpPr>
      <p:sp>
        <p:nvSpPr>
          <p:cNvPr id="446" name="Google Shape;446;p29"/>
          <p:cNvSpPr/>
          <p:nvPr/>
        </p:nvSpPr>
        <p:spPr>
          <a:xfrm>
            <a:off x="895350" y="1929358"/>
            <a:ext cx="16497300" cy="7403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Sebrae. Tudo sobre marketing digital. Disponível em: </a:t>
            </a:r>
            <a:r>
              <a:rPr lang="pt-BR" sz="2800" u="sng">
                <a:solidFill>
                  <a:schemeClr val="hlink"/>
                </a:solidFill>
                <a:latin typeface="Times New Roman"/>
                <a:ea typeface="Times New Roman"/>
                <a:cs typeface="Times New Roman"/>
                <a:sym typeface="Times New Roman"/>
                <a:hlinkClick r:id="rId3"/>
              </a:rPr>
              <a:t>https://www.sebrae-sc.com.br/blog/tudo-sobre-marketing-digital</a:t>
            </a:r>
            <a:r>
              <a:rPr lang="pt-BR" sz="2800">
                <a:solidFill>
                  <a:srgbClr val="0B4803"/>
                </a:solidFill>
                <a:latin typeface="Times New Roman"/>
                <a:ea typeface="Times New Roman"/>
                <a:cs typeface="Times New Roman"/>
                <a:sym typeface="Times New Roman"/>
              </a:rPr>
              <a:t>. Acesso em: 08/07/2026.</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KOTLER, P.; ARMSTRONG, G. Princípios de Marketing. 18. ed. São Paulo: Pearson, 2023</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Top10.com. O melhor software de CRM de 2026 Aproxime-se de seus clientes. Disponível em: </a:t>
            </a:r>
            <a:r>
              <a:rPr lang="pt-BR" sz="2800" u="sng">
                <a:solidFill>
                  <a:schemeClr val="hlink"/>
                </a:solidFill>
                <a:latin typeface="Times New Roman"/>
                <a:ea typeface="Times New Roman"/>
                <a:cs typeface="Times New Roman"/>
                <a:sym typeface="Times New Roman"/>
                <a:hlinkClick r:id="rId4"/>
              </a:rPr>
              <a:t>https://www.top10.com/crm/br-comparison?utm_source=google&amp;kw=crms%20gratuitos&amp;c=652044105114&amp;t=search&amp;p=&amp;m=b&amp;adpos=&amp;dev=c&amp;devmod=&amp;mobval=0&amp;network=g&amp;campaignid=19868440253&amp;groupid=147668728016&amp;targetid=kwd-343612252995&amp;interest=&amp;physical=20086&amp;feedid=&amp;a=58959&amp;ts=&amp;topic=&amp;clicktype=&amp;camtype=&amp;gad_source=1&amp;gclid=Cj0KCQjwlvW2BhDyARIsADnIe-KtpatCW8KHwQQhNkzByEYaS3zIkcRRPVM5QE235wckpXHYvjv4SS0aAlkSEALw_wcB</a:t>
            </a:r>
            <a:r>
              <a:rPr lang="pt-BR" sz="2800">
                <a:solidFill>
                  <a:srgbClr val="0B4803"/>
                </a:solidFill>
                <a:latin typeface="Times New Roman"/>
                <a:ea typeface="Times New Roman"/>
                <a:cs typeface="Times New Roman"/>
                <a:sym typeface="Times New Roman"/>
              </a:rPr>
              <a:t>. Acesso em: 08/07/2026.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800"/>
              <a:buFont typeface="Arial"/>
              <a:buNone/>
            </a:pPr>
            <a:r>
              <a:rPr lang="pt-BR" sz="2800">
                <a:solidFill>
                  <a:srgbClr val="0B4803"/>
                </a:solidFill>
                <a:latin typeface="Times New Roman"/>
                <a:ea typeface="Times New Roman"/>
                <a:cs typeface="Times New Roman"/>
                <a:sym typeface="Times New Roman"/>
              </a:rPr>
              <a:t>Serasa experian. Tudo sobre marketing digital e estratégias online. </a:t>
            </a:r>
            <a:r>
              <a:rPr lang="pt-BR" sz="2800">
                <a:solidFill>
                  <a:srgbClr val="0B4803"/>
                </a:solidFill>
                <a:latin typeface="Times New Roman"/>
                <a:ea typeface="Times New Roman"/>
                <a:cs typeface="Times New Roman"/>
                <a:sym typeface="Times New Roman"/>
              </a:rPr>
              <a:t>Disponível em: </a:t>
            </a:r>
            <a:r>
              <a:rPr lang="pt-BR" sz="2800" u="sng">
                <a:solidFill>
                  <a:schemeClr val="hlink"/>
                </a:solidFill>
                <a:latin typeface="Times New Roman"/>
                <a:ea typeface="Times New Roman"/>
                <a:cs typeface="Times New Roman"/>
                <a:sym typeface="Times New Roman"/>
                <a:hlinkClick r:id="rId5"/>
              </a:rPr>
              <a:t>https://www.serasaexperian.com.br/conteudos/marketing-digital/</a:t>
            </a:r>
            <a:r>
              <a:rPr lang="pt-BR" sz="2800">
                <a:solidFill>
                  <a:srgbClr val="0B4803"/>
                </a:solidFill>
                <a:latin typeface="Times New Roman"/>
                <a:ea typeface="Times New Roman"/>
                <a:cs typeface="Times New Roman"/>
                <a:sym typeface="Times New Roman"/>
              </a:rPr>
              <a:t>. Acesso em: 08/07/2026.</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p:txBody>
      </p:sp>
      <p:sp>
        <p:nvSpPr>
          <p:cNvPr id="447" name="Google Shape;447;p29"/>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448" name="Google Shape;448;p29"/>
          <p:cNvSpPr txBox="1"/>
          <p:nvPr/>
        </p:nvSpPr>
        <p:spPr>
          <a:xfrm>
            <a:off x="7644000" y="776700"/>
            <a:ext cx="30000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rgbClr val="0B4803"/>
                </a:solidFill>
                <a:latin typeface="Times New Roman"/>
                <a:ea typeface="Times New Roman"/>
                <a:cs typeface="Times New Roman"/>
                <a:sym typeface="Times New Roman"/>
              </a:rPr>
              <a:t>Referências</a:t>
            </a:r>
            <a:endParaRPr b="1" i="0" sz="9200" u="none" cap="none" strike="noStrike">
              <a:solidFill>
                <a:srgbClr val="0B4803"/>
              </a:solidFill>
              <a:latin typeface="Trebuchet MS"/>
              <a:ea typeface="Trebuchet MS"/>
              <a:cs typeface="Trebuchet MS"/>
              <a:sym typeface="Trebuchet M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453" name="Shape 453"/>
        <p:cNvGrpSpPr/>
        <p:nvPr/>
      </p:nvGrpSpPr>
      <p:grpSpPr>
        <a:xfrm>
          <a:off x="0" y="0"/>
          <a:ext cx="0" cy="0"/>
          <a:chOff x="0" y="0"/>
          <a:chExt cx="0" cy="0"/>
        </a:xfrm>
      </p:grpSpPr>
      <p:sp>
        <p:nvSpPr>
          <p:cNvPr id="454" name="Google Shape;454;g3e4666200ae_0_9"/>
          <p:cNvSpPr/>
          <p:nvPr/>
        </p:nvSpPr>
        <p:spPr>
          <a:xfrm>
            <a:off x="637150" y="1790433"/>
            <a:ext cx="16497300" cy="7403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Brasil. Ministério do Desenvolvimento e Assistência Social, Família e Combate à Fome. </a:t>
            </a:r>
            <a:r>
              <a:rPr lang="pt-BR" sz="2800">
                <a:solidFill>
                  <a:srgbClr val="0B4803"/>
                </a:solidFill>
                <a:latin typeface="Times New Roman"/>
                <a:ea typeface="Times New Roman"/>
                <a:cs typeface="Times New Roman"/>
                <a:sym typeface="Times New Roman"/>
              </a:rPr>
              <a:t>Disponível em: </a:t>
            </a:r>
            <a:r>
              <a:rPr lang="pt-BR" sz="2800" u="sng">
                <a:solidFill>
                  <a:schemeClr val="hlink"/>
                </a:solidFill>
                <a:latin typeface="Times New Roman"/>
                <a:ea typeface="Times New Roman"/>
                <a:cs typeface="Times New Roman"/>
                <a:sym typeface="Times New Roman"/>
                <a:hlinkClick r:id="rId3"/>
              </a:rPr>
              <a:t>https://www.gov.br/mds/pt-br/acesso-a-informacao/governanca/integridade/campanhas/lgpd</a:t>
            </a:r>
            <a:r>
              <a:rPr lang="pt-BR" sz="2800">
                <a:solidFill>
                  <a:srgbClr val="0B4803"/>
                </a:solidFill>
                <a:latin typeface="Times New Roman"/>
                <a:ea typeface="Times New Roman"/>
                <a:cs typeface="Times New Roman"/>
                <a:sym typeface="Times New Roman"/>
              </a:rPr>
              <a:t>. Acesso em 08/07/2026.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Santa casa da Saúde Ribeirão Preto</a:t>
            </a:r>
            <a:r>
              <a:rPr b="0" i="0" lang="pt-BR" sz="2800" u="none" cap="none" strike="noStrike">
                <a:solidFill>
                  <a:srgbClr val="0B4803"/>
                </a:solidFill>
                <a:latin typeface="Times New Roman"/>
                <a:ea typeface="Times New Roman"/>
                <a:cs typeface="Times New Roman"/>
                <a:sym typeface="Times New Roman"/>
              </a:rPr>
              <a:t>. 28 de Janeiro. Dia Internacional da Proteção de Dados. D</a:t>
            </a:r>
            <a:r>
              <a:rPr lang="pt-BR" sz="2800">
                <a:solidFill>
                  <a:srgbClr val="0B4803"/>
                </a:solidFill>
                <a:latin typeface="Times New Roman"/>
                <a:ea typeface="Times New Roman"/>
                <a:cs typeface="Times New Roman"/>
                <a:sym typeface="Times New Roman"/>
              </a:rPr>
              <a:t>isponível em: </a:t>
            </a:r>
            <a:r>
              <a:rPr lang="pt-BR" sz="2800" u="sng">
                <a:solidFill>
                  <a:schemeClr val="hlink"/>
                </a:solidFill>
                <a:latin typeface="Times New Roman"/>
                <a:ea typeface="Times New Roman"/>
                <a:cs typeface="Times New Roman"/>
                <a:sym typeface="Times New Roman"/>
                <a:hlinkClick r:id="rId4"/>
              </a:rPr>
              <a:t>https://santacasasauderibeirao.com.br/site/28-de-janeiro-dia-internacional-da-protecao-de-dados/</a:t>
            </a:r>
            <a:r>
              <a:rPr lang="pt-BR" sz="2800">
                <a:solidFill>
                  <a:srgbClr val="0B4803"/>
                </a:solidFill>
                <a:latin typeface="Times New Roman"/>
                <a:ea typeface="Times New Roman"/>
                <a:cs typeface="Times New Roman"/>
                <a:sym typeface="Times New Roman"/>
              </a:rPr>
              <a:t>. Acesso em: 08/07/2026.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RD Station. Saiba o que é Automação de Marketing e como fazer na prática. Disponível em: </a:t>
            </a:r>
            <a:r>
              <a:rPr lang="pt-BR" sz="2800" u="sng">
                <a:solidFill>
                  <a:schemeClr val="hlink"/>
                </a:solidFill>
                <a:latin typeface="Times New Roman"/>
                <a:ea typeface="Times New Roman"/>
                <a:cs typeface="Times New Roman"/>
                <a:sym typeface="Times New Roman"/>
                <a:hlinkClick r:id="rId5"/>
              </a:rPr>
              <a:t>https://www.rdstation.com/blog/marketing/automacao-marketing/</a:t>
            </a:r>
            <a:r>
              <a:rPr lang="pt-BR" sz="2800">
                <a:solidFill>
                  <a:srgbClr val="0B4803"/>
                </a:solidFill>
                <a:latin typeface="Times New Roman"/>
                <a:ea typeface="Times New Roman"/>
                <a:cs typeface="Times New Roman"/>
                <a:sym typeface="Times New Roman"/>
              </a:rPr>
              <a:t>. Acesso em 08/07/2026.</a:t>
            </a:r>
            <a:endParaRPr b="1" sz="2400">
              <a:solidFill>
                <a:schemeClr val="dk1"/>
              </a:solidFill>
            </a:endParaRPr>
          </a:p>
          <a:p>
            <a:pPr indent="0" lvl="0" marL="0" marR="0" rtl="0" algn="l">
              <a:lnSpc>
                <a:spcPct val="100000"/>
              </a:lnSpc>
              <a:spcBef>
                <a:spcPts val="0"/>
              </a:spcBef>
              <a:spcAft>
                <a:spcPts val="0"/>
              </a:spcAft>
              <a:buClr>
                <a:srgbClr val="000000"/>
              </a:buClr>
              <a:buSzPts val="2800"/>
              <a:buFont typeface="Arial"/>
              <a:buNone/>
            </a:pPr>
            <a:r>
              <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lang="pt-BR" sz="2800">
                <a:solidFill>
                  <a:srgbClr val="0B4803"/>
                </a:solidFill>
                <a:latin typeface="Times New Roman"/>
                <a:ea typeface="Times New Roman"/>
                <a:cs typeface="Times New Roman"/>
                <a:sym typeface="Times New Roman"/>
              </a:rPr>
              <a:t>Salesforce. What is a loyalty program? Definition, strategies, and examples. Disponível em: </a:t>
            </a:r>
            <a:r>
              <a:rPr lang="pt-BR" sz="2800" u="sng">
                <a:solidFill>
                  <a:schemeClr val="hlink"/>
                </a:solidFill>
                <a:latin typeface="Times New Roman"/>
                <a:ea typeface="Times New Roman"/>
                <a:cs typeface="Times New Roman"/>
                <a:sym typeface="Times New Roman"/>
                <a:hlinkClick r:id="rId6"/>
              </a:rPr>
              <a:t>https://www.salesforce.com/marketing/loyalty-management/loyalty-programs/</a:t>
            </a:r>
            <a:r>
              <a:rPr lang="pt-BR" sz="2800">
                <a:solidFill>
                  <a:srgbClr val="0B4803"/>
                </a:solidFill>
                <a:latin typeface="Times New Roman"/>
                <a:ea typeface="Times New Roman"/>
                <a:cs typeface="Times New Roman"/>
                <a:sym typeface="Times New Roman"/>
              </a:rPr>
              <a:t>. Acesso em 08/07/2026.</a:t>
            </a:r>
            <a:endParaRPr sz="2800">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Times New Roman"/>
                <a:ea typeface="Times New Roman"/>
                <a:cs typeface="Times New Roman"/>
                <a:sym typeface="Times New Roman"/>
              </a:rPr>
              <a:t> </a:t>
            </a:r>
            <a:endParaRPr b="0" i="0" sz="2800" u="none" cap="none" strike="noStrike">
              <a:solidFill>
                <a:srgbClr val="0B4803"/>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pt-BR" sz="2800" u="none" cap="none" strike="noStrike">
                <a:solidFill>
                  <a:srgbClr val="0B4803"/>
                </a:solidFill>
                <a:latin typeface="Arial"/>
                <a:ea typeface="Arial"/>
                <a:cs typeface="Arial"/>
                <a:sym typeface="Arial"/>
              </a:rPr>
              <a:t> </a:t>
            </a:r>
            <a:endParaRPr b="0" i="0" sz="2800" u="none" cap="none" strike="noStrike">
              <a:solidFill>
                <a:srgbClr val="0B480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B4803"/>
              </a:solidFill>
              <a:latin typeface="Arial"/>
              <a:ea typeface="Arial"/>
              <a:cs typeface="Arial"/>
              <a:sym typeface="Arial"/>
            </a:endParaRPr>
          </a:p>
        </p:txBody>
      </p:sp>
      <p:sp>
        <p:nvSpPr>
          <p:cNvPr id="455" name="Google Shape;455;g3e4666200ae_0_9"/>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456" name="Google Shape;456;g3e4666200ae_0_9"/>
          <p:cNvSpPr txBox="1"/>
          <p:nvPr/>
        </p:nvSpPr>
        <p:spPr>
          <a:xfrm>
            <a:off x="637150" y="776700"/>
            <a:ext cx="30000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rgbClr val="0B4803"/>
                </a:solidFill>
                <a:latin typeface="Times New Roman"/>
                <a:ea typeface="Times New Roman"/>
                <a:cs typeface="Times New Roman"/>
                <a:sym typeface="Times New Roman"/>
              </a:rPr>
              <a:t>Referências</a:t>
            </a:r>
            <a:endParaRPr b="1" i="0" sz="9200" u="none" cap="none" strike="noStrike">
              <a:solidFill>
                <a:srgbClr val="0B4803"/>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3dac1984b51_5_192"/>
          <p:cNvSpPr txBox="1"/>
          <p:nvPr/>
        </p:nvSpPr>
        <p:spPr>
          <a:xfrm>
            <a:off x="1638300" y="1313275"/>
            <a:ext cx="15011400" cy="985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pt-BR" sz="4000" u="none" cap="none" strike="noStrike">
                <a:solidFill>
                  <a:schemeClr val="dk1"/>
                </a:solidFill>
                <a:latin typeface="Times New Roman"/>
                <a:ea typeface="Times New Roman"/>
                <a:cs typeface="Times New Roman"/>
                <a:sym typeface="Times New Roman"/>
              </a:rPr>
              <a:t>Discentes</a:t>
            </a:r>
            <a:endParaRPr b="1" i="0" sz="1800" u="none" cap="none" strike="noStrike">
              <a:solidFill>
                <a:schemeClr val="dk1"/>
              </a:solidFill>
              <a:latin typeface="Times New Roman"/>
              <a:ea typeface="Times New Roman"/>
              <a:cs typeface="Times New Roman"/>
              <a:sym typeface="Times New Roman"/>
            </a:endParaRPr>
          </a:p>
        </p:txBody>
      </p:sp>
      <p:sp>
        <p:nvSpPr>
          <p:cNvPr id="174" name="Google Shape;174;g3dac1984b51_5_192"/>
          <p:cNvSpPr txBox="1"/>
          <p:nvPr/>
        </p:nvSpPr>
        <p:spPr>
          <a:xfrm>
            <a:off x="8429425" y="3048363"/>
            <a:ext cx="6896100" cy="4402200"/>
          </a:xfrm>
          <a:prstGeom prst="rect">
            <a:avLst/>
          </a:prstGeom>
          <a:noFill/>
          <a:ln>
            <a:noFill/>
          </a:ln>
        </p:spPr>
        <p:txBody>
          <a:bodyPr anchorCtr="0" anchor="t" bIns="45700" lIns="91425" spcFirstLastPara="1" rIns="91425" wrap="square" tIns="45700">
            <a:spAutoFit/>
          </a:bodyPr>
          <a:lstStyle/>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José Araújo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José Eduardo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Maciel Francisco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Marcos André</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Neilson Monteiro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Victor Carvalho</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lang="pt-BR" sz="2800">
                <a:solidFill>
                  <a:schemeClr val="dk1"/>
                </a:solidFill>
                <a:latin typeface="Times New Roman"/>
                <a:ea typeface="Times New Roman"/>
                <a:cs typeface="Times New Roman"/>
                <a:sym typeface="Times New Roman"/>
              </a:rPr>
              <a:t>Marcus Monteiro</a:t>
            </a:r>
            <a:endParaRPr sz="2800">
              <a:solidFill>
                <a:schemeClr val="dk1"/>
              </a:solidFill>
              <a:latin typeface="Times New Roman"/>
              <a:ea typeface="Times New Roman"/>
              <a:cs typeface="Times New Roman"/>
              <a:sym typeface="Times New Roman"/>
            </a:endParaRPr>
          </a:p>
        </p:txBody>
      </p:sp>
      <p:sp>
        <p:nvSpPr>
          <p:cNvPr id="175" name="Google Shape;175;g3dac1984b51_5_192"/>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rgbClr val="0B4803"/>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176" name="Google Shape;176;g3dac1984b51_5_192"/>
          <p:cNvSpPr txBox="1"/>
          <p:nvPr/>
        </p:nvSpPr>
        <p:spPr>
          <a:xfrm>
            <a:off x="3471100" y="7968325"/>
            <a:ext cx="3324000" cy="631200"/>
          </a:xfrm>
          <a:prstGeom prst="rect">
            <a:avLst/>
          </a:prstGeom>
          <a:noFill/>
          <a:ln>
            <a:noFill/>
          </a:ln>
        </p:spPr>
        <p:txBody>
          <a:bodyPr anchorCtr="0" anchor="t" bIns="91425" lIns="91425" spcFirstLastPara="1" rIns="91425" wrap="square" tIns="91425">
            <a:spAutoFit/>
          </a:bodyPr>
          <a:lstStyle/>
          <a:p>
            <a:pPr indent="0" lvl="0" marL="12700" marR="0" rtl="0" algn="l">
              <a:lnSpc>
                <a:spcPct val="100000"/>
              </a:lnSpc>
              <a:spcBef>
                <a:spcPts val="0"/>
              </a:spcBef>
              <a:spcAft>
                <a:spcPts val="0"/>
              </a:spcAft>
              <a:buClr>
                <a:srgbClr val="000000"/>
              </a:buClr>
              <a:buSzPts val="2900"/>
              <a:buFont typeface="Arial"/>
              <a:buNone/>
            </a:pPr>
            <a:r>
              <a:rPr b="1" i="0" lang="pt-BR" sz="2900" u="none" cap="none" strike="noStrike">
                <a:solidFill>
                  <a:schemeClr val="dk1"/>
                </a:solidFill>
                <a:latin typeface="Times New Roman"/>
                <a:ea typeface="Times New Roman"/>
                <a:cs typeface="Times New Roman"/>
                <a:sym typeface="Times New Roman"/>
              </a:rPr>
              <a:t>Um oferecimento:</a:t>
            </a:r>
            <a:endParaRPr b="0" i="0" sz="1000" u="none" cap="none" strike="noStrike">
              <a:solidFill>
                <a:schemeClr val="dk1"/>
              </a:solidFill>
              <a:latin typeface="Times New Roman"/>
              <a:ea typeface="Times New Roman"/>
              <a:cs typeface="Times New Roman"/>
              <a:sym typeface="Times New Roman"/>
            </a:endParaRPr>
          </a:p>
        </p:txBody>
      </p:sp>
      <p:pic>
        <p:nvPicPr>
          <p:cNvPr id="177" name="Google Shape;177;g3dac1984b51_5_192"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178" name="Google Shape;178;g3dac1984b51_5_192"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179" name="Google Shape;179;g3dac1984b51_5_192"/>
          <p:cNvSpPr txBox="1"/>
          <p:nvPr/>
        </p:nvSpPr>
        <p:spPr>
          <a:xfrm>
            <a:off x="2151875" y="3048375"/>
            <a:ext cx="6277500" cy="3755700"/>
          </a:xfrm>
          <a:prstGeom prst="rect">
            <a:avLst/>
          </a:prstGeom>
          <a:noFill/>
          <a:ln>
            <a:noFill/>
          </a:ln>
        </p:spPr>
        <p:txBody>
          <a:bodyPr anchorCtr="0" anchor="t" bIns="45700" lIns="91425" spcFirstLastPara="1" rIns="91425" wrap="square" tIns="45700">
            <a:spAutoFit/>
          </a:bodyPr>
          <a:lstStyle/>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Acelina Cristiana</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Alberto Marcos</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Caio Barbosa</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Davi Emanuel</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Dicla Jemima</a:t>
            </a:r>
            <a:endParaRPr b="0" i="0" sz="2800" u="none" cap="none" strike="noStrike">
              <a:solidFill>
                <a:schemeClr val="dk1"/>
              </a:solidFill>
              <a:latin typeface="Times New Roman"/>
              <a:ea typeface="Times New Roman"/>
              <a:cs typeface="Times New Roman"/>
              <a:sym typeface="Times New Roman"/>
            </a:endParaRPr>
          </a:p>
          <a:p>
            <a:pPr indent="-406400" lvl="0" marL="457200" marR="0" rtl="0" algn="l">
              <a:lnSpc>
                <a:spcPct val="150000"/>
              </a:lnSpc>
              <a:spcBef>
                <a:spcPts val="0"/>
              </a:spcBef>
              <a:spcAft>
                <a:spcPts val="0"/>
              </a:spcAft>
              <a:buClr>
                <a:schemeClr val="dk1"/>
              </a:buClr>
              <a:buSzPts val="2800"/>
              <a:buFont typeface="Times New Roman"/>
              <a:buChar char="●"/>
            </a:pPr>
            <a:r>
              <a:rPr b="0" i="0" lang="pt-BR" sz="2800" u="none" cap="none" strike="noStrike">
                <a:solidFill>
                  <a:schemeClr val="dk1"/>
                </a:solidFill>
                <a:latin typeface="Times New Roman"/>
                <a:ea typeface="Times New Roman"/>
                <a:cs typeface="Times New Roman"/>
                <a:sym typeface="Times New Roman"/>
              </a:rPr>
              <a:t>Gimyson Bezerra</a:t>
            </a:r>
            <a:endParaRPr b="0" i="0" sz="2800" u="none" cap="none" strike="noStrike">
              <a:solidFill>
                <a:schemeClr val="dk1"/>
              </a:solidFill>
              <a:highlight>
                <a:srgbClr val="FAFAFA"/>
              </a:highlight>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3dac1984b51_1_94"/>
          <p:cNvSpPr txBox="1"/>
          <p:nvPr/>
        </p:nvSpPr>
        <p:spPr>
          <a:xfrm>
            <a:off x="7256625" y="3864000"/>
            <a:ext cx="3356100" cy="708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pt-BR" sz="4000" u="none" cap="none" strike="noStrike">
                <a:solidFill>
                  <a:schemeClr val="dk1"/>
                </a:solidFill>
                <a:latin typeface="Times New Roman"/>
                <a:ea typeface="Times New Roman"/>
                <a:cs typeface="Times New Roman"/>
                <a:sym typeface="Times New Roman"/>
              </a:rPr>
              <a:t>TEMA </a:t>
            </a:r>
            <a:r>
              <a:rPr b="1" lang="pt-BR" sz="4000">
                <a:solidFill>
                  <a:schemeClr val="dk1"/>
                </a:solidFill>
                <a:latin typeface="Times New Roman"/>
                <a:ea typeface="Times New Roman"/>
                <a:cs typeface="Times New Roman"/>
                <a:sym typeface="Times New Roman"/>
              </a:rPr>
              <a:t>13</a:t>
            </a:r>
            <a:endParaRPr b="0" i="0" sz="4000" u="none" cap="none" strike="noStrike">
              <a:solidFill>
                <a:schemeClr val="dk1"/>
              </a:solidFill>
              <a:latin typeface="Times New Roman"/>
              <a:ea typeface="Times New Roman"/>
              <a:cs typeface="Times New Roman"/>
              <a:sym typeface="Times New Roman"/>
            </a:endParaRPr>
          </a:p>
        </p:txBody>
      </p:sp>
      <p:sp>
        <p:nvSpPr>
          <p:cNvPr id="185" name="Google Shape;185;g3dac1984b51_1_94"/>
          <p:cNvSpPr txBox="1"/>
          <p:nvPr/>
        </p:nvSpPr>
        <p:spPr>
          <a:xfrm>
            <a:off x="2924250" y="4681800"/>
            <a:ext cx="12406800" cy="923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lang="pt-BR" sz="3600">
                <a:solidFill>
                  <a:schemeClr val="dk1"/>
                </a:solidFill>
                <a:latin typeface="Times New Roman"/>
                <a:ea typeface="Times New Roman"/>
                <a:cs typeface="Times New Roman"/>
                <a:sym typeface="Times New Roman"/>
              </a:rPr>
              <a:t>Como atingir seu público alvo utilizando o Marketing Digital</a:t>
            </a:r>
            <a:endParaRPr sz="3600">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3600"/>
              <a:buFont typeface="Arial"/>
              <a:buNone/>
            </a:pPr>
            <a:r>
              <a:t/>
            </a:r>
            <a:endParaRPr sz="3600">
              <a:solidFill>
                <a:schemeClr val="dk1"/>
              </a:solidFill>
              <a:latin typeface="Times New Roman"/>
              <a:ea typeface="Times New Roman"/>
              <a:cs typeface="Times New Roman"/>
              <a:sym typeface="Times New Roman"/>
            </a:endParaRPr>
          </a:p>
        </p:txBody>
      </p:sp>
      <p:sp>
        <p:nvSpPr>
          <p:cNvPr id="186" name="Google Shape;186;g3dac1984b51_1_9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187" name="Google Shape;187;g3dac1984b51_1_9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188" name="Google Shape;188;g3dac1984b51_1_9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3dbdfe328d2_0_63"/>
          <p:cNvSpPr txBox="1"/>
          <p:nvPr/>
        </p:nvSpPr>
        <p:spPr>
          <a:xfrm>
            <a:off x="1621050" y="1425600"/>
            <a:ext cx="97500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Plano de marketing digital</a:t>
            </a:r>
            <a:endParaRPr b="1" sz="4100">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4100"/>
              <a:buFont typeface="Arial"/>
              <a:buNone/>
            </a:pPr>
            <a:r>
              <a:t/>
            </a:r>
            <a:endParaRPr b="1" sz="4100">
              <a:solidFill>
                <a:schemeClr val="dk1"/>
              </a:solidFill>
              <a:latin typeface="Times New Roman"/>
              <a:ea typeface="Times New Roman"/>
              <a:cs typeface="Times New Roman"/>
              <a:sym typeface="Times New Roman"/>
            </a:endParaRPr>
          </a:p>
        </p:txBody>
      </p:sp>
      <p:sp>
        <p:nvSpPr>
          <p:cNvPr id="194" name="Google Shape;194;g3dbdfe328d2_0_63"/>
          <p:cNvSpPr txBox="1"/>
          <p:nvPr/>
        </p:nvSpPr>
        <p:spPr>
          <a:xfrm>
            <a:off x="2046263" y="2104125"/>
            <a:ext cx="15137700" cy="6593100"/>
          </a:xfrm>
          <a:prstGeom prst="rect">
            <a:avLst/>
          </a:prstGeom>
          <a:noFill/>
          <a:ln>
            <a:noFill/>
          </a:ln>
        </p:spPr>
        <p:txBody>
          <a:bodyPr anchorCtr="0" anchor="ctr" bIns="45725" lIns="91425" spcFirstLastPara="1" rIns="91425" wrap="square" tIns="45725">
            <a:noAutofit/>
          </a:bodyPr>
          <a:lstStyle/>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Conceito</a:t>
            </a:r>
            <a:endParaRPr b="1"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lang="pt-BR" sz="3300">
                <a:solidFill>
                  <a:schemeClr val="dk1"/>
                </a:solidFill>
                <a:latin typeface="Times New Roman"/>
                <a:ea typeface="Times New Roman"/>
                <a:cs typeface="Times New Roman"/>
                <a:sym typeface="Times New Roman"/>
              </a:rPr>
              <a:t>É um documento que contém a caracterização do negócio, sua forma de operar, suas estratégias, seu plano para conquistar uma fatia do mercado e as projeções de despesas, receitas e resultados financeiros.</a:t>
            </a:r>
            <a:endParaRPr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None/>
            </a:pPr>
            <a:r>
              <a:t/>
            </a:r>
            <a:endParaRPr b="1"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Organizar as ideias ao iniciar um novo empreendimento;</a:t>
            </a:r>
            <a:endParaRPr b="1"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Orientar a expansão de empresas já em atividade;</a:t>
            </a:r>
            <a:endParaRPr b="1"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Apoiar a administração do negócio, seja em seus números, atividades e estratégias;</a:t>
            </a:r>
            <a:endParaRPr b="1"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Captar recursos, sejam financeiros, humanos ou parcerias. </a:t>
            </a:r>
            <a:endParaRPr b="1" sz="3300">
              <a:solidFill>
                <a:schemeClr val="dk1"/>
              </a:solidFill>
              <a:latin typeface="Times New Roman"/>
              <a:ea typeface="Times New Roman"/>
              <a:cs typeface="Times New Roman"/>
              <a:sym typeface="Times New Roman"/>
            </a:endParaRPr>
          </a:p>
        </p:txBody>
      </p:sp>
      <p:sp>
        <p:nvSpPr>
          <p:cNvPr id="195" name="Google Shape;195;g3dbdfe328d2_0_63"/>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196" name="Google Shape;196;g3dbdfe328d2_0_63"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197" name="Google Shape;197;g3dbdfe328d2_0_63"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198" name="Google Shape;198;g3dbdfe328d2_0_63"/>
          <p:cNvSpPr txBox="1"/>
          <p:nvPr/>
        </p:nvSpPr>
        <p:spPr>
          <a:xfrm>
            <a:off x="327338"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Sebrae, 2025</a:t>
            </a:r>
            <a:endParaRPr sz="21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g3dbdfe328d2_0_134"/>
          <p:cNvSpPr txBox="1"/>
          <p:nvPr/>
        </p:nvSpPr>
        <p:spPr>
          <a:xfrm>
            <a:off x="1642575" y="973650"/>
            <a:ext cx="49254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Análise de Mercado</a:t>
            </a:r>
            <a:endParaRPr b="0" i="0" sz="4100" u="none" cap="none" strike="noStrike">
              <a:solidFill>
                <a:schemeClr val="dk1"/>
              </a:solidFill>
              <a:latin typeface="Times New Roman"/>
              <a:ea typeface="Times New Roman"/>
              <a:cs typeface="Times New Roman"/>
              <a:sym typeface="Times New Roman"/>
            </a:endParaRPr>
          </a:p>
        </p:txBody>
      </p:sp>
      <p:sp>
        <p:nvSpPr>
          <p:cNvPr id="204" name="Google Shape;204;g3dbdfe328d2_0_134"/>
          <p:cNvSpPr txBox="1"/>
          <p:nvPr/>
        </p:nvSpPr>
        <p:spPr>
          <a:xfrm>
            <a:off x="1992450" y="1912000"/>
            <a:ext cx="15137700" cy="6462300"/>
          </a:xfrm>
          <a:prstGeom prst="rect">
            <a:avLst/>
          </a:prstGeom>
          <a:noFill/>
          <a:ln>
            <a:noFill/>
          </a:ln>
        </p:spPr>
        <p:txBody>
          <a:bodyPr anchorCtr="0" anchor="ctr"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Pesquisa de Mercado O objetivo da nossa pesquisa de mercado é aprofundar a compreensão das necessidades, desejos e comportamentos do público-alvo, ao mesmo tempo em que analisamos o setor no qual seu negócio está inserido. Esse processo nos permitirá obter uma visão detalhada das principais tendências do mercado e identificar os concorrentes relevantes. Com essas informações, poderemos oferecer insights valiosos que ajudarão a moldar estratégias mais assertivas e a adaptar seu negócio às dinâmicas do mercado. Divida o seu público-alvo em segmentos menores para direcionar suas estratégias com uma abordagem mais eficiente. Exemplificando: Sua empresa atua no ramo de vendas de moda masculina; quebre em blocos de idade, tendências(lifestyle, musical, cultura pop, celebridades) estilos(paleta de cores) e acessibilidade(preços, estoque, logística).</a:t>
            </a:r>
            <a:endParaRPr b="0" i="0" sz="3300" u="none" cap="none" strike="noStrike">
              <a:solidFill>
                <a:schemeClr val="dk1"/>
              </a:solidFill>
              <a:latin typeface="Times New Roman"/>
              <a:ea typeface="Times New Roman"/>
              <a:cs typeface="Times New Roman"/>
              <a:sym typeface="Times New Roman"/>
            </a:endParaRPr>
          </a:p>
        </p:txBody>
      </p:sp>
      <p:sp>
        <p:nvSpPr>
          <p:cNvPr id="205" name="Google Shape;205;g3dbdfe328d2_0_13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06" name="Google Shape;206;g3dbdfe328d2_0_13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07" name="Google Shape;207;g3dbdfe328d2_0_13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08" name="Google Shape;208;g3dbdfe328d2_0_134"/>
          <p:cNvSpPr txBox="1"/>
          <p:nvPr/>
        </p:nvSpPr>
        <p:spPr>
          <a:xfrm>
            <a:off x="327338"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Sebrae, 2025</a:t>
            </a:r>
            <a:endParaRPr sz="21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g3dbdfe328d2_0_144"/>
          <p:cNvSpPr txBox="1"/>
          <p:nvPr/>
        </p:nvSpPr>
        <p:spPr>
          <a:xfrm>
            <a:off x="1621050" y="1425600"/>
            <a:ext cx="49254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Objetivo</a:t>
            </a:r>
            <a:endParaRPr b="1" sz="4100">
              <a:solidFill>
                <a:schemeClr val="dk1"/>
              </a:solidFill>
              <a:latin typeface="Times New Roman"/>
              <a:ea typeface="Times New Roman"/>
              <a:cs typeface="Times New Roman"/>
              <a:sym typeface="Times New Roman"/>
            </a:endParaRPr>
          </a:p>
        </p:txBody>
      </p:sp>
      <p:sp>
        <p:nvSpPr>
          <p:cNvPr id="214" name="Google Shape;214;g3dbdfe328d2_0_144"/>
          <p:cNvSpPr txBox="1"/>
          <p:nvPr/>
        </p:nvSpPr>
        <p:spPr>
          <a:xfrm>
            <a:off x="2046275" y="2104125"/>
            <a:ext cx="15137700" cy="4428000"/>
          </a:xfrm>
          <a:prstGeom prst="rect">
            <a:avLst/>
          </a:prstGeom>
          <a:noFill/>
          <a:ln>
            <a:noFill/>
          </a:ln>
        </p:spPr>
        <p:txBody>
          <a:bodyPr anchorCtr="0" anchor="t"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lang="pt-BR" sz="3300">
                <a:solidFill>
                  <a:schemeClr val="dk1"/>
                </a:solidFill>
                <a:latin typeface="Times New Roman"/>
                <a:ea typeface="Times New Roman"/>
                <a:cs typeface="Times New Roman"/>
                <a:sym typeface="Times New Roman"/>
              </a:rPr>
              <a:t>O objetivo de uma empresa é a direção estratégica que define sua razão de ser, onde ela quer chegar e como medir seu sucesso. Definir esses alvos orienta a tomada de decisão, alinhar os colaboradores e garante a sobrevivência e o crescimento sustentável do negócio a longo prazo. É importante definir os objetivos baseados em análises fundamentadas sobre o mercado, uma vez que a empresa irá precisar dos objetivos claros para alocar seus recursos de forma eficiente para ter retorno. Será necessário definir metas claras, alcançáveis, mensuráveis e com prazos definidos para a sua estratégia.</a:t>
            </a:r>
            <a:endParaRPr i="0" sz="3300" u="none" cap="none" strike="noStrike">
              <a:solidFill>
                <a:schemeClr val="dk1"/>
              </a:solidFill>
              <a:latin typeface="Times New Roman"/>
              <a:ea typeface="Times New Roman"/>
              <a:cs typeface="Times New Roman"/>
              <a:sym typeface="Times New Roman"/>
            </a:endParaRPr>
          </a:p>
        </p:txBody>
      </p:sp>
      <p:sp>
        <p:nvSpPr>
          <p:cNvPr id="215" name="Google Shape;215;g3dbdfe328d2_0_14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16" name="Google Shape;216;g3dbdfe328d2_0_14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17" name="Google Shape;217;g3dbdfe328d2_0_14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18" name="Google Shape;218;g3dbdfe328d2_0_144"/>
          <p:cNvSpPr txBox="1"/>
          <p:nvPr/>
        </p:nvSpPr>
        <p:spPr>
          <a:xfrm>
            <a:off x="327338" y="9686700"/>
            <a:ext cx="45000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Sebrae, 2025</a:t>
            </a:r>
            <a:endParaRPr sz="21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3dbdfe328d2_0_165"/>
          <p:cNvSpPr txBox="1"/>
          <p:nvPr/>
        </p:nvSpPr>
        <p:spPr>
          <a:xfrm>
            <a:off x="1621050" y="1425600"/>
            <a:ext cx="49254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Público alvo </a:t>
            </a:r>
            <a:endParaRPr b="1" sz="4100">
              <a:solidFill>
                <a:schemeClr val="dk1"/>
              </a:solidFill>
              <a:latin typeface="Times New Roman"/>
              <a:ea typeface="Times New Roman"/>
              <a:cs typeface="Times New Roman"/>
              <a:sym typeface="Times New Roman"/>
            </a:endParaRPr>
          </a:p>
        </p:txBody>
      </p:sp>
      <p:sp>
        <p:nvSpPr>
          <p:cNvPr id="224" name="Google Shape;224;g3dbdfe328d2_0_165"/>
          <p:cNvSpPr txBox="1"/>
          <p:nvPr/>
        </p:nvSpPr>
        <p:spPr>
          <a:xfrm>
            <a:off x="2046263" y="2104125"/>
            <a:ext cx="15137700" cy="6593100"/>
          </a:xfrm>
          <a:prstGeom prst="rect">
            <a:avLst/>
          </a:prstGeom>
          <a:noFill/>
          <a:ln>
            <a:noFill/>
          </a:ln>
        </p:spPr>
        <p:txBody>
          <a:bodyPr anchorCtr="0" anchor="ctr" bIns="45725" lIns="91425" spcFirstLastPara="1" rIns="91425" wrap="square" tIns="45725">
            <a:noAutofit/>
          </a:bodyPr>
          <a:lstStyle/>
          <a:p>
            <a:pPr indent="0" lvl="0" marL="0" marR="0" rtl="0" algn="just">
              <a:lnSpc>
                <a:spcPct val="100000"/>
              </a:lnSpc>
              <a:spcBef>
                <a:spcPts val="0"/>
              </a:spcBef>
              <a:spcAft>
                <a:spcPts val="0"/>
              </a:spcAft>
              <a:buClr>
                <a:srgbClr val="000000"/>
              </a:buClr>
              <a:buSzPts val="3300"/>
              <a:buFont typeface="Arial"/>
              <a:buNone/>
            </a:pPr>
            <a:r>
              <a:rPr b="1" lang="pt-BR" sz="3300">
                <a:solidFill>
                  <a:schemeClr val="dk1"/>
                </a:solidFill>
                <a:latin typeface="Times New Roman"/>
                <a:ea typeface="Times New Roman"/>
                <a:cs typeface="Times New Roman"/>
                <a:sym typeface="Times New Roman"/>
              </a:rPr>
              <a:t>SEGMENTOS </a:t>
            </a:r>
            <a:endParaRPr b="1" sz="3300">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3300"/>
              <a:buFont typeface="Arial"/>
              <a:buNone/>
            </a:pPr>
            <a:r>
              <a:t/>
            </a:r>
            <a:endParaRPr b="1"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Geográfico</a:t>
            </a:r>
            <a:r>
              <a:rPr lang="pt-BR" sz="3300">
                <a:solidFill>
                  <a:schemeClr val="dk1"/>
                </a:solidFill>
                <a:latin typeface="Times New Roman"/>
                <a:ea typeface="Times New Roman"/>
                <a:cs typeface="Times New Roman"/>
                <a:sym typeface="Times New Roman"/>
              </a:rPr>
              <a:t>: País, região, estado, cidade, rural/urbano, densidade e clima;</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Demográfico</a:t>
            </a:r>
            <a:r>
              <a:rPr lang="pt-BR" sz="3300">
                <a:solidFill>
                  <a:schemeClr val="dk1"/>
                </a:solidFill>
                <a:latin typeface="Times New Roman"/>
                <a:ea typeface="Times New Roman"/>
                <a:cs typeface="Times New Roman"/>
                <a:sym typeface="Times New Roman"/>
              </a:rPr>
              <a:t>: Idade, gênero, ciclo de vida (solteiro, casado, com/sem filhos e etc), renda, escolaridade, raça;</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Psicográfico</a:t>
            </a:r>
            <a:r>
              <a:rPr lang="pt-BR" sz="3300">
                <a:solidFill>
                  <a:schemeClr val="dk1"/>
                </a:solidFill>
                <a:latin typeface="Times New Roman"/>
                <a:ea typeface="Times New Roman"/>
                <a:cs typeface="Times New Roman"/>
                <a:sym typeface="Times New Roman"/>
              </a:rPr>
              <a:t>: Estilo de vida (saudável, minimalista e etc), personalidade (sociável, conservador e etc)</a:t>
            </a:r>
            <a:endParaRPr sz="3300">
              <a:solidFill>
                <a:schemeClr val="dk1"/>
              </a:solidFill>
              <a:latin typeface="Times New Roman"/>
              <a:ea typeface="Times New Roman"/>
              <a:cs typeface="Times New Roman"/>
              <a:sym typeface="Times New Roman"/>
            </a:endParaRPr>
          </a:p>
          <a:p>
            <a:pPr indent="0" lvl="0" marL="457200" marR="0" rtl="0" algn="just">
              <a:lnSpc>
                <a:spcPct val="100000"/>
              </a:lnSpc>
              <a:spcBef>
                <a:spcPts val="0"/>
              </a:spcBef>
              <a:spcAft>
                <a:spcPts val="0"/>
              </a:spcAft>
              <a:buNone/>
            </a:pPr>
            <a:r>
              <a:t/>
            </a:r>
            <a:endParaRPr sz="3300">
              <a:solidFill>
                <a:schemeClr val="dk1"/>
              </a:solidFill>
              <a:latin typeface="Times New Roman"/>
              <a:ea typeface="Times New Roman"/>
              <a:cs typeface="Times New Roman"/>
              <a:sym typeface="Times New Roman"/>
            </a:endParaRPr>
          </a:p>
          <a:p>
            <a:pPr indent="-438150" lvl="0" marL="457200" marR="0" rtl="0" algn="just">
              <a:lnSpc>
                <a:spcPct val="100000"/>
              </a:lnSpc>
              <a:spcBef>
                <a:spcPts val="0"/>
              </a:spcBef>
              <a:spcAft>
                <a:spcPts val="0"/>
              </a:spcAft>
              <a:buClr>
                <a:schemeClr val="dk1"/>
              </a:buClr>
              <a:buSzPts val="3300"/>
              <a:buFont typeface="Times New Roman"/>
              <a:buChar char="●"/>
            </a:pPr>
            <a:r>
              <a:rPr b="1" lang="pt-BR" sz="3300">
                <a:solidFill>
                  <a:schemeClr val="dk1"/>
                </a:solidFill>
                <a:latin typeface="Times New Roman"/>
                <a:ea typeface="Times New Roman"/>
                <a:cs typeface="Times New Roman"/>
                <a:sym typeface="Times New Roman"/>
              </a:rPr>
              <a:t>Comportamental</a:t>
            </a:r>
            <a:r>
              <a:rPr lang="pt-BR" sz="3300">
                <a:solidFill>
                  <a:schemeClr val="dk1"/>
                </a:solidFill>
                <a:latin typeface="Times New Roman"/>
                <a:ea typeface="Times New Roman"/>
                <a:cs typeface="Times New Roman"/>
                <a:sym typeface="Times New Roman"/>
              </a:rPr>
              <a:t>: Intensidade do uso, status de lealdade, sensibilidade ao marketing (qualidade, preço, promoção e etc.).</a:t>
            </a:r>
            <a:endParaRPr b="0" i="0" sz="3300" u="none" cap="none" strike="noStrike">
              <a:solidFill>
                <a:schemeClr val="dk1"/>
              </a:solidFill>
              <a:latin typeface="Times New Roman"/>
              <a:ea typeface="Times New Roman"/>
              <a:cs typeface="Times New Roman"/>
              <a:sym typeface="Times New Roman"/>
            </a:endParaRPr>
          </a:p>
        </p:txBody>
      </p:sp>
      <p:sp>
        <p:nvSpPr>
          <p:cNvPr id="225" name="Google Shape;225;g3dbdfe328d2_0_165"/>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26" name="Google Shape;226;g3dbdfe328d2_0_165"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27" name="Google Shape;227;g3dbdfe328d2_0_165"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28" name="Google Shape;228;g3dbdfe328d2_0_165"/>
          <p:cNvSpPr txBox="1"/>
          <p:nvPr/>
        </p:nvSpPr>
        <p:spPr>
          <a:xfrm>
            <a:off x="327375" y="9686700"/>
            <a:ext cx="142398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KOTLER, P.; ARMSTRONG, G. Princípios de Marketing. 18. ed. São Paulo: Pearson, 2023. </a:t>
            </a:r>
            <a:endParaRPr sz="21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g3dbdfe328d2_0_174"/>
          <p:cNvSpPr txBox="1"/>
          <p:nvPr/>
        </p:nvSpPr>
        <p:spPr>
          <a:xfrm>
            <a:off x="1621050" y="1425600"/>
            <a:ext cx="7877700" cy="562500"/>
          </a:xfrm>
          <a:prstGeom prst="rect">
            <a:avLst/>
          </a:prstGeom>
          <a:noFill/>
          <a:ln>
            <a:noFill/>
          </a:ln>
        </p:spPr>
        <p:txBody>
          <a:bodyPr anchorCtr="0" anchor="ctr" bIns="45725" lIns="91425" spcFirstLastPara="1" rIns="91425" wrap="square" tIns="45725">
            <a:noAutofit/>
          </a:bodyPr>
          <a:lstStyle/>
          <a:p>
            <a:pPr indent="0" lvl="0" marL="0" marR="0" rtl="0" algn="l">
              <a:lnSpc>
                <a:spcPct val="100000"/>
              </a:lnSpc>
              <a:spcBef>
                <a:spcPts val="0"/>
              </a:spcBef>
              <a:spcAft>
                <a:spcPts val="0"/>
              </a:spcAft>
              <a:buClr>
                <a:srgbClr val="000000"/>
              </a:buClr>
              <a:buSzPts val="4100"/>
              <a:buFont typeface="Arial"/>
              <a:buNone/>
            </a:pPr>
            <a:r>
              <a:rPr b="1" lang="pt-BR" sz="4100">
                <a:solidFill>
                  <a:schemeClr val="dk1"/>
                </a:solidFill>
                <a:latin typeface="Times New Roman"/>
                <a:ea typeface="Times New Roman"/>
                <a:cs typeface="Times New Roman"/>
                <a:sym typeface="Times New Roman"/>
              </a:rPr>
              <a:t>Definição do público alvo </a:t>
            </a:r>
            <a:endParaRPr b="1" sz="4100">
              <a:solidFill>
                <a:schemeClr val="dk1"/>
              </a:solidFill>
              <a:latin typeface="Times New Roman"/>
              <a:ea typeface="Times New Roman"/>
              <a:cs typeface="Times New Roman"/>
              <a:sym typeface="Times New Roman"/>
            </a:endParaRPr>
          </a:p>
        </p:txBody>
      </p:sp>
      <p:sp>
        <p:nvSpPr>
          <p:cNvPr id="234" name="Google Shape;234;g3dbdfe328d2_0_174"/>
          <p:cNvSpPr/>
          <p:nvPr/>
        </p:nvSpPr>
        <p:spPr>
          <a:xfrm>
            <a:off x="-22862" y="-12"/>
            <a:ext cx="18333720" cy="563380"/>
          </a:xfrm>
          <a:custGeom>
            <a:rect b="b" l="l" r="r" t="t"/>
            <a:pathLst>
              <a:path extrusionOk="0" h="561975" w="18288000">
                <a:moveTo>
                  <a:pt x="18287998" y="561880"/>
                </a:moveTo>
                <a:lnTo>
                  <a:pt x="0" y="561880"/>
                </a:lnTo>
                <a:lnTo>
                  <a:pt x="0" y="0"/>
                </a:lnTo>
                <a:lnTo>
                  <a:pt x="18287998" y="0"/>
                </a:lnTo>
                <a:lnTo>
                  <a:pt x="18287998" y="561880"/>
                </a:lnTo>
                <a:close/>
              </a:path>
            </a:pathLst>
          </a:custGeom>
          <a:solidFill>
            <a:schemeClr val="dk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pic>
        <p:nvPicPr>
          <p:cNvPr id="235" name="Google Shape;235;g3dbdfe328d2_0_174" title="IDENTIDADE VISUAL (1).png"/>
          <p:cNvPicPr preferRelativeResize="0"/>
          <p:nvPr/>
        </p:nvPicPr>
        <p:blipFill rotWithShape="1">
          <a:blip r:embed="rId3">
            <a:alphaModFix/>
          </a:blip>
          <a:srcRect b="0" l="0" r="0" t="0"/>
          <a:stretch/>
        </p:blipFill>
        <p:spPr>
          <a:xfrm>
            <a:off x="3471100" y="8578938"/>
            <a:ext cx="1708050" cy="1708050"/>
          </a:xfrm>
          <a:prstGeom prst="rect">
            <a:avLst/>
          </a:prstGeom>
          <a:noFill/>
          <a:ln>
            <a:noFill/>
          </a:ln>
        </p:spPr>
      </p:pic>
      <p:pic>
        <p:nvPicPr>
          <p:cNvPr id="236" name="Google Shape;236;g3dbdfe328d2_0_174" title="DIREITOS E OBRIGAÇÕES DO MEI 2026.png"/>
          <p:cNvPicPr preferRelativeResize="0"/>
          <p:nvPr/>
        </p:nvPicPr>
        <p:blipFill rotWithShape="1">
          <a:blip r:embed="rId4">
            <a:alphaModFix/>
          </a:blip>
          <a:srcRect b="0" l="0" r="0" t="0"/>
          <a:stretch/>
        </p:blipFill>
        <p:spPr>
          <a:xfrm>
            <a:off x="5263325" y="8599530"/>
            <a:ext cx="9553575" cy="1666875"/>
          </a:xfrm>
          <a:prstGeom prst="rect">
            <a:avLst/>
          </a:prstGeom>
          <a:noFill/>
          <a:ln>
            <a:noFill/>
          </a:ln>
        </p:spPr>
      </p:pic>
      <p:sp>
        <p:nvSpPr>
          <p:cNvPr id="237" name="Google Shape;237;g3dbdfe328d2_0_174"/>
          <p:cNvSpPr txBox="1"/>
          <p:nvPr/>
        </p:nvSpPr>
        <p:spPr>
          <a:xfrm>
            <a:off x="327376" y="9686700"/>
            <a:ext cx="12797700" cy="600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2100"/>
              <a:buFont typeface="Arial"/>
              <a:buNone/>
            </a:pPr>
            <a:r>
              <a:rPr lang="pt-BR" sz="2100">
                <a:solidFill>
                  <a:schemeClr val="dk1"/>
                </a:solidFill>
              </a:rPr>
              <a:t>Fonte: KOTLER, P.; ARMSTRONG, G. Princípios de Marketing. 18. ed. São Paulo: Pearson, 2023. </a:t>
            </a:r>
            <a:endParaRPr sz="2100">
              <a:solidFill>
                <a:schemeClr val="dk1"/>
              </a:solidFill>
            </a:endParaRPr>
          </a:p>
        </p:txBody>
      </p:sp>
      <p:grpSp>
        <p:nvGrpSpPr>
          <p:cNvPr id="238" name="Google Shape;238;g3dbdfe328d2_0_174"/>
          <p:cNvGrpSpPr/>
          <p:nvPr/>
        </p:nvGrpSpPr>
        <p:grpSpPr>
          <a:xfrm>
            <a:off x="3580617" y="2414300"/>
            <a:ext cx="9280197" cy="6061772"/>
            <a:chOff x="448070" y="2062"/>
            <a:chExt cx="8263755" cy="5397838"/>
          </a:xfrm>
        </p:grpSpPr>
        <p:sp>
          <p:nvSpPr>
            <p:cNvPr id="239" name="Google Shape;239;g3dbdfe328d2_0_174"/>
            <p:cNvSpPr/>
            <p:nvPr/>
          </p:nvSpPr>
          <p:spPr>
            <a:xfrm>
              <a:off x="2834666" y="672861"/>
              <a:ext cx="518700" cy="91500"/>
            </a:xfrm>
            <a:custGeom>
              <a:rect b="b" l="l" r="r" t="t"/>
              <a:pathLst>
                <a:path extrusionOk="0" h="120000" w="120000">
                  <a:moveTo>
                    <a:pt x="0" y="60000"/>
                  </a:moveTo>
                  <a:lnTo>
                    <a:pt x="120000" y="60000"/>
                  </a:lnTo>
                </a:path>
              </a:pathLst>
            </a:custGeom>
            <a:noFill/>
            <a:ln cap="flat" cmpd="sng" w="10675">
              <a:solidFill>
                <a:srgbClr val="70AD47"/>
              </a:solidFill>
              <a:prstDash val="solid"/>
              <a:miter lim="800000"/>
              <a:headEnd len="sm" w="sm" type="none"/>
              <a:tailEnd len="med" w="med" type="stealth"/>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40" name="Google Shape;240;g3dbdfe328d2_0_174"/>
            <p:cNvSpPr txBox="1"/>
            <p:nvPr/>
          </p:nvSpPr>
          <p:spPr>
            <a:xfrm>
              <a:off x="3080298" y="715834"/>
              <a:ext cx="27600" cy="5400"/>
            </a:xfrm>
            <a:prstGeom prst="rect">
              <a:avLst/>
            </a:prstGeom>
            <a:noFill/>
            <a:ln>
              <a:noFill/>
            </a:ln>
          </p:spPr>
          <p:txBody>
            <a:bodyPr anchorCtr="0" anchor="ctr" bIns="0" lIns="14275" spcFirstLastPara="1" rIns="14275" wrap="square" tIns="0">
              <a:noAutofit/>
            </a:bodyPr>
            <a:lstStyle/>
            <a:p>
              <a:pPr indent="0" lvl="0" marL="0" marR="0" rtl="0" algn="ctr">
                <a:lnSpc>
                  <a:spcPct val="90000"/>
                </a:lnSpc>
                <a:spcBef>
                  <a:spcPts val="0"/>
                </a:spcBef>
                <a:spcAft>
                  <a:spcPts val="0"/>
                </a:spcAft>
                <a:buClr>
                  <a:srgbClr val="000000"/>
                </a:buClr>
                <a:buSzPts val="562"/>
                <a:buFont typeface="Calibri"/>
                <a:buNone/>
              </a:pPr>
              <a:r>
                <a:t/>
              </a:r>
              <a:endParaRPr b="0" i="0" sz="562" u="none" cap="none" strike="noStrike">
                <a:solidFill>
                  <a:srgbClr val="000000"/>
                </a:solidFill>
                <a:latin typeface="Calibri"/>
                <a:ea typeface="Calibri"/>
                <a:cs typeface="Calibri"/>
                <a:sym typeface="Calibri"/>
              </a:endParaRPr>
            </a:p>
          </p:txBody>
        </p:sp>
        <p:sp>
          <p:nvSpPr>
            <p:cNvPr id="241" name="Google Shape;241;g3dbdfe328d2_0_174"/>
            <p:cNvSpPr/>
            <p:nvPr/>
          </p:nvSpPr>
          <p:spPr>
            <a:xfrm>
              <a:off x="448070" y="2062"/>
              <a:ext cx="2388300" cy="1433100"/>
            </a:xfrm>
            <a:prstGeom prst="rect">
              <a:avLst/>
            </a:prstGeom>
            <a:solidFill>
              <a:srgbClr val="70AD47"/>
            </a:solidFill>
            <a:ln>
              <a:noFill/>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42" name="Google Shape;242;g3dbdfe328d2_0_174"/>
            <p:cNvSpPr txBox="1"/>
            <p:nvPr/>
          </p:nvSpPr>
          <p:spPr>
            <a:xfrm>
              <a:off x="448070" y="2062"/>
              <a:ext cx="2388300" cy="1433100"/>
            </a:xfrm>
            <a:prstGeom prst="rect">
              <a:avLst/>
            </a:prstGeom>
            <a:solidFill>
              <a:srgbClr val="92D050"/>
            </a:solidFill>
            <a:ln>
              <a:noFill/>
            </a:ln>
          </p:spPr>
          <p:txBody>
            <a:bodyPr anchorCtr="0" anchor="ctr" bIns="137950" lIns="131450" spcFirstLastPara="1" rIns="131450" wrap="square" tIns="137950">
              <a:noAutofit/>
            </a:bodyPr>
            <a:lstStyle/>
            <a:p>
              <a:pPr indent="0" lvl="0" marL="0" marR="0" rtl="0" algn="ctr">
                <a:lnSpc>
                  <a:spcPct val="90000"/>
                </a:lnSpc>
                <a:spcBef>
                  <a:spcPts val="0"/>
                </a:spcBef>
                <a:spcAft>
                  <a:spcPts val="0"/>
                </a:spcAft>
                <a:buClr>
                  <a:srgbClr val="FFFFFF"/>
                </a:buClr>
                <a:buSzPts val="1572"/>
                <a:buFont typeface="Calibri"/>
                <a:buNone/>
              </a:pPr>
              <a:r>
                <a:rPr b="1" i="0" lang="pt-BR" sz="1572" u="none" cap="none" strike="noStrike">
                  <a:solidFill>
                    <a:srgbClr val="000000"/>
                  </a:solidFill>
                  <a:latin typeface="Calibri"/>
                  <a:ea typeface="Calibri"/>
                  <a:cs typeface="Calibri"/>
                  <a:sym typeface="Calibri"/>
                </a:rPr>
                <a:t>A definição do público-alvo é um processo que vai desde a análise do mercado até a criação de estratégias para cada segmento-alvo.</a:t>
              </a:r>
              <a:endParaRPr b="1" i="0" sz="1572" u="none" cap="none" strike="noStrike">
                <a:solidFill>
                  <a:srgbClr val="000000"/>
                </a:solidFill>
                <a:latin typeface="Calibri"/>
                <a:ea typeface="Calibri"/>
                <a:cs typeface="Calibri"/>
                <a:sym typeface="Calibri"/>
              </a:endParaRPr>
            </a:p>
          </p:txBody>
        </p:sp>
        <p:sp>
          <p:nvSpPr>
            <p:cNvPr id="243" name="Google Shape;243;g3dbdfe328d2_0_174"/>
            <p:cNvSpPr/>
            <p:nvPr/>
          </p:nvSpPr>
          <p:spPr>
            <a:xfrm>
              <a:off x="5772394" y="672861"/>
              <a:ext cx="518700" cy="91500"/>
            </a:xfrm>
            <a:custGeom>
              <a:rect b="b" l="l" r="r" t="t"/>
              <a:pathLst>
                <a:path extrusionOk="0" h="120000" w="120000">
                  <a:moveTo>
                    <a:pt x="0" y="60000"/>
                  </a:moveTo>
                  <a:lnTo>
                    <a:pt x="120000" y="60000"/>
                  </a:lnTo>
                </a:path>
              </a:pathLst>
            </a:custGeom>
            <a:noFill/>
            <a:ln cap="flat" cmpd="sng" w="10675">
              <a:solidFill>
                <a:srgbClr val="70AD47"/>
              </a:solidFill>
              <a:prstDash val="solid"/>
              <a:miter lim="800000"/>
              <a:headEnd len="sm" w="sm" type="none"/>
              <a:tailEnd len="med" w="med" type="stealth"/>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44" name="Google Shape;244;g3dbdfe328d2_0_174"/>
            <p:cNvSpPr txBox="1"/>
            <p:nvPr/>
          </p:nvSpPr>
          <p:spPr>
            <a:xfrm>
              <a:off x="6018026" y="715834"/>
              <a:ext cx="27600" cy="5400"/>
            </a:xfrm>
            <a:prstGeom prst="rect">
              <a:avLst/>
            </a:prstGeom>
            <a:noFill/>
            <a:ln>
              <a:noFill/>
            </a:ln>
          </p:spPr>
          <p:txBody>
            <a:bodyPr anchorCtr="0" anchor="ctr" bIns="0" lIns="14275" spcFirstLastPara="1" rIns="14275" wrap="square" tIns="0">
              <a:noAutofit/>
            </a:bodyPr>
            <a:lstStyle/>
            <a:p>
              <a:pPr indent="0" lvl="0" marL="0" marR="0" rtl="0" algn="ctr">
                <a:lnSpc>
                  <a:spcPct val="90000"/>
                </a:lnSpc>
                <a:spcBef>
                  <a:spcPts val="0"/>
                </a:spcBef>
                <a:spcAft>
                  <a:spcPts val="0"/>
                </a:spcAft>
                <a:buClr>
                  <a:srgbClr val="000000"/>
                </a:buClr>
                <a:buSzPts val="562"/>
                <a:buFont typeface="Calibri"/>
                <a:buNone/>
              </a:pPr>
              <a:r>
                <a:t/>
              </a:r>
              <a:endParaRPr b="0" i="0" sz="562" u="none" cap="none" strike="noStrike">
                <a:solidFill>
                  <a:srgbClr val="000000"/>
                </a:solidFill>
                <a:latin typeface="Calibri"/>
                <a:ea typeface="Calibri"/>
                <a:cs typeface="Calibri"/>
                <a:sym typeface="Calibri"/>
              </a:endParaRPr>
            </a:p>
          </p:txBody>
        </p:sp>
        <p:sp>
          <p:nvSpPr>
            <p:cNvPr id="245" name="Google Shape;245;g3dbdfe328d2_0_174"/>
            <p:cNvSpPr/>
            <p:nvPr/>
          </p:nvSpPr>
          <p:spPr>
            <a:xfrm>
              <a:off x="3385797" y="2062"/>
              <a:ext cx="2388300" cy="1433100"/>
            </a:xfrm>
            <a:prstGeom prst="rect">
              <a:avLst/>
            </a:prstGeom>
            <a:solidFill>
              <a:srgbClr val="70AD47"/>
            </a:solidFill>
            <a:ln>
              <a:noFill/>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46" name="Google Shape;246;g3dbdfe328d2_0_174"/>
            <p:cNvSpPr txBox="1"/>
            <p:nvPr/>
          </p:nvSpPr>
          <p:spPr>
            <a:xfrm>
              <a:off x="3385797" y="2062"/>
              <a:ext cx="2388300" cy="1433100"/>
            </a:xfrm>
            <a:prstGeom prst="rect">
              <a:avLst/>
            </a:prstGeom>
            <a:solidFill>
              <a:srgbClr val="92D050"/>
            </a:solidFill>
            <a:ln>
              <a:noFill/>
            </a:ln>
          </p:spPr>
          <p:txBody>
            <a:bodyPr anchorCtr="0" anchor="ctr" bIns="137950" lIns="131450" spcFirstLastPara="1" rIns="131450" wrap="square" tIns="137950">
              <a:noAutofit/>
            </a:bodyPr>
            <a:lstStyle/>
            <a:p>
              <a:pPr indent="0" lvl="0" marL="0" marR="0" rtl="0" algn="ctr">
                <a:lnSpc>
                  <a:spcPct val="90000"/>
                </a:lnSpc>
                <a:spcBef>
                  <a:spcPts val="0"/>
                </a:spcBef>
                <a:spcAft>
                  <a:spcPts val="0"/>
                </a:spcAft>
                <a:buClr>
                  <a:srgbClr val="FFFFFF"/>
                </a:buClr>
                <a:buSzPts val="1572"/>
                <a:buFont typeface="Calibri"/>
                <a:buNone/>
              </a:pPr>
              <a:r>
                <a:rPr b="1" i="0" lang="pt-BR" sz="1572" u="none" cap="none" strike="noStrike">
                  <a:solidFill>
                    <a:srgbClr val="000000"/>
                  </a:solidFill>
                  <a:latin typeface="Calibri"/>
                  <a:ea typeface="Calibri"/>
                  <a:cs typeface="Calibri"/>
                  <a:sym typeface="Calibri"/>
                </a:rPr>
                <a:t>Passo a passo para definir o público-alvo da sua empresa:</a:t>
              </a:r>
              <a:endParaRPr b="1" i="0" sz="1572" u="none" cap="none" strike="noStrike">
                <a:solidFill>
                  <a:srgbClr val="000000"/>
                </a:solidFill>
                <a:latin typeface="Calibri"/>
                <a:ea typeface="Calibri"/>
                <a:cs typeface="Calibri"/>
                <a:sym typeface="Calibri"/>
              </a:endParaRPr>
            </a:p>
          </p:txBody>
        </p:sp>
        <p:sp>
          <p:nvSpPr>
            <p:cNvPr id="247" name="Google Shape;247;g3dbdfe328d2_0_174"/>
            <p:cNvSpPr/>
            <p:nvPr/>
          </p:nvSpPr>
          <p:spPr>
            <a:xfrm>
              <a:off x="1642268" y="1433299"/>
              <a:ext cx="5875500" cy="518700"/>
            </a:xfrm>
            <a:custGeom>
              <a:rect b="b" l="l" r="r" t="t"/>
              <a:pathLst>
                <a:path extrusionOk="0" h="120000" w="120000">
                  <a:moveTo>
                    <a:pt x="120000" y="0"/>
                  </a:moveTo>
                  <a:lnTo>
                    <a:pt x="120000" y="63956"/>
                  </a:lnTo>
                  <a:lnTo>
                    <a:pt x="0" y="63956"/>
                  </a:lnTo>
                  <a:lnTo>
                    <a:pt x="0" y="120000"/>
                  </a:lnTo>
                </a:path>
              </a:pathLst>
            </a:custGeom>
            <a:noFill/>
            <a:ln cap="flat" cmpd="sng" w="10675">
              <a:solidFill>
                <a:srgbClr val="70AD47"/>
              </a:solidFill>
              <a:prstDash val="solid"/>
              <a:miter lim="800000"/>
              <a:headEnd len="sm" w="sm" type="none"/>
              <a:tailEnd len="med" w="med" type="stealth"/>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48" name="Google Shape;248;g3dbdfe328d2_0_174"/>
            <p:cNvSpPr txBox="1"/>
            <p:nvPr/>
          </p:nvSpPr>
          <p:spPr>
            <a:xfrm>
              <a:off x="4432469" y="1689918"/>
              <a:ext cx="295200" cy="5400"/>
            </a:xfrm>
            <a:prstGeom prst="rect">
              <a:avLst/>
            </a:prstGeom>
            <a:noFill/>
            <a:ln>
              <a:noFill/>
            </a:ln>
          </p:spPr>
          <p:txBody>
            <a:bodyPr anchorCtr="0" anchor="ctr" bIns="0" lIns="14275" spcFirstLastPara="1" rIns="14275" wrap="square" tIns="0">
              <a:noAutofit/>
            </a:bodyPr>
            <a:lstStyle/>
            <a:p>
              <a:pPr indent="0" lvl="0" marL="0" marR="0" rtl="0" algn="ctr">
                <a:lnSpc>
                  <a:spcPct val="90000"/>
                </a:lnSpc>
                <a:spcBef>
                  <a:spcPts val="0"/>
                </a:spcBef>
                <a:spcAft>
                  <a:spcPts val="0"/>
                </a:spcAft>
                <a:buClr>
                  <a:srgbClr val="000000"/>
                </a:buClr>
                <a:buSzPts val="562"/>
                <a:buFont typeface="Calibri"/>
                <a:buNone/>
              </a:pPr>
              <a:r>
                <a:t/>
              </a:r>
              <a:endParaRPr b="0" i="0" sz="562" u="none" cap="none" strike="noStrike">
                <a:solidFill>
                  <a:srgbClr val="000000"/>
                </a:solidFill>
                <a:latin typeface="Calibri"/>
                <a:ea typeface="Calibri"/>
                <a:cs typeface="Calibri"/>
                <a:sym typeface="Calibri"/>
              </a:endParaRPr>
            </a:p>
          </p:txBody>
        </p:sp>
        <p:sp>
          <p:nvSpPr>
            <p:cNvPr id="249" name="Google Shape;249;g3dbdfe328d2_0_174"/>
            <p:cNvSpPr/>
            <p:nvPr/>
          </p:nvSpPr>
          <p:spPr>
            <a:xfrm>
              <a:off x="6323525" y="2062"/>
              <a:ext cx="2388300" cy="1433100"/>
            </a:xfrm>
            <a:prstGeom prst="rect">
              <a:avLst/>
            </a:prstGeom>
            <a:solidFill>
              <a:srgbClr val="70AD47"/>
            </a:solidFill>
            <a:ln>
              <a:noFill/>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50" name="Google Shape;250;g3dbdfe328d2_0_174"/>
            <p:cNvSpPr txBox="1"/>
            <p:nvPr/>
          </p:nvSpPr>
          <p:spPr>
            <a:xfrm>
              <a:off x="6323525" y="2062"/>
              <a:ext cx="2388300" cy="1433100"/>
            </a:xfrm>
            <a:prstGeom prst="rect">
              <a:avLst/>
            </a:prstGeom>
            <a:solidFill>
              <a:srgbClr val="92D050"/>
            </a:solidFill>
            <a:ln>
              <a:noFill/>
            </a:ln>
          </p:spPr>
          <p:txBody>
            <a:bodyPr anchorCtr="0" anchor="ctr" bIns="137950" lIns="131450" spcFirstLastPara="1" rIns="131450" wrap="square" tIns="137950">
              <a:noAutofit/>
            </a:bodyPr>
            <a:lstStyle/>
            <a:p>
              <a:pPr indent="0" lvl="0" marL="0" marR="0" rtl="0" algn="ctr">
                <a:lnSpc>
                  <a:spcPct val="90000"/>
                </a:lnSpc>
                <a:spcBef>
                  <a:spcPts val="0"/>
                </a:spcBef>
                <a:spcAft>
                  <a:spcPts val="0"/>
                </a:spcAft>
                <a:buClr>
                  <a:srgbClr val="FFFFFF"/>
                </a:buClr>
                <a:buSzPts val="1572"/>
                <a:buFont typeface="Calibri"/>
                <a:buNone/>
              </a:pPr>
              <a:r>
                <a:rPr b="1" i="0" lang="pt-BR" sz="1572" u="none" cap="none" strike="noStrike">
                  <a:solidFill>
                    <a:srgbClr val="000000"/>
                  </a:solidFill>
                  <a:latin typeface="Calibri"/>
                  <a:ea typeface="Calibri"/>
                  <a:cs typeface="Calibri"/>
                  <a:sym typeface="Calibri"/>
                </a:rPr>
                <a:t>1 - Pesquise o mercado e o cenário atual;</a:t>
              </a:r>
              <a:endParaRPr b="0" i="0" sz="1572" u="none" cap="none" strike="noStrike">
                <a:solidFill>
                  <a:srgbClr val="000000"/>
                </a:solidFill>
                <a:latin typeface="Calibri"/>
                <a:ea typeface="Calibri"/>
                <a:cs typeface="Calibri"/>
                <a:sym typeface="Calibri"/>
              </a:endParaRPr>
            </a:p>
          </p:txBody>
        </p:sp>
        <p:sp>
          <p:nvSpPr>
            <p:cNvPr id="251" name="Google Shape;251;g3dbdfe328d2_0_174"/>
            <p:cNvSpPr/>
            <p:nvPr/>
          </p:nvSpPr>
          <p:spPr>
            <a:xfrm>
              <a:off x="2834666" y="2655230"/>
              <a:ext cx="518700" cy="91500"/>
            </a:xfrm>
            <a:custGeom>
              <a:rect b="b" l="l" r="r" t="t"/>
              <a:pathLst>
                <a:path extrusionOk="0" h="120000" w="120000">
                  <a:moveTo>
                    <a:pt x="0" y="60000"/>
                  </a:moveTo>
                  <a:lnTo>
                    <a:pt x="120000" y="60000"/>
                  </a:lnTo>
                </a:path>
              </a:pathLst>
            </a:custGeom>
            <a:noFill/>
            <a:ln cap="flat" cmpd="sng" w="10675">
              <a:solidFill>
                <a:srgbClr val="70AD47"/>
              </a:solidFill>
              <a:prstDash val="solid"/>
              <a:miter lim="800000"/>
              <a:headEnd len="sm" w="sm" type="none"/>
              <a:tailEnd len="med" w="med" type="stealth"/>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52" name="Google Shape;252;g3dbdfe328d2_0_174"/>
            <p:cNvSpPr txBox="1"/>
            <p:nvPr/>
          </p:nvSpPr>
          <p:spPr>
            <a:xfrm>
              <a:off x="3080298" y="2698203"/>
              <a:ext cx="27600" cy="5400"/>
            </a:xfrm>
            <a:prstGeom prst="rect">
              <a:avLst/>
            </a:prstGeom>
            <a:noFill/>
            <a:ln>
              <a:noFill/>
            </a:ln>
          </p:spPr>
          <p:txBody>
            <a:bodyPr anchorCtr="0" anchor="ctr" bIns="0" lIns="14275" spcFirstLastPara="1" rIns="14275" wrap="square" tIns="0">
              <a:noAutofit/>
            </a:bodyPr>
            <a:lstStyle/>
            <a:p>
              <a:pPr indent="0" lvl="0" marL="0" marR="0" rtl="0" algn="ctr">
                <a:lnSpc>
                  <a:spcPct val="90000"/>
                </a:lnSpc>
                <a:spcBef>
                  <a:spcPts val="0"/>
                </a:spcBef>
                <a:spcAft>
                  <a:spcPts val="0"/>
                </a:spcAft>
                <a:buClr>
                  <a:srgbClr val="000000"/>
                </a:buClr>
                <a:buSzPts val="562"/>
                <a:buFont typeface="Calibri"/>
                <a:buNone/>
              </a:pPr>
              <a:r>
                <a:t/>
              </a:r>
              <a:endParaRPr b="0" i="0" sz="562" u="none" cap="none" strike="noStrike">
                <a:solidFill>
                  <a:srgbClr val="000000"/>
                </a:solidFill>
                <a:latin typeface="Calibri"/>
                <a:ea typeface="Calibri"/>
                <a:cs typeface="Calibri"/>
                <a:sym typeface="Calibri"/>
              </a:endParaRPr>
            </a:p>
          </p:txBody>
        </p:sp>
        <p:sp>
          <p:nvSpPr>
            <p:cNvPr id="253" name="Google Shape;253;g3dbdfe328d2_0_174"/>
            <p:cNvSpPr/>
            <p:nvPr/>
          </p:nvSpPr>
          <p:spPr>
            <a:xfrm>
              <a:off x="448070" y="1984431"/>
              <a:ext cx="2388300" cy="1433100"/>
            </a:xfrm>
            <a:prstGeom prst="rect">
              <a:avLst/>
            </a:prstGeom>
            <a:solidFill>
              <a:srgbClr val="70AD47"/>
            </a:solidFill>
            <a:ln>
              <a:noFill/>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54" name="Google Shape;254;g3dbdfe328d2_0_174"/>
            <p:cNvSpPr txBox="1"/>
            <p:nvPr/>
          </p:nvSpPr>
          <p:spPr>
            <a:xfrm>
              <a:off x="448070" y="1984431"/>
              <a:ext cx="2388300" cy="1433100"/>
            </a:xfrm>
            <a:prstGeom prst="rect">
              <a:avLst/>
            </a:prstGeom>
            <a:solidFill>
              <a:srgbClr val="92D050"/>
            </a:solidFill>
            <a:ln>
              <a:noFill/>
            </a:ln>
          </p:spPr>
          <p:txBody>
            <a:bodyPr anchorCtr="0" anchor="ctr" bIns="137950" lIns="131450" spcFirstLastPara="1" rIns="131450" wrap="square" tIns="137950">
              <a:noAutofit/>
            </a:bodyPr>
            <a:lstStyle/>
            <a:p>
              <a:pPr indent="0" lvl="0" marL="0" marR="0" rtl="0" algn="ctr">
                <a:lnSpc>
                  <a:spcPct val="90000"/>
                </a:lnSpc>
                <a:spcBef>
                  <a:spcPts val="0"/>
                </a:spcBef>
                <a:spcAft>
                  <a:spcPts val="0"/>
                </a:spcAft>
                <a:buClr>
                  <a:srgbClr val="FFFFFF"/>
                </a:buClr>
                <a:buSzPts val="1572"/>
                <a:buFont typeface="Calibri"/>
                <a:buNone/>
              </a:pPr>
              <a:r>
                <a:rPr b="1" i="0" lang="pt-BR" sz="1572" u="none" cap="none" strike="noStrike">
                  <a:solidFill>
                    <a:srgbClr val="000000"/>
                  </a:solidFill>
                  <a:latin typeface="Calibri"/>
                  <a:ea typeface="Calibri"/>
                  <a:cs typeface="Calibri"/>
                  <a:sym typeface="Calibri"/>
                </a:rPr>
                <a:t>2 - Conheça o seu negócio e o seu produto;</a:t>
              </a:r>
              <a:endParaRPr b="1" i="0" sz="1572" u="none" cap="none" strike="noStrike">
                <a:solidFill>
                  <a:srgbClr val="000000"/>
                </a:solidFill>
                <a:latin typeface="Calibri"/>
                <a:ea typeface="Calibri"/>
                <a:cs typeface="Calibri"/>
                <a:sym typeface="Calibri"/>
              </a:endParaRPr>
            </a:p>
          </p:txBody>
        </p:sp>
        <p:sp>
          <p:nvSpPr>
            <p:cNvPr id="255" name="Google Shape;255;g3dbdfe328d2_0_174"/>
            <p:cNvSpPr/>
            <p:nvPr/>
          </p:nvSpPr>
          <p:spPr>
            <a:xfrm>
              <a:off x="5772394" y="2655230"/>
              <a:ext cx="518700" cy="91500"/>
            </a:xfrm>
            <a:custGeom>
              <a:rect b="b" l="l" r="r" t="t"/>
              <a:pathLst>
                <a:path extrusionOk="0" h="120000" w="120000">
                  <a:moveTo>
                    <a:pt x="0" y="60000"/>
                  </a:moveTo>
                  <a:lnTo>
                    <a:pt x="120000" y="60000"/>
                  </a:lnTo>
                </a:path>
              </a:pathLst>
            </a:custGeom>
            <a:noFill/>
            <a:ln cap="flat" cmpd="sng" w="10675">
              <a:solidFill>
                <a:srgbClr val="70AD47"/>
              </a:solidFill>
              <a:prstDash val="solid"/>
              <a:miter lim="800000"/>
              <a:headEnd len="sm" w="sm" type="none"/>
              <a:tailEnd len="med" w="med" type="stealth"/>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56" name="Google Shape;256;g3dbdfe328d2_0_174"/>
            <p:cNvSpPr txBox="1"/>
            <p:nvPr/>
          </p:nvSpPr>
          <p:spPr>
            <a:xfrm>
              <a:off x="6018026" y="2698203"/>
              <a:ext cx="27600" cy="5400"/>
            </a:xfrm>
            <a:prstGeom prst="rect">
              <a:avLst/>
            </a:prstGeom>
            <a:noFill/>
            <a:ln>
              <a:noFill/>
            </a:ln>
          </p:spPr>
          <p:txBody>
            <a:bodyPr anchorCtr="0" anchor="ctr" bIns="0" lIns="14275" spcFirstLastPara="1" rIns="14275" wrap="square" tIns="0">
              <a:noAutofit/>
            </a:bodyPr>
            <a:lstStyle/>
            <a:p>
              <a:pPr indent="0" lvl="0" marL="0" marR="0" rtl="0" algn="ctr">
                <a:lnSpc>
                  <a:spcPct val="90000"/>
                </a:lnSpc>
                <a:spcBef>
                  <a:spcPts val="0"/>
                </a:spcBef>
                <a:spcAft>
                  <a:spcPts val="0"/>
                </a:spcAft>
                <a:buClr>
                  <a:srgbClr val="000000"/>
                </a:buClr>
                <a:buSzPts val="562"/>
                <a:buFont typeface="Calibri"/>
                <a:buNone/>
              </a:pPr>
              <a:r>
                <a:t/>
              </a:r>
              <a:endParaRPr b="0" i="0" sz="562" u="none" cap="none" strike="noStrike">
                <a:solidFill>
                  <a:srgbClr val="000000"/>
                </a:solidFill>
                <a:latin typeface="Calibri"/>
                <a:ea typeface="Calibri"/>
                <a:cs typeface="Calibri"/>
                <a:sym typeface="Calibri"/>
              </a:endParaRPr>
            </a:p>
          </p:txBody>
        </p:sp>
        <p:sp>
          <p:nvSpPr>
            <p:cNvPr id="257" name="Google Shape;257;g3dbdfe328d2_0_174"/>
            <p:cNvSpPr/>
            <p:nvPr/>
          </p:nvSpPr>
          <p:spPr>
            <a:xfrm>
              <a:off x="3385797" y="1984431"/>
              <a:ext cx="2388300" cy="1433100"/>
            </a:xfrm>
            <a:prstGeom prst="rect">
              <a:avLst/>
            </a:prstGeom>
            <a:solidFill>
              <a:srgbClr val="70AD47"/>
            </a:solidFill>
            <a:ln>
              <a:noFill/>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58" name="Google Shape;258;g3dbdfe328d2_0_174"/>
            <p:cNvSpPr txBox="1"/>
            <p:nvPr/>
          </p:nvSpPr>
          <p:spPr>
            <a:xfrm>
              <a:off x="3385797" y="1984431"/>
              <a:ext cx="2388300" cy="1433100"/>
            </a:xfrm>
            <a:prstGeom prst="rect">
              <a:avLst/>
            </a:prstGeom>
            <a:solidFill>
              <a:srgbClr val="92D050"/>
            </a:solidFill>
            <a:ln>
              <a:noFill/>
            </a:ln>
          </p:spPr>
          <p:txBody>
            <a:bodyPr anchorCtr="0" anchor="ctr" bIns="137950" lIns="131450" spcFirstLastPara="1" rIns="131450" wrap="square" tIns="137950">
              <a:noAutofit/>
            </a:bodyPr>
            <a:lstStyle/>
            <a:p>
              <a:pPr indent="0" lvl="0" marL="0" marR="0" rtl="0" algn="ctr">
                <a:lnSpc>
                  <a:spcPct val="90000"/>
                </a:lnSpc>
                <a:spcBef>
                  <a:spcPts val="0"/>
                </a:spcBef>
                <a:spcAft>
                  <a:spcPts val="0"/>
                </a:spcAft>
                <a:buClr>
                  <a:srgbClr val="FFFFFF"/>
                </a:buClr>
                <a:buSzPts val="1572"/>
                <a:buFont typeface="Calibri"/>
                <a:buNone/>
              </a:pPr>
              <a:r>
                <a:rPr b="1" i="0" lang="pt-BR" sz="1572" u="none" cap="none" strike="noStrike">
                  <a:solidFill>
                    <a:srgbClr val="000000"/>
                  </a:solidFill>
                  <a:latin typeface="Calibri"/>
                  <a:ea typeface="Calibri"/>
                  <a:cs typeface="Calibri"/>
                  <a:sym typeface="Calibri"/>
                </a:rPr>
                <a:t>3 - Divida o mercado em segmentos;</a:t>
              </a:r>
              <a:endParaRPr b="1" i="0" sz="1572" u="none" cap="none" strike="noStrike">
                <a:solidFill>
                  <a:srgbClr val="000000"/>
                </a:solidFill>
                <a:latin typeface="Calibri"/>
                <a:ea typeface="Calibri"/>
                <a:cs typeface="Calibri"/>
                <a:sym typeface="Calibri"/>
              </a:endParaRPr>
            </a:p>
          </p:txBody>
        </p:sp>
        <p:sp>
          <p:nvSpPr>
            <p:cNvPr id="259" name="Google Shape;259;g3dbdfe328d2_0_174"/>
            <p:cNvSpPr/>
            <p:nvPr/>
          </p:nvSpPr>
          <p:spPr>
            <a:xfrm>
              <a:off x="1642268" y="3415668"/>
              <a:ext cx="5875500" cy="518700"/>
            </a:xfrm>
            <a:custGeom>
              <a:rect b="b" l="l" r="r" t="t"/>
              <a:pathLst>
                <a:path extrusionOk="0" h="120000" w="120000">
                  <a:moveTo>
                    <a:pt x="120000" y="0"/>
                  </a:moveTo>
                  <a:lnTo>
                    <a:pt x="120000" y="63956"/>
                  </a:lnTo>
                  <a:lnTo>
                    <a:pt x="0" y="63956"/>
                  </a:lnTo>
                  <a:lnTo>
                    <a:pt x="0" y="120000"/>
                  </a:lnTo>
                </a:path>
              </a:pathLst>
            </a:custGeom>
            <a:noFill/>
            <a:ln cap="flat" cmpd="sng" w="10675">
              <a:solidFill>
                <a:srgbClr val="70AD47"/>
              </a:solidFill>
              <a:prstDash val="solid"/>
              <a:miter lim="800000"/>
              <a:headEnd len="sm" w="sm" type="none"/>
              <a:tailEnd len="med" w="med" type="stealth"/>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60" name="Google Shape;260;g3dbdfe328d2_0_174"/>
            <p:cNvSpPr txBox="1"/>
            <p:nvPr/>
          </p:nvSpPr>
          <p:spPr>
            <a:xfrm>
              <a:off x="4432469" y="3672287"/>
              <a:ext cx="295200" cy="5400"/>
            </a:xfrm>
            <a:prstGeom prst="rect">
              <a:avLst/>
            </a:prstGeom>
            <a:noFill/>
            <a:ln>
              <a:noFill/>
            </a:ln>
          </p:spPr>
          <p:txBody>
            <a:bodyPr anchorCtr="0" anchor="ctr" bIns="0" lIns="14275" spcFirstLastPara="1" rIns="14275" wrap="square" tIns="0">
              <a:noAutofit/>
            </a:bodyPr>
            <a:lstStyle/>
            <a:p>
              <a:pPr indent="0" lvl="0" marL="0" marR="0" rtl="0" algn="ctr">
                <a:lnSpc>
                  <a:spcPct val="90000"/>
                </a:lnSpc>
                <a:spcBef>
                  <a:spcPts val="0"/>
                </a:spcBef>
                <a:spcAft>
                  <a:spcPts val="0"/>
                </a:spcAft>
                <a:buClr>
                  <a:srgbClr val="000000"/>
                </a:buClr>
                <a:buSzPts val="562"/>
                <a:buFont typeface="Calibri"/>
                <a:buNone/>
              </a:pPr>
              <a:r>
                <a:t/>
              </a:r>
              <a:endParaRPr b="0" i="0" sz="562" u="none" cap="none" strike="noStrike">
                <a:solidFill>
                  <a:srgbClr val="000000"/>
                </a:solidFill>
                <a:latin typeface="Calibri"/>
                <a:ea typeface="Calibri"/>
                <a:cs typeface="Calibri"/>
                <a:sym typeface="Calibri"/>
              </a:endParaRPr>
            </a:p>
          </p:txBody>
        </p:sp>
        <p:sp>
          <p:nvSpPr>
            <p:cNvPr id="261" name="Google Shape;261;g3dbdfe328d2_0_174"/>
            <p:cNvSpPr/>
            <p:nvPr/>
          </p:nvSpPr>
          <p:spPr>
            <a:xfrm>
              <a:off x="6323525" y="1984431"/>
              <a:ext cx="2388300" cy="1433100"/>
            </a:xfrm>
            <a:prstGeom prst="rect">
              <a:avLst/>
            </a:prstGeom>
            <a:solidFill>
              <a:srgbClr val="70AD47"/>
            </a:solidFill>
            <a:ln>
              <a:noFill/>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62" name="Google Shape;262;g3dbdfe328d2_0_174"/>
            <p:cNvSpPr txBox="1"/>
            <p:nvPr/>
          </p:nvSpPr>
          <p:spPr>
            <a:xfrm>
              <a:off x="6323525" y="1984431"/>
              <a:ext cx="2388300" cy="1433100"/>
            </a:xfrm>
            <a:prstGeom prst="rect">
              <a:avLst/>
            </a:prstGeom>
            <a:solidFill>
              <a:srgbClr val="92D050"/>
            </a:solidFill>
            <a:ln>
              <a:noFill/>
            </a:ln>
          </p:spPr>
          <p:txBody>
            <a:bodyPr anchorCtr="0" anchor="ctr" bIns="137950" lIns="131450" spcFirstLastPara="1" rIns="131450" wrap="square" tIns="137950">
              <a:noAutofit/>
            </a:bodyPr>
            <a:lstStyle/>
            <a:p>
              <a:pPr indent="0" lvl="0" marL="0" marR="0" rtl="0" algn="ctr">
                <a:lnSpc>
                  <a:spcPct val="90000"/>
                </a:lnSpc>
                <a:spcBef>
                  <a:spcPts val="0"/>
                </a:spcBef>
                <a:spcAft>
                  <a:spcPts val="0"/>
                </a:spcAft>
                <a:buClr>
                  <a:srgbClr val="FFFFFF"/>
                </a:buClr>
                <a:buSzPts val="1572"/>
                <a:buFont typeface="Calibri"/>
                <a:buNone/>
              </a:pPr>
              <a:r>
                <a:rPr b="1" i="0" lang="pt-BR" sz="1572" u="none" cap="none" strike="noStrike">
                  <a:solidFill>
                    <a:srgbClr val="000000"/>
                  </a:solidFill>
                  <a:latin typeface="Calibri"/>
                  <a:ea typeface="Calibri"/>
                  <a:cs typeface="Calibri"/>
                  <a:sym typeface="Calibri"/>
                </a:rPr>
                <a:t>4 - Identifique a atratividade dos segmentos;</a:t>
              </a:r>
              <a:endParaRPr b="1" i="0" sz="1572" u="none" cap="none" strike="noStrike">
                <a:solidFill>
                  <a:srgbClr val="000000"/>
                </a:solidFill>
                <a:latin typeface="Calibri"/>
                <a:ea typeface="Calibri"/>
                <a:cs typeface="Calibri"/>
                <a:sym typeface="Calibri"/>
              </a:endParaRPr>
            </a:p>
          </p:txBody>
        </p:sp>
        <p:sp>
          <p:nvSpPr>
            <p:cNvPr id="263" name="Google Shape;263;g3dbdfe328d2_0_174"/>
            <p:cNvSpPr/>
            <p:nvPr/>
          </p:nvSpPr>
          <p:spPr>
            <a:xfrm>
              <a:off x="2834666" y="4637598"/>
              <a:ext cx="518700" cy="91500"/>
            </a:xfrm>
            <a:custGeom>
              <a:rect b="b" l="l" r="r" t="t"/>
              <a:pathLst>
                <a:path extrusionOk="0" h="120000" w="120000">
                  <a:moveTo>
                    <a:pt x="0" y="60000"/>
                  </a:moveTo>
                  <a:lnTo>
                    <a:pt x="120000" y="60000"/>
                  </a:lnTo>
                </a:path>
              </a:pathLst>
            </a:custGeom>
            <a:noFill/>
            <a:ln cap="flat" cmpd="sng" w="10675">
              <a:solidFill>
                <a:srgbClr val="70AD47"/>
              </a:solidFill>
              <a:prstDash val="solid"/>
              <a:miter lim="800000"/>
              <a:headEnd len="sm" w="sm" type="none"/>
              <a:tailEnd len="med" w="med" type="stealth"/>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64" name="Google Shape;264;g3dbdfe328d2_0_174"/>
            <p:cNvSpPr txBox="1"/>
            <p:nvPr/>
          </p:nvSpPr>
          <p:spPr>
            <a:xfrm>
              <a:off x="3080298" y="4680572"/>
              <a:ext cx="27600" cy="5400"/>
            </a:xfrm>
            <a:prstGeom prst="rect">
              <a:avLst/>
            </a:prstGeom>
            <a:noFill/>
            <a:ln>
              <a:noFill/>
            </a:ln>
          </p:spPr>
          <p:txBody>
            <a:bodyPr anchorCtr="0" anchor="ctr" bIns="0" lIns="14275" spcFirstLastPara="1" rIns="14275" wrap="square" tIns="0">
              <a:noAutofit/>
            </a:bodyPr>
            <a:lstStyle/>
            <a:p>
              <a:pPr indent="0" lvl="0" marL="0" marR="0" rtl="0" algn="ctr">
                <a:lnSpc>
                  <a:spcPct val="90000"/>
                </a:lnSpc>
                <a:spcBef>
                  <a:spcPts val="0"/>
                </a:spcBef>
                <a:spcAft>
                  <a:spcPts val="0"/>
                </a:spcAft>
                <a:buClr>
                  <a:srgbClr val="000000"/>
                </a:buClr>
                <a:buSzPts val="562"/>
                <a:buFont typeface="Calibri"/>
                <a:buNone/>
              </a:pPr>
              <a:r>
                <a:t/>
              </a:r>
              <a:endParaRPr b="0" i="0" sz="562" u="none" cap="none" strike="noStrike">
                <a:solidFill>
                  <a:srgbClr val="000000"/>
                </a:solidFill>
                <a:latin typeface="Calibri"/>
                <a:ea typeface="Calibri"/>
                <a:cs typeface="Calibri"/>
                <a:sym typeface="Calibri"/>
              </a:endParaRPr>
            </a:p>
          </p:txBody>
        </p:sp>
        <p:sp>
          <p:nvSpPr>
            <p:cNvPr id="265" name="Google Shape;265;g3dbdfe328d2_0_174"/>
            <p:cNvSpPr/>
            <p:nvPr/>
          </p:nvSpPr>
          <p:spPr>
            <a:xfrm>
              <a:off x="448070" y="3966800"/>
              <a:ext cx="2388300" cy="1433100"/>
            </a:xfrm>
            <a:prstGeom prst="rect">
              <a:avLst/>
            </a:prstGeom>
            <a:solidFill>
              <a:srgbClr val="70AD47"/>
            </a:solidFill>
            <a:ln>
              <a:noFill/>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66" name="Google Shape;266;g3dbdfe328d2_0_174"/>
            <p:cNvSpPr txBox="1"/>
            <p:nvPr/>
          </p:nvSpPr>
          <p:spPr>
            <a:xfrm>
              <a:off x="448070" y="3966800"/>
              <a:ext cx="2388300" cy="1433100"/>
            </a:xfrm>
            <a:prstGeom prst="rect">
              <a:avLst/>
            </a:prstGeom>
            <a:solidFill>
              <a:srgbClr val="92D050"/>
            </a:solidFill>
            <a:ln>
              <a:noFill/>
            </a:ln>
          </p:spPr>
          <p:txBody>
            <a:bodyPr anchorCtr="0" anchor="ctr" bIns="137950" lIns="131450" spcFirstLastPara="1" rIns="131450" wrap="square" tIns="137950">
              <a:noAutofit/>
            </a:bodyPr>
            <a:lstStyle/>
            <a:p>
              <a:pPr indent="0" lvl="0" marL="0" marR="0" rtl="0" algn="ctr">
                <a:lnSpc>
                  <a:spcPct val="90000"/>
                </a:lnSpc>
                <a:spcBef>
                  <a:spcPts val="0"/>
                </a:spcBef>
                <a:spcAft>
                  <a:spcPts val="0"/>
                </a:spcAft>
                <a:buClr>
                  <a:srgbClr val="FFFFFF"/>
                </a:buClr>
                <a:buSzPts val="1572"/>
                <a:buFont typeface="Calibri"/>
                <a:buNone/>
              </a:pPr>
              <a:r>
                <a:rPr b="1" i="0" lang="pt-BR" sz="1572" u="none" cap="none" strike="noStrike">
                  <a:solidFill>
                    <a:srgbClr val="000000"/>
                  </a:solidFill>
                  <a:latin typeface="Calibri"/>
                  <a:ea typeface="Calibri"/>
                  <a:cs typeface="Calibri"/>
                  <a:sym typeface="Calibri"/>
                </a:rPr>
                <a:t>5 - Selecione o segmento-alvo (um ou mais);</a:t>
              </a:r>
              <a:endParaRPr b="1" i="0" sz="1572" u="none" cap="none" strike="noStrike">
                <a:solidFill>
                  <a:srgbClr val="000000"/>
                </a:solidFill>
                <a:latin typeface="Calibri"/>
                <a:ea typeface="Calibri"/>
                <a:cs typeface="Calibri"/>
                <a:sym typeface="Calibri"/>
              </a:endParaRPr>
            </a:p>
          </p:txBody>
        </p:sp>
        <p:sp>
          <p:nvSpPr>
            <p:cNvPr id="267" name="Google Shape;267;g3dbdfe328d2_0_174"/>
            <p:cNvSpPr/>
            <p:nvPr/>
          </p:nvSpPr>
          <p:spPr>
            <a:xfrm>
              <a:off x="3385797" y="3966800"/>
              <a:ext cx="2388300" cy="1433100"/>
            </a:xfrm>
            <a:prstGeom prst="rect">
              <a:avLst/>
            </a:prstGeom>
            <a:solidFill>
              <a:srgbClr val="70AD47"/>
            </a:solidFill>
            <a:ln>
              <a:noFill/>
            </a:ln>
          </p:spPr>
          <p:txBody>
            <a:bodyPr anchorCtr="0" anchor="ctr" bIns="102675" lIns="102675" spcFirstLastPara="1" rIns="102675" wrap="square" tIns="102675">
              <a:noAutofit/>
            </a:bodyPr>
            <a:lstStyle/>
            <a:p>
              <a:pPr indent="0" lvl="0" marL="0" marR="0" rtl="0" algn="ctr">
                <a:lnSpc>
                  <a:spcPct val="100000"/>
                </a:lnSpc>
                <a:spcBef>
                  <a:spcPts val="0"/>
                </a:spcBef>
                <a:spcAft>
                  <a:spcPts val="0"/>
                </a:spcAft>
                <a:buClr>
                  <a:srgbClr val="000000"/>
                </a:buClr>
                <a:buSzPts val="1572"/>
                <a:buFont typeface="Arial"/>
                <a:buNone/>
              </a:pPr>
              <a:r>
                <a:t/>
              </a:r>
              <a:endParaRPr b="0" i="0" sz="1572" u="none" cap="none" strike="noStrike">
                <a:solidFill>
                  <a:srgbClr val="000000"/>
                </a:solidFill>
                <a:latin typeface="Arial"/>
                <a:ea typeface="Arial"/>
                <a:cs typeface="Arial"/>
                <a:sym typeface="Arial"/>
              </a:endParaRPr>
            </a:p>
          </p:txBody>
        </p:sp>
        <p:sp>
          <p:nvSpPr>
            <p:cNvPr id="268" name="Google Shape;268;g3dbdfe328d2_0_174"/>
            <p:cNvSpPr txBox="1"/>
            <p:nvPr/>
          </p:nvSpPr>
          <p:spPr>
            <a:xfrm>
              <a:off x="3385797" y="3966800"/>
              <a:ext cx="2388300" cy="1433100"/>
            </a:xfrm>
            <a:prstGeom prst="rect">
              <a:avLst/>
            </a:prstGeom>
            <a:solidFill>
              <a:srgbClr val="92D050"/>
            </a:solidFill>
            <a:ln>
              <a:noFill/>
            </a:ln>
          </p:spPr>
          <p:txBody>
            <a:bodyPr anchorCtr="0" anchor="ctr" bIns="137950" lIns="131450" spcFirstLastPara="1" rIns="131450" wrap="square" tIns="137950">
              <a:noAutofit/>
            </a:bodyPr>
            <a:lstStyle/>
            <a:p>
              <a:pPr indent="0" lvl="0" marL="0" marR="0" rtl="0" algn="ctr">
                <a:lnSpc>
                  <a:spcPct val="90000"/>
                </a:lnSpc>
                <a:spcBef>
                  <a:spcPts val="0"/>
                </a:spcBef>
                <a:spcAft>
                  <a:spcPts val="0"/>
                </a:spcAft>
                <a:buClr>
                  <a:srgbClr val="FFFFFF"/>
                </a:buClr>
                <a:buSzPts val="1572"/>
                <a:buFont typeface="Calibri"/>
                <a:buNone/>
              </a:pPr>
              <a:r>
                <a:rPr b="1" i="0" lang="pt-BR" sz="1572" u="none" cap="none" strike="noStrike">
                  <a:solidFill>
                    <a:srgbClr val="000000"/>
                  </a:solidFill>
                  <a:latin typeface="Calibri"/>
                  <a:ea typeface="Calibri"/>
                  <a:cs typeface="Calibri"/>
                  <a:sym typeface="Calibri"/>
                </a:rPr>
                <a:t>6 – Defina o posicionamento e as estratégias para cada segmento-alvo.</a:t>
              </a:r>
              <a:endParaRPr b="1" i="0" sz="1572" u="none" cap="none" strike="noStrike">
                <a:solidFill>
                  <a:srgbClr val="000000"/>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B4803"/>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Neivaldo</dc:creator>
</cp:coreProperties>
</file>