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18288000" cy="10287000"/>
  <p:embeddedFontLst>
    <p:embeddedFont>
      <p:font typeface="Tahoma"/>
      <p:regular r:id="rId28"/>
      <p:bold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4" roundtripDataSignature="AMtx7mgdsGC9HSZ6MESRACDxV8nhd1ny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2F82FA-B840-4672-A1A4-09C4E8A7CE4E}">
  <a:tblStyle styleId="{0B2F82FA-B840-4672-A1A4-09C4E8A7CE4E}"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Tahoma-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Tahom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5.xml"/><Relationship Id="rId33" Type="http://schemas.openxmlformats.org/officeDocument/2006/relationships/font" Target="fonts/HelveticaNeue-boldItalic.fntdata"/><Relationship Id="rId10" Type="http://schemas.openxmlformats.org/officeDocument/2006/relationships/slide" Target="slides/slide4.xml"/><Relationship Id="rId32" Type="http://schemas.openxmlformats.org/officeDocument/2006/relationships/font" Target="fonts/HelveticaNeue-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 name="Google Shape;63;p1: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0: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11: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3" name="Google Shape;263;p12: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3: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14: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5: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15: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16: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p17: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18: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9: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19: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2: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20: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21: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3: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4: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5: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6: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7: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8: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9: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8.png"/><Relationship Id="rId8"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3"/>
          <p:cNvSpPr txBox="1"/>
          <p:nvPr>
            <p:ph type="title"/>
          </p:nvPr>
        </p:nvSpPr>
        <p:spPr>
          <a:xfrm>
            <a:off x="6136775" y="174325"/>
            <a:ext cx="6014449"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9000">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3"/>
          <p:cNvSpPr txBox="1"/>
          <p:nvPr>
            <p:ph idx="1" type="body"/>
          </p:nvPr>
        </p:nvSpPr>
        <p:spPr>
          <a:xfrm>
            <a:off x="2479025" y="3166725"/>
            <a:ext cx="13604875" cy="473455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2400">
                <a:solidFill>
                  <a:schemeClr val="dk1"/>
                </a:solidFill>
                <a:latin typeface="Calibri"/>
                <a:ea typeface="Calibri"/>
                <a:cs typeface="Calibri"/>
                <a:sym typeface="Calibri"/>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 name="Google Shape;15;p2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18" name="Shape 18"/>
        <p:cNvGrpSpPr/>
        <p:nvPr/>
      </p:nvGrpSpPr>
      <p:grpSpPr>
        <a:xfrm>
          <a:off x="0" y="0"/>
          <a:ext cx="0" cy="0"/>
          <a:chOff x="0" y="0"/>
          <a:chExt cx="0" cy="0"/>
        </a:xfrm>
      </p:grpSpPr>
      <p:sp>
        <p:nvSpPr>
          <p:cNvPr id="19" name="Google Shape;19;p24"/>
          <p:cNvSpPr/>
          <p:nvPr/>
        </p:nvSpPr>
        <p:spPr>
          <a:xfrm>
            <a:off x="0" y="2"/>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4"/>
          <p:cNvSpPr/>
          <p:nvPr/>
        </p:nvSpPr>
        <p:spPr>
          <a:xfrm>
            <a:off x="5181600" y="5962650"/>
            <a:ext cx="2362200" cy="1219200"/>
          </a:xfrm>
          <a:custGeom>
            <a:rect b="b" l="l" r="r" t="t"/>
            <a:pathLst>
              <a:path extrusionOk="0" h="1219200" w="2362200">
                <a:moveTo>
                  <a:pt x="2158995" y="1219199"/>
                </a:moveTo>
                <a:lnTo>
                  <a:pt x="203203" y="1219199"/>
                </a:lnTo>
                <a:lnTo>
                  <a:pt x="156611" y="1213833"/>
                </a:lnTo>
                <a:lnTo>
                  <a:pt x="113840" y="1198546"/>
                </a:lnTo>
                <a:lnTo>
                  <a:pt x="76110" y="1174558"/>
                </a:lnTo>
                <a:lnTo>
                  <a:pt x="44641" y="1143089"/>
                </a:lnTo>
                <a:lnTo>
                  <a:pt x="20653" y="1105360"/>
                </a:lnTo>
                <a:lnTo>
                  <a:pt x="5366" y="1062588"/>
                </a:lnTo>
                <a:lnTo>
                  <a:pt x="0" y="1015995"/>
                </a:lnTo>
                <a:lnTo>
                  <a:pt x="0" y="203203"/>
                </a:lnTo>
                <a:lnTo>
                  <a:pt x="5366" y="156611"/>
                </a:lnTo>
                <a:lnTo>
                  <a:pt x="20653" y="113840"/>
                </a:lnTo>
                <a:lnTo>
                  <a:pt x="44641" y="76110"/>
                </a:lnTo>
                <a:lnTo>
                  <a:pt x="76110" y="44641"/>
                </a:lnTo>
                <a:lnTo>
                  <a:pt x="113840" y="20653"/>
                </a:lnTo>
                <a:lnTo>
                  <a:pt x="156611" y="5366"/>
                </a:lnTo>
                <a:lnTo>
                  <a:pt x="203203" y="0"/>
                </a:lnTo>
                <a:lnTo>
                  <a:pt x="2158995" y="0"/>
                </a:lnTo>
                <a:lnTo>
                  <a:pt x="2198824" y="3940"/>
                </a:lnTo>
                <a:lnTo>
                  <a:pt x="2236758" y="15468"/>
                </a:lnTo>
                <a:lnTo>
                  <a:pt x="2271733" y="34140"/>
                </a:lnTo>
                <a:lnTo>
                  <a:pt x="2302682" y="59517"/>
                </a:lnTo>
                <a:lnTo>
                  <a:pt x="2328059" y="90466"/>
                </a:lnTo>
                <a:lnTo>
                  <a:pt x="2346732" y="125441"/>
                </a:lnTo>
                <a:lnTo>
                  <a:pt x="2358259" y="163375"/>
                </a:lnTo>
                <a:lnTo>
                  <a:pt x="2362199" y="203203"/>
                </a:lnTo>
                <a:lnTo>
                  <a:pt x="2362199" y="1015995"/>
                </a:lnTo>
                <a:lnTo>
                  <a:pt x="2356833" y="1062588"/>
                </a:lnTo>
                <a:lnTo>
                  <a:pt x="2341546" y="1105360"/>
                </a:lnTo>
                <a:lnTo>
                  <a:pt x="2317558" y="1143089"/>
                </a:lnTo>
                <a:lnTo>
                  <a:pt x="2286089" y="1174558"/>
                </a:lnTo>
                <a:lnTo>
                  <a:pt x="2248360" y="1198546"/>
                </a:lnTo>
                <a:lnTo>
                  <a:pt x="2205588" y="1213833"/>
                </a:lnTo>
                <a:lnTo>
                  <a:pt x="2158995" y="12191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 name="Google Shape;21;p24"/>
          <p:cNvSpPr/>
          <p:nvPr/>
        </p:nvSpPr>
        <p:spPr>
          <a:xfrm>
            <a:off x="5181600" y="5962650"/>
            <a:ext cx="2362200" cy="1219200"/>
          </a:xfrm>
          <a:custGeom>
            <a:rect b="b" l="l" r="r" t="t"/>
            <a:pathLst>
              <a:path extrusionOk="0" h="1219200" w="2362200">
                <a:moveTo>
                  <a:pt x="0" y="203203"/>
                </a:moveTo>
                <a:lnTo>
                  <a:pt x="5366" y="156611"/>
                </a:lnTo>
                <a:lnTo>
                  <a:pt x="20653" y="113840"/>
                </a:lnTo>
                <a:lnTo>
                  <a:pt x="44641" y="76110"/>
                </a:lnTo>
                <a:lnTo>
                  <a:pt x="76110" y="44641"/>
                </a:lnTo>
                <a:lnTo>
                  <a:pt x="113840" y="20653"/>
                </a:lnTo>
                <a:lnTo>
                  <a:pt x="156611" y="5366"/>
                </a:lnTo>
                <a:lnTo>
                  <a:pt x="203203" y="0"/>
                </a:lnTo>
                <a:lnTo>
                  <a:pt x="2158995" y="0"/>
                </a:lnTo>
                <a:lnTo>
                  <a:pt x="2198824" y="3940"/>
                </a:lnTo>
                <a:lnTo>
                  <a:pt x="2236758" y="15468"/>
                </a:lnTo>
                <a:lnTo>
                  <a:pt x="2271733" y="34140"/>
                </a:lnTo>
                <a:lnTo>
                  <a:pt x="2302682" y="59517"/>
                </a:lnTo>
                <a:lnTo>
                  <a:pt x="2328059" y="90466"/>
                </a:lnTo>
                <a:lnTo>
                  <a:pt x="2346732" y="125441"/>
                </a:lnTo>
                <a:lnTo>
                  <a:pt x="2358259" y="163375"/>
                </a:lnTo>
                <a:lnTo>
                  <a:pt x="2362199" y="203203"/>
                </a:lnTo>
                <a:lnTo>
                  <a:pt x="2362199" y="1015995"/>
                </a:lnTo>
                <a:lnTo>
                  <a:pt x="2356833" y="1062588"/>
                </a:lnTo>
                <a:lnTo>
                  <a:pt x="2341546" y="1105360"/>
                </a:lnTo>
                <a:lnTo>
                  <a:pt x="2317558" y="1143089"/>
                </a:lnTo>
                <a:lnTo>
                  <a:pt x="2286089" y="1174558"/>
                </a:lnTo>
                <a:lnTo>
                  <a:pt x="2248360" y="1198546"/>
                </a:lnTo>
                <a:lnTo>
                  <a:pt x="2205588" y="1213833"/>
                </a:lnTo>
                <a:lnTo>
                  <a:pt x="2158995" y="1219199"/>
                </a:lnTo>
                <a:lnTo>
                  <a:pt x="203203" y="1219199"/>
                </a:lnTo>
                <a:lnTo>
                  <a:pt x="156611" y="1213833"/>
                </a:lnTo>
                <a:lnTo>
                  <a:pt x="113840" y="1198546"/>
                </a:lnTo>
                <a:lnTo>
                  <a:pt x="76110" y="1174558"/>
                </a:lnTo>
                <a:lnTo>
                  <a:pt x="44641" y="1143089"/>
                </a:lnTo>
                <a:lnTo>
                  <a:pt x="20653" y="1105360"/>
                </a:lnTo>
                <a:lnTo>
                  <a:pt x="5366" y="1062588"/>
                </a:lnTo>
                <a:lnTo>
                  <a:pt x="0" y="1015995"/>
                </a:lnTo>
                <a:lnTo>
                  <a:pt x="0" y="203203"/>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4"/>
          <p:cNvSpPr txBox="1"/>
          <p:nvPr>
            <p:ph type="ctrTitle"/>
          </p:nvPr>
        </p:nvSpPr>
        <p:spPr>
          <a:xfrm>
            <a:off x="1444625" y="2926074"/>
            <a:ext cx="15398750" cy="39116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27" name="Shape 27"/>
        <p:cNvGrpSpPr/>
        <p:nvPr/>
      </p:nvGrpSpPr>
      <p:grpSpPr>
        <a:xfrm>
          <a:off x="0" y="0"/>
          <a:ext cx="0" cy="0"/>
          <a:chOff x="0" y="0"/>
          <a:chExt cx="0" cy="0"/>
        </a:xfrm>
      </p:grpSpPr>
      <p:sp>
        <p:nvSpPr>
          <p:cNvPr id="28" name="Google Shape;28;p25"/>
          <p:cNvSpPr/>
          <p:nvPr/>
        </p:nvSpPr>
        <p:spPr>
          <a:xfrm>
            <a:off x="0" y="2"/>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 name="Google Shape;29;p25"/>
          <p:cNvPicPr preferRelativeResize="0"/>
          <p:nvPr/>
        </p:nvPicPr>
        <p:blipFill rotWithShape="1">
          <a:blip r:embed="rId2">
            <a:alphaModFix/>
          </a:blip>
          <a:srcRect b="0" l="0" r="0" t="0"/>
          <a:stretch/>
        </p:blipFill>
        <p:spPr>
          <a:xfrm>
            <a:off x="15657873" y="8993039"/>
            <a:ext cx="2628898" cy="1293959"/>
          </a:xfrm>
          <a:prstGeom prst="rect">
            <a:avLst/>
          </a:prstGeom>
          <a:noFill/>
          <a:ln>
            <a:noFill/>
          </a:ln>
        </p:spPr>
      </p:pic>
      <p:pic>
        <p:nvPicPr>
          <p:cNvPr id="30" name="Google Shape;30;p25"/>
          <p:cNvPicPr preferRelativeResize="0"/>
          <p:nvPr/>
        </p:nvPicPr>
        <p:blipFill rotWithShape="1">
          <a:blip r:embed="rId3">
            <a:alphaModFix/>
          </a:blip>
          <a:srcRect b="0" l="0" r="0" t="0"/>
          <a:stretch/>
        </p:blipFill>
        <p:spPr>
          <a:xfrm>
            <a:off x="17100948" y="200711"/>
            <a:ext cx="115454" cy="115175"/>
          </a:xfrm>
          <a:prstGeom prst="rect">
            <a:avLst/>
          </a:prstGeom>
          <a:noFill/>
          <a:ln>
            <a:noFill/>
          </a:ln>
        </p:spPr>
      </p:pic>
      <p:pic>
        <p:nvPicPr>
          <p:cNvPr id="31" name="Google Shape;31;p25"/>
          <p:cNvPicPr preferRelativeResize="0"/>
          <p:nvPr/>
        </p:nvPicPr>
        <p:blipFill rotWithShape="1">
          <a:blip r:embed="rId4">
            <a:alphaModFix/>
          </a:blip>
          <a:srcRect b="0" l="0" r="0" t="0"/>
          <a:stretch/>
        </p:blipFill>
        <p:spPr>
          <a:xfrm>
            <a:off x="17827442" y="199625"/>
            <a:ext cx="115454" cy="115173"/>
          </a:xfrm>
          <a:prstGeom prst="rect">
            <a:avLst/>
          </a:prstGeom>
          <a:noFill/>
          <a:ln>
            <a:noFill/>
          </a:ln>
        </p:spPr>
      </p:pic>
      <p:pic>
        <p:nvPicPr>
          <p:cNvPr id="32" name="Google Shape;32;p25"/>
          <p:cNvPicPr preferRelativeResize="0"/>
          <p:nvPr/>
        </p:nvPicPr>
        <p:blipFill rotWithShape="1">
          <a:blip r:embed="rId5">
            <a:alphaModFix/>
          </a:blip>
          <a:srcRect b="0" l="0" r="0" t="0"/>
          <a:stretch/>
        </p:blipFill>
        <p:spPr>
          <a:xfrm>
            <a:off x="17100948" y="867857"/>
            <a:ext cx="115454" cy="115174"/>
          </a:xfrm>
          <a:prstGeom prst="rect">
            <a:avLst/>
          </a:prstGeom>
          <a:noFill/>
          <a:ln>
            <a:noFill/>
          </a:ln>
        </p:spPr>
      </p:pic>
      <p:pic>
        <p:nvPicPr>
          <p:cNvPr id="33" name="Google Shape;33;p25"/>
          <p:cNvPicPr preferRelativeResize="0"/>
          <p:nvPr/>
        </p:nvPicPr>
        <p:blipFill rotWithShape="1">
          <a:blip r:embed="rId4">
            <a:alphaModFix/>
          </a:blip>
          <a:srcRect b="0" l="0" r="0" t="0"/>
          <a:stretch/>
        </p:blipFill>
        <p:spPr>
          <a:xfrm>
            <a:off x="17827442" y="867857"/>
            <a:ext cx="115454" cy="115174"/>
          </a:xfrm>
          <a:prstGeom prst="rect">
            <a:avLst/>
          </a:prstGeom>
          <a:noFill/>
          <a:ln>
            <a:noFill/>
          </a:ln>
        </p:spPr>
      </p:pic>
      <p:pic>
        <p:nvPicPr>
          <p:cNvPr id="34" name="Google Shape;34;p25"/>
          <p:cNvPicPr preferRelativeResize="0"/>
          <p:nvPr/>
        </p:nvPicPr>
        <p:blipFill rotWithShape="1">
          <a:blip r:embed="rId5">
            <a:alphaModFix/>
          </a:blip>
          <a:srcRect b="0" l="0" r="0" t="0"/>
          <a:stretch/>
        </p:blipFill>
        <p:spPr>
          <a:xfrm>
            <a:off x="17100948" y="1555647"/>
            <a:ext cx="115452" cy="115175"/>
          </a:xfrm>
          <a:prstGeom prst="rect">
            <a:avLst/>
          </a:prstGeom>
          <a:noFill/>
          <a:ln>
            <a:noFill/>
          </a:ln>
        </p:spPr>
      </p:pic>
      <p:pic>
        <p:nvPicPr>
          <p:cNvPr id="35" name="Google Shape;35;p25"/>
          <p:cNvPicPr preferRelativeResize="0"/>
          <p:nvPr/>
        </p:nvPicPr>
        <p:blipFill rotWithShape="1">
          <a:blip r:embed="rId4">
            <a:alphaModFix/>
          </a:blip>
          <a:srcRect b="0" l="0" r="0" t="0"/>
          <a:stretch/>
        </p:blipFill>
        <p:spPr>
          <a:xfrm>
            <a:off x="17827442" y="1555647"/>
            <a:ext cx="115454" cy="115175"/>
          </a:xfrm>
          <a:prstGeom prst="rect">
            <a:avLst/>
          </a:prstGeom>
          <a:noFill/>
          <a:ln>
            <a:noFill/>
          </a:ln>
        </p:spPr>
      </p:pic>
      <p:pic>
        <p:nvPicPr>
          <p:cNvPr id="36" name="Google Shape;36;p25"/>
          <p:cNvPicPr preferRelativeResize="0"/>
          <p:nvPr/>
        </p:nvPicPr>
        <p:blipFill rotWithShape="1">
          <a:blip r:embed="rId6">
            <a:alphaModFix/>
          </a:blip>
          <a:srcRect b="0" l="0" r="0" t="0"/>
          <a:stretch/>
        </p:blipFill>
        <p:spPr>
          <a:xfrm>
            <a:off x="17102035" y="2223878"/>
            <a:ext cx="115454" cy="115174"/>
          </a:xfrm>
          <a:prstGeom prst="rect">
            <a:avLst/>
          </a:prstGeom>
          <a:noFill/>
          <a:ln>
            <a:noFill/>
          </a:ln>
        </p:spPr>
      </p:pic>
      <p:pic>
        <p:nvPicPr>
          <p:cNvPr id="37" name="Google Shape;37;p25"/>
          <p:cNvPicPr preferRelativeResize="0"/>
          <p:nvPr/>
        </p:nvPicPr>
        <p:blipFill rotWithShape="1">
          <a:blip r:embed="rId7">
            <a:alphaModFix/>
          </a:blip>
          <a:srcRect b="0" l="0" r="0" t="0"/>
          <a:stretch/>
        </p:blipFill>
        <p:spPr>
          <a:xfrm>
            <a:off x="17827442" y="2223878"/>
            <a:ext cx="115454" cy="115174"/>
          </a:xfrm>
          <a:prstGeom prst="rect">
            <a:avLst/>
          </a:prstGeom>
          <a:noFill/>
          <a:ln>
            <a:noFill/>
          </a:ln>
        </p:spPr>
      </p:pic>
      <p:pic>
        <p:nvPicPr>
          <p:cNvPr id="38" name="Google Shape;38;p25"/>
          <p:cNvPicPr preferRelativeResize="0"/>
          <p:nvPr/>
        </p:nvPicPr>
        <p:blipFill rotWithShape="1">
          <a:blip r:embed="rId8">
            <a:alphaModFix/>
          </a:blip>
          <a:srcRect b="0" l="0" r="0" t="0"/>
          <a:stretch/>
        </p:blipFill>
        <p:spPr>
          <a:xfrm>
            <a:off x="17102035" y="2931225"/>
            <a:ext cx="115454" cy="115174"/>
          </a:xfrm>
          <a:prstGeom prst="rect">
            <a:avLst/>
          </a:prstGeom>
          <a:noFill/>
          <a:ln>
            <a:noFill/>
          </a:ln>
        </p:spPr>
      </p:pic>
      <p:pic>
        <p:nvPicPr>
          <p:cNvPr id="39" name="Google Shape;39;p25"/>
          <p:cNvPicPr preferRelativeResize="0"/>
          <p:nvPr/>
        </p:nvPicPr>
        <p:blipFill rotWithShape="1">
          <a:blip r:embed="rId9">
            <a:alphaModFix/>
          </a:blip>
          <a:srcRect b="0" l="0" r="0" t="0"/>
          <a:stretch/>
        </p:blipFill>
        <p:spPr>
          <a:xfrm>
            <a:off x="17827442" y="2931225"/>
            <a:ext cx="115454" cy="115174"/>
          </a:xfrm>
          <a:prstGeom prst="rect">
            <a:avLst/>
          </a:prstGeom>
          <a:noFill/>
          <a:ln>
            <a:noFill/>
          </a:ln>
        </p:spPr>
      </p:pic>
      <p:sp>
        <p:nvSpPr>
          <p:cNvPr id="40" name="Google Shape;40;p2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43" name="Shape 43"/>
        <p:cNvGrpSpPr/>
        <p:nvPr/>
      </p:nvGrpSpPr>
      <p:grpSpPr>
        <a:xfrm>
          <a:off x="0" y="0"/>
          <a:ext cx="0" cy="0"/>
          <a:chOff x="0" y="0"/>
          <a:chExt cx="0" cy="0"/>
        </a:xfrm>
      </p:grpSpPr>
      <p:sp>
        <p:nvSpPr>
          <p:cNvPr id="44" name="Google Shape;44;p26"/>
          <p:cNvSpPr/>
          <p:nvPr/>
        </p:nvSpPr>
        <p:spPr>
          <a:xfrm>
            <a:off x="0" y="2"/>
            <a:ext cx="18288000" cy="93980"/>
          </a:xfrm>
          <a:custGeom>
            <a:rect b="b" l="l" r="r" t="t"/>
            <a:pathLst>
              <a:path extrusionOk="0" h="93980" w="18288000">
                <a:moveTo>
                  <a:pt x="0" y="93896"/>
                </a:moveTo>
                <a:lnTo>
                  <a:pt x="18287998" y="93896"/>
                </a:lnTo>
                <a:lnTo>
                  <a:pt x="18287998" y="0"/>
                </a:lnTo>
                <a:lnTo>
                  <a:pt x="0" y="0"/>
                </a:lnTo>
                <a:lnTo>
                  <a:pt x="0" y="93896"/>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 name="Google Shape;45;p26"/>
          <p:cNvSpPr/>
          <p:nvPr/>
        </p:nvSpPr>
        <p:spPr>
          <a:xfrm>
            <a:off x="0" y="93899"/>
            <a:ext cx="18288000" cy="10193655"/>
          </a:xfrm>
          <a:custGeom>
            <a:rect b="b" l="l" r="r" t="t"/>
            <a:pathLst>
              <a:path extrusionOk="0" h="10193655" w="18288000">
                <a:moveTo>
                  <a:pt x="0" y="0"/>
                </a:moveTo>
                <a:lnTo>
                  <a:pt x="18287999" y="0"/>
                </a:lnTo>
                <a:lnTo>
                  <a:pt x="18287999" y="10193099"/>
                </a:lnTo>
                <a:lnTo>
                  <a:pt x="0" y="10193099"/>
                </a:lnTo>
                <a:lnTo>
                  <a:pt x="0" y="0"/>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6"/>
          <p:cNvSpPr/>
          <p:nvPr/>
        </p:nvSpPr>
        <p:spPr>
          <a:xfrm>
            <a:off x="0" y="81199"/>
            <a:ext cx="18288000" cy="25400"/>
          </a:xfrm>
          <a:custGeom>
            <a:rect b="b" l="l" r="r" t="t"/>
            <a:pathLst>
              <a:path extrusionOk="0" h="25400" w="18288000">
                <a:moveTo>
                  <a:pt x="0" y="0"/>
                </a:moveTo>
                <a:lnTo>
                  <a:pt x="18287999" y="0"/>
                </a:lnTo>
                <a:lnTo>
                  <a:pt x="18287999" y="25400"/>
                </a:lnTo>
                <a:lnTo>
                  <a:pt x="0" y="25400"/>
                </a:lnTo>
                <a:lnTo>
                  <a:pt x="0" y="0"/>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26"/>
          <p:cNvSpPr/>
          <p:nvPr/>
        </p:nvSpPr>
        <p:spPr>
          <a:xfrm>
            <a:off x="0" y="93899"/>
            <a:ext cx="0" cy="10193655"/>
          </a:xfrm>
          <a:custGeom>
            <a:rect b="b" l="l" r="r" t="t"/>
            <a:pathLst>
              <a:path extrusionOk="0" h="10193655" w="120000">
                <a:moveTo>
                  <a:pt x="0" y="10193099"/>
                </a:moveTo>
                <a:lnTo>
                  <a:pt x="0" y="0"/>
                </a:lnTo>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48" name="Google Shape;48;p26"/>
          <p:cNvPicPr preferRelativeResize="0"/>
          <p:nvPr/>
        </p:nvPicPr>
        <p:blipFill rotWithShape="1">
          <a:blip r:embed="rId2">
            <a:alphaModFix/>
          </a:blip>
          <a:srcRect b="0" l="0" r="0" t="0"/>
          <a:stretch/>
        </p:blipFill>
        <p:spPr>
          <a:xfrm>
            <a:off x="15657886" y="8993052"/>
            <a:ext cx="2628873" cy="1293934"/>
          </a:xfrm>
          <a:prstGeom prst="rect">
            <a:avLst/>
          </a:prstGeom>
          <a:noFill/>
          <a:ln>
            <a:noFill/>
          </a:ln>
        </p:spPr>
      </p:pic>
      <p:sp>
        <p:nvSpPr>
          <p:cNvPr id="49" name="Google Shape;49;p26"/>
          <p:cNvSpPr/>
          <p:nvPr/>
        </p:nvSpPr>
        <p:spPr>
          <a:xfrm>
            <a:off x="15653123" y="8988289"/>
            <a:ext cx="2635250" cy="1299210"/>
          </a:xfrm>
          <a:custGeom>
            <a:rect b="b" l="l" r="r" t="t"/>
            <a:pathLst>
              <a:path extrusionOk="0" h="1299209" w="2635250">
                <a:moveTo>
                  <a:pt x="0" y="0"/>
                </a:moveTo>
                <a:lnTo>
                  <a:pt x="2634876" y="0"/>
                </a:lnTo>
              </a:path>
              <a:path extrusionOk="0" h="1299209" w="2635250">
                <a:moveTo>
                  <a:pt x="0" y="1298710"/>
                </a:moveTo>
                <a:lnTo>
                  <a:pt x="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26"/>
          <p:cNvSpPr txBox="1"/>
          <p:nvPr>
            <p:ph type="title"/>
          </p:nvPr>
        </p:nvSpPr>
        <p:spPr>
          <a:xfrm>
            <a:off x="6136775" y="174325"/>
            <a:ext cx="6014449"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9000">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2" name="Google Shape;52;p2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2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 name="Shape 56"/>
        <p:cNvGrpSpPr/>
        <p:nvPr/>
      </p:nvGrpSpPr>
      <p:grpSpPr>
        <a:xfrm>
          <a:off x="0" y="0"/>
          <a:ext cx="0" cy="0"/>
          <a:chOff x="0" y="0"/>
          <a:chExt cx="0" cy="0"/>
        </a:xfrm>
      </p:grpSpPr>
      <p:sp>
        <p:nvSpPr>
          <p:cNvPr id="57" name="Google Shape;57;p27"/>
          <p:cNvSpPr txBox="1"/>
          <p:nvPr>
            <p:ph type="title"/>
          </p:nvPr>
        </p:nvSpPr>
        <p:spPr>
          <a:xfrm>
            <a:off x="6136775" y="174325"/>
            <a:ext cx="6014449" cy="1397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9000">
                <a:solidFill>
                  <a:schemeClr val="dk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7"/>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0" y="2"/>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 name="Google Shape;7;p22"/>
          <p:cNvSpPr txBox="1"/>
          <p:nvPr>
            <p:ph type="title"/>
          </p:nvPr>
        </p:nvSpPr>
        <p:spPr>
          <a:xfrm>
            <a:off x="6136775" y="174325"/>
            <a:ext cx="6014449" cy="1397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90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2"/>
          <p:cNvSpPr txBox="1"/>
          <p:nvPr>
            <p:ph idx="1" type="body"/>
          </p:nvPr>
        </p:nvSpPr>
        <p:spPr>
          <a:xfrm>
            <a:off x="2479025" y="3166725"/>
            <a:ext cx="13604875" cy="473455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2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jp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7.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jpg"/></Relationships>
</file>

<file path=ppt/slides/_rels/slide18.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jpg"/><Relationship Id="rId4"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18.png"/></Relationships>
</file>

<file path=ppt/slides/_rels/slide19.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jpg"/><Relationship Id="rId4" Type="http://schemas.openxmlformats.org/officeDocument/2006/relationships/image" Target="../media/image6.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10.jpg"/><Relationship Id="rId5" Type="http://schemas.openxmlformats.org/officeDocument/2006/relationships/hyperlink" Target="https://panoramainvest.com.br/previdencia-privada-para-mei/" TargetMode="External"/><Relationship Id="rId6" Type="http://schemas.openxmlformats.org/officeDocument/2006/relationships/hyperlink" Target="https://www.infomoney.com.br/guias/planos-de-previdencia-privada/" TargetMode="External"/><Relationship Id="rId7" Type="http://schemas.openxmlformats.org/officeDocument/2006/relationships/hyperlink" Target="https://www.gov.br/empresas-e-negocios/pt-br/empreendedor/" TargetMode="External"/><Relationship Id="rId8" Type="http://schemas.openxmlformats.org/officeDocument/2006/relationships/hyperlink" Target="https://ingracio.adv.br/aposentadoria-me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10.jpg"/><Relationship Id="rId5" Type="http://schemas.openxmlformats.org/officeDocument/2006/relationships/hyperlink" Target="http://www8.receita.fazenda.gov.br/SimplesNacional/Aplicacoes/ATSPO/pgmei.app/" TargetMode="External"/><Relationship Id="rId6" Type="http://schemas.openxmlformats.org/officeDocument/2006/relationships/hyperlink" Target="https://ingracio.adv.br/era-clt-e-virei-mei-como-fica-minha-aposentadoria/#5-como-fazer-a-complementacao-do-das" TargetMode="External"/><Relationship Id="rId7" Type="http://schemas.openxmlformats.org/officeDocument/2006/relationships/hyperlink" Target="https://www.onze.com.br/blog/previdencia-privada-corporativa/" TargetMode="External"/><Relationship Id="rId8" Type="http://schemas.openxmlformats.org/officeDocument/2006/relationships/hyperlink" Target="https://blog.bling.com.br/direitos-previdenciarios-do-mei-ins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2.jpg"/><Relationship Id="rId6" Type="http://schemas.openxmlformats.org/officeDocument/2006/relationships/hyperlink" Target="mailto:ace12023.2@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jpg"/></Relationships>
</file>

<file path=ppt/slides/_rels/slide5.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1.png"/><Relationship Id="rId13" Type="http://schemas.openxmlformats.org/officeDocument/2006/relationships/image" Target="../media/image22.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jpg"/><Relationship Id="rId4" Type="http://schemas.openxmlformats.org/officeDocument/2006/relationships/image" Target="../media/image6.png"/><Relationship Id="rId9" Type="http://schemas.openxmlformats.org/officeDocument/2006/relationships/image" Target="../media/image18.png"/><Relationship Id="rId15" Type="http://schemas.openxmlformats.org/officeDocument/2006/relationships/image" Target="../media/image27.png"/><Relationship Id="rId14" Type="http://schemas.openxmlformats.org/officeDocument/2006/relationships/image" Target="../media/image32.png"/><Relationship Id="rId16"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30.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9.jpg"/><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8.receita.fazenda.gov.br/SimplesNacional/Aplicacoes/ATSPO/pgmei.app/Identificacao" TargetMode="Externa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 name="Shape 64"/>
        <p:cNvGrpSpPr/>
        <p:nvPr/>
      </p:nvGrpSpPr>
      <p:grpSpPr>
        <a:xfrm>
          <a:off x="0" y="0"/>
          <a:ext cx="0" cy="0"/>
          <a:chOff x="0" y="0"/>
          <a:chExt cx="0" cy="0"/>
        </a:xfrm>
      </p:grpSpPr>
      <p:sp>
        <p:nvSpPr>
          <p:cNvPr id="65" name="Google Shape;65;p1"/>
          <p:cNvSpPr/>
          <p:nvPr/>
        </p:nvSpPr>
        <p:spPr>
          <a:xfrm>
            <a:off x="0" y="2"/>
            <a:ext cx="18288000" cy="9721215"/>
          </a:xfrm>
          <a:custGeom>
            <a:rect b="b" l="l" r="r" t="t"/>
            <a:pathLst>
              <a:path extrusionOk="0" h="9721215" w="18288000">
                <a:moveTo>
                  <a:pt x="18287998" y="9720635"/>
                </a:moveTo>
                <a:lnTo>
                  <a:pt x="0" y="9720635"/>
                </a:lnTo>
                <a:lnTo>
                  <a:pt x="0" y="0"/>
                </a:lnTo>
                <a:lnTo>
                  <a:pt x="18287998" y="0"/>
                </a:lnTo>
                <a:lnTo>
                  <a:pt x="18287998" y="9720635"/>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6" name="Google Shape;66;p1"/>
          <p:cNvGrpSpPr/>
          <p:nvPr/>
        </p:nvGrpSpPr>
        <p:grpSpPr>
          <a:xfrm>
            <a:off x="0" y="9720638"/>
            <a:ext cx="18288000" cy="566960"/>
            <a:chOff x="0" y="9720638"/>
            <a:chExt cx="18288000" cy="566960"/>
          </a:xfrm>
        </p:grpSpPr>
        <p:sp>
          <p:nvSpPr>
            <p:cNvPr id="67" name="Google Shape;67;p1"/>
            <p:cNvSpPr/>
            <p:nvPr/>
          </p:nvSpPr>
          <p:spPr>
            <a:xfrm>
              <a:off x="0" y="10282518"/>
              <a:ext cx="18288000" cy="5080"/>
            </a:xfrm>
            <a:custGeom>
              <a:rect b="b" l="l" r="r" t="t"/>
              <a:pathLst>
                <a:path extrusionOk="0" h="5079" w="18288000">
                  <a:moveTo>
                    <a:pt x="18287998" y="4482"/>
                  </a:moveTo>
                  <a:lnTo>
                    <a:pt x="0" y="4482"/>
                  </a:lnTo>
                  <a:lnTo>
                    <a:pt x="0" y="0"/>
                  </a:lnTo>
                  <a:lnTo>
                    <a:pt x="18287998" y="0"/>
                  </a:lnTo>
                  <a:lnTo>
                    <a:pt x="18287998" y="4482"/>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1"/>
            <p:cNvSpPr/>
            <p:nvPr/>
          </p:nvSpPr>
          <p:spPr>
            <a:xfrm>
              <a:off x="0" y="9720638"/>
              <a:ext cx="18288000" cy="561975"/>
            </a:xfrm>
            <a:custGeom>
              <a:rect b="b" l="l" r="r" t="t"/>
              <a:pathLst>
                <a:path extrusionOk="0" h="561975" w="18288000">
                  <a:moveTo>
                    <a:pt x="18287998" y="561879"/>
                  </a:moveTo>
                  <a:lnTo>
                    <a:pt x="0" y="561879"/>
                  </a:lnTo>
                  <a:lnTo>
                    <a:pt x="0" y="0"/>
                  </a:lnTo>
                  <a:lnTo>
                    <a:pt x="18287998" y="0"/>
                  </a:lnTo>
                  <a:lnTo>
                    <a:pt x="18287998" y="561879"/>
                  </a:lnTo>
                  <a:close/>
                </a:path>
              </a:pathLst>
            </a:custGeom>
            <a:solidFill>
              <a:srgbClr val="C1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69" name="Google Shape;69;p1"/>
          <p:cNvPicPr preferRelativeResize="0"/>
          <p:nvPr/>
        </p:nvPicPr>
        <p:blipFill rotWithShape="1">
          <a:blip r:embed="rId3">
            <a:alphaModFix/>
          </a:blip>
          <a:srcRect b="0" l="0" r="0" t="0"/>
          <a:stretch/>
        </p:blipFill>
        <p:spPr>
          <a:xfrm>
            <a:off x="14531444" y="7071872"/>
            <a:ext cx="1152523" cy="2190748"/>
          </a:xfrm>
          <a:prstGeom prst="rect">
            <a:avLst/>
          </a:prstGeom>
          <a:noFill/>
          <a:ln>
            <a:noFill/>
          </a:ln>
        </p:spPr>
      </p:pic>
      <p:grpSp>
        <p:nvGrpSpPr>
          <p:cNvPr id="70" name="Google Shape;70;p1"/>
          <p:cNvGrpSpPr/>
          <p:nvPr/>
        </p:nvGrpSpPr>
        <p:grpSpPr>
          <a:xfrm>
            <a:off x="15896341" y="7846653"/>
            <a:ext cx="2114549" cy="1409698"/>
            <a:chOff x="15896341" y="7846653"/>
            <a:chExt cx="2114549" cy="1409698"/>
          </a:xfrm>
        </p:grpSpPr>
        <p:pic>
          <p:nvPicPr>
            <p:cNvPr id="71" name="Google Shape;71;p1"/>
            <p:cNvPicPr preferRelativeResize="0"/>
            <p:nvPr/>
          </p:nvPicPr>
          <p:blipFill rotWithShape="1">
            <a:blip r:embed="rId4">
              <a:alphaModFix/>
            </a:blip>
            <a:srcRect b="0" l="0" r="0" t="0"/>
            <a:stretch/>
          </p:blipFill>
          <p:spPr>
            <a:xfrm>
              <a:off x="15896341" y="7846653"/>
              <a:ext cx="2114549" cy="1409698"/>
            </a:xfrm>
            <a:prstGeom prst="rect">
              <a:avLst/>
            </a:prstGeom>
            <a:noFill/>
            <a:ln>
              <a:noFill/>
            </a:ln>
          </p:spPr>
        </p:pic>
        <p:sp>
          <p:nvSpPr>
            <p:cNvPr id="72" name="Google Shape;72;p1"/>
            <p:cNvSpPr/>
            <p:nvPr/>
          </p:nvSpPr>
          <p:spPr>
            <a:xfrm>
              <a:off x="17062143" y="8233790"/>
              <a:ext cx="171450" cy="238125"/>
            </a:xfrm>
            <a:custGeom>
              <a:rect b="b" l="l" r="r" t="t"/>
              <a:pathLst>
                <a:path extrusionOk="0" h="238125" w="171450">
                  <a:moveTo>
                    <a:pt x="170878" y="237548"/>
                  </a:moveTo>
                  <a:lnTo>
                    <a:pt x="0" y="237548"/>
                  </a:lnTo>
                  <a:lnTo>
                    <a:pt x="85438" y="0"/>
                  </a:lnTo>
                  <a:lnTo>
                    <a:pt x="170878" y="237548"/>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73" name="Google Shape;73;p1"/>
          <p:cNvPicPr preferRelativeResize="0"/>
          <p:nvPr/>
        </p:nvPicPr>
        <p:blipFill rotWithShape="1">
          <a:blip r:embed="rId5">
            <a:alphaModFix/>
          </a:blip>
          <a:srcRect b="0" l="0" r="0" t="0"/>
          <a:stretch/>
        </p:blipFill>
        <p:spPr>
          <a:xfrm>
            <a:off x="5176837" y="3166623"/>
            <a:ext cx="7932991" cy="3905248"/>
          </a:xfrm>
          <a:prstGeom prst="rect">
            <a:avLst/>
          </a:prstGeom>
          <a:noFill/>
          <a:ln>
            <a:noFill/>
          </a:ln>
        </p:spPr>
      </p:pic>
      <p:pic>
        <p:nvPicPr>
          <p:cNvPr id="74" name="Google Shape;74;p1"/>
          <p:cNvPicPr preferRelativeResize="0"/>
          <p:nvPr/>
        </p:nvPicPr>
        <p:blipFill rotWithShape="1">
          <a:blip r:embed="rId6">
            <a:alphaModFix/>
          </a:blip>
          <a:srcRect b="0" l="0" r="0" t="0"/>
          <a:stretch/>
        </p:blipFill>
        <p:spPr>
          <a:xfrm>
            <a:off x="1633669" y="1375343"/>
            <a:ext cx="14787824" cy="1204267"/>
          </a:xfrm>
          <a:prstGeom prst="rect">
            <a:avLst/>
          </a:prstGeom>
          <a:noFill/>
          <a:ln>
            <a:noFill/>
          </a:ln>
        </p:spPr>
      </p:pic>
      <p:sp>
        <p:nvSpPr>
          <p:cNvPr id="75" name="Google Shape;75;p1"/>
          <p:cNvSpPr txBox="1"/>
          <p:nvPr>
            <p:ph type="title"/>
          </p:nvPr>
        </p:nvSpPr>
        <p:spPr>
          <a:xfrm>
            <a:off x="1568250" y="1375359"/>
            <a:ext cx="14918700" cy="4259700"/>
          </a:xfrm>
          <a:prstGeom prst="rect">
            <a:avLst/>
          </a:prstGeom>
          <a:noFill/>
          <a:ln>
            <a:noFill/>
          </a:ln>
        </p:spPr>
        <p:txBody>
          <a:bodyPr anchorCtr="0" anchor="t" bIns="0" lIns="0" spcFirstLastPara="1" rIns="0" wrap="square" tIns="11425">
            <a:spAutoFit/>
          </a:bodyPr>
          <a:lstStyle/>
          <a:p>
            <a:pPr indent="0" lvl="0" marL="12700" rtl="0" algn="l">
              <a:lnSpc>
                <a:spcPct val="100000"/>
              </a:lnSpc>
              <a:spcBef>
                <a:spcPts val="0"/>
              </a:spcBef>
              <a:spcAft>
                <a:spcPts val="0"/>
              </a:spcAft>
              <a:buSzPts val="1400"/>
              <a:buNone/>
            </a:pPr>
            <a:r>
              <a:t/>
            </a:r>
            <a:endParaRPr sz="9200">
              <a:latin typeface="Helvetica Neue"/>
              <a:ea typeface="Helvetica Neue"/>
              <a:cs typeface="Helvetica Neue"/>
              <a:sym typeface="Helvetica Neue"/>
            </a:endParaRPr>
          </a:p>
          <a:p>
            <a:pPr indent="0" lvl="0" marL="12700" rtl="0" algn="l">
              <a:lnSpc>
                <a:spcPct val="100000"/>
              </a:lnSpc>
              <a:spcBef>
                <a:spcPts val="0"/>
              </a:spcBef>
              <a:spcAft>
                <a:spcPts val="0"/>
              </a:spcAft>
              <a:buSzPts val="1400"/>
              <a:buNone/>
            </a:pPr>
            <a:r>
              <a:t/>
            </a:r>
            <a:endParaRPr sz="9200">
              <a:latin typeface="Helvetica Neue"/>
              <a:ea typeface="Helvetica Neue"/>
              <a:cs typeface="Helvetica Neue"/>
              <a:sym typeface="Helvetica Neue"/>
            </a:endParaRPr>
          </a:p>
          <a:p>
            <a:pPr indent="0" lvl="0" marL="12700" rtl="0" algn="l">
              <a:lnSpc>
                <a:spcPct val="100000"/>
              </a:lnSpc>
              <a:spcBef>
                <a:spcPts val="0"/>
              </a:spcBef>
              <a:spcAft>
                <a:spcPts val="0"/>
              </a:spcAft>
              <a:buSzPts val="1400"/>
              <a:buNone/>
            </a:pPr>
            <a:r>
              <a:t/>
            </a:r>
            <a:endParaRPr sz="9200">
              <a:latin typeface="Helvetica Neue"/>
              <a:ea typeface="Helvetica Neue"/>
              <a:cs typeface="Helvetica Neue"/>
              <a:sym typeface="Helvetica Neue"/>
            </a:endParaRPr>
          </a:p>
        </p:txBody>
      </p:sp>
      <p:sp>
        <p:nvSpPr>
          <p:cNvPr id="76" name="Google Shape;76;p1"/>
          <p:cNvSpPr txBox="1"/>
          <p:nvPr/>
        </p:nvSpPr>
        <p:spPr>
          <a:xfrm>
            <a:off x="365360" y="8415703"/>
            <a:ext cx="13960475" cy="51308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Arial"/>
                <a:ea typeface="Arial"/>
                <a:cs typeface="Arial"/>
                <a:sym typeface="Arial"/>
              </a:rPr>
              <a:t>Coordenação: Profa. Dra. Elyrouse Cavalcante de Oliveira Bellini - UFAL</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0"/>
          <p:cNvSpPr txBox="1"/>
          <p:nvPr>
            <p:ph type="title"/>
          </p:nvPr>
        </p:nvSpPr>
        <p:spPr>
          <a:xfrm>
            <a:off x="1298450" y="539699"/>
            <a:ext cx="15679419"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t>PAGAMENTO DA CONTRIBUIÇÃO MENSAL (DAS)</a:t>
            </a:r>
            <a:endParaRPr sz="6000"/>
          </a:p>
        </p:txBody>
      </p:sp>
      <p:sp>
        <p:nvSpPr>
          <p:cNvPr id="244" name="Google Shape;244;p10"/>
          <p:cNvSpPr txBox="1"/>
          <p:nvPr/>
        </p:nvSpPr>
        <p:spPr>
          <a:xfrm>
            <a:off x="1403992" y="2657192"/>
            <a:ext cx="15894685" cy="2310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4. Pagamento On-line:</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4650"/>
              <a:buFont typeface="Arial"/>
              <a:buNone/>
            </a:pPr>
            <a:r>
              <a:t/>
            </a:r>
            <a:endParaRPr b="0" i="0" sz="4650" u="none" cap="none" strike="noStrike">
              <a:solidFill>
                <a:schemeClr val="dk1"/>
              </a:solidFill>
              <a:latin typeface="Arial"/>
              <a:ea typeface="Arial"/>
              <a:cs typeface="Arial"/>
              <a:sym typeface="Arial"/>
            </a:endParaRPr>
          </a:p>
          <a:p>
            <a:pPr indent="0" lvl="0" marL="12700" marR="5080" rtl="0" algn="l">
              <a:lnSpc>
                <a:spcPct val="125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Outra opção é realizar o pagamento por meio do aplicativo ou site do seu banco. Para saber  como, procure sua agência.</a:t>
            </a:r>
            <a:endParaRPr b="0" i="0" sz="3000" u="none" cap="none" strike="noStrike">
              <a:solidFill>
                <a:schemeClr val="dk1"/>
              </a:solidFill>
              <a:latin typeface="Arial"/>
              <a:ea typeface="Arial"/>
              <a:cs typeface="Arial"/>
              <a:sym typeface="Arial"/>
            </a:endParaRPr>
          </a:p>
        </p:txBody>
      </p:sp>
      <p:grpSp>
        <p:nvGrpSpPr>
          <p:cNvPr id="245" name="Google Shape;245;p10"/>
          <p:cNvGrpSpPr/>
          <p:nvPr/>
        </p:nvGrpSpPr>
        <p:grpSpPr>
          <a:xfrm>
            <a:off x="0" y="1680374"/>
            <a:ext cx="17743805" cy="264160"/>
            <a:chOff x="0" y="1680374"/>
            <a:chExt cx="17743805" cy="264160"/>
          </a:xfrm>
        </p:grpSpPr>
        <p:sp>
          <p:nvSpPr>
            <p:cNvPr id="246" name="Google Shape;246;p10"/>
            <p:cNvSpPr/>
            <p:nvPr/>
          </p:nvSpPr>
          <p:spPr>
            <a:xfrm>
              <a:off x="0" y="1680374"/>
              <a:ext cx="17743805" cy="264160"/>
            </a:xfrm>
            <a:custGeom>
              <a:rect b="b" l="l" r="r" t="t"/>
              <a:pathLst>
                <a:path extrusionOk="0" h="264160" w="17743805">
                  <a:moveTo>
                    <a:pt x="17611499" y="263999"/>
                  </a:moveTo>
                  <a:lnTo>
                    <a:pt x="0" y="263999"/>
                  </a:lnTo>
                  <a:lnTo>
                    <a:pt x="0" y="0"/>
                  </a:lnTo>
                  <a:lnTo>
                    <a:pt x="17611499" y="0"/>
                  </a:lnTo>
                  <a:lnTo>
                    <a:pt x="17743499" y="131999"/>
                  </a:lnTo>
                  <a:lnTo>
                    <a:pt x="17611499" y="2639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10"/>
            <p:cNvSpPr/>
            <p:nvPr/>
          </p:nvSpPr>
          <p:spPr>
            <a:xfrm>
              <a:off x="0" y="1680374"/>
              <a:ext cx="17743805" cy="264160"/>
            </a:xfrm>
            <a:custGeom>
              <a:rect b="b" l="l" r="r" t="t"/>
              <a:pathLst>
                <a:path extrusionOk="0" h="264160" w="17743805">
                  <a:moveTo>
                    <a:pt x="0" y="0"/>
                  </a:moveTo>
                  <a:lnTo>
                    <a:pt x="17611499" y="0"/>
                  </a:lnTo>
                  <a:lnTo>
                    <a:pt x="17743499" y="131999"/>
                  </a:lnTo>
                  <a:lnTo>
                    <a:pt x="17611499" y="263999"/>
                  </a:lnTo>
                  <a:lnTo>
                    <a:pt x="0" y="263999"/>
                  </a:lnTo>
                  <a:lnTo>
                    <a:pt x="0"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48" name="Google Shape;248;p10"/>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sp>
        <p:nvSpPr>
          <p:cNvPr id="249" name="Google Shape;249;p10"/>
          <p:cNvSpPr txBox="1"/>
          <p:nvPr/>
        </p:nvSpPr>
        <p:spPr>
          <a:xfrm>
            <a:off x="997476" y="9437100"/>
            <a:ext cx="3179100" cy="434700"/>
          </a:xfrm>
          <a:prstGeom prst="rect">
            <a:avLst/>
          </a:prstGeom>
          <a:noFill/>
          <a:ln>
            <a:noFill/>
          </a:ln>
        </p:spPr>
        <p:txBody>
          <a:bodyPr anchorCtr="0" anchor="t" bIns="0" lIns="0" spcFirstLastPara="1" rIns="0" wrap="square" tIns="38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Brasil, 2024b)</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1"/>
          <p:cNvSpPr txBox="1"/>
          <p:nvPr>
            <p:ph type="title"/>
          </p:nvPr>
        </p:nvSpPr>
        <p:spPr>
          <a:xfrm>
            <a:off x="5870449" y="539699"/>
            <a:ext cx="6537959"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t>RESTITUIÇÃO (DAS)</a:t>
            </a:r>
            <a:endParaRPr sz="6000"/>
          </a:p>
        </p:txBody>
      </p:sp>
      <p:sp>
        <p:nvSpPr>
          <p:cNvPr id="255" name="Google Shape;255;p11"/>
          <p:cNvSpPr txBox="1"/>
          <p:nvPr/>
        </p:nvSpPr>
        <p:spPr>
          <a:xfrm>
            <a:off x="1404003" y="3799189"/>
            <a:ext cx="15903575" cy="5288307"/>
          </a:xfrm>
          <a:prstGeom prst="rect">
            <a:avLst/>
          </a:prstGeom>
          <a:noFill/>
          <a:ln>
            <a:noFill/>
          </a:ln>
        </p:spPr>
        <p:txBody>
          <a:bodyPr anchorCtr="0" anchor="t" bIns="0" lIns="0" spcFirstLastPara="1" rIns="0" wrap="square" tIns="12700">
            <a:spAutoFit/>
          </a:bodyPr>
          <a:lstStyle/>
          <a:p>
            <a:pPr indent="0" lvl="0" marL="12700" marR="8255" rtl="0" algn="just">
              <a:lnSpc>
                <a:spcPct val="125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Em caso do pagamento da guia em duplicidade ou enquanto recebeu salário-maternidade, auxílio-doença ou auxílio-reclusão, você pode pedir o reembolso do que pagou a mais.</a:t>
            </a:r>
            <a:endParaRPr b="0" i="0" sz="3000" u="none" cap="none" strike="noStrike">
              <a:solidFill>
                <a:schemeClr val="dk1"/>
              </a:solidFill>
              <a:latin typeface="Arial"/>
              <a:ea typeface="Arial"/>
              <a:cs typeface="Arial"/>
              <a:sym typeface="Arial"/>
            </a:endParaRPr>
          </a:p>
          <a:p>
            <a:pPr indent="0" lvl="0" marL="12700" marR="5080" rtl="0" algn="just">
              <a:lnSpc>
                <a:spcPct val="125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A restituição do valor pago como contribuição previdenciária (INSS) é solicitado </a:t>
            </a:r>
            <a:r>
              <a:rPr b="0" i="0" lang="en-US" sz="2800" u="none" cap="none" strike="noStrike">
                <a:solidFill>
                  <a:schemeClr val="dk1"/>
                </a:solidFill>
                <a:latin typeface="Arial"/>
                <a:ea typeface="Arial"/>
                <a:cs typeface="Arial"/>
                <a:sym typeface="Arial"/>
              </a:rPr>
              <a:t>por meio do aplicativo Pedido Eletrônico de Restituição, disponível no portal do Simples Nacional, no menu Simei-Serviços ou no portal e-CAC da RFB</a:t>
            </a:r>
            <a:r>
              <a:rPr b="0" i="0" lang="en-US" sz="1200" u="none" cap="none" strike="noStrike">
                <a:solidFill>
                  <a:schemeClr val="dk1"/>
                </a:solidFill>
                <a:latin typeface="Arial"/>
                <a:ea typeface="Arial"/>
                <a:cs typeface="Arial"/>
                <a:sym typeface="Arial"/>
              </a:rPr>
              <a:t>. </a:t>
            </a:r>
            <a:r>
              <a:rPr b="0" i="0" lang="en-US" sz="3000" u="none" cap="none" strike="noStrike">
                <a:solidFill>
                  <a:schemeClr val="dk1"/>
                </a:solidFill>
                <a:latin typeface="Arial"/>
                <a:ea typeface="Arial"/>
                <a:cs typeface="Arial"/>
                <a:sym typeface="Arial"/>
              </a:rPr>
              <a:t>e, caso seja liberada, será paga diretamente em sua conta bancária, se não houver débitos  existentes.</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3900"/>
              <a:buFont typeface="Arial"/>
              <a:buNone/>
            </a:pPr>
            <a:r>
              <a:t/>
            </a:r>
            <a:endParaRPr b="0" i="0" sz="3900" u="none" cap="none" strike="noStrike">
              <a:solidFill>
                <a:schemeClr val="dk1"/>
              </a:solidFill>
              <a:latin typeface="Arial"/>
              <a:ea typeface="Arial"/>
              <a:cs typeface="Arial"/>
              <a:sym typeface="Arial"/>
            </a:endParaRPr>
          </a:p>
          <a:p>
            <a:pPr indent="0" lvl="0" marL="12700" marR="12065" rtl="0" algn="just">
              <a:lnSpc>
                <a:spcPct val="125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Já o reembolso dos valores de ICMS e/ou ISS deve ser pedido diretamente no seu estado,  através da Secretaria da Fazenda, e/ou município, devendo ser solicitada na Prefeitura.</a:t>
            </a:r>
            <a:endParaRPr b="0" i="0" sz="3000" u="none" cap="none" strike="noStrike">
              <a:solidFill>
                <a:schemeClr val="dk1"/>
              </a:solidFill>
              <a:latin typeface="Arial"/>
              <a:ea typeface="Arial"/>
              <a:cs typeface="Arial"/>
              <a:sym typeface="Arial"/>
            </a:endParaRPr>
          </a:p>
        </p:txBody>
      </p:sp>
      <p:grpSp>
        <p:nvGrpSpPr>
          <p:cNvPr id="256" name="Google Shape;256;p11"/>
          <p:cNvGrpSpPr/>
          <p:nvPr/>
        </p:nvGrpSpPr>
        <p:grpSpPr>
          <a:xfrm>
            <a:off x="0" y="1680374"/>
            <a:ext cx="17743805" cy="264160"/>
            <a:chOff x="0" y="1680374"/>
            <a:chExt cx="17743805" cy="264160"/>
          </a:xfrm>
        </p:grpSpPr>
        <p:sp>
          <p:nvSpPr>
            <p:cNvPr id="257" name="Google Shape;257;p11"/>
            <p:cNvSpPr/>
            <p:nvPr/>
          </p:nvSpPr>
          <p:spPr>
            <a:xfrm>
              <a:off x="0" y="1680374"/>
              <a:ext cx="17743805" cy="264160"/>
            </a:xfrm>
            <a:custGeom>
              <a:rect b="b" l="l" r="r" t="t"/>
              <a:pathLst>
                <a:path extrusionOk="0" h="264160" w="17743805">
                  <a:moveTo>
                    <a:pt x="17611499" y="263999"/>
                  </a:moveTo>
                  <a:lnTo>
                    <a:pt x="0" y="263999"/>
                  </a:lnTo>
                  <a:lnTo>
                    <a:pt x="0" y="0"/>
                  </a:lnTo>
                  <a:lnTo>
                    <a:pt x="17611499" y="0"/>
                  </a:lnTo>
                  <a:lnTo>
                    <a:pt x="17743499" y="131999"/>
                  </a:lnTo>
                  <a:lnTo>
                    <a:pt x="17611499" y="2639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11"/>
            <p:cNvSpPr/>
            <p:nvPr/>
          </p:nvSpPr>
          <p:spPr>
            <a:xfrm>
              <a:off x="0" y="1680374"/>
              <a:ext cx="17743805" cy="264160"/>
            </a:xfrm>
            <a:custGeom>
              <a:rect b="b" l="l" r="r" t="t"/>
              <a:pathLst>
                <a:path extrusionOk="0" h="264160" w="17743805">
                  <a:moveTo>
                    <a:pt x="0" y="0"/>
                  </a:moveTo>
                  <a:lnTo>
                    <a:pt x="17611499" y="0"/>
                  </a:lnTo>
                  <a:lnTo>
                    <a:pt x="17743499" y="131999"/>
                  </a:lnTo>
                  <a:lnTo>
                    <a:pt x="17611499" y="263999"/>
                  </a:lnTo>
                  <a:lnTo>
                    <a:pt x="0" y="263999"/>
                  </a:lnTo>
                  <a:lnTo>
                    <a:pt x="0"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59" name="Google Shape;259;p11"/>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sp>
        <p:nvSpPr>
          <p:cNvPr id="260" name="Google Shape;260;p11"/>
          <p:cNvSpPr txBox="1"/>
          <p:nvPr/>
        </p:nvSpPr>
        <p:spPr>
          <a:xfrm>
            <a:off x="997476" y="9437100"/>
            <a:ext cx="3240900" cy="434700"/>
          </a:xfrm>
          <a:prstGeom prst="rect">
            <a:avLst/>
          </a:prstGeom>
          <a:noFill/>
          <a:ln>
            <a:noFill/>
          </a:ln>
        </p:spPr>
        <p:txBody>
          <a:bodyPr anchorCtr="0" anchor="t" bIns="0" lIns="0" spcFirstLastPara="1" rIns="0" wrap="square" tIns="38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Brasil, 2024b)</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2"/>
          <p:cNvSpPr txBox="1"/>
          <p:nvPr/>
        </p:nvSpPr>
        <p:spPr>
          <a:xfrm>
            <a:off x="1012825" y="9324200"/>
            <a:ext cx="3369300" cy="4437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Sebrae, 2023)</a:t>
            </a:r>
            <a:endParaRPr b="0" i="0" sz="2800" u="none" cap="none" strike="noStrike">
              <a:solidFill>
                <a:schemeClr val="dk1"/>
              </a:solidFill>
              <a:latin typeface="Times New Roman"/>
              <a:ea typeface="Times New Roman"/>
              <a:cs typeface="Times New Roman"/>
              <a:sym typeface="Times New Roman"/>
            </a:endParaRPr>
          </a:p>
        </p:txBody>
      </p:sp>
      <p:sp>
        <p:nvSpPr>
          <p:cNvPr id="266" name="Google Shape;266;p12"/>
          <p:cNvSpPr txBox="1"/>
          <p:nvPr/>
        </p:nvSpPr>
        <p:spPr>
          <a:xfrm>
            <a:off x="596815" y="3681473"/>
            <a:ext cx="7967119" cy="912173"/>
          </a:xfrm>
          <a:prstGeom prst="rect">
            <a:avLst/>
          </a:prstGeom>
          <a:noFill/>
          <a:ln>
            <a:noFill/>
          </a:ln>
        </p:spPr>
        <p:txBody>
          <a:bodyPr anchorCtr="0" anchor="t" bIns="0" lIns="0" spcFirstLastPara="1" rIns="0" wrap="square" tIns="12700">
            <a:spAutoFit/>
          </a:bodyPr>
          <a:lstStyle/>
          <a:p>
            <a:pPr indent="0" lvl="0" marL="12700" marR="5080" rtl="0" algn="l">
              <a:lnSpc>
                <a:spcPct val="1192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INSS COMPLEMENTAR</a:t>
            </a:r>
            <a:endParaRPr b="0" i="0" sz="1800" u="none" cap="none" strike="noStrike">
              <a:solidFill>
                <a:schemeClr val="dk1"/>
              </a:solidFill>
              <a:latin typeface="Arial"/>
              <a:ea typeface="Arial"/>
              <a:cs typeface="Arial"/>
              <a:sym typeface="Arial"/>
            </a:endParaRPr>
          </a:p>
        </p:txBody>
      </p:sp>
      <p:sp>
        <p:nvSpPr>
          <p:cNvPr id="267" name="Google Shape;267;p12"/>
          <p:cNvSpPr txBox="1"/>
          <p:nvPr/>
        </p:nvSpPr>
        <p:spPr>
          <a:xfrm>
            <a:off x="8994933" y="3337606"/>
            <a:ext cx="8244942" cy="1293513"/>
          </a:xfrm>
          <a:prstGeom prst="rect">
            <a:avLst/>
          </a:prstGeom>
          <a:noFill/>
          <a:ln>
            <a:noFill/>
          </a:ln>
        </p:spPr>
        <p:txBody>
          <a:bodyPr anchorCtr="0" anchor="t" bIns="0" lIns="0" spcFirstLastPara="1" rIns="0" wrap="square" tIns="12700">
            <a:spAutoFit/>
          </a:bodyPr>
          <a:lstStyle/>
          <a:p>
            <a:pPr indent="0" lvl="0" marL="12700" marR="5080" rtl="0" algn="just">
              <a:lnSpc>
                <a:spcPct val="125000"/>
              </a:lnSpc>
              <a:spcBef>
                <a:spcPts val="0"/>
              </a:spcBef>
              <a:spcAft>
                <a:spcPts val="0"/>
              </a:spcAft>
              <a:buClr>
                <a:srgbClr val="000000"/>
              </a:buClr>
              <a:buSzPts val="2300"/>
              <a:buFont typeface="Arial"/>
              <a:buNone/>
            </a:pPr>
            <a:r>
              <a:rPr b="0" i="0" lang="en-US" sz="2300" u="none" cap="none" strike="noStrike">
                <a:solidFill>
                  <a:srgbClr val="2E1C15"/>
                </a:solidFill>
                <a:latin typeface="Arial"/>
                <a:ea typeface="Arial"/>
                <a:cs typeface="Arial"/>
                <a:sym typeface="Arial"/>
              </a:rPr>
              <a:t>Ou seja, além dos 5% da guia do DAS, é acrescentado 15% para  chegar na alíquota. </a:t>
            </a:r>
            <a:r>
              <a:rPr b="0" i="0" lang="en-US" sz="2300" u="none" cap="none" strike="noStrike">
                <a:solidFill>
                  <a:srgbClr val="202020"/>
                </a:solidFill>
                <a:latin typeface="Arial"/>
                <a:ea typeface="Arial"/>
                <a:cs typeface="Arial"/>
                <a:sym typeface="Arial"/>
              </a:rPr>
              <a:t>Sendo 20% (5% + 15%), da mesma forma que  os demais contribuintes autônomos.</a:t>
            </a:r>
            <a:endParaRPr b="0" i="0" sz="2300" u="none" cap="none" strike="noStrike">
              <a:solidFill>
                <a:schemeClr val="dk1"/>
              </a:solidFill>
              <a:latin typeface="Arial"/>
              <a:ea typeface="Arial"/>
              <a:cs typeface="Arial"/>
              <a:sym typeface="Arial"/>
            </a:endParaRPr>
          </a:p>
        </p:txBody>
      </p:sp>
      <p:sp>
        <p:nvSpPr>
          <p:cNvPr id="268" name="Google Shape;268;p12"/>
          <p:cNvSpPr txBox="1"/>
          <p:nvPr/>
        </p:nvSpPr>
        <p:spPr>
          <a:xfrm>
            <a:off x="8995196" y="419209"/>
            <a:ext cx="8175625" cy="2654300"/>
          </a:xfrm>
          <a:prstGeom prst="rect">
            <a:avLst/>
          </a:prstGeom>
          <a:noFill/>
          <a:ln>
            <a:noFill/>
          </a:ln>
        </p:spPr>
        <p:txBody>
          <a:bodyPr anchorCtr="0" anchor="t" bIns="0" lIns="0" spcFirstLastPara="1" rIns="0" wrap="square" tIns="12700">
            <a:spAutoFit/>
          </a:bodyPr>
          <a:lstStyle/>
          <a:p>
            <a:pPr indent="0" lvl="0" marL="12700" marR="5080" rtl="0" algn="just">
              <a:lnSpc>
                <a:spcPct val="125000"/>
              </a:lnSpc>
              <a:spcBef>
                <a:spcPts val="0"/>
              </a:spcBef>
              <a:spcAft>
                <a:spcPts val="0"/>
              </a:spcAft>
              <a:buClr>
                <a:srgbClr val="000000"/>
              </a:buClr>
              <a:buSzPts val="2300"/>
              <a:buFont typeface="Arial"/>
              <a:buNone/>
            </a:pPr>
            <a:r>
              <a:rPr b="0" i="0" lang="en-US" sz="2300" u="none" cap="none" strike="noStrike">
                <a:solidFill>
                  <a:schemeClr val="dk1"/>
                </a:solidFill>
                <a:latin typeface="Arial"/>
                <a:ea typeface="Arial"/>
                <a:cs typeface="Arial"/>
                <a:sym typeface="Arial"/>
              </a:rPr>
              <a:t>A complementação do INSS para o MEI é a diferença entre o  percentual do DAS MEI (5%) e o percentual dos autônomos (20%).  Deste modo, a alíquota de complementação pode ser desde os 15%  do salário mínimo até o valor resultante da diferença entre 20% do  teto da contribuição ao INSS e o valor recolhido como MEI (5% do  salário mínimo).</a:t>
            </a:r>
            <a:endParaRPr b="0" i="0" sz="2300" u="none" cap="none" strike="noStrike">
              <a:solidFill>
                <a:schemeClr val="dk1"/>
              </a:solidFill>
              <a:latin typeface="Arial"/>
              <a:ea typeface="Arial"/>
              <a:cs typeface="Arial"/>
              <a:sym typeface="Arial"/>
            </a:endParaRPr>
          </a:p>
        </p:txBody>
      </p:sp>
      <p:sp>
        <p:nvSpPr>
          <p:cNvPr id="269" name="Google Shape;269;p12"/>
          <p:cNvSpPr txBox="1"/>
          <p:nvPr/>
        </p:nvSpPr>
        <p:spPr>
          <a:xfrm>
            <a:off x="8991617" y="6255616"/>
            <a:ext cx="8176173" cy="2181495"/>
          </a:xfrm>
          <a:prstGeom prst="rect">
            <a:avLst/>
          </a:prstGeom>
          <a:noFill/>
          <a:ln>
            <a:noFill/>
          </a:ln>
        </p:spPr>
        <p:txBody>
          <a:bodyPr anchorCtr="0" anchor="t" bIns="0" lIns="0" spcFirstLastPara="1" rIns="0" wrap="square" tIns="12700">
            <a:spAutoFit/>
          </a:bodyPr>
          <a:lstStyle/>
          <a:p>
            <a:pPr indent="0" lvl="0" marL="12700" marR="5080" rtl="0" algn="just">
              <a:lnSpc>
                <a:spcPct val="125000"/>
              </a:lnSpc>
              <a:spcBef>
                <a:spcPts val="0"/>
              </a:spcBef>
              <a:spcAft>
                <a:spcPts val="0"/>
              </a:spcAft>
              <a:buClr>
                <a:srgbClr val="000000"/>
              </a:buClr>
              <a:buSzPts val="2300"/>
              <a:buFont typeface="Arial"/>
              <a:buNone/>
            </a:pPr>
            <a:r>
              <a:rPr b="0" i="0" lang="en-US" sz="2300" u="none" cap="none" strike="noStrike">
                <a:solidFill>
                  <a:srgbClr val="2E1C15"/>
                </a:solidFill>
                <a:latin typeface="Arial"/>
                <a:ea typeface="Arial"/>
                <a:cs typeface="Arial"/>
                <a:sym typeface="Arial"/>
              </a:rPr>
              <a:t>A diferença de complementação deve ser paga com a Guia de  Previdência Social, com código 1910 - Microempreendedor  Individual (MEI). Esse código (1910), diferente dos outros códigos  de GPS, não consta no Sistema de Acréscimos Legais, por isso, ela  deve ser paga pelo carnê do INSS</a:t>
            </a:r>
            <a:endParaRPr b="0" i="0" sz="2300" u="none" cap="none" strike="noStrike">
              <a:solidFill>
                <a:schemeClr val="dk1"/>
              </a:solidFill>
              <a:latin typeface="Arial"/>
              <a:ea typeface="Arial"/>
              <a:cs typeface="Arial"/>
              <a:sym typeface="Arial"/>
            </a:endParaRPr>
          </a:p>
        </p:txBody>
      </p:sp>
      <p:grpSp>
        <p:nvGrpSpPr>
          <p:cNvPr id="270" name="Google Shape;270;p12"/>
          <p:cNvGrpSpPr/>
          <p:nvPr/>
        </p:nvGrpSpPr>
        <p:grpSpPr>
          <a:xfrm>
            <a:off x="1016000" y="0"/>
            <a:ext cx="914400" cy="3581400"/>
            <a:chOff x="1016000" y="0"/>
            <a:chExt cx="914400" cy="3581400"/>
          </a:xfrm>
        </p:grpSpPr>
        <p:sp>
          <p:nvSpPr>
            <p:cNvPr id="271" name="Google Shape;271;p12"/>
            <p:cNvSpPr/>
            <p:nvPr/>
          </p:nvSpPr>
          <p:spPr>
            <a:xfrm>
              <a:off x="1016000" y="0"/>
              <a:ext cx="914400" cy="3581400"/>
            </a:xfrm>
            <a:custGeom>
              <a:rect b="b" l="l" r="r" t="t"/>
              <a:pathLst>
                <a:path extrusionOk="0" h="3581400" w="914400">
                  <a:moveTo>
                    <a:pt x="457199" y="3581399"/>
                  </a:moveTo>
                  <a:lnTo>
                    <a:pt x="0" y="3124199"/>
                  </a:lnTo>
                  <a:lnTo>
                    <a:pt x="0" y="0"/>
                  </a:lnTo>
                  <a:lnTo>
                    <a:pt x="914399" y="0"/>
                  </a:lnTo>
                  <a:lnTo>
                    <a:pt x="914399" y="3124199"/>
                  </a:lnTo>
                  <a:lnTo>
                    <a:pt x="457199" y="35813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12"/>
            <p:cNvSpPr/>
            <p:nvPr/>
          </p:nvSpPr>
          <p:spPr>
            <a:xfrm>
              <a:off x="1016000" y="0"/>
              <a:ext cx="914400" cy="3581400"/>
            </a:xfrm>
            <a:custGeom>
              <a:rect b="b" l="l" r="r" t="t"/>
              <a:pathLst>
                <a:path extrusionOk="0" h="3581400" w="914400">
                  <a:moveTo>
                    <a:pt x="914399" y="0"/>
                  </a:moveTo>
                  <a:lnTo>
                    <a:pt x="914399" y="3124199"/>
                  </a:lnTo>
                  <a:lnTo>
                    <a:pt x="457199" y="3581399"/>
                  </a:lnTo>
                  <a:lnTo>
                    <a:pt x="0" y="3124199"/>
                  </a:lnTo>
                  <a:lnTo>
                    <a:pt x="0" y="0"/>
                  </a:lnTo>
                  <a:lnTo>
                    <a:pt x="914399"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3" name="Google Shape;273;p12"/>
          <p:cNvSpPr txBox="1"/>
          <p:nvPr/>
        </p:nvSpPr>
        <p:spPr>
          <a:xfrm>
            <a:off x="8984156" y="4936841"/>
            <a:ext cx="8193456" cy="1072730"/>
          </a:xfrm>
          <a:prstGeom prst="rect">
            <a:avLst/>
          </a:prstGeom>
          <a:noFill/>
          <a:ln>
            <a:noFill/>
          </a:ln>
        </p:spPr>
        <p:txBody>
          <a:bodyPr anchorCtr="0" anchor="t" bIns="0" lIns="0" spcFirstLastPara="1" rIns="0" wrap="square" tIns="10775">
            <a:spAutoFit/>
          </a:bodyPr>
          <a:lstStyle/>
          <a:p>
            <a:pPr indent="0" lvl="0" marL="12700" marR="5080" rtl="0" algn="just">
              <a:lnSpc>
                <a:spcPct val="100499"/>
              </a:lnSpc>
              <a:spcBef>
                <a:spcPts val="0"/>
              </a:spcBef>
              <a:spcAft>
                <a:spcPts val="0"/>
              </a:spcAft>
              <a:buClr>
                <a:srgbClr val="000000"/>
              </a:buClr>
              <a:buSzPts val="2300"/>
              <a:buFont typeface="Arial"/>
              <a:buNone/>
            </a:pPr>
            <a:r>
              <a:rPr b="0" i="0" lang="en-US" sz="2300" u="none" cap="none" strike="noStrike">
                <a:solidFill>
                  <a:srgbClr val="202020"/>
                </a:solidFill>
                <a:latin typeface="Arial"/>
                <a:ea typeface="Arial"/>
                <a:cs typeface="Arial"/>
                <a:sym typeface="Arial"/>
              </a:rPr>
              <a:t>Além disso, o	MEI	que optar	pela complementação não pode  deixar de pagar o boleto mensal DAS MEI.</a:t>
            </a:r>
            <a:endParaRPr b="0" i="0" sz="23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3"/>
          <p:cNvPicPr preferRelativeResize="0"/>
          <p:nvPr/>
        </p:nvPicPr>
        <p:blipFill rotWithShape="1">
          <a:blip r:embed="rId3">
            <a:alphaModFix/>
          </a:blip>
          <a:srcRect b="0" l="0" r="0" t="0"/>
          <a:stretch/>
        </p:blipFill>
        <p:spPr>
          <a:xfrm>
            <a:off x="9462232" y="4465241"/>
            <a:ext cx="7991475" cy="4495799"/>
          </a:xfrm>
          <a:prstGeom prst="rect">
            <a:avLst/>
          </a:prstGeom>
          <a:noFill/>
          <a:ln>
            <a:noFill/>
          </a:ln>
        </p:spPr>
      </p:pic>
      <p:pic>
        <p:nvPicPr>
          <p:cNvPr id="279" name="Google Shape;279;p13"/>
          <p:cNvPicPr preferRelativeResize="0"/>
          <p:nvPr/>
        </p:nvPicPr>
        <p:blipFill rotWithShape="1">
          <a:blip r:embed="rId4">
            <a:alphaModFix/>
          </a:blip>
          <a:srcRect b="0" l="0" r="0" t="0"/>
          <a:stretch/>
        </p:blipFill>
        <p:spPr>
          <a:xfrm>
            <a:off x="2395720" y="621508"/>
            <a:ext cx="6755541" cy="3194220"/>
          </a:xfrm>
          <a:prstGeom prst="rect">
            <a:avLst/>
          </a:prstGeom>
          <a:noFill/>
          <a:ln>
            <a:noFill/>
          </a:ln>
        </p:spPr>
      </p:pic>
      <p:sp>
        <p:nvSpPr>
          <p:cNvPr id="280" name="Google Shape;280;p13"/>
          <p:cNvSpPr txBox="1"/>
          <p:nvPr/>
        </p:nvSpPr>
        <p:spPr>
          <a:xfrm rot="-5400000">
            <a:off x="-1076073" y="1589020"/>
            <a:ext cx="4191635" cy="1256754"/>
          </a:xfrm>
          <a:prstGeom prst="rect">
            <a:avLst/>
          </a:prstGeom>
          <a:noFill/>
          <a:ln>
            <a:noFill/>
          </a:ln>
        </p:spPr>
        <p:txBody>
          <a:bodyPr anchorCtr="0" anchor="t" bIns="0" lIns="0" spcFirstLastPara="1" rIns="0" wrap="square" tIns="0">
            <a:spAutoFit/>
          </a:bodyPr>
          <a:lstStyle/>
          <a:p>
            <a:pPr indent="0" lvl="0" marL="12700" marR="0" rtl="0" algn="l">
              <a:lnSpc>
                <a:spcPct val="119875"/>
              </a:lnSpc>
              <a:spcBef>
                <a:spcPts val="0"/>
              </a:spcBef>
              <a:spcAft>
                <a:spcPts val="0"/>
              </a:spcAft>
              <a:buClr>
                <a:srgbClr val="000000"/>
              </a:buClr>
              <a:buSzPts val="4000"/>
              <a:buFont typeface="Arial"/>
              <a:buNone/>
            </a:pPr>
            <a:r>
              <a:rPr b="0" i="0" lang="en-US" sz="4000" u="none" cap="none" strike="noStrike">
                <a:solidFill>
                  <a:srgbClr val="2E1C15"/>
                </a:solidFill>
                <a:latin typeface="Verdana"/>
                <a:ea typeface="Verdana"/>
                <a:cs typeface="Verdana"/>
                <a:sym typeface="Verdana"/>
              </a:rPr>
              <a:t>INSS</a:t>
            </a:r>
            <a:endParaRPr b="0" i="0" sz="4000" u="none" cap="none" strike="noStrike">
              <a:solidFill>
                <a:schemeClr val="dk1"/>
              </a:solidFill>
              <a:latin typeface="Verdana"/>
              <a:ea typeface="Verdana"/>
              <a:cs typeface="Verdana"/>
              <a:sym typeface="Verdana"/>
            </a:endParaRPr>
          </a:p>
          <a:p>
            <a:pPr indent="0" lvl="0" marL="12700" marR="0" rtl="0" algn="l">
              <a:lnSpc>
                <a:spcPct val="100000"/>
              </a:lnSpc>
              <a:spcBef>
                <a:spcPts val="225"/>
              </a:spcBef>
              <a:spcAft>
                <a:spcPts val="0"/>
              </a:spcAft>
              <a:buClr>
                <a:srgbClr val="000000"/>
              </a:buClr>
              <a:buSzPts val="4000"/>
              <a:buFont typeface="Arial"/>
              <a:buNone/>
            </a:pPr>
            <a:r>
              <a:rPr b="0" i="0" lang="en-US" sz="4000" u="none" cap="none" strike="noStrike">
                <a:solidFill>
                  <a:srgbClr val="2E1C15"/>
                </a:solidFill>
                <a:latin typeface="Verdana"/>
                <a:ea typeface="Verdana"/>
                <a:cs typeface="Verdana"/>
                <a:sym typeface="Verdana"/>
              </a:rPr>
              <a:t>COMPLEMENTAR</a:t>
            </a:r>
            <a:endParaRPr b="0" i="0" sz="4000" u="none" cap="none" strike="noStrike">
              <a:solidFill>
                <a:schemeClr val="dk1"/>
              </a:solidFill>
              <a:latin typeface="Verdana"/>
              <a:ea typeface="Verdana"/>
              <a:cs typeface="Verdana"/>
              <a:sym typeface="Verdana"/>
            </a:endParaRPr>
          </a:p>
        </p:txBody>
      </p:sp>
      <p:sp>
        <p:nvSpPr>
          <p:cNvPr id="281" name="Google Shape;281;p13"/>
          <p:cNvSpPr txBox="1"/>
          <p:nvPr/>
        </p:nvSpPr>
        <p:spPr>
          <a:xfrm>
            <a:off x="9837658" y="1157364"/>
            <a:ext cx="7729527" cy="2654637"/>
          </a:xfrm>
          <a:prstGeom prst="rect">
            <a:avLst/>
          </a:prstGeom>
          <a:noFill/>
          <a:ln>
            <a:noFill/>
          </a:ln>
        </p:spPr>
        <p:txBody>
          <a:bodyPr anchorCtr="0" anchor="t" bIns="0" lIns="0" spcFirstLastPara="1" rIns="0" wrap="square" tIns="12700">
            <a:spAutoFit/>
          </a:bodyPr>
          <a:lstStyle/>
          <a:p>
            <a:pPr indent="0" lvl="0" marL="12700" marR="433705" rtl="0" algn="just">
              <a:lnSpc>
                <a:spcPct val="107500"/>
              </a:lnSpc>
              <a:spcBef>
                <a:spcPts val="0"/>
              </a:spcBef>
              <a:spcAft>
                <a:spcPts val="0"/>
              </a:spcAft>
              <a:buClr>
                <a:srgbClr val="000000"/>
              </a:buClr>
              <a:buSzPts val="2000"/>
              <a:buFont typeface="Arial"/>
              <a:buNone/>
            </a:pPr>
            <a:r>
              <a:rPr b="0" i="0" lang="en-US" sz="2000" u="none" cap="none" strike="noStrike">
                <a:solidFill>
                  <a:srgbClr val="202020"/>
                </a:solidFill>
                <a:latin typeface="Arial"/>
                <a:ea typeface="Arial"/>
                <a:cs typeface="Arial"/>
                <a:sym typeface="Arial"/>
              </a:rPr>
              <a:t>Existem dois caminhos para fazer a complementação: adquirir o carnê do INSS em modelo físico ou digital; ou acessar o site/aplicativo de um banco conveniado (Banco do Brasil, Santander, Itaú, Bradesco, Caixa Econômica, entre outros). Para a segunda opção, o MEI deve ter conta no referido banco e buscar a opção “GPS” ou “Guia da Previdência Social”. Em algumas instituições não precisa imprimir nada, basta preencher as informações solicitadas e efetuar o pagamento.</a:t>
            </a:r>
            <a:endParaRPr b="0" i="0" sz="2000" u="none" cap="none" strike="noStrike">
              <a:solidFill>
                <a:schemeClr val="dk1"/>
              </a:solidFill>
              <a:latin typeface="Calibri"/>
              <a:ea typeface="Calibri"/>
              <a:cs typeface="Calibri"/>
              <a:sym typeface="Calibri"/>
            </a:endParaRPr>
          </a:p>
        </p:txBody>
      </p:sp>
      <p:sp>
        <p:nvSpPr>
          <p:cNvPr id="282" name="Google Shape;282;p13"/>
          <p:cNvSpPr txBox="1"/>
          <p:nvPr/>
        </p:nvSpPr>
        <p:spPr>
          <a:xfrm>
            <a:off x="1025426" y="5144988"/>
            <a:ext cx="8430621" cy="364458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Você deve preencher a guia da seguinte forma:</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2020"/>
                </a:solidFill>
                <a:latin typeface="Arial"/>
                <a:ea typeface="Arial"/>
                <a:cs typeface="Arial"/>
                <a:sym typeface="Arial"/>
              </a:rPr>
              <a:t>Campo 1:</a:t>
            </a:r>
            <a:r>
              <a:rPr b="0" i="0" lang="en-US" sz="2000" u="none" cap="none" strike="noStrike">
                <a:solidFill>
                  <a:srgbClr val="202020"/>
                </a:solidFill>
                <a:latin typeface="Arial"/>
                <a:ea typeface="Arial"/>
                <a:cs typeface="Arial"/>
                <a:sym typeface="Arial"/>
              </a:rPr>
              <a:t> Nome do contribuinte, telefone e endereço</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2020"/>
                </a:solidFill>
                <a:latin typeface="Arial"/>
                <a:ea typeface="Arial"/>
                <a:cs typeface="Arial"/>
                <a:sym typeface="Arial"/>
              </a:rPr>
              <a:t>Campo 2:</a:t>
            </a:r>
            <a:r>
              <a:rPr b="0" i="0" lang="en-US" sz="2000" u="none" cap="none" strike="noStrike">
                <a:solidFill>
                  <a:srgbClr val="202020"/>
                </a:solidFill>
                <a:latin typeface="Arial"/>
                <a:ea typeface="Arial"/>
                <a:cs typeface="Arial"/>
                <a:sym typeface="Arial"/>
              </a:rPr>
              <a:t> Data de Vencimento</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2020"/>
                </a:solidFill>
                <a:latin typeface="Arial"/>
                <a:ea typeface="Arial"/>
                <a:cs typeface="Arial"/>
                <a:sym typeface="Arial"/>
              </a:rPr>
              <a:t>Campo 3:</a:t>
            </a:r>
            <a:r>
              <a:rPr b="0" i="0" lang="en-US" sz="2000" u="none" cap="none" strike="noStrike">
                <a:solidFill>
                  <a:srgbClr val="202020"/>
                </a:solidFill>
                <a:latin typeface="Arial"/>
                <a:ea typeface="Arial"/>
                <a:cs typeface="Arial"/>
                <a:sym typeface="Arial"/>
              </a:rPr>
              <a:t> Código de pagamento (consulte na página de cálculo da GPS a sua categoria – Para saber mais, acesse o site do GOV.</a:t>
            </a:r>
            <a:endParaRPr b="0" i="0" sz="2000" u="none" cap="none" strike="noStrike">
              <a:solidFill>
                <a:srgbClr val="007BC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2020"/>
                </a:solidFill>
                <a:latin typeface="Arial"/>
                <a:ea typeface="Arial"/>
                <a:cs typeface="Arial"/>
                <a:sym typeface="Arial"/>
              </a:rPr>
              <a:t>Campo 4:</a:t>
            </a:r>
            <a:r>
              <a:rPr b="0" i="0" lang="en-US" sz="2000" u="none" cap="none" strike="noStrike">
                <a:solidFill>
                  <a:srgbClr val="202020"/>
                </a:solidFill>
                <a:latin typeface="Arial"/>
                <a:ea typeface="Arial"/>
                <a:cs typeface="Arial"/>
                <a:sym typeface="Arial"/>
              </a:rPr>
              <a:t> Competência (mês/ano de referência do recolhimento no formato numérico MM/AAAA – por exemplo, “05/2021” para a contribuição de maio de 2021)</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2020"/>
                </a:solidFill>
                <a:latin typeface="Arial"/>
                <a:ea typeface="Arial"/>
                <a:cs typeface="Arial"/>
                <a:sym typeface="Arial"/>
              </a:rPr>
              <a:t>Campo 5:</a:t>
            </a:r>
            <a:r>
              <a:rPr b="0" i="0" lang="en-US" sz="2000" u="none" cap="none" strike="noStrike">
                <a:solidFill>
                  <a:srgbClr val="202020"/>
                </a:solidFill>
                <a:latin typeface="Arial"/>
                <a:ea typeface="Arial"/>
                <a:cs typeface="Arial"/>
                <a:sym typeface="Arial"/>
              </a:rPr>
              <a:t> Identificador: número do NIT/PIS/PASEP do contribuinte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2020"/>
                </a:solidFill>
                <a:latin typeface="Arial"/>
                <a:ea typeface="Arial"/>
                <a:cs typeface="Arial"/>
                <a:sym typeface="Arial"/>
              </a:rPr>
              <a:t>Campo 6:</a:t>
            </a:r>
            <a:r>
              <a:rPr b="0" i="0" lang="en-US" sz="2000" u="none" cap="none" strike="noStrike">
                <a:solidFill>
                  <a:srgbClr val="202020"/>
                </a:solidFill>
                <a:latin typeface="Arial"/>
                <a:ea typeface="Arial"/>
                <a:cs typeface="Arial"/>
                <a:sym typeface="Arial"/>
              </a:rPr>
              <a:t> Valor devido ao INSS pelo contribuinte</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02020"/>
                </a:solidFill>
                <a:latin typeface="Arial"/>
                <a:ea typeface="Arial"/>
                <a:cs typeface="Arial"/>
                <a:sym typeface="Arial"/>
              </a:rPr>
              <a:t>Campo 11:</a:t>
            </a:r>
            <a:r>
              <a:rPr b="0" i="0" lang="en-US" sz="2000" u="none" cap="none" strike="noStrike">
                <a:solidFill>
                  <a:srgbClr val="202020"/>
                </a:solidFill>
                <a:latin typeface="Arial"/>
                <a:ea typeface="Arial"/>
                <a:cs typeface="Arial"/>
                <a:sym typeface="Arial"/>
              </a:rPr>
              <a:t> Total: Valor total a ser recolhido ao INSS</a:t>
            </a:r>
            <a:endParaRPr b="0" i="0" sz="1400" u="none" cap="none" strike="noStrike">
              <a:solidFill>
                <a:srgbClr val="000000"/>
              </a:solidFill>
              <a:latin typeface="Arial"/>
              <a:ea typeface="Arial"/>
              <a:cs typeface="Arial"/>
              <a:sym typeface="Arial"/>
            </a:endParaRPr>
          </a:p>
        </p:txBody>
      </p:sp>
      <p:sp>
        <p:nvSpPr>
          <p:cNvPr id="283" name="Google Shape;283;p13"/>
          <p:cNvSpPr txBox="1"/>
          <p:nvPr/>
        </p:nvSpPr>
        <p:spPr>
          <a:xfrm>
            <a:off x="841345" y="9448867"/>
            <a:ext cx="3731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Sebrae, 2024)</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4"/>
          <p:cNvSpPr txBox="1"/>
          <p:nvPr>
            <p:ph type="title"/>
          </p:nvPr>
        </p:nvSpPr>
        <p:spPr>
          <a:xfrm>
            <a:off x="2621632" y="880304"/>
            <a:ext cx="13309500" cy="3328800"/>
          </a:xfrm>
          <a:prstGeom prst="rect">
            <a:avLst/>
          </a:prstGeom>
          <a:noFill/>
          <a:ln>
            <a:noFill/>
          </a:ln>
        </p:spPr>
        <p:txBody>
          <a:bodyPr anchorCtr="0" anchor="t" bIns="0" lIns="0" spcFirstLastPara="1" rIns="0" wrap="square" tIns="12700">
            <a:spAutoFit/>
          </a:bodyPr>
          <a:lstStyle/>
          <a:p>
            <a:pPr indent="2962274" lvl="0" marL="937260" marR="849630" rtl="0" algn="l">
              <a:lnSpc>
                <a:spcPct val="119800"/>
              </a:lnSpc>
              <a:spcBef>
                <a:spcPts val="0"/>
              </a:spcBef>
              <a:spcAft>
                <a:spcPts val="0"/>
              </a:spcAft>
              <a:buSzPts val="1400"/>
              <a:buNone/>
            </a:pPr>
            <a:r>
              <a:rPr lang="en-US" sz="7000">
                <a:latin typeface="Times New Roman"/>
                <a:ea typeface="Times New Roman"/>
                <a:cs typeface="Times New Roman"/>
                <a:sym typeface="Times New Roman"/>
              </a:rPr>
              <a:t>BENEFÍCIOS  PREVIDENCIÁRIOS DO MEI</a:t>
            </a:r>
            <a:endParaRPr sz="7000">
              <a:latin typeface="Times New Roman"/>
              <a:ea typeface="Times New Roman"/>
              <a:cs typeface="Times New Roman"/>
              <a:sym typeface="Times New Roman"/>
            </a:endParaRPr>
          </a:p>
          <a:p>
            <a:pPr indent="0" lvl="0" marL="12700" rtl="0" algn="l">
              <a:lnSpc>
                <a:spcPct val="100000"/>
              </a:lnSpc>
              <a:spcBef>
                <a:spcPts val="445"/>
              </a:spcBef>
              <a:spcAft>
                <a:spcPts val="0"/>
              </a:spcAft>
              <a:buSzPts val="1400"/>
              <a:buNone/>
            </a:pPr>
            <a:r>
              <a:rPr lang="en-US" sz="2200">
                <a:latin typeface="Arial"/>
                <a:ea typeface="Arial"/>
                <a:cs typeface="Arial"/>
                <a:sym typeface="Arial"/>
              </a:rPr>
              <a:t>Ao se formalizar, o MEI passa a ter cobertura previdenciária para si e seus dependentes, com os seguintes benefícios.</a:t>
            </a:r>
            <a:endParaRPr sz="2200">
              <a:latin typeface="Arial"/>
              <a:ea typeface="Arial"/>
              <a:cs typeface="Arial"/>
              <a:sym typeface="Arial"/>
            </a:endParaRPr>
          </a:p>
        </p:txBody>
      </p:sp>
      <p:sp>
        <p:nvSpPr>
          <p:cNvPr id="289" name="Google Shape;289;p14"/>
          <p:cNvSpPr txBox="1"/>
          <p:nvPr/>
        </p:nvSpPr>
        <p:spPr>
          <a:xfrm>
            <a:off x="10042378" y="4788615"/>
            <a:ext cx="4445000" cy="19665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PARA OS DEPENDENTES:</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3950"/>
              <a:buFont typeface="Arial"/>
              <a:buNone/>
            </a:pPr>
            <a:r>
              <a:t/>
            </a:r>
            <a:endParaRPr b="0" i="0" sz="3950" u="none" cap="none" strike="noStrike">
              <a:solidFill>
                <a:schemeClr val="dk1"/>
              </a:solidFill>
              <a:latin typeface="Arial"/>
              <a:ea typeface="Arial"/>
              <a:cs typeface="Arial"/>
              <a:sym typeface="Arial"/>
            </a:endParaRPr>
          </a:p>
          <a:p>
            <a:pPr indent="-360045" lvl="0" marL="469900" marR="0" rtl="0" algn="l">
              <a:lnSpc>
                <a:spcPct val="100000"/>
              </a:lnSpc>
              <a:spcBef>
                <a:spcPts val="0"/>
              </a:spcBef>
              <a:spcAft>
                <a:spcPts val="0"/>
              </a:spcAft>
              <a:buClr>
                <a:schemeClr val="dk1"/>
              </a:buClr>
              <a:buSzPts val="2800"/>
              <a:buFont typeface="Arial"/>
              <a:buChar char="•"/>
            </a:pPr>
            <a:r>
              <a:rPr b="1" i="0" lang="en-US" sz="2800" u="none" cap="none" strike="noStrike">
                <a:solidFill>
                  <a:schemeClr val="dk1"/>
                </a:solidFill>
                <a:latin typeface="Arial"/>
                <a:ea typeface="Arial"/>
                <a:cs typeface="Arial"/>
                <a:sym typeface="Arial"/>
              </a:rPr>
              <a:t>Auxílio-reclusão</a:t>
            </a:r>
            <a:endParaRPr b="0" i="0" sz="2800" u="none" cap="none" strike="noStrike">
              <a:solidFill>
                <a:schemeClr val="dk1"/>
              </a:solidFill>
              <a:latin typeface="Arial"/>
              <a:ea typeface="Arial"/>
              <a:cs typeface="Arial"/>
              <a:sym typeface="Arial"/>
            </a:endParaRPr>
          </a:p>
          <a:p>
            <a:pPr indent="-360045" lvl="0" marL="469900" marR="0" rtl="0" algn="l">
              <a:lnSpc>
                <a:spcPct val="100000"/>
              </a:lnSpc>
              <a:spcBef>
                <a:spcPts val="615"/>
              </a:spcBef>
              <a:spcAft>
                <a:spcPts val="0"/>
              </a:spcAft>
              <a:buClr>
                <a:schemeClr val="dk1"/>
              </a:buClr>
              <a:buSzPts val="2800"/>
              <a:buFont typeface="Arial"/>
              <a:buChar char="•"/>
            </a:pPr>
            <a:r>
              <a:rPr b="1" i="0" lang="en-US" sz="2800" u="none" cap="none" strike="noStrike">
                <a:solidFill>
                  <a:schemeClr val="dk1"/>
                </a:solidFill>
                <a:latin typeface="Arial"/>
                <a:ea typeface="Arial"/>
                <a:cs typeface="Arial"/>
                <a:sym typeface="Arial"/>
              </a:rPr>
              <a:t>Pensão por morte</a:t>
            </a:r>
            <a:endParaRPr b="0" i="0" sz="2800" u="none" cap="none" strike="noStrike">
              <a:solidFill>
                <a:schemeClr val="dk1"/>
              </a:solidFill>
              <a:latin typeface="Arial"/>
              <a:ea typeface="Arial"/>
              <a:cs typeface="Arial"/>
              <a:sym typeface="Arial"/>
            </a:endParaRPr>
          </a:p>
        </p:txBody>
      </p:sp>
      <p:sp>
        <p:nvSpPr>
          <p:cNvPr id="290" name="Google Shape;290;p14"/>
          <p:cNvSpPr txBox="1"/>
          <p:nvPr/>
        </p:nvSpPr>
        <p:spPr>
          <a:xfrm>
            <a:off x="3367662" y="4788034"/>
            <a:ext cx="5243830" cy="343683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PARA O PROFISSIONAL MEI:</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3950"/>
              <a:buFont typeface="Arial"/>
              <a:buNone/>
            </a:pPr>
            <a:r>
              <a:t/>
            </a:r>
            <a:endParaRPr b="0" i="0" sz="3950" u="none" cap="none" strike="noStrike">
              <a:solidFill>
                <a:schemeClr val="dk1"/>
              </a:solidFill>
              <a:latin typeface="Arial"/>
              <a:ea typeface="Arial"/>
              <a:cs typeface="Arial"/>
              <a:sym typeface="Arial"/>
            </a:endParaRPr>
          </a:p>
          <a:p>
            <a:pPr indent="-360045" lvl="0" marL="469900" marR="0" rtl="0" algn="l">
              <a:lnSpc>
                <a:spcPct val="100000"/>
              </a:lnSpc>
              <a:spcBef>
                <a:spcPts val="0"/>
              </a:spcBef>
              <a:spcAft>
                <a:spcPts val="0"/>
              </a:spcAft>
              <a:buClr>
                <a:schemeClr val="dk1"/>
              </a:buClr>
              <a:buSzPts val="2800"/>
              <a:buFont typeface="Arial"/>
              <a:buChar char="•"/>
            </a:pPr>
            <a:r>
              <a:rPr b="1" i="0" lang="en-US" sz="2800" u="none" cap="none" strike="noStrike">
                <a:solidFill>
                  <a:schemeClr val="dk1"/>
                </a:solidFill>
                <a:latin typeface="Arial"/>
                <a:ea typeface="Arial"/>
                <a:cs typeface="Arial"/>
                <a:sym typeface="Arial"/>
              </a:rPr>
              <a:t>Aposentadoria por idade</a:t>
            </a:r>
            <a:endParaRPr b="0" i="0" sz="2800" u="none" cap="none" strike="noStrike">
              <a:solidFill>
                <a:schemeClr val="dk1"/>
              </a:solidFill>
              <a:latin typeface="Arial"/>
              <a:ea typeface="Arial"/>
              <a:cs typeface="Arial"/>
              <a:sym typeface="Arial"/>
            </a:endParaRPr>
          </a:p>
          <a:p>
            <a:pPr indent="-360045" lvl="0" marL="469900" marR="0" rtl="0" algn="l">
              <a:lnSpc>
                <a:spcPct val="100000"/>
              </a:lnSpc>
              <a:spcBef>
                <a:spcPts val="615"/>
              </a:spcBef>
              <a:spcAft>
                <a:spcPts val="0"/>
              </a:spcAft>
              <a:buClr>
                <a:schemeClr val="dk1"/>
              </a:buClr>
              <a:buSzPts val="2800"/>
              <a:buFont typeface="Arial"/>
              <a:buChar char="•"/>
            </a:pPr>
            <a:r>
              <a:rPr b="1" i="0" lang="en-US" sz="2800" u="none" cap="none" strike="noStrike">
                <a:solidFill>
                  <a:schemeClr val="dk1"/>
                </a:solidFill>
                <a:latin typeface="Arial"/>
                <a:ea typeface="Arial"/>
                <a:cs typeface="Arial"/>
                <a:sym typeface="Arial"/>
              </a:rPr>
              <a:t>Aposentadoria por invalidez</a:t>
            </a:r>
            <a:endParaRPr b="0" i="0" sz="2800" u="none" cap="none" strike="noStrike">
              <a:solidFill>
                <a:schemeClr val="dk1"/>
              </a:solidFill>
              <a:latin typeface="Arial"/>
              <a:ea typeface="Arial"/>
              <a:cs typeface="Arial"/>
              <a:sym typeface="Arial"/>
            </a:endParaRPr>
          </a:p>
          <a:p>
            <a:pPr indent="-360045" lvl="0" marL="469900" marR="0" rtl="0" algn="l">
              <a:lnSpc>
                <a:spcPct val="100000"/>
              </a:lnSpc>
              <a:spcBef>
                <a:spcPts val="615"/>
              </a:spcBef>
              <a:spcAft>
                <a:spcPts val="0"/>
              </a:spcAft>
              <a:buClr>
                <a:srgbClr val="00B050"/>
              </a:buClr>
              <a:buSzPts val="2800"/>
              <a:buFont typeface="Arial"/>
              <a:buChar char="•"/>
            </a:pPr>
            <a:r>
              <a:rPr b="1" i="0" lang="en-US" sz="2800" u="none" cap="none" strike="noStrike">
                <a:solidFill>
                  <a:srgbClr val="00B050"/>
                </a:solidFill>
                <a:latin typeface="Arial"/>
                <a:ea typeface="Arial"/>
                <a:cs typeface="Arial"/>
                <a:sym typeface="Arial"/>
              </a:rPr>
              <a:t>Auxílio por Incapacidade Temporária e Permanente </a:t>
            </a:r>
            <a:endParaRPr b="0" i="0" sz="2800" u="none" cap="none" strike="noStrike">
              <a:solidFill>
                <a:srgbClr val="00B050"/>
              </a:solidFill>
              <a:latin typeface="Arial"/>
              <a:ea typeface="Arial"/>
              <a:cs typeface="Arial"/>
              <a:sym typeface="Arial"/>
            </a:endParaRPr>
          </a:p>
          <a:p>
            <a:pPr indent="-360045" lvl="0" marL="469900" marR="0" rtl="0" algn="l">
              <a:lnSpc>
                <a:spcPct val="100000"/>
              </a:lnSpc>
              <a:spcBef>
                <a:spcPts val="615"/>
              </a:spcBef>
              <a:spcAft>
                <a:spcPts val="0"/>
              </a:spcAft>
              <a:buClr>
                <a:schemeClr val="dk1"/>
              </a:buClr>
              <a:buSzPts val="2800"/>
              <a:buFont typeface="Arial"/>
              <a:buChar char="•"/>
            </a:pPr>
            <a:r>
              <a:rPr b="1" i="0" lang="en-US" sz="2800" u="none" cap="none" strike="noStrike">
                <a:solidFill>
                  <a:schemeClr val="dk1"/>
                </a:solidFill>
                <a:latin typeface="Arial"/>
                <a:ea typeface="Arial"/>
                <a:cs typeface="Arial"/>
                <a:sym typeface="Arial"/>
              </a:rPr>
              <a:t>Salário-maternidade</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5"/>
          <p:cNvSpPr txBox="1"/>
          <p:nvPr/>
        </p:nvSpPr>
        <p:spPr>
          <a:xfrm>
            <a:off x="2467425" y="1772825"/>
            <a:ext cx="135516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     TEMPO	DE	CONTRIBUIÇÃO POR	BENEFÍCIO: </a:t>
            </a:r>
            <a:endParaRPr b="0" i="0" sz="4000" u="none" cap="none" strike="noStrike">
              <a:solidFill>
                <a:schemeClr val="dk1"/>
              </a:solidFill>
              <a:latin typeface="Times New Roman"/>
              <a:ea typeface="Times New Roman"/>
              <a:cs typeface="Times New Roman"/>
              <a:sym typeface="Times New Roman"/>
            </a:endParaRPr>
          </a:p>
        </p:txBody>
      </p:sp>
      <p:sp>
        <p:nvSpPr>
          <p:cNvPr id="296" name="Google Shape;296;p15"/>
          <p:cNvSpPr txBox="1"/>
          <p:nvPr/>
        </p:nvSpPr>
        <p:spPr>
          <a:xfrm>
            <a:off x="176933" y="2772300"/>
            <a:ext cx="15842100" cy="7498800"/>
          </a:xfrm>
          <a:prstGeom prst="rect">
            <a:avLst/>
          </a:prstGeom>
          <a:noFill/>
          <a:ln>
            <a:noFill/>
          </a:ln>
        </p:spPr>
        <p:txBody>
          <a:bodyPr anchorCtr="0" anchor="t" bIns="0" lIns="0" spcFirstLastPara="1" rIns="0" wrap="square" tIns="12700">
            <a:spAutoFit/>
          </a:bodyPr>
          <a:lstStyle/>
          <a:p>
            <a:pPr indent="-381635" lvl="0" marL="2749550" marR="0" rtl="0" algn="l">
              <a:lnSpc>
                <a:spcPct val="100000"/>
              </a:lnSpc>
              <a:spcBef>
                <a:spcPts val="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Aposentadoria por idade - regra antes de 13/11/2019</a:t>
            </a:r>
            <a:endParaRPr b="0" i="0" sz="2400" u="none" cap="none" strike="noStrike">
              <a:solidFill>
                <a:schemeClr val="dk1"/>
              </a:solidFill>
              <a:latin typeface="Calibri"/>
              <a:ea typeface="Calibri"/>
              <a:cs typeface="Calibri"/>
              <a:sym typeface="Calibri"/>
            </a:endParaRPr>
          </a:p>
          <a:p>
            <a:pPr indent="-162560" lvl="1" marL="2921000" marR="0" rtl="0" algn="l">
              <a:lnSpc>
                <a:spcPct val="100000"/>
              </a:lnSpc>
              <a:spcBef>
                <a:spcPts val="45"/>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15 anos de contribuição + a idade mínima de 60 anos para as mulheres;</a:t>
            </a:r>
            <a:endParaRPr b="0" i="0" sz="2400" u="none" cap="none" strike="noStrike">
              <a:solidFill>
                <a:schemeClr val="dk1"/>
              </a:solidFill>
              <a:latin typeface="Calibri"/>
              <a:ea typeface="Calibri"/>
              <a:cs typeface="Calibri"/>
              <a:sym typeface="Calibri"/>
            </a:endParaRPr>
          </a:p>
          <a:p>
            <a:pPr indent="-162560" lvl="1" marL="2921000" marR="0" rtl="0" algn="l">
              <a:lnSpc>
                <a:spcPct val="100000"/>
              </a:lnSpc>
              <a:spcBef>
                <a:spcPts val="12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15 anos de contribuição + a idade mínima de 65 anos para os homens;</a:t>
            </a:r>
            <a:endParaRPr b="0" i="0" sz="1400" u="none" cap="none" strike="noStrike">
              <a:solidFill>
                <a:srgbClr val="000000"/>
              </a:solidFill>
              <a:latin typeface="Arial"/>
              <a:ea typeface="Arial"/>
              <a:cs typeface="Arial"/>
              <a:sym typeface="Arial"/>
            </a:endParaRPr>
          </a:p>
          <a:p>
            <a:pPr indent="-381635" lvl="0" marL="2587625" marR="0" rtl="0" algn="l">
              <a:lnSpc>
                <a:spcPct val="100000"/>
              </a:lnSpc>
              <a:spcBef>
                <a:spcPts val="45"/>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Aposentadoria por idade - regra a partir de 13/11/2019</a:t>
            </a:r>
            <a:endParaRPr b="0" i="0" sz="2400" u="none" cap="none" strike="noStrike">
              <a:solidFill>
                <a:schemeClr val="dk1"/>
              </a:solidFill>
              <a:latin typeface="Calibri"/>
              <a:ea typeface="Calibri"/>
              <a:cs typeface="Calibri"/>
              <a:sym typeface="Calibri"/>
            </a:endParaRPr>
          </a:p>
          <a:p>
            <a:pPr indent="-162560" lvl="1" marL="2921000" marR="0" rtl="0" algn="l">
              <a:lnSpc>
                <a:spcPct val="100000"/>
              </a:lnSpc>
              <a:spcBef>
                <a:spcPts val="45"/>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15 anos de contribuição + a idade mínima de 62 anos para as mulheres;</a:t>
            </a:r>
            <a:endParaRPr b="0" i="0" sz="2400" u="none" cap="none" strike="noStrike">
              <a:solidFill>
                <a:schemeClr val="dk1"/>
              </a:solidFill>
              <a:latin typeface="Calibri"/>
              <a:ea typeface="Calibri"/>
              <a:cs typeface="Calibri"/>
              <a:sym typeface="Calibri"/>
            </a:endParaRPr>
          </a:p>
          <a:p>
            <a:pPr indent="-162560" lvl="1" marL="2921000" marR="0" rtl="0" algn="l">
              <a:lnSpc>
                <a:spcPct val="100000"/>
              </a:lnSpc>
              <a:spcBef>
                <a:spcPts val="12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20 anos de contribuição + a idade mínima de 65 anos para os homens;</a:t>
            </a:r>
            <a:endParaRPr b="0" i="0" sz="1400" u="none" cap="none" strike="noStrike">
              <a:solidFill>
                <a:srgbClr val="000000"/>
              </a:solidFill>
              <a:latin typeface="Arial"/>
              <a:ea typeface="Arial"/>
              <a:cs typeface="Arial"/>
              <a:sym typeface="Arial"/>
            </a:endParaRPr>
          </a:p>
          <a:p>
            <a:pPr indent="-342900" lvl="0" marL="2587625" marR="5080" rtl="0" algn="l">
              <a:lnSpc>
                <a:spcPct val="101600"/>
              </a:lnSpc>
              <a:spcBef>
                <a:spcPts val="7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Aposentadoria por invalidez: </a:t>
            </a:r>
            <a:r>
              <a:rPr b="0" i="0" lang="en-US" sz="2400" u="none" cap="none" strike="noStrike">
                <a:solidFill>
                  <a:schemeClr val="dk1"/>
                </a:solidFill>
                <a:latin typeface="Calibri"/>
                <a:ea typeface="Calibri"/>
                <a:cs typeface="Calibri"/>
                <a:sym typeface="Calibri"/>
              </a:rPr>
              <a:t>1 ano de contribuição e sem carência quando sofre um acidente de trabalho  que o impossibilita de realizar sua função.</a:t>
            </a:r>
            <a:endParaRPr b="0" i="0" sz="2400" u="none" cap="none" strike="noStrike">
              <a:solidFill>
                <a:schemeClr val="dk1"/>
              </a:solidFill>
              <a:latin typeface="Calibri"/>
              <a:ea typeface="Calibri"/>
              <a:cs typeface="Calibri"/>
              <a:sym typeface="Calibri"/>
            </a:endParaRPr>
          </a:p>
          <a:p>
            <a:pPr indent="-519430" lvl="0" marL="2725420" marR="0" rtl="0" algn="l">
              <a:lnSpc>
                <a:spcPct val="100000"/>
              </a:lnSpc>
              <a:spcBef>
                <a:spcPts val="45"/>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Salário-maternidade: </a:t>
            </a:r>
            <a:r>
              <a:rPr b="0" i="0" lang="en-US" sz="2400" u="none" cap="none" strike="noStrike">
                <a:solidFill>
                  <a:schemeClr val="dk1"/>
                </a:solidFill>
                <a:latin typeface="Calibri"/>
                <a:ea typeface="Calibri"/>
                <a:cs typeface="Calibri"/>
                <a:sym typeface="Calibri"/>
              </a:rPr>
              <a:t>10 meses de contribuição.</a:t>
            </a:r>
            <a:endParaRPr b="0" i="0" sz="2400" u="none" cap="none" strike="noStrike">
              <a:solidFill>
                <a:schemeClr val="dk1"/>
              </a:solidFill>
              <a:latin typeface="Calibri"/>
              <a:ea typeface="Calibri"/>
              <a:cs typeface="Calibri"/>
              <a:sym typeface="Calibri"/>
            </a:endParaRPr>
          </a:p>
          <a:p>
            <a:pPr indent="-519430" lvl="0" marL="2725420" marR="0" rtl="0" algn="l">
              <a:lnSpc>
                <a:spcPct val="100000"/>
              </a:lnSpc>
              <a:spcBef>
                <a:spcPts val="12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Auxílio por incapacidade : </a:t>
            </a:r>
            <a:r>
              <a:rPr b="0" i="0" lang="en-US" sz="2400" u="none" cap="none" strike="noStrike">
                <a:solidFill>
                  <a:schemeClr val="dk1"/>
                </a:solidFill>
                <a:latin typeface="Calibri"/>
                <a:ea typeface="Calibri"/>
                <a:cs typeface="Calibri"/>
                <a:sym typeface="Calibri"/>
              </a:rPr>
              <a:t>1 ano de contribuição (comprovado com perícia médica do INSS).</a:t>
            </a:r>
            <a:endParaRPr b="0" i="0" sz="1400" u="none" cap="none" strike="noStrike">
              <a:solidFill>
                <a:srgbClr val="000000"/>
              </a:solidFill>
              <a:latin typeface="Arial"/>
              <a:ea typeface="Arial"/>
              <a:cs typeface="Arial"/>
              <a:sym typeface="Arial"/>
            </a:endParaRPr>
          </a:p>
          <a:p>
            <a:pPr indent="-519430" lvl="0" marL="2725420" marR="0" rtl="0" algn="l">
              <a:lnSpc>
                <a:spcPct val="100000"/>
              </a:lnSpc>
              <a:spcBef>
                <a:spcPts val="12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Auxílio-reclusão: </a:t>
            </a:r>
            <a:r>
              <a:rPr b="0" i="0" lang="en-US" sz="2400" u="none" cap="none" strike="noStrike">
                <a:solidFill>
                  <a:schemeClr val="dk1"/>
                </a:solidFill>
                <a:latin typeface="Calibri"/>
                <a:ea typeface="Calibri"/>
                <a:cs typeface="Calibri"/>
                <a:sym typeface="Calibri"/>
              </a:rPr>
              <a:t>24 meses de contribuição.</a:t>
            </a:r>
            <a:endParaRPr b="0" i="0" sz="2400" u="none" cap="none" strike="noStrike">
              <a:solidFill>
                <a:schemeClr val="dk1"/>
              </a:solidFill>
              <a:latin typeface="Calibri"/>
              <a:ea typeface="Calibri"/>
              <a:cs typeface="Calibri"/>
              <a:sym typeface="Calibri"/>
            </a:endParaRPr>
          </a:p>
          <a:p>
            <a:pPr indent="-381635" lvl="1" marL="2759075" marR="0" rtl="0" algn="l">
              <a:lnSpc>
                <a:spcPct val="100000"/>
              </a:lnSpc>
              <a:spcBef>
                <a:spcPts val="12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Pensão por morte: </a:t>
            </a:r>
            <a:r>
              <a:rPr b="0" i="0" lang="en-US" sz="2400" u="none" cap="none" strike="noStrike">
                <a:solidFill>
                  <a:schemeClr val="dk1"/>
                </a:solidFill>
                <a:latin typeface="Calibri"/>
                <a:ea typeface="Calibri"/>
                <a:cs typeface="Calibri"/>
                <a:sym typeface="Calibri"/>
              </a:rPr>
              <a:t>18 meses de contribuição.</a:t>
            </a:r>
            <a:endParaRPr b="0" i="0" sz="2400" u="none" cap="none" strike="noStrike">
              <a:solidFill>
                <a:schemeClr val="dk1"/>
              </a:solidFill>
              <a:latin typeface="Calibri"/>
              <a:ea typeface="Calibri"/>
              <a:cs typeface="Calibri"/>
              <a:sym typeface="Calibri"/>
            </a:endParaRPr>
          </a:p>
          <a:p>
            <a:pPr indent="-162560" lvl="2" marL="2921000" marR="0" rtl="0" algn="l">
              <a:lnSpc>
                <a:spcPct val="100000"/>
              </a:lnSpc>
              <a:spcBef>
                <a:spcPts val="12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Em casos de ordem judicial, obrigado a pagar alimentos	para o ex-companheiro(a) a pensão por morte</a:t>
            </a:r>
            <a:endParaRPr b="0" i="0" sz="2400" u="none" cap="none" strike="noStrike">
              <a:solidFill>
                <a:schemeClr val="dk1"/>
              </a:solidFill>
              <a:latin typeface="Calibri"/>
              <a:ea typeface="Calibri"/>
              <a:cs typeface="Calibri"/>
              <a:sym typeface="Calibri"/>
            </a:endParaRPr>
          </a:p>
          <a:p>
            <a:pPr indent="0" lvl="0" marL="2759075" marR="0" rtl="0" algn="l">
              <a:lnSpc>
                <a:spcPct val="100000"/>
              </a:lnSpc>
              <a:spcBef>
                <a:spcPts val="645"/>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será	devida nos meses remanescentes.</a:t>
            </a:r>
            <a:endParaRPr b="0" i="0" sz="2400" u="none" cap="none" strike="noStrike">
              <a:solidFill>
                <a:schemeClr val="dk1"/>
              </a:solidFill>
              <a:latin typeface="Calibri"/>
              <a:ea typeface="Calibri"/>
              <a:cs typeface="Calibri"/>
              <a:sym typeface="Calibri"/>
            </a:endParaRPr>
          </a:p>
          <a:p>
            <a:pPr indent="0" lvl="0" marL="3673475" marR="0" rtl="0" algn="l">
              <a:lnSpc>
                <a:spcPct val="100000"/>
              </a:lnSpc>
              <a:spcBef>
                <a:spcPts val="72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A duração será de 4 meses em caso de :</a:t>
            </a:r>
            <a:endParaRPr b="0" i="0" sz="1400" u="none" cap="none" strike="noStrike">
              <a:solidFill>
                <a:srgbClr val="000000"/>
              </a:solidFill>
              <a:latin typeface="Arial"/>
              <a:ea typeface="Arial"/>
              <a:cs typeface="Arial"/>
              <a:sym typeface="Arial"/>
            </a:endParaRPr>
          </a:p>
          <a:p>
            <a:pPr indent="-308609" lvl="3" marL="4533900" marR="0" rtl="0" algn="l">
              <a:lnSpc>
                <a:spcPct val="100000"/>
              </a:lnSpc>
              <a:spcBef>
                <a:spcPts val="645"/>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Se o óbito ocorrer e o contribuinte tiver contribuído	por menos de 18 meses;</a:t>
            </a:r>
            <a:endParaRPr b="0" i="0" sz="1400" u="none" cap="none" strike="noStrike">
              <a:solidFill>
                <a:srgbClr val="000000"/>
              </a:solidFill>
              <a:latin typeface="Arial"/>
              <a:ea typeface="Arial"/>
              <a:cs typeface="Arial"/>
              <a:sym typeface="Arial"/>
            </a:endParaRPr>
          </a:p>
          <a:p>
            <a:pPr indent="-308608" lvl="3" marL="4533900" marR="0" rtl="0" algn="l">
              <a:lnSpc>
                <a:spcPct val="100000"/>
              </a:lnSpc>
              <a:spcBef>
                <a:spcPts val="645"/>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Se o casamento ou união tiver acontecido 2 anos	antes do faleciment</a:t>
            </a:r>
            <a:r>
              <a:rPr b="0" i="0" lang="en-US" sz="2400" u="none" cap="none" strike="noStrike">
                <a:solidFill>
                  <a:schemeClr val="dk1"/>
                </a:solidFill>
                <a:latin typeface="Calibri"/>
                <a:ea typeface="Calibri"/>
                <a:cs typeface="Calibri"/>
                <a:sym typeface="Calibri"/>
              </a:rPr>
              <a:t>o.</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45"/>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2500"/>
              <a:buFont typeface="Arial"/>
              <a:buNone/>
            </a:pPr>
            <a:r>
              <a:rPr lang="en-US" sz="2500">
                <a:solidFill>
                  <a:schemeClr val="dk1"/>
                </a:solidFill>
                <a:latin typeface="Verdana"/>
                <a:ea typeface="Verdana"/>
                <a:cs typeface="Verdana"/>
                <a:sym typeface="Verdana"/>
              </a:rPr>
              <a:t>(</a:t>
            </a:r>
            <a:r>
              <a:rPr b="0" i="0" lang="en-US" sz="2500" u="none" cap="none" strike="noStrike">
                <a:solidFill>
                  <a:schemeClr val="dk1"/>
                </a:solidFill>
                <a:latin typeface="Verdana"/>
                <a:ea typeface="Verdana"/>
                <a:cs typeface="Verdana"/>
                <a:sym typeface="Verdana"/>
              </a:rPr>
              <a:t>Brasil, 2024</a:t>
            </a:r>
            <a:r>
              <a:rPr lang="en-US" sz="2500">
                <a:solidFill>
                  <a:schemeClr val="dk1"/>
                </a:solidFill>
                <a:latin typeface="Verdana"/>
                <a:ea typeface="Verdana"/>
                <a:cs typeface="Verdana"/>
                <a:sym typeface="Verdana"/>
              </a:rPr>
              <a:t>c)</a:t>
            </a:r>
            <a:endParaRPr b="0" i="0" sz="2500" u="none" cap="none" strike="noStrike">
              <a:solidFill>
                <a:schemeClr val="dk1"/>
              </a:solidFill>
              <a:latin typeface="Verdana"/>
              <a:ea typeface="Verdana"/>
              <a:cs typeface="Verdana"/>
              <a:sym typeface="Verdana"/>
            </a:endParaRPr>
          </a:p>
        </p:txBody>
      </p:sp>
      <p:pic>
        <p:nvPicPr>
          <p:cNvPr id="297" name="Google Shape;297;p15"/>
          <p:cNvPicPr preferRelativeResize="0"/>
          <p:nvPr/>
        </p:nvPicPr>
        <p:blipFill rotWithShape="1">
          <a:blip r:embed="rId3">
            <a:alphaModFix/>
          </a:blip>
          <a:srcRect b="0" l="0" r="0" t="0"/>
          <a:stretch/>
        </p:blipFill>
        <p:spPr>
          <a:xfrm>
            <a:off x="2388690" y="277244"/>
            <a:ext cx="1045362" cy="1045362"/>
          </a:xfrm>
          <a:prstGeom prst="rect">
            <a:avLst/>
          </a:prstGeom>
          <a:noFill/>
          <a:ln>
            <a:noFill/>
          </a:ln>
        </p:spPr>
      </p:pic>
      <p:sp>
        <p:nvSpPr>
          <p:cNvPr id="298" name="Google Shape;298;p15"/>
          <p:cNvSpPr txBox="1"/>
          <p:nvPr/>
        </p:nvSpPr>
        <p:spPr>
          <a:xfrm>
            <a:off x="3706900" y="0"/>
            <a:ext cx="11634600" cy="1714200"/>
          </a:xfrm>
          <a:prstGeom prst="rect">
            <a:avLst/>
          </a:prstGeom>
          <a:noFill/>
          <a:ln>
            <a:noFill/>
          </a:ln>
        </p:spPr>
        <p:txBody>
          <a:bodyPr anchorCtr="0" anchor="t" bIns="0" lIns="0" spcFirstLastPara="1" rIns="0" wrap="square" tIns="12700">
            <a:spAutoFit/>
          </a:bodyPr>
          <a:lstStyle/>
          <a:p>
            <a:pPr indent="0" lvl="0" marL="12700" marR="0" rtl="0" algn="l">
              <a:lnSpc>
                <a:spcPct val="119375"/>
              </a:lnSpc>
              <a:spcBef>
                <a:spcPts val="0"/>
              </a:spcBef>
              <a:spcAft>
                <a:spcPts val="0"/>
              </a:spcAft>
              <a:buClr>
                <a:srgbClr val="000000"/>
              </a:buClr>
              <a:buSzPts val="2400"/>
              <a:buFont typeface="Arial"/>
              <a:buNone/>
            </a:pPr>
            <a:r>
              <a:rPr b="0" i="0" lang="en-US" sz="2400" u="none" cap="none" strike="noStrike">
                <a:solidFill>
                  <a:srgbClr val="00B04F"/>
                </a:solidFill>
                <a:latin typeface="Calibri"/>
                <a:ea typeface="Calibri"/>
                <a:cs typeface="Calibri"/>
                <a:sym typeface="Calibri"/>
              </a:rPr>
              <a:t>ATENÇÃO:</a:t>
            </a:r>
            <a:endParaRPr b="0" i="0" sz="2400" u="none" cap="none" strike="noStrike">
              <a:solidFill>
                <a:schemeClr val="dk1"/>
              </a:solidFill>
              <a:latin typeface="Calibri"/>
              <a:ea typeface="Calibri"/>
              <a:cs typeface="Calibri"/>
              <a:sym typeface="Calibri"/>
            </a:endParaRPr>
          </a:p>
          <a:p>
            <a:pPr indent="0" lvl="0" marL="12700" marR="5080" rtl="0" algn="l">
              <a:lnSpc>
                <a:spcPct val="118750"/>
              </a:lnSpc>
              <a:spcBef>
                <a:spcPts val="105"/>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Para ter acesso aos benefícios previdenciários (INSS), o MEI precisa ter um número mínimo de  contribuições mensais (DAS). Esse número é de 12 meses consecutivos de contribuição após a formalização do MEI.</a:t>
            </a:r>
            <a:endParaRPr b="0" i="0" sz="2400" u="none" cap="none" strike="noStrike">
              <a:solidFill>
                <a:schemeClr val="dk1"/>
              </a:solidFill>
              <a:latin typeface="Calibri"/>
              <a:ea typeface="Calibri"/>
              <a:cs typeface="Calibri"/>
              <a:sym typeface="Calibri"/>
            </a:endParaRPr>
          </a:p>
        </p:txBody>
      </p:sp>
      <p:pic>
        <p:nvPicPr>
          <p:cNvPr id="299" name="Google Shape;299;p15"/>
          <p:cNvPicPr preferRelativeResize="0"/>
          <p:nvPr/>
        </p:nvPicPr>
        <p:blipFill rotWithShape="1">
          <a:blip r:embed="rId4">
            <a:alphaModFix/>
          </a:blip>
          <a:srcRect b="0" l="0" r="0" t="0"/>
          <a:stretch/>
        </p:blipFill>
        <p:spPr>
          <a:xfrm>
            <a:off x="618195" y="0"/>
            <a:ext cx="938864" cy="35698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b="0" l="0" r="0" t="0"/>
          <a:stretch/>
        </p:blipFill>
        <p:spPr>
          <a:xfrm>
            <a:off x="15660394" y="369520"/>
            <a:ext cx="2627603" cy="1298561"/>
          </a:xfrm>
          <a:prstGeom prst="rect">
            <a:avLst/>
          </a:prstGeom>
          <a:noFill/>
          <a:ln>
            <a:noFill/>
          </a:ln>
        </p:spPr>
      </p:pic>
      <p:sp>
        <p:nvSpPr>
          <p:cNvPr id="305" name="Google Shape;305;p16"/>
          <p:cNvSpPr txBox="1"/>
          <p:nvPr>
            <p:ph type="title"/>
          </p:nvPr>
        </p:nvSpPr>
        <p:spPr>
          <a:xfrm>
            <a:off x="1106099" y="859757"/>
            <a:ext cx="12465908" cy="807913"/>
          </a:xfrm>
          <a:prstGeom prst="rect">
            <a:avLst/>
          </a:prstGeom>
          <a:solidFill>
            <a:srgbClr val="C1FF72"/>
          </a:solidFill>
          <a:ln>
            <a:noFill/>
          </a:ln>
        </p:spPr>
        <p:txBody>
          <a:bodyPr anchorCtr="0" anchor="t" bIns="0" lIns="0" spcFirstLastPara="1" rIns="0" wrap="square" tIns="0">
            <a:spAutoFit/>
          </a:bodyPr>
          <a:lstStyle/>
          <a:p>
            <a:pPr indent="0" lvl="0" marL="0" rtl="0" algn="l">
              <a:lnSpc>
                <a:spcPct val="115833"/>
              </a:lnSpc>
              <a:spcBef>
                <a:spcPts val="0"/>
              </a:spcBef>
              <a:spcAft>
                <a:spcPts val="0"/>
              </a:spcAft>
              <a:buSzPts val="1400"/>
              <a:buNone/>
            </a:pPr>
            <a:r>
              <a:rPr lang="en-US" sz="5400">
                <a:latin typeface="Calibri"/>
                <a:ea typeface="Calibri"/>
                <a:cs typeface="Calibri"/>
                <a:sym typeface="Calibri"/>
              </a:rPr>
              <a:t>TEMPO	DE	CONTRIBUIÇÃO	POR	BENEFÍCIO</a:t>
            </a:r>
            <a:endParaRPr/>
          </a:p>
        </p:txBody>
      </p:sp>
      <p:sp>
        <p:nvSpPr>
          <p:cNvPr id="306" name="Google Shape;306;p16"/>
          <p:cNvSpPr txBox="1"/>
          <p:nvPr/>
        </p:nvSpPr>
        <p:spPr>
          <a:xfrm>
            <a:off x="221600" y="9602975"/>
            <a:ext cx="4695600" cy="431100"/>
          </a:xfrm>
          <a:prstGeom prst="rect">
            <a:avLst/>
          </a:prstGeom>
          <a:noFill/>
          <a:ln>
            <a:noFill/>
          </a:ln>
        </p:spPr>
        <p:txBody>
          <a:bodyPr anchorCtr="0" anchor="t" bIns="0" lIns="0" spcFirstLastPara="1" rIns="0" wrap="square" tIns="0">
            <a:spAutoFit/>
          </a:bodyPr>
          <a:lstStyle/>
          <a:p>
            <a:pPr indent="0" lvl="0" marL="12700" marR="0" rtl="0" algn="l">
              <a:lnSpc>
                <a:spcPct val="1155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Fonte: Blog.bling.com, 2023</a:t>
            </a:r>
            <a:endParaRPr b="0" i="0" sz="2800" u="none" cap="none" strike="noStrike">
              <a:solidFill>
                <a:schemeClr val="dk1"/>
              </a:solidFill>
              <a:latin typeface="Times New Roman"/>
              <a:ea typeface="Times New Roman"/>
              <a:cs typeface="Times New Roman"/>
              <a:sym typeface="Times New Roman"/>
            </a:endParaRPr>
          </a:p>
        </p:txBody>
      </p:sp>
      <p:sp>
        <p:nvSpPr>
          <p:cNvPr id="307" name="Google Shape;307;p16"/>
          <p:cNvSpPr txBox="1"/>
          <p:nvPr/>
        </p:nvSpPr>
        <p:spPr>
          <a:xfrm>
            <a:off x="1107425" y="2874625"/>
            <a:ext cx="16346700" cy="3427800"/>
          </a:xfrm>
          <a:prstGeom prst="rect">
            <a:avLst/>
          </a:prstGeom>
          <a:noFill/>
          <a:ln>
            <a:noFill/>
          </a:ln>
        </p:spPr>
        <p:txBody>
          <a:bodyPr anchorCtr="0" anchor="t" bIns="0" lIns="0" spcFirstLastPara="1" rIns="0" wrap="square" tIns="12700">
            <a:spAutoFit/>
          </a:bodyPr>
          <a:lstStyle/>
          <a:p>
            <a:pPr indent="0" lvl="0" marL="12700" marR="0" rtl="0" algn="l">
              <a:lnSpc>
                <a:spcPct val="119843"/>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Para os dependentes</a:t>
            </a:r>
            <a:endParaRPr b="0" i="0" sz="1400" u="none" cap="none" strike="noStrike">
              <a:solidFill>
                <a:srgbClr val="000000"/>
              </a:solidFill>
              <a:latin typeface="Arial"/>
              <a:ea typeface="Arial"/>
              <a:cs typeface="Arial"/>
              <a:sym typeface="Arial"/>
            </a:endParaRPr>
          </a:p>
          <a:p>
            <a:pPr indent="-380365" lvl="0" marL="469900" marR="5080" rtl="0" algn="l">
              <a:lnSpc>
                <a:spcPct val="119375"/>
              </a:lnSpc>
              <a:spcBef>
                <a:spcPts val="135"/>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AUXÍLIO	RECLUSÃO:	Possui	uma	carência	de	24	meses	de	contribuição,	que	não  precisam ser consecutivos, para os dependentes do MEI que estiver recluso.</a:t>
            </a:r>
            <a:endParaRPr b="0" i="0" sz="1400" u="none" cap="none" strike="noStrike">
              <a:solidFill>
                <a:srgbClr val="000000"/>
              </a:solidFill>
              <a:latin typeface="Arial"/>
              <a:ea typeface="Arial"/>
              <a:cs typeface="Arial"/>
              <a:sym typeface="Arial"/>
            </a:endParaRPr>
          </a:p>
          <a:p>
            <a:pPr indent="-380365" lvl="0" marL="469900" marR="10795" rtl="0" algn="l">
              <a:lnSpc>
                <a:spcPct val="119656"/>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PENSÃO POR MORTE:	Se	o óbito ocorrer	depois de	18 contribuições mensais	pelo  segurado e pelo menos 2 anos após o início do casamento ou da união estável;</a:t>
            </a:r>
            <a:endParaRPr b="0" i="0" sz="1400" u="none" cap="none" strike="noStrike">
              <a:solidFill>
                <a:srgbClr val="000000"/>
              </a:solidFill>
              <a:latin typeface="Arial"/>
              <a:ea typeface="Arial"/>
              <a:cs typeface="Arial"/>
              <a:sym typeface="Arial"/>
            </a:endParaRPr>
          </a:p>
          <a:p>
            <a:pPr indent="0" lvl="0" marL="12700" marR="0" rtl="0" algn="l">
              <a:lnSpc>
                <a:spcPct val="115156"/>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Para	os	MEIs	com	mais	de	18	contribuições	mensais	e	mais	de	2	anos	de</a:t>
            </a:r>
            <a:endParaRPr b="0" i="0" sz="1400" u="none" cap="none" strike="noStrike">
              <a:solidFill>
                <a:srgbClr val="000000"/>
              </a:solidFill>
              <a:latin typeface="Arial"/>
              <a:ea typeface="Arial"/>
              <a:cs typeface="Arial"/>
              <a:sym typeface="Arial"/>
            </a:endParaRPr>
          </a:p>
          <a:p>
            <a:pPr indent="0" lvl="0" marL="12700" marR="0" rtl="0" algn="l">
              <a:lnSpc>
                <a:spcPct val="119656"/>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relacionamento:</a:t>
            </a:r>
            <a:endParaRPr b="0" i="0" sz="1400" u="none" cap="none" strike="noStrike">
              <a:solidFill>
                <a:srgbClr val="000000"/>
              </a:solidFill>
              <a:latin typeface="Arial"/>
              <a:ea typeface="Arial"/>
              <a:cs typeface="Arial"/>
              <a:sym typeface="Arial"/>
            </a:endParaRPr>
          </a:p>
        </p:txBody>
      </p:sp>
      <p:graphicFrame>
        <p:nvGraphicFramePr>
          <p:cNvPr id="308" name="Google Shape;308;p16"/>
          <p:cNvGraphicFramePr/>
          <p:nvPr/>
        </p:nvGraphicFramePr>
        <p:xfrm>
          <a:off x="5371675" y="7067820"/>
          <a:ext cx="3000000" cy="3000000"/>
        </p:xfrm>
        <a:graphic>
          <a:graphicData uri="http://schemas.openxmlformats.org/drawingml/2006/table">
            <a:tbl>
              <a:tblPr bandRow="1" firstRow="1">
                <a:noFill/>
                <a:tableStyleId>{0B2F82FA-B840-4672-A1A4-09C4E8A7CE4E}</a:tableStyleId>
              </a:tblPr>
              <a:tblGrid>
                <a:gridCol w="3562075"/>
                <a:gridCol w="4256125"/>
              </a:tblGrid>
              <a:tr h="535100">
                <a:tc>
                  <a:txBody>
                    <a:bodyPr/>
                    <a:lstStyle/>
                    <a:p>
                      <a:pPr indent="0" lvl="0" marL="0" marR="1826260" rtl="0" algn="ctr">
                        <a:lnSpc>
                          <a:spcPct val="110500"/>
                        </a:lnSpc>
                        <a:spcBef>
                          <a:spcPts val="0"/>
                        </a:spcBef>
                        <a:spcAft>
                          <a:spcPts val="0"/>
                        </a:spcAft>
                        <a:buClr>
                          <a:srgbClr val="000000"/>
                        </a:buClr>
                        <a:buSzPts val="2000"/>
                        <a:buFont typeface="Arial"/>
                        <a:buNone/>
                      </a:pPr>
                      <a:r>
                        <a:rPr b="1" lang="en-US" sz="2000" u="none" cap="none" strike="noStrike">
                          <a:latin typeface="Arial"/>
                          <a:ea typeface="Arial"/>
                          <a:cs typeface="Arial"/>
                          <a:sym typeface="Arial"/>
                        </a:rPr>
                        <a:t>Idade do cônjuge</a:t>
                      </a:r>
                      <a:endParaRPr sz="2000" u="none" cap="none" strike="noStrike">
                        <a:latin typeface="Arial"/>
                        <a:ea typeface="Arial"/>
                        <a:cs typeface="Arial"/>
                        <a:sym typeface="Arial"/>
                      </a:endParaRPr>
                    </a:p>
                  </a:txBody>
                  <a:tcPr marT="0" marB="0" marR="0" marL="0">
                    <a:solidFill>
                      <a:srgbClr val="FAFAFA"/>
                    </a:solidFill>
                  </a:tcPr>
                </a:tc>
                <a:tc>
                  <a:txBody>
                    <a:bodyPr/>
                    <a:lstStyle/>
                    <a:p>
                      <a:pPr indent="0" lvl="0" marL="1833879" marR="0" rtl="0" algn="ctr">
                        <a:lnSpc>
                          <a:spcPct val="110500"/>
                        </a:lnSpc>
                        <a:spcBef>
                          <a:spcPts val="0"/>
                        </a:spcBef>
                        <a:spcAft>
                          <a:spcPts val="0"/>
                        </a:spcAft>
                        <a:buClr>
                          <a:srgbClr val="000000"/>
                        </a:buClr>
                        <a:buSzPts val="2000"/>
                        <a:buFont typeface="Arial"/>
                        <a:buNone/>
                      </a:pPr>
                      <a:r>
                        <a:rPr b="1" lang="en-US" sz="2000" u="none" cap="none" strike="noStrike">
                          <a:latin typeface="Arial"/>
                          <a:ea typeface="Arial"/>
                          <a:cs typeface="Arial"/>
                          <a:sym typeface="Arial"/>
                        </a:rPr>
                        <a:t>Duração máxima (anos)</a:t>
                      </a:r>
                      <a:endParaRPr sz="2000" u="none" cap="none" strike="noStrike">
                        <a:latin typeface="Arial"/>
                        <a:ea typeface="Arial"/>
                        <a:cs typeface="Arial"/>
                        <a:sym typeface="Arial"/>
                      </a:endParaRPr>
                    </a:p>
                  </a:txBody>
                  <a:tcPr marT="0" marB="0" marR="0" marL="0">
                    <a:solidFill>
                      <a:srgbClr val="FAFAFA"/>
                    </a:solidFill>
                  </a:tcPr>
                </a:tc>
              </a:tr>
              <a:tr h="385325">
                <a:tc>
                  <a:txBody>
                    <a:bodyPr/>
                    <a:lstStyle/>
                    <a:p>
                      <a:pPr indent="0" lvl="0" marL="0" marR="183261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Menor que 21</a:t>
                      </a:r>
                      <a:endParaRPr sz="2000" u="none" cap="none" strike="noStrike">
                        <a:latin typeface="Arial"/>
                        <a:ea typeface="Arial"/>
                        <a:cs typeface="Arial"/>
                        <a:sym typeface="Arial"/>
                      </a:endParaRPr>
                    </a:p>
                  </a:txBody>
                  <a:tcPr marT="49525" marB="0" marR="0" marL="0">
                    <a:solidFill>
                      <a:srgbClr val="FAFAFA"/>
                    </a:solidFill>
                  </a:tcPr>
                </a:tc>
                <a:tc>
                  <a:txBody>
                    <a:bodyPr/>
                    <a:lstStyle/>
                    <a:p>
                      <a:pPr indent="0" lvl="0" marL="1833879"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3</a:t>
                      </a:r>
                      <a:endParaRPr sz="1400" u="none" cap="none" strike="noStrike"/>
                    </a:p>
                  </a:txBody>
                  <a:tcPr marT="49525" marB="0" marR="0" marL="0">
                    <a:solidFill>
                      <a:srgbClr val="FAFAFA"/>
                    </a:solidFill>
                  </a:tcPr>
                </a:tc>
              </a:tr>
              <a:tr h="410750">
                <a:tc>
                  <a:txBody>
                    <a:bodyPr/>
                    <a:lstStyle/>
                    <a:p>
                      <a:pPr indent="0" lvl="0" marL="0" marR="1837054"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Entre 21 e 26</a:t>
                      </a:r>
                      <a:endParaRPr sz="2000" u="none" cap="none" strike="noStrike">
                        <a:latin typeface="Arial"/>
                        <a:ea typeface="Arial"/>
                        <a:cs typeface="Arial"/>
                        <a:sym typeface="Arial"/>
                      </a:endParaRPr>
                    </a:p>
                  </a:txBody>
                  <a:tcPr marT="80000" marB="0" marR="0" marL="0">
                    <a:solidFill>
                      <a:srgbClr val="FAFAFA"/>
                    </a:solidFill>
                  </a:tcPr>
                </a:tc>
                <a:tc>
                  <a:txBody>
                    <a:bodyPr/>
                    <a:lstStyle/>
                    <a:p>
                      <a:pPr indent="0" lvl="0" marL="1833879"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6</a:t>
                      </a:r>
                      <a:endParaRPr sz="1400" u="none" cap="none" strike="noStrike"/>
                    </a:p>
                  </a:txBody>
                  <a:tcPr marT="80000" marB="0" marR="0" marL="0">
                    <a:solidFill>
                      <a:srgbClr val="FAFAFA"/>
                    </a:solidFill>
                  </a:tcPr>
                </a:tc>
              </a:tr>
              <a:tr h="410750">
                <a:tc>
                  <a:txBody>
                    <a:bodyPr/>
                    <a:lstStyle/>
                    <a:p>
                      <a:pPr indent="0" lvl="0" marL="0" marR="1837054"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Entre 27 e 29</a:t>
                      </a:r>
                      <a:endParaRPr sz="2000" u="none" cap="none" strike="noStrike">
                        <a:latin typeface="Arial"/>
                        <a:ea typeface="Arial"/>
                        <a:cs typeface="Arial"/>
                        <a:sym typeface="Arial"/>
                      </a:endParaRPr>
                    </a:p>
                  </a:txBody>
                  <a:tcPr marT="80000" marB="0" marR="0" marL="0">
                    <a:solidFill>
                      <a:srgbClr val="FAFAFA"/>
                    </a:solidFill>
                  </a:tcPr>
                </a:tc>
                <a:tc>
                  <a:txBody>
                    <a:bodyPr/>
                    <a:lstStyle/>
                    <a:p>
                      <a:pPr indent="0" lvl="0" marL="1823085"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10</a:t>
                      </a:r>
                      <a:endParaRPr sz="2000" u="none" cap="none" strike="noStrike">
                        <a:latin typeface="Arial"/>
                        <a:ea typeface="Arial"/>
                        <a:cs typeface="Arial"/>
                        <a:sym typeface="Arial"/>
                      </a:endParaRPr>
                    </a:p>
                  </a:txBody>
                  <a:tcPr marT="80000" marB="0" marR="0" marL="0">
                    <a:solidFill>
                      <a:srgbClr val="FAFAFA"/>
                    </a:solidFill>
                  </a:tcPr>
                </a:tc>
              </a:tr>
              <a:tr h="410750">
                <a:tc>
                  <a:txBody>
                    <a:bodyPr/>
                    <a:lstStyle/>
                    <a:p>
                      <a:pPr indent="0" lvl="0" marL="0" marR="1837054"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Entre 30 e 40</a:t>
                      </a:r>
                      <a:endParaRPr sz="2000" u="none" cap="none" strike="noStrike">
                        <a:latin typeface="Arial"/>
                        <a:ea typeface="Arial"/>
                        <a:cs typeface="Arial"/>
                        <a:sym typeface="Arial"/>
                      </a:endParaRPr>
                    </a:p>
                  </a:txBody>
                  <a:tcPr marT="80000" marB="0" marR="0" marL="0">
                    <a:solidFill>
                      <a:srgbClr val="FAFAFA"/>
                    </a:solidFill>
                  </a:tcPr>
                </a:tc>
                <a:tc>
                  <a:txBody>
                    <a:bodyPr/>
                    <a:lstStyle/>
                    <a:p>
                      <a:pPr indent="0" lvl="0" marL="1823085"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15</a:t>
                      </a:r>
                      <a:endParaRPr sz="2000" u="none" cap="none" strike="noStrike">
                        <a:latin typeface="Arial"/>
                        <a:ea typeface="Arial"/>
                        <a:cs typeface="Arial"/>
                        <a:sym typeface="Arial"/>
                      </a:endParaRPr>
                    </a:p>
                  </a:txBody>
                  <a:tcPr marT="80000" marB="0" marR="0" marL="0">
                    <a:solidFill>
                      <a:srgbClr val="FAFAFA"/>
                    </a:solidFill>
                  </a:tcPr>
                </a:tc>
              </a:tr>
              <a:tr h="410750">
                <a:tc>
                  <a:txBody>
                    <a:bodyPr/>
                    <a:lstStyle/>
                    <a:p>
                      <a:pPr indent="0" lvl="0" marL="0" marR="1837054"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Entre 41 e 43</a:t>
                      </a:r>
                      <a:endParaRPr sz="2000" u="none" cap="none" strike="noStrike">
                        <a:latin typeface="Arial"/>
                        <a:ea typeface="Arial"/>
                        <a:cs typeface="Arial"/>
                        <a:sym typeface="Arial"/>
                      </a:endParaRPr>
                    </a:p>
                  </a:txBody>
                  <a:tcPr marT="80000" marB="0" marR="0" marL="0">
                    <a:solidFill>
                      <a:srgbClr val="FAFAFA"/>
                    </a:solidFill>
                  </a:tcPr>
                </a:tc>
                <a:tc>
                  <a:txBody>
                    <a:bodyPr/>
                    <a:lstStyle/>
                    <a:p>
                      <a:pPr indent="0" lvl="0" marL="1823085"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20</a:t>
                      </a:r>
                      <a:endParaRPr sz="2000" u="none" cap="none" strike="noStrike">
                        <a:latin typeface="Arial"/>
                        <a:ea typeface="Arial"/>
                        <a:cs typeface="Arial"/>
                        <a:sym typeface="Arial"/>
                      </a:endParaRPr>
                    </a:p>
                  </a:txBody>
                  <a:tcPr marT="80000" marB="0" marR="0" marL="0">
                    <a:solidFill>
                      <a:srgbClr val="FAFAFA"/>
                    </a:solidFill>
                  </a:tcPr>
                </a:tc>
              </a:tr>
              <a:tr h="323700">
                <a:tc>
                  <a:txBody>
                    <a:bodyPr/>
                    <a:lstStyle/>
                    <a:p>
                      <a:pPr indent="0" lvl="0" marL="0" marR="1837054" rtl="0" algn="ctr">
                        <a:lnSpc>
                          <a:spcPct val="11625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A partir de 44</a:t>
                      </a:r>
                      <a:endParaRPr sz="2000" u="none" cap="none" strike="noStrike">
                        <a:latin typeface="Arial"/>
                        <a:ea typeface="Arial"/>
                        <a:cs typeface="Arial"/>
                        <a:sym typeface="Arial"/>
                      </a:endParaRPr>
                    </a:p>
                  </a:txBody>
                  <a:tcPr marT="80000" marB="0" marR="0" marL="0">
                    <a:solidFill>
                      <a:srgbClr val="FAFAFA"/>
                    </a:solidFill>
                  </a:tcPr>
                </a:tc>
                <a:tc>
                  <a:txBody>
                    <a:bodyPr/>
                    <a:lstStyle/>
                    <a:p>
                      <a:pPr indent="0" lvl="0" marL="1834514" marR="0" rtl="0" algn="ctr">
                        <a:lnSpc>
                          <a:spcPct val="11625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Vitalício</a:t>
                      </a:r>
                      <a:endParaRPr sz="2000" u="none" cap="none" strike="noStrike">
                        <a:latin typeface="Arial"/>
                        <a:ea typeface="Arial"/>
                        <a:cs typeface="Arial"/>
                        <a:sym typeface="Arial"/>
                      </a:endParaRPr>
                    </a:p>
                  </a:txBody>
                  <a:tcPr marT="80000" marB="0" marR="0" marL="0">
                    <a:solidFill>
                      <a:srgbClr val="FAFAFA"/>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17"/>
          <p:cNvPicPr preferRelativeResize="0"/>
          <p:nvPr/>
        </p:nvPicPr>
        <p:blipFill rotWithShape="1">
          <a:blip r:embed="rId3">
            <a:alphaModFix/>
          </a:blip>
          <a:srcRect b="0" l="0" r="0" t="0"/>
          <a:stretch/>
        </p:blipFill>
        <p:spPr>
          <a:xfrm>
            <a:off x="15660394" y="369520"/>
            <a:ext cx="2627603" cy="1298561"/>
          </a:xfrm>
          <a:prstGeom prst="rect">
            <a:avLst/>
          </a:prstGeom>
          <a:noFill/>
          <a:ln>
            <a:noFill/>
          </a:ln>
        </p:spPr>
      </p:pic>
      <p:sp>
        <p:nvSpPr>
          <p:cNvPr id="314" name="Google Shape;314;p17"/>
          <p:cNvSpPr txBox="1"/>
          <p:nvPr>
            <p:ph type="title"/>
          </p:nvPr>
        </p:nvSpPr>
        <p:spPr>
          <a:xfrm>
            <a:off x="1813503" y="649085"/>
            <a:ext cx="8693785" cy="7264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4600">
                <a:latin typeface="Arial"/>
                <a:ea typeface="Arial"/>
                <a:cs typeface="Arial"/>
                <a:sym typeface="Arial"/>
              </a:rPr>
              <a:t>Benefícios Previdenciários MEI</a:t>
            </a:r>
            <a:endParaRPr sz="4600">
              <a:latin typeface="Arial"/>
              <a:ea typeface="Arial"/>
              <a:cs typeface="Arial"/>
              <a:sym typeface="Arial"/>
            </a:endParaRPr>
          </a:p>
        </p:txBody>
      </p:sp>
      <p:sp>
        <p:nvSpPr>
          <p:cNvPr id="315" name="Google Shape;315;p17"/>
          <p:cNvSpPr txBox="1"/>
          <p:nvPr/>
        </p:nvSpPr>
        <p:spPr>
          <a:xfrm>
            <a:off x="221600" y="9602975"/>
            <a:ext cx="4539000" cy="384900"/>
          </a:xfrm>
          <a:prstGeom prst="rect">
            <a:avLst/>
          </a:prstGeom>
          <a:noFill/>
          <a:ln>
            <a:noFill/>
          </a:ln>
        </p:spPr>
        <p:txBody>
          <a:bodyPr anchorCtr="0" anchor="t" bIns="0" lIns="0" spcFirstLastPara="1" rIns="0" wrap="square" tIns="0">
            <a:spAutoFit/>
          </a:bodyPr>
          <a:lstStyle/>
          <a:p>
            <a:pPr indent="0" lvl="0" marL="12700" marR="0" rtl="0" algn="l">
              <a:lnSpc>
                <a:spcPct val="115500"/>
              </a:lnSpc>
              <a:spcBef>
                <a:spcPts val="0"/>
              </a:spcBef>
              <a:spcAft>
                <a:spcPts val="0"/>
              </a:spcAft>
              <a:buClr>
                <a:srgbClr val="000000"/>
              </a:buClr>
              <a:buSzPts val="2000"/>
              <a:buFont typeface="Arial"/>
              <a:buNone/>
            </a:pPr>
            <a:r>
              <a:rPr b="0" i="0" lang="en-US" sz="2500" u="none" cap="none" strike="noStrike">
                <a:solidFill>
                  <a:schemeClr val="dk1"/>
                </a:solidFill>
                <a:latin typeface="Arial"/>
                <a:ea typeface="Arial"/>
                <a:cs typeface="Arial"/>
                <a:sym typeface="Arial"/>
              </a:rPr>
              <a:t>Fonte: Blog.bling.com, 2023</a:t>
            </a:r>
            <a:endParaRPr b="0" i="0" sz="2500" u="none" cap="none" strike="noStrike">
              <a:solidFill>
                <a:schemeClr val="dk1"/>
              </a:solidFill>
              <a:latin typeface="Arial"/>
              <a:ea typeface="Arial"/>
              <a:cs typeface="Arial"/>
              <a:sym typeface="Arial"/>
            </a:endParaRPr>
          </a:p>
        </p:txBody>
      </p:sp>
      <p:sp>
        <p:nvSpPr>
          <p:cNvPr id="316" name="Google Shape;316;p17"/>
          <p:cNvSpPr txBox="1"/>
          <p:nvPr/>
        </p:nvSpPr>
        <p:spPr>
          <a:xfrm>
            <a:off x="102875" y="1563625"/>
            <a:ext cx="18185100" cy="7799100"/>
          </a:xfrm>
          <a:prstGeom prst="rect">
            <a:avLst/>
          </a:prstGeom>
          <a:noFill/>
          <a:ln>
            <a:noFill/>
          </a:ln>
        </p:spPr>
        <p:txBody>
          <a:bodyPr anchorCtr="0" anchor="t" bIns="0" lIns="0" spcFirstLastPara="1" rIns="0" wrap="square" tIns="29825">
            <a:spAutoFit/>
          </a:bodyPr>
          <a:lstStyle/>
          <a:p>
            <a:pPr indent="0" lvl="0" marL="12700" marR="6350" rtl="0" algn="just">
              <a:lnSpc>
                <a:spcPct val="119656"/>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A</a:t>
            </a:r>
            <a:r>
              <a:rPr b="0" i="0" lang="en-US" sz="3200" u="none" cap="none" strike="noStrike">
                <a:solidFill>
                  <a:schemeClr val="dk1"/>
                </a:solidFill>
                <a:latin typeface="Times New Roman"/>
                <a:ea typeface="Times New Roman"/>
                <a:cs typeface="Times New Roman"/>
                <a:sym typeface="Times New Roman"/>
              </a:rPr>
              <a:t>uxílio por incapacidade, salário-maternidade e outros benefícios por um custo menor do que os outros  tipos de profissionais (pagando apenas 5% de um salário mínimo mensalmente, os demais  empresários pagam 11% para ter os mesmos direitos).</a:t>
            </a:r>
            <a:endParaRPr b="0" i="0" sz="1400" u="none" cap="none" strike="noStrike">
              <a:solidFill>
                <a:srgbClr val="000000"/>
              </a:solidFill>
              <a:latin typeface="Times New Roman"/>
              <a:ea typeface="Times New Roman"/>
              <a:cs typeface="Times New Roman"/>
              <a:sym typeface="Times New Roman"/>
            </a:endParaRPr>
          </a:p>
          <a:p>
            <a:pPr indent="0" lvl="0" marL="12700" marR="0" rtl="0" algn="just">
              <a:lnSpc>
                <a:spcPct val="114968"/>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*Para a liberação desses benefícios é preciso realizar o pagamento mínimo das parcelas do</a:t>
            </a:r>
            <a:endParaRPr b="0" i="0" sz="1400" u="none" cap="none" strike="noStrike">
              <a:solidFill>
                <a:srgbClr val="000000"/>
              </a:solidFill>
              <a:latin typeface="Times New Roman"/>
              <a:ea typeface="Times New Roman"/>
              <a:cs typeface="Times New Roman"/>
              <a:sym typeface="Times New Roman"/>
            </a:endParaRPr>
          </a:p>
          <a:p>
            <a:pPr indent="0" lvl="0" marL="12700" marR="0" rtl="0" algn="l">
              <a:lnSpc>
                <a:spcPct val="119656"/>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DAS.</a:t>
            </a:r>
            <a:endParaRPr b="0" i="0" sz="1400" u="none" cap="none" strike="noStrike">
              <a:solidFill>
                <a:srgbClr val="000000"/>
              </a:solidFill>
              <a:latin typeface="Times New Roman"/>
              <a:ea typeface="Times New Roman"/>
              <a:cs typeface="Times New Roman"/>
              <a:sym typeface="Times New Roman"/>
            </a:endParaRPr>
          </a:p>
          <a:p>
            <a:pPr indent="0" lvl="0" marL="12700" marR="0" rtl="0" algn="l">
              <a:lnSpc>
                <a:spcPct val="119656"/>
              </a:lnSpc>
              <a:spcBef>
                <a:spcPts val="0"/>
              </a:spcBef>
              <a:spcAft>
                <a:spcPts val="0"/>
              </a:spcAft>
              <a:buClr>
                <a:srgbClr val="000000"/>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MEI em atraso tem direito a auxílio-doença e outros benefícios?</a:t>
            </a:r>
            <a:endParaRPr b="0" i="0" sz="3200" u="none" cap="none" strike="noStrike">
              <a:solidFill>
                <a:schemeClr val="dk1"/>
              </a:solidFill>
              <a:latin typeface="Times New Roman"/>
              <a:ea typeface="Times New Roman"/>
              <a:cs typeface="Times New Roman"/>
              <a:sym typeface="Times New Roman"/>
            </a:endParaRPr>
          </a:p>
          <a:p>
            <a:pPr indent="0" lvl="0" marL="12700" marR="5080" rtl="0" algn="just">
              <a:lnSpc>
                <a:spcPct val="119656"/>
              </a:lnSpc>
              <a:spcBef>
                <a:spcPts val="9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Não. O empreendedor, que ficar em atraso com o DAS, poderá ter todos os seus benefícios,  como auxílio por incapacidade, pensão por morte ou salário-maternidade, negados. Ou seja, procure  não atrasar essa contribuição mensal para não obter maiores prejuízos.</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Para regularizar sua situação como MEI em atraso, e ter direito ao auxílio doença e outros benefícios previdenciários, é necessário gerar as guias de pagamento dos meses em débito e efetuar os pagamentos.</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Você pode fazer isso através do </a:t>
            </a:r>
            <a:r>
              <a:rPr b="0" i="0" lang="en-US" sz="3200" u="sng" cap="none" strike="noStrike">
                <a:solidFill>
                  <a:schemeClr val="dk1"/>
                </a:solidFill>
                <a:latin typeface="Times New Roman"/>
                <a:ea typeface="Times New Roman"/>
                <a:cs typeface="Times New Roman"/>
                <a:sym typeface="Times New Roman"/>
              </a:rPr>
              <a:t>Portal do Empreendedor</a:t>
            </a:r>
            <a:r>
              <a:rPr b="0" i="0" lang="en-US" sz="3200" u="none" cap="none" strike="noStrike">
                <a:solidFill>
                  <a:schemeClr val="dk1"/>
                </a:solidFill>
                <a:latin typeface="Times New Roman"/>
                <a:ea typeface="Times New Roman"/>
                <a:cs typeface="Times New Roman"/>
                <a:sym typeface="Times New Roman"/>
              </a:rPr>
              <a:t>, ou com a ajuda de um contador para orientação.</a:t>
            </a:r>
            <a:endParaRPr b="0" i="0" sz="3200" u="none" cap="none" strike="noStrike">
              <a:solidFill>
                <a:schemeClr val="dk1"/>
              </a:solidFill>
              <a:latin typeface="Times New Roman"/>
              <a:ea typeface="Times New Roman"/>
              <a:cs typeface="Times New Roman"/>
              <a:sym typeface="Times New Roman"/>
            </a:endParaRPr>
          </a:p>
          <a:p>
            <a:pPr indent="0" lvl="0" marL="0" marR="5080" rtl="0" algn="just">
              <a:lnSpc>
                <a:spcPct val="119656"/>
              </a:lnSpc>
              <a:spcBef>
                <a:spcPts val="9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18"/>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pic>
        <p:nvPicPr>
          <p:cNvPr id="322" name="Google Shape;322;p18"/>
          <p:cNvPicPr preferRelativeResize="0"/>
          <p:nvPr/>
        </p:nvPicPr>
        <p:blipFill rotWithShape="1">
          <a:blip r:embed="rId4">
            <a:alphaModFix/>
          </a:blip>
          <a:srcRect b="0" l="0" r="0" t="0"/>
          <a:stretch/>
        </p:blipFill>
        <p:spPr>
          <a:xfrm>
            <a:off x="17100948" y="200711"/>
            <a:ext cx="115454" cy="115175"/>
          </a:xfrm>
          <a:prstGeom prst="rect">
            <a:avLst/>
          </a:prstGeom>
          <a:noFill/>
          <a:ln>
            <a:noFill/>
          </a:ln>
        </p:spPr>
      </p:pic>
      <p:pic>
        <p:nvPicPr>
          <p:cNvPr id="323" name="Google Shape;323;p18"/>
          <p:cNvPicPr preferRelativeResize="0"/>
          <p:nvPr/>
        </p:nvPicPr>
        <p:blipFill rotWithShape="1">
          <a:blip r:embed="rId5">
            <a:alphaModFix/>
          </a:blip>
          <a:srcRect b="0" l="0" r="0" t="0"/>
          <a:stretch/>
        </p:blipFill>
        <p:spPr>
          <a:xfrm>
            <a:off x="17827442" y="199625"/>
            <a:ext cx="115454" cy="115173"/>
          </a:xfrm>
          <a:prstGeom prst="rect">
            <a:avLst/>
          </a:prstGeom>
          <a:noFill/>
          <a:ln>
            <a:noFill/>
          </a:ln>
        </p:spPr>
      </p:pic>
      <p:pic>
        <p:nvPicPr>
          <p:cNvPr id="324" name="Google Shape;324;p18"/>
          <p:cNvPicPr preferRelativeResize="0"/>
          <p:nvPr/>
        </p:nvPicPr>
        <p:blipFill rotWithShape="1">
          <a:blip r:embed="rId6">
            <a:alphaModFix/>
          </a:blip>
          <a:srcRect b="0" l="0" r="0" t="0"/>
          <a:stretch/>
        </p:blipFill>
        <p:spPr>
          <a:xfrm>
            <a:off x="17100948" y="867857"/>
            <a:ext cx="115454" cy="115174"/>
          </a:xfrm>
          <a:prstGeom prst="rect">
            <a:avLst/>
          </a:prstGeom>
          <a:noFill/>
          <a:ln>
            <a:noFill/>
          </a:ln>
        </p:spPr>
      </p:pic>
      <p:pic>
        <p:nvPicPr>
          <p:cNvPr id="325" name="Google Shape;325;p18"/>
          <p:cNvPicPr preferRelativeResize="0"/>
          <p:nvPr/>
        </p:nvPicPr>
        <p:blipFill rotWithShape="1">
          <a:blip r:embed="rId5">
            <a:alphaModFix/>
          </a:blip>
          <a:srcRect b="0" l="0" r="0" t="0"/>
          <a:stretch/>
        </p:blipFill>
        <p:spPr>
          <a:xfrm>
            <a:off x="17827442" y="867857"/>
            <a:ext cx="115454" cy="115174"/>
          </a:xfrm>
          <a:prstGeom prst="rect">
            <a:avLst/>
          </a:prstGeom>
          <a:noFill/>
          <a:ln>
            <a:noFill/>
          </a:ln>
        </p:spPr>
      </p:pic>
      <p:pic>
        <p:nvPicPr>
          <p:cNvPr id="326" name="Google Shape;326;p18"/>
          <p:cNvPicPr preferRelativeResize="0"/>
          <p:nvPr/>
        </p:nvPicPr>
        <p:blipFill rotWithShape="1">
          <a:blip r:embed="rId6">
            <a:alphaModFix/>
          </a:blip>
          <a:srcRect b="0" l="0" r="0" t="0"/>
          <a:stretch/>
        </p:blipFill>
        <p:spPr>
          <a:xfrm>
            <a:off x="17100948" y="1555647"/>
            <a:ext cx="115452" cy="115175"/>
          </a:xfrm>
          <a:prstGeom prst="rect">
            <a:avLst/>
          </a:prstGeom>
          <a:noFill/>
          <a:ln>
            <a:noFill/>
          </a:ln>
        </p:spPr>
      </p:pic>
      <p:pic>
        <p:nvPicPr>
          <p:cNvPr id="327" name="Google Shape;327;p18"/>
          <p:cNvPicPr preferRelativeResize="0"/>
          <p:nvPr/>
        </p:nvPicPr>
        <p:blipFill rotWithShape="1">
          <a:blip r:embed="rId5">
            <a:alphaModFix/>
          </a:blip>
          <a:srcRect b="0" l="0" r="0" t="0"/>
          <a:stretch/>
        </p:blipFill>
        <p:spPr>
          <a:xfrm>
            <a:off x="17827442" y="1555647"/>
            <a:ext cx="115454" cy="115175"/>
          </a:xfrm>
          <a:prstGeom prst="rect">
            <a:avLst/>
          </a:prstGeom>
          <a:noFill/>
          <a:ln>
            <a:noFill/>
          </a:ln>
        </p:spPr>
      </p:pic>
      <p:pic>
        <p:nvPicPr>
          <p:cNvPr id="328" name="Google Shape;328;p18"/>
          <p:cNvPicPr preferRelativeResize="0"/>
          <p:nvPr/>
        </p:nvPicPr>
        <p:blipFill rotWithShape="1">
          <a:blip r:embed="rId7">
            <a:alphaModFix/>
          </a:blip>
          <a:srcRect b="0" l="0" r="0" t="0"/>
          <a:stretch/>
        </p:blipFill>
        <p:spPr>
          <a:xfrm>
            <a:off x="17102035" y="2223878"/>
            <a:ext cx="115454" cy="115174"/>
          </a:xfrm>
          <a:prstGeom prst="rect">
            <a:avLst/>
          </a:prstGeom>
          <a:noFill/>
          <a:ln>
            <a:noFill/>
          </a:ln>
        </p:spPr>
      </p:pic>
      <p:pic>
        <p:nvPicPr>
          <p:cNvPr id="329" name="Google Shape;329;p18"/>
          <p:cNvPicPr preferRelativeResize="0"/>
          <p:nvPr/>
        </p:nvPicPr>
        <p:blipFill rotWithShape="1">
          <a:blip r:embed="rId8">
            <a:alphaModFix/>
          </a:blip>
          <a:srcRect b="0" l="0" r="0" t="0"/>
          <a:stretch/>
        </p:blipFill>
        <p:spPr>
          <a:xfrm>
            <a:off x="17827442" y="2223878"/>
            <a:ext cx="115454" cy="115174"/>
          </a:xfrm>
          <a:prstGeom prst="rect">
            <a:avLst/>
          </a:prstGeom>
          <a:noFill/>
          <a:ln>
            <a:noFill/>
          </a:ln>
        </p:spPr>
      </p:pic>
      <p:pic>
        <p:nvPicPr>
          <p:cNvPr id="330" name="Google Shape;330;p18"/>
          <p:cNvPicPr preferRelativeResize="0"/>
          <p:nvPr/>
        </p:nvPicPr>
        <p:blipFill rotWithShape="1">
          <a:blip r:embed="rId9">
            <a:alphaModFix/>
          </a:blip>
          <a:srcRect b="0" l="0" r="0" t="0"/>
          <a:stretch/>
        </p:blipFill>
        <p:spPr>
          <a:xfrm>
            <a:off x="17102035" y="2931225"/>
            <a:ext cx="115454" cy="115174"/>
          </a:xfrm>
          <a:prstGeom prst="rect">
            <a:avLst/>
          </a:prstGeom>
          <a:noFill/>
          <a:ln>
            <a:noFill/>
          </a:ln>
        </p:spPr>
      </p:pic>
      <p:pic>
        <p:nvPicPr>
          <p:cNvPr id="331" name="Google Shape;331;p18"/>
          <p:cNvPicPr preferRelativeResize="0"/>
          <p:nvPr/>
        </p:nvPicPr>
        <p:blipFill rotWithShape="1">
          <a:blip r:embed="rId10">
            <a:alphaModFix/>
          </a:blip>
          <a:srcRect b="0" l="0" r="0" t="0"/>
          <a:stretch/>
        </p:blipFill>
        <p:spPr>
          <a:xfrm>
            <a:off x="17827442" y="2931225"/>
            <a:ext cx="115454" cy="115174"/>
          </a:xfrm>
          <a:prstGeom prst="rect">
            <a:avLst/>
          </a:prstGeom>
          <a:noFill/>
          <a:ln>
            <a:noFill/>
          </a:ln>
        </p:spPr>
      </p:pic>
      <p:sp>
        <p:nvSpPr>
          <p:cNvPr id="332" name="Google Shape;332;p18"/>
          <p:cNvSpPr txBox="1"/>
          <p:nvPr/>
        </p:nvSpPr>
        <p:spPr>
          <a:xfrm>
            <a:off x="62863" y="9809199"/>
            <a:ext cx="4140300" cy="397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500"/>
              <a:buFont typeface="Arial"/>
              <a:buNone/>
            </a:pPr>
            <a:r>
              <a:rPr i="0" lang="en-US" sz="2500" u="none" cap="none" strike="noStrike">
                <a:solidFill>
                  <a:schemeClr val="dk1"/>
                </a:solidFill>
                <a:latin typeface="Verdana"/>
                <a:ea typeface="Verdana"/>
                <a:cs typeface="Verdana"/>
                <a:sym typeface="Verdana"/>
              </a:rPr>
              <a:t>Fonte: onze.com.br, 2024</a:t>
            </a:r>
            <a:endParaRPr i="0" sz="2500" u="none" cap="none" strike="noStrike">
              <a:solidFill>
                <a:schemeClr val="dk1"/>
              </a:solidFill>
              <a:latin typeface="Verdana"/>
              <a:ea typeface="Verdana"/>
              <a:cs typeface="Verdana"/>
              <a:sym typeface="Verdana"/>
            </a:endParaRPr>
          </a:p>
        </p:txBody>
      </p:sp>
      <p:pic>
        <p:nvPicPr>
          <p:cNvPr id="333" name="Google Shape;333;p18"/>
          <p:cNvPicPr preferRelativeResize="0"/>
          <p:nvPr/>
        </p:nvPicPr>
        <p:blipFill rotWithShape="1">
          <a:blip r:embed="rId11">
            <a:alphaModFix/>
          </a:blip>
          <a:srcRect b="0" l="0" r="0" t="0"/>
          <a:stretch/>
        </p:blipFill>
        <p:spPr>
          <a:xfrm>
            <a:off x="618195" y="0"/>
            <a:ext cx="938864" cy="3569811"/>
          </a:xfrm>
          <a:prstGeom prst="rect">
            <a:avLst/>
          </a:prstGeom>
          <a:noFill/>
          <a:ln>
            <a:noFill/>
          </a:ln>
        </p:spPr>
      </p:pic>
      <p:sp>
        <p:nvSpPr>
          <p:cNvPr id="334" name="Google Shape;334;p18"/>
          <p:cNvSpPr txBox="1"/>
          <p:nvPr>
            <p:ph type="title"/>
          </p:nvPr>
        </p:nvSpPr>
        <p:spPr>
          <a:xfrm>
            <a:off x="2914363" y="1094081"/>
            <a:ext cx="9792335" cy="1031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600">
                <a:latin typeface="Calibri"/>
                <a:ea typeface="Calibri"/>
                <a:cs typeface="Calibri"/>
                <a:sym typeface="Calibri"/>
              </a:rPr>
              <a:t>PREVIDÊNCIA PRIVADA - </a:t>
            </a:r>
            <a:r>
              <a:rPr lang="en-US" sz="6600">
                <a:solidFill>
                  <a:srgbClr val="00B04F"/>
                </a:solidFill>
                <a:latin typeface="Calibri"/>
                <a:ea typeface="Calibri"/>
                <a:cs typeface="Calibri"/>
                <a:sym typeface="Calibri"/>
              </a:rPr>
              <a:t>MEI</a:t>
            </a:r>
            <a:endParaRPr sz="6600">
              <a:latin typeface="Calibri"/>
              <a:ea typeface="Calibri"/>
              <a:cs typeface="Calibri"/>
              <a:sym typeface="Calibri"/>
            </a:endParaRPr>
          </a:p>
        </p:txBody>
      </p:sp>
      <p:sp>
        <p:nvSpPr>
          <p:cNvPr id="335" name="Google Shape;335;p18"/>
          <p:cNvSpPr txBox="1"/>
          <p:nvPr/>
        </p:nvSpPr>
        <p:spPr>
          <a:xfrm>
            <a:off x="2355458" y="2217830"/>
            <a:ext cx="13581703" cy="1490152"/>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 previdência privada é uma forma complementar de garantir a aposentadoria e outros benefícios financeiros no futuro. Ela funciona como um investimento de longo prazo, onde o indivíduo faz contribuições periódicas para acumular um capital que será utilizado para benefícios futuros. Existem dois tipos:</a:t>
            </a:r>
            <a:endParaRPr b="0" i="0" sz="2400" u="none" cap="none" strike="noStrike">
              <a:solidFill>
                <a:schemeClr val="dk1"/>
              </a:solidFill>
              <a:latin typeface="Arial"/>
              <a:ea typeface="Arial"/>
              <a:cs typeface="Arial"/>
              <a:sym typeface="Arial"/>
            </a:endParaRPr>
          </a:p>
        </p:txBody>
      </p:sp>
      <p:sp>
        <p:nvSpPr>
          <p:cNvPr id="336" name="Google Shape;336;p18"/>
          <p:cNvSpPr txBox="1"/>
          <p:nvPr/>
        </p:nvSpPr>
        <p:spPr>
          <a:xfrm>
            <a:off x="2355458" y="3974460"/>
            <a:ext cx="13586252" cy="5209118"/>
          </a:xfrm>
          <a:prstGeom prst="rect">
            <a:avLst/>
          </a:prstGeom>
          <a:noFill/>
          <a:ln>
            <a:noFill/>
          </a:ln>
        </p:spPr>
        <p:txBody>
          <a:bodyPr anchorCtr="0" anchor="t" bIns="45700" lIns="91425" spcFirstLastPara="1" rIns="91425" wrap="square" tIns="45700">
            <a:spAutoFit/>
          </a:bodyPr>
          <a:lstStyle/>
          <a:p>
            <a:pPr indent="0" lvl="0" marL="12700" marR="0" rtl="0" algn="just">
              <a:lnSpc>
                <a:spcPct val="119375"/>
              </a:lnSpc>
              <a:spcBef>
                <a:spcPts val="0"/>
              </a:spcBef>
              <a:spcAft>
                <a:spcPts val="0"/>
              </a:spcAft>
              <a:buClr>
                <a:srgbClr val="000000"/>
              </a:buClr>
              <a:buSzPts val="2400"/>
              <a:buFont typeface="Arial"/>
              <a:buNone/>
            </a:pPr>
            <a:r>
              <a:rPr b="1" i="0" lang="en-US" sz="2400" u="none" cap="none" strike="noStrike">
                <a:solidFill>
                  <a:srgbClr val="202529"/>
                </a:solidFill>
                <a:latin typeface="Arial"/>
                <a:ea typeface="Arial"/>
                <a:cs typeface="Arial"/>
                <a:sym typeface="Arial"/>
              </a:rPr>
              <a:t>Previdência Privada Aberta</a:t>
            </a:r>
            <a:endParaRPr b="0" i="0" sz="1400" u="none" cap="none" strike="noStrike">
              <a:solidFill>
                <a:srgbClr val="000000"/>
              </a:solidFill>
              <a:latin typeface="Arial"/>
              <a:ea typeface="Arial"/>
              <a:cs typeface="Arial"/>
              <a:sym typeface="Arial"/>
            </a:endParaRPr>
          </a:p>
          <a:p>
            <a:pPr indent="0" lvl="0" marL="12700" marR="0" rtl="0" algn="just">
              <a:lnSpc>
                <a:spcPct val="119375"/>
              </a:lnSpc>
              <a:spcBef>
                <a:spcPts val="5"/>
              </a:spcBef>
              <a:spcAft>
                <a:spcPts val="0"/>
              </a:spcAft>
              <a:buClr>
                <a:srgbClr val="000000"/>
              </a:buClr>
              <a:buSzPts val="2400"/>
              <a:buFont typeface="Arial"/>
              <a:buNone/>
            </a:pPr>
            <a:r>
              <a:t/>
            </a:r>
            <a:endParaRPr b="1" i="0" sz="2400" u="none" cap="none" strike="noStrike">
              <a:solidFill>
                <a:srgbClr val="202529"/>
              </a:solidFill>
              <a:latin typeface="Arial"/>
              <a:ea typeface="Arial"/>
              <a:cs typeface="Arial"/>
              <a:sym typeface="Arial"/>
            </a:endParaRPr>
          </a:p>
          <a:p>
            <a:pPr indent="0" lvl="0" marL="12700" marR="12065" rtl="0" algn="just">
              <a:lnSpc>
                <a:spcPct val="118750"/>
              </a:lnSpc>
              <a:spcBef>
                <a:spcPts val="105"/>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PGBL e VGBL são os dois tipos de previdência privada aberta que existem no mercado, ou seja, aqueles comercializados por bancos, corretoras de seguros e corretoras de investimentos.</a:t>
            </a:r>
            <a:endParaRPr b="0" i="0" sz="1400" u="none" cap="none" strike="noStrike">
              <a:solidFill>
                <a:srgbClr val="000000"/>
              </a:solidFill>
              <a:latin typeface="Arial"/>
              <a:ea typeface="Arial"/>
              <a:cs typeface="Arial"/>
              <a:sym typeface="Arial"/>
            </a:endParaRPr>
          </a:p>
          <a:p>
            <a:pPr indent="-190500" lvl="0" marL="355600" marR="12065" rtl="0" algn="just">
              <a:lnSpc>
                <a:spcPct val="118750"/>
              </a:lnSpc>
              <a:spcBef>
                <a:spcPts val="105"/>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342900" lvl="0" marL="342900" marR="0" rtl="0" algn="just">
              <a:lnSpc>
                <a:spcPct val="100000"/>
              </a:lnSpc>
              <a:spcBef>
                <a:spcPts val="40"/>
              </a:spcBef>
              <a:spcAft>
                <a:spcPts val="0"/>
              </a:spcAft>
              <a:buClr>
                <a:schemeClr val="dk1"/>
              </a:buClr>
              <a:buSzPts val="2400"/>
              <a:buFont typeface="Noto Sans Symbols"/>
              <a:buChar char="⮚"/>
            </a:pPr>
            <a:r>
              <a:rPr b="1" i="0" lang="en-US" sz="2400" u="none" cap="none" strike="noStrike">
                <a:solidFill>
                  <a:schemeClr val="dk1"/>
                </a:solidFill>
                <a:latin typeface="Arial"/>
                <a:ea typeface="Arial"/>
                <a:cs typeface="Arial"/>
                <a:sym typeface="Arial"/>
              </a:rPr>
              <a:t>PGBL – Plano Gerador de Benefício Livre</a:t>
            </a:r>
            <a:endParaRPr b="1" i="0" sz="1800" u="none" cap="none" strike="noStrike">
              <a:solidFill>
                <a:schemeClr val="dk1"/>
              </a:solidFill>
              <a:latin typeface="Arial"/>
              <a:ea typeface="Arial"/>
              <a:cs typeface="Arial"/>
              <a:sym typeface="Arial"/>
            </a:endParaRPr>
          </a:p>
          <a:p>
            <a:pPr indent="0" lvl="0" marL="0" marR="0" rtl="0" algn="just">
              <a:lnSpc>
                <a:spcPct val="100000"/>
              </a:lnSpc>
              <a:spcBef>
                <a:spcPts val="4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Proporciona ao participante uma vantagem fiscal interessante: a dedução das contribuições feitas na declaração completa do imposto de renda, limitada a 12% da renda bruta anual. Nessa modalidade, no momento do resgate ou na fase de recebimento dos benefícios, o imposto de renda incidirá sobre todo o valor que estiver aplicado no plano.</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4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Como devemos raciocinar esses 12% do PGBL?</a:t>
            </a:r>
            <a:r>
              <a:rPr b="0" i="0" lang="en-US" sz="2400" u="none" cap="none" strike="noStrike">
                <a:solidFill>
                  <a:schemeClr val="dk1"/>
                </a:solidFill>
                <a:latin typeface="Arial"/>
                <a:ea typeface="Arial"/>
                <a:cs typeface="Arial"/>
                <a:sym typeface="Arial"/>
              </a:rPr>
              <a:t> Se você contribuir com até 12% da sua renda bruta anual em um plano PGBL, e informar na sua declaração de imposto de renda, esse valor será deduzido (retirado) da base de cálculo do imposto de renda.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19"/>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pic>
        <p:nvPicPr>
          <p:cNvPr id="342" name="Google Shape;342;p19"/>
          <p:cNvPicPr preferRelativeResize="0"/>
          <p:nvPr/>
        </p:nvPicPr>
        <p:blipFill rotWithShape="1">
          <a:blip r:embed="rId4">
            <a:alphaModFix/>
          </a:blip>
          <a:srcRect b="0" l="0" r="0" t="0"/>
          <a:stretch/>
        </p:blipFill>
        <p:spPr>
          <a:xfrm>
            <a:off x="17100948" y="200711"/>
            <a:ext cx="115454" cy="115175"/>
          </a:xfrm>
          <a:prstGeom prst="rect">
            <a:avLst/>
          </a:prstGeom>
          <a:noFill/>
          <a:ln>
            <a:noFill/>
          </a:ln>
        </p:spPr>
      </p:pic>
      <p:pic>
        <p:nvPicPr>
          <p:cNvPr id="343" name="Google Shape;343;p19"/>
          <p:cNvPicPr preferRelativeResize="0"/>
          <p:nvPr/>
        </p:nvPicPr>
        <p:blipFill rotWithShape="1">
          <a:blip r:embed="rId5">
            <a:alphaModFix/>
          </a:blip>
          <a:srcRect b="0" l="0" r="0" t="0"/>
          <a:stretch/>
        </p:blipFill>
        <p:spPr>
          <a:xfrm>
            <a:off x="17827442" y="199625"/>
            <a:ext cx="115454" cy="115173"/>
          </a:xfrm>
          <a:prstGeom prst="rect">
            <a:avLst/>
          </a:prstGeom>
          <a:noFill/>
          <a:ln>
            <a:noFill/>
          </a:ln>
        </p:spPr>
      </p:pic>
      <p:pic>
        <p:nvPicPr>
          <p:cNvPr id="344" name="Google Shape;344;p19"/>
          <p:cNvPicPr preferRelativeResize="0"/>
          <p:nvPr/>
        </p:nvPicPr>
        <p:blipFill rotWithShape="1">
          <a:blip r:embed="rId6">
            <a:alphaModFix/>
          </a:blip>
          <a:srcRect b="0" l="0" r="0" t="0"/>
          <a:stretch/>
        </p:blipFill>
        <p:spPr>
          <a:xfrm>
            <a:off x="17100948" y="867857"/>
            <a:ext cx="115454" cy="115174"/>
          </a:xfrm>
          <a:prstGeom prst="rect">
            <a:avLst/>
          </a:prstGeom>
          <a:noFill/>
          <a:ln>
            <a:noFill/>
          </a:ln>
        </p:spPr>
      </p:pic>
      <p:pic>
        <p:nvPicPr>
          <p:cNvPr id="345" name="Google Shape;345;p19"/>
          <p:cNvPicPr preferRelativeResize="0"/>
          <p:nvPr/>
        </p:nvPicPr>
        <p:blipFill rotWithShape="1">
          <a:blip r:embed="rId5">
            <a:alphaModFix/>
          </a:blip>
          <a:srcRect b="0" l="0" r="0" t="0"/>
          <a:stretch/>
        </p:blipFill>
        <p:spPr>
          <a:xfrm>
            <a:off x="17827442" y="867857"/>
            <a:ext cx="115454" cy="115174"/>
          </a:xfrm>
          <a:prstGeom prst="rect">
            <a:avLst/>
          </a:prstGeom>
          <a:noFill/>
          <a:ln>
            <a:noFill/>
          </a:ln>
        </p:spPr>
      </p:pic>
      <p:pic>
        <p:nvPicPr>
          <p:cNvPr id="346" name="Google Shape;346;p19"/>
          <p:cNvPicPr preferRelativeResize="0"/>
          <p:nvPr/>
        </p:nvPicPr>
        <p:blipFill rotWithShape="1">
          <a:blip r:embed="rId6">
            <a:alphaModFix/>
          </a:blip>
          <a:srcRect b="0" l="0" r="0" t="0"/>
          <a:stretch/>
        </p:blipFill>
        <p:spPr>
          <a:xfrm>
            <a:off x="17100948" y="1555647"/>
            <a:ext cx="115452" cy="115175"/>
          </a:xfrm>
          <a:prstGeom prst="rect">
            <a:avLst/>
          </a:prstGeom>
          <a:noFill/>
          <a:ln>
            <a:noFill/>
          </a:ln>
        </p:spPr>
      </p:pic>
      <p:pic>
        <p:nvPicPr>
          <p:cNvPr id="347" name="Google Shape;347;p19"/>
          <p:cNvPicPr preferRelativeResize="0"/>
          <p:nvPr/>
        </p:nvPicPr>
        <p:blipFill rotWithShape="1">
          <a:blip r:embed="rId5">
            <a:alphaModFix/>
          </a:blip>
          <a:srcRect b="0" l="0" r="0" t="0"/>
          <a:stretch/>
        </p:blipFill>
        <p:spPr>
          <a:xfrm>
            <a:off x="17827442" y="1555647"/>
            <a:ext cx="115454" cy="115175"/>
          </a:xfrm>
          <a:prstGeom prst="rect">
            <a:avLst/>
          </a:prstGeom>
          <a:noFill/>
          <a:ln>
            <a:noFill/>
          </a:ln>
        </p:spPr>
      </p:pic>
      <p:pic>
        <p:nvPicPr>
          <p:cNvPr id="348" name="Google Shape;348;p19"/>
          <p:cNvPicPr preferRelativeResize="0"/>
          <p:nvPr/>
        </p:nvPicPr>
        <p:blipFill rotWithShape="1">
          <a:blip r:embed="rId7">
            <a:alphaModFix/>
          </a:blip>
          <a:srcRect b="0" l="0" r="0" t="0"/>
          <a:stretch/>
        </p:blipFill>
        <p:spPr>
          <a:xfrm>
            <a:off x="17102035" y="2223878"/>
            <a:ext cx="115454" cy="115174"/>
          </a:xfrm>
          <a:prstGeom prst="rect">
            <a:avLst/>
          </a:prstGeom>
          <a:noFill/>
          <a:ln>
            <a:noFill/>
          </a:ln>
        </p:spPr>
      </p:pic>
      <p:pic>
        <p:nvPicPr>
          <p:cNvPr id="349" name="Google Shape;349;p19"/>
          <p:cNvPicPr preferRelativeResize="0"/>
          <p:nvPr/>
        </p:nvPicPr>
        <p:blipFill rotWithShape="1">
          <a:blip r:embed="rId8">
            <a:alphaModFix/>
          </a:blip>
          <a:srcRect b="0" l="0" r="0" t="0"/>
          <a:stretch/>
        </p:blipFill>
        <p:spPr>
          <a:xfrm>
            <a:off x="17827442" y="2223878"/>
            <a:ext cx="115454" cy="115174"/>
          </a:xfrm>
          <a:prstGeom prst="rect">
            <a:avLst/>
          </a:prstGeom>
          <a:noFill/>
          <a:ln>
            <a:noFill/>
          </a:ln>
        </p:spPr>
      </p:pic>
      <p:pic>
        <p:nvPicPr>
          <p:cNvPr id="350" name="Google Shape;350;p19"/>
          <p:cNvPicPr preferRelativeResize="0"/>
          <p:nvPr/>
        </p:nvPicPr>
        <p:blipFill rotWithShape="1">
          <a:blip r:embed="rId9">
            <a:alphaModFix/>
          </a:blip>
          <a:srcRect b="0" l="0" r="0" t="0"/>
          <a:stretch/>
        </p:blipFill>
        <p:spPr>
          <a:xfrm>
            <a:off x="17102035" y="2931225"/>
            <a:ext cx="115454" cy="115174"/>
          </a:xfrm>
          <a:prstGeom prst="rect">
            <a:avLst/>
          </a:prstGeom>
          <a:noFill/>
          <a:ln>
            <a:noFill/>
          </a:ln>
        </p:spPr>
      </p:pic>
      <p:pic>
        <p:nvPicPr>
          <p:cNvPr id="351" name="Google Shape;351;p19"/>
          <p:cNvPicPr preferRelativeResize="0"/>
          <p:nvPr/>
        </p:nvPicPr>
        <p:blipFill rotWithShape="1">
          <a:blip r:embed="rId10">
            <a:alphaModFix/>
          </a:blip>
          <a:srcRect b="0" l="0" r="0" t="0"/>
          <a:stretch/>
        </p:blipFill>
        <p:spPr>
          <a:xfrm>
            <a:off x="17827442" y="2931225"/>
            <a:ext cx="115454" cy="115174"/>
          </a:xfrm>
          <a:prstGeom prst="rect">
            <a:avLst/>
          </a:prstGeom>
          <a:noFill/>
          <a:ln>
            <a:noFill/>
          </a:ln>
        </p:spPr>
      </p:pic>
      <p:sp>
        <p:nvSpPr>
          <p:cNvPr id="352" name="Google Shape;352;p19"/>
          <p:cNvSpPr txBox="1"/>
          <p:nvPr/>
        </p:nvSpPr>
        <p:spPr>
          <a:xfrm>
            <a:off x="62863" y="9809199"/>
            <a:ext cx="4140200" cy="406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Verdana"/>
                <a:ea typeface="Verdana"/>
                <a:cs typeface="Verdana"/>
                <a:sym typeface="Verdana"/>
              </a:rPr>
              <a:t>Fonte: onze.com.br, 2024</a:t>
            </a:r>
            <a:endParaRPr b="0" i="0" sz="2500" u="none" cap="none" strike="noStrike">
              <a:solidFill>
                <a:schemeClr val="dk1"/>
              </a:solidFill>
              <a:latin typeface="Verdana"/>
              <a:ea typeface="Verdana"/>
              <a:cs typeface="Verdana"/>
              <a:sym typeface="Verdana"/>
            </a:endParaRPr>
          </a:p>
        </p:txBody>
      </p:sp>
      <p:pic>
        <p:nvPicPr>
          <p:cNvPr id="353" name="Google Shape;353;p19"/>
          <p:cNvPicPr preferRelativeResize="0"/>
          <p:nvPr/>
        </p:nvPicPr>
        <p:blipFill rotWithShape="1">
          <a:blip r:embed="rId11">
            <a:alphaModFix/>
          </a:blip>
          <a:srcRect b="0" l="0" r="0" t="0"/>
          <a:stretch/>
        </p:blipFill>
        <p:spPr>
          <a:xfrm>
            <a:off x="618195" y="0"/>
            <a:ext cx="938864" cy="3569811"/>
          </a:xfrm>
          <a:prstGeom prst="rect">
            <a:avLst/>
          </a:prstGeom>
          <a:noFill/>
          <a:ln>
            <a:noFill/>
          </a:ln>
        </p:spPr>
      </p:pic>
      <p:sp>
        <p:nvSpPr>
          <p:cNvPr id="354" name="Google Shape;354;p19"/>
          <p:cNvSpPr txBox="1"/>
          <p:nvPr>
            <p:ph type="title"/>
          </p:nvPr>
        </p:nvSpPr>
        <p:spPr>
          <a:xfrm>
            <a:off x="2914363" y="1094081"/>
            <a:ext cx="9792335" cy="10312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600">
                <a:latin typeface="Calibri"/>
                <a:ea typeface="Calibri"/>
                <a:cs typeface="Calibri"/>
                <a:sym typeface="Calibri"/>
              </a:rPr>
              <a:t>PREVIDÊNCIA PRIVADA - </a:t>
            </a:r>
            <a:r>
              <a:rPr lang="en-US" sz="6600">
                <a:solidFill>
                  <a:srgbClr val="00B04F"/>
                </a:solidFill>
                <a:latin typeface="Calibri"/>
                <a:ea typeface="Calibri"/>
                <a:cs typeface="Calibri"/>
                <a:sym typeface="Calibri"/>
              </a:rPr>
              <a:t>MEI</a:t>
            </a:r>
            <a:endParaRPr sz="6600">
              <a:latin typeface="Calibri"/>
              <a:ea typeface="Calibri"/>
              <a:cs typeface="Calibri"/>
              <a:sym typeface="Calibri"/>
            </a:endParaRPr>
          </a:p>
        </p:txBody>
      </p:sp>
      <p:sp>
        <p:nvSpPr>
          <p:cNvPr id="355" name="Google Shape;355;p19"/>
          <p:cNvSpPr txBox="1"/>
          <p:nvPr/>
        </p:nvSpPr>
        <p:spPr>
          <a:xfrm>
            <a:off x="2354127" y="3386217"/>
            <a:ext cx="13586252" cy="2957220"/>
          </a:xfrm>
          <a:prstGeom prst="rect">
            <a:avLst/>
          </a:prstGeom>
          <a:noFill/>
          <a:ln>
            <a:noFill/>
          </a:ln>
        </p:spPr>
        <p:txBody>
          <a:bodyPr anchorCtr="0" anchor="t" bIns="45700" lIns="91425" spcFirstLastPara="1" rIns="91425" wrap="square" tIns="45700">
            <a:spAutoFit/>
          </a:bodyPr>
          <a:lstStyle/>
          <a:p>
            <a:pPr indent="0" lvl="0" marL="12700" marR="0" rtl="0" algn="just">
              <a:lnSpc>
                <a:spcPct val="119375"/>
              </a:lnSpc>
              <a:spcBef>
                <a:spcPts val="0"/>
              </a:spcBef>
              <a:spcAft>
                <a:spcPts val="0"/>
              </a:spcAft>
              <a:buClr>
                <a:srgbClr val="000000"/>
              </a:buClr>
              <a:buSzPts val="2400"/>
              <a:buFont typeface="Arial"/>
              <a:buNone/>
            </a:pPr>
            <a:r>
              <a:t/>
            </a:r>
            <a:endParaRPr b="1" i="0" sz="2400" u="none" cap="none" strike="noStrike">
              <a:solidFill>
                <a:srgbClr val="202529"/>
              </a:solidFill>
              <a:latin typeface="Arial"/>
              <a:ea typeface="Arial"/>
              <a:cs typeface="Arial"/>
              <a:sym typeface="Arial"/>
            </a:endParaRPr>
          </a:p>
          <a:p>
            <a:pPr indent="-342900" lvl="0" marL="342900" marR="0" rtl="0" algn="just">
              <a:lnSpc>
                <a:spcPct val="100000"/>
              </a:lnSpc>
              <a:spcBef>
                <a:spcPts val="40"/>
              </a:spcBef>
              <a:spcAft>
                <a:spcPts val="0"/>
              </a:spcAft>
              <a:buClr>
                <a:schemeClr val="dk1"/>
              </a:buClr>
              <a:buSzPts val="2400"/>
              <a:buFont typeface="Noto Sans Symbols"/>
              <a:buChar char="⮚"/>
            </a:pPr>
            <a:r>
              <a:rPr b="1" i="0" lang="en-US" sz="2400" u="none" cap="none" strike="noStrike">
                <a:solidFill>
                  <a:schemeClr val="dk1"/>
                </a:solidFill>
                <a:latin typeface="Arial"/>
                <a:ea typeface="Arial"/>
                <a:cs typeface="Arial"/>
                <a:sym typeface="Arial"/>
              </a:rPr>
              <a:t>VGBL – Vida Gerador de Benefício Livre</a:t>
            </a:r>
            <a:endParaRPr b="1" i="0" sz="1800" u="none" cap="none" strike="noStrike">
              <a:solidFill>
                <a:schemeClr val="dk1"/>
              </a:solidFill>
              <a:latin typeface="Arial"/>
              <a:ea typeface="Arial"/>
              <a:cs typeface="Arial"/>
              <a:sym typeface="Arial"/>
            </a:endParaRPr>
          </a:p>
          <a:p>
            <a:pPr indent="0" lvl="0" marL="0" marR="0" rtl="0" algn="just">
              <a:lnSpc>
                <a:spcPct val="100000"/>
              </a:lnSpc>
              <a:spcBef>
                <a:spcPts val="4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No VGBL não existe abatimento tributário das contribuições da base de cálculo do IR. Em compensação, quando o participante for resgatar algum valor ou então no momento do recebimento de benefícios, o imposto de renda incidirá apenas sobre os rendimentos auferidos pelo Plano ao longo da fase de contribuições. Ou seja, a base de cálculo para tributação de valores resgatados e recebidos no VGBL é apenas o valor correspondente ao que rendeu.</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19"/>
          <p:cNvSpPr txBox="1"/>
          <p:nvPr/>
        </p:nvSpPr>
        <p:spPr>
          <a:xfrm>
            <a:off x="2351490" y="6348593"/>
            <a:ext cx="13575322" cy="2663550"/>
          </a:xfrm>
          <a:prstGeom prst="rect">
            <a:avLst/>
          </a:prstGeom>
          <a:noFill/>
          <a:ln>
            <a:noFill/>
          </a:ln>
        </p:spPr>
        <p:txBody>
          <a:bodyPr anchorCtr="0" anchor="t" bIns="45700" lIns="91425" spcFirstLastPara="1" rIns="91425" wrap="square" tIns="45700">
            <a:spAutoFit/>
          </a:bodyPr>
          <a:lstStyle/>
          <a:p>
            <a:pPr indent="0" lvl="0" marL="12700" marR="0" rtl="0" algn="just">
              <a:lnSpc>
                <a:spcPct val="119375"/>
              </a:lnSpc>
              <a:spcBef>
                <a:spcPts val="0"/>
              </a:spcBef>
              <a:spcAft>
                <a:spcPts val="0"/>
              </a:spcAft>
              <a:buClr>
                <a:srgbClr val="000000"/>
              </a:buClr>
              <a:buSzPts val="2400"/>
              <a:buFont typeface="Arial"/>
              <a:buNone/>
            </a:pPr>
            <a:r>
              <a:rPr b="1" i="0" lang="en-US" sz="2400" u="none" cap="none" strike="noStrike">
                <a:solidFill>
                  <a:srgbClr val="202529"/>
                </a:solidFill>
                <a:latin typeface="Arial"/>
                <a:ea typeface="Arial"/>
                <a:cs typeface="Arial"/>
                <a:sym typeface="Arial"/>
              </a:rPr>
              <a:t>Previdência Privada Fechada</a:t>
            </a:r>
            <a:endParaRPr b="1" i="0" sz="2400" u="none" cap="none" strike="noStrike">
              <a:solidFill>
                <a:srgbClr val="202529"/>
              </a:solidFill>
              <a:latin typeface="Arial"/>
              <a:ea typeface="Arial"/>
              <a:cs typeface="Arial"/>
              <a:sym typeface="Arial"/>
            </a:endParaRPr>
          </a:p>
          <a:p>
            <a:pPr indent="0" lvl="0" marL="12700" marR="0" rtl="0" algn="just">
              <a:lnSpc>
                <a:spcPct val="119375"/>
              </a:lnSpc>
              <a:spcBef>
                <a:spcPts val="5"/>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Os planos de previdência fechados, também conhecidos como fundos de pensão, são planos criados exclusivamente para funcionários de uma empresa ou para uma categoria específica. Em função dessa equipe exclusiva, os planos fechados só fazem sentido para empresas de grande porte, com muitos funcionários, de maneira a diluir o custo de todo esse time.</a:t>
            </a:r>
            <a:endParaRPr b="0" i="0" sz="2400" u="none" cap="none" strike="noStrike">
              <a:solidFill>
                <a:schemeClr val="dk1"/>
              </a:solidFill>
              <a:latin typeface="Arial"/>
              <a:ea typeface="Arial"/>
              <a:cs typeface="Arial"/>
              <a:sym typeface="Arial"/>
            </a:endParaRPr>
          </a:p>
          <a:p>
            <a:pPr indent="0" lvl="0" marL="12700" marR="0" rtl="0" algn="just">
              <a:lnSpc>
                <a:spcPct val="119375"/>
              </a:lnSpc>
              <a:spcBef>
                <a:spcPts val="5"/>
              </a:spcBef>
              <a:spcAft>
                <a:spcPts val="0"/>
              </a:spcAft>
              <a:buClr>
                <a:srgbClr val="000000"/>
              </a:buClr>
              <a:buSzPts val="2400"/>
              <a:buFont typeface="Arial"/>
              <a:buNone/>
            </a:pPr>
            <a:r>
              <a:t/>
            </a:r>
            <a:endParaRPr b="1" i="0" sz="2400" u="none" cap="none" strike="noStrike">
              <a:solidFill>
                <a:srgbClr val="202529"/>
              </a:solidFill>
              <a:latin typeface="Arial"/>
              <a:ea typeface="Arial"/>
              <a:cs typeface="Arial"/>
              <a:sym typeface="Arial"/>
            </a:endParaRPr>
          </a:p>
          <a:p>
            <a:pPr indent="0" lvl="0" marL="12700" marR="0" rtl="0" algn="just">
              <a:lnSpc>
                <a:spcPct val="159166"/>
              </a:lnSpc>
              <a:spcBef>
                <a:spcPts val="5"/>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p:nvPr/>
        </p:nvSpPr>
        <p:spPr>
          <a:xfrm>
            <a:off x="6190395" y="790575"/>
            <a:ext cx="1510665" cy="76200"/>
          </a:xfrm>
          <a:custGeom>
            <a:rect b="b" l="l" r="r" t="t"/>
            <a:pathLst>
              <a:path extrusionOk="0" h="76200" w="1510665">
                <a:moveTo>
                  <a:pt x="1510215" y="76199"/>
                </a:moveTo>
                <a:lnTo>
                  <a:pt x="0" y="76199"/>
                </a:lnTo>
                <a:lnTo>
                  <a:pt x="0" y="0"/>
                </a:lnTo>
                <a:lnTo>
                  <a:pt x="1510215" y="0"/>
                </a:lnTo>
                <a:lnTo>
                  <a:pt x="1510215" y="76199"/>
                </a:lnTo>
                <a:close/>
              </a:path>
            </a:pathLst>
          </a:custGeom>
          <a:solidFill>
            <a:srgbClr val="24252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2"/>
          <p:cNvSpPr/>
          <p:nvPr/>
        </p:nvSpPr>
        <p:spPr>
          <a:xfrm>
            <a:off x="7913940" y="790587"/>
            <a:ext cx="6938009" cy="76200"/>
          </a:xfrm>
          <a:custGeom>
            <a:rect b="b" l="l" r="r" t="t"/>
            <a:pathLst>
              <a:path extrusionOk="0" h="76200" w="6938009">
                <a:moveTo>
                  <a:pt x="6937654" y="76199"/>
                </a:moveTo>
                <a:lnTo>
                  <a:pt x="0" y="76199"/>
                </a:lnTo>
                <a:lnTo>
                  <a:pt x="0" y="0"/>
                </a:lnTo>
                <a:lnTo>
                  <a:pt x="6937654" y="0"/>
                </a:lnTo>
                <a:lnTo>
                  <a:pt x="6937654" y="76199"/>
                </a:lnTo>
                <a:close/>
              </a:path>
            </a:pathLst>
          </a:custGeom>
          <a:solidFill>
            <a:srgbClr val="24252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2"/>
          <p:cNvSpPr txBox="1"/>
          <p:nvPr>
            <p:ph type="title"/>
          </p:nvPr>
        </p:nvSpPr>
        <p:spPr>
          <a:xfrm>
            <a:off x="6174525" y="0"/>
            <a:ext cx="10632900" cy="967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200">
                <a:solidFill>
                  <a:srgbClr val="242525"/>
                </a:solidFill>
              </a:rPr>
              <a:t>Em que iremos te ajudar?</a:t>
            </a:r>
            <a:endParaRPr sz="6200"/>
          </a:p>
        </p:txBody>
      </p:sp>
      <p:sp>
        <p:nvSpPr>
          <p:cNvPr id="84" name="Google Shape;84;p2"/>
          <p:cNvSpPr txBox="1"/>
          <p:nvPr/>
        </p:nvSpPr>
        <p:spPr>
          <a:xfrm>
            <a:off x="6174521" y="1697294"/>
            <a:ext cx="1884000" cy="1082700"/>
          </a:xfrm>
          <a:prstGeom prst="rect">
            <a:avLst/>
          </a:prstGeom>
          <a:noFill/>
          <a:ln>
            <a:noFill/>
          </a:ln>
        </p:spPr>
        <p:txBody>
          <a:bodyPr anchorCtr="0" anchor="t" bIns="0" lIns="0" spcFirstLastPara="1" rIns="0" wrap="square" tIns="12700">
            <a:spAutoFit/>
          </a:bodyPr>
          <a:lstStyle/>
          <a:p>
            <a:pPr indent="0" lvl="0" marL="12700" marR="5080" rtl="0" algn="l">
              <a:lnSpc>
                <a:spcPct val="118600"/>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Contribuições do  MEI para a  sociedade</a:t>
            </a:r>
            <a:endParaRPr b="0" i="0" sz="1950" u="none" cap="none" strike="noStrike">
              <a:solidFill>
                <a:schemeClr val="dk1"/>
              </a:solidFill>
              <a:latin typeface="Arial"/>
              <a:ea typeface="Arial"/>
              <a:cs typeface="Arial"/>
              <a:sym typeface="Arial"/>
            </a:endParaRPr>
          </a:p>
        </p:txBody>
      </p:sp>
      <p:grpSp>
        <p:nvGrpSpPr>
          <p:cNvPr id="85" name="Google Shape;85;p2"/>
          <p:cNvGrpSpPr/>
          <p:nvPr/>
        </p:nvGrpSpPr>
        <p:grpSpPr>
          <a:xfrm>
            <a:off x="0" y="826691"/>
            <a:ext cx="5479395" cy="8417048"/>
            <a:chOff x="0" y="826691"/>
            <a:chExt cx="5479395" cy="8417048"/>
          </a:xfrm>
        </p:grpSpPr>
        <p:pic>
          <p:nvPicPr>
            <p:cNvPr id="86" name="Google Shape;86;p2"/>
            <p:cNvPicPr preferRelativeResize="0"/>
            <p:nvPr/>
          </p:nvPicPr>
          <p:blipFill rotWithShape="1">
            <a:blip r:embed="rId3">
              <a:alphaModFix/>
            </a:blip>
            <a:srcRect b="0" l="0" r="0" t="0"/>
            <a:stretch/>
          </p:blipFill>
          <p:spPr>
            <a:xfrm>
              <a:off x="0" y="826691"/>
              <a:ext cx="5479395" cy="8417048"/>
            </a:xfrm>
            <a:prstGeom prst="rect">
              <a:avLst/>
            </a:prstGeom>
            <a:noFill/>
            <a:ln>
              <a:noFill/>
            </a:ln>
          </p:spPr>
        </p:pic>
        <p:sp>
          <p:nvSpPr>
            <p:cNvPr id="87" name="Google Shape;87;p2"/>
            <p:cNvSpPr/>
            <p:nvPr/>
          </p:nvSpPr>
          <p:spPr>
            <a:xfrm>
              <a:off x="399929" y="2637584"/>
              <a:ext cx="38735" cy="231775"/>
            </a:xfrm>
            <a:custGeom>
              <a:rect b="b" l="l" r="r" t="t"/>
              <a:pathLst>
                <a:path extrusionOk="0" h="231775" w="38734">
                  <a:moveTo>
                    <a:pt x="38614" y="231479"/>
                  </a:moveTo>
                  <a:lnTo>
                    <a:pt x="0" y="231479"/>
                  </a:lnTo>
                  <a:lnTo>
                    <a:pt x="0" y="0"/>
                  </a:lnTo>
                  <a:lnTo>
                    <a:pt x="38614" y="0"/>
                  </a:lnTo>
                  <a:lnTo>
                    <a:pt x="38614" y="231479"/>
                  </a:lnTo>
                  <a:close/>
                </a:path>
              </a:pathLst>
            </a:custGeom>
            <a:solidFill>
              <a:srgbClr val="2ED4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8" name="Google Shape;88;p2"/>
            <p:cNvPicPr preferRelativeResize="0"/>
            <p:nvPr/>
          </p:nvPicPr>
          <p:blipFill rotWithShape="1">
            <a:blip r:embed="rId4">
              <a:alphaModFix/>
            </a:blip>
            <a:srcRect b="0" l="0" r="0" t="0"/>
            <a:stretch/>
          </p:blipFill>
          <p:spPr>
            <a:xfrm>
              <a:off x="303389" y="4547292"/>
              <a:ext cx="231693" cy="115739"/>
            </a:xfrm>
            <a:prstGeom prst="rect">
              <a:avLst/>
            </a:prstGeom>
            <a:noFill/>
            <a:ln>
              <a:noFill/>
            </a:ln>
          </p:spPr>
        </p:pic>
      </p:grpSp>
      <p:sp>
        <p:nvSpPr>
          <p:cNvPr id="89" name="Google Shape;89;p2"/>
          <p:cNvSpPr txBox="1"/>
          <p:nvPr/>
        </p:nvSpPr>
        <p:spPr>
          <a:xfrm>
            <a:off x="8913779" y="1711312"/>
            <a:ext cx="2145030" cy="7112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Direitos e  Obrigações do MEI</a:t>
            </a:r>
            <a:endParaRPr b="0" i="0" sz="1950" u="none" cap="none" strike="noStrike">
              <a:solidFill>
                <a:schemeClr val="dk1"/>
              </a:solidFill>
              <a:latin typeface="Arial"/>
              <a:ea typeface="Arial"/>
              <a:cs typeface="Arial"/>
              <a:sym typeface="Arial"/>
            </a:endParaRPr>
          </a:p>
        </p:txBody>
      </p:sp>
      <p:sp>
        <p:nvSpPr>
          <p:cNvPr id="90" name="Google Shape;90;p2"/>
          <p:cNvSpPr txBox="1"/>
          <p:nvPr/>
        </p:nvSpPr>
        <p:spPr>
          <a:xfrm>
            <a:off x="11656383" y="1221205"/>
            <a:ext cx="910590" cy="3149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3</a:t>
            </a:r>
            <a:endParaRPr b="0" i="0" sz="1900" u="none" cap="none" strike="noStrike">
              <a:solidFill>
                <a:schemeClr val="dk1"/>
              </a:solidFill>
              <a:latin typeface="Arial"/>
              <a:ea typeface="Arial"/>
              <a:cs typeface="Arial"/>
              <a:sym typeface="Arial"/>
            </a:endParaRPr>
          </a:p>
        </p:txBody>
      </p:sp>
      <p:sp>
        <p:nvSpPr>
          <p:cNvPr id="91" name="Google Shape;91;p2"/>
          <p:cNvSpPr txBox="1"/>
          <p:nvPr/>
        </p:nvSpPr>
        <p:spPr>
          <a:xfrm>
            <a:off x="11656383" y="1691733"/>
            <a:ext cx="2351405" cy="7112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Como legalizar o seu  MEI</a:t>
            </a:r>
            <a:endParaRPr b="0" i="0" sz="1950" u="none" cap="none" strike="noStrike">
              <a:solidFill>
                <a:schemeClr val="dk1"/>
              </a:solidFill>
              <a:latin typeface="Arial"/>
              <a:ea typeface="Arial"/>
              <a:cs typeface="Arial"/>
              <a:sym typeface="Arial"/>
            </a:endParaRPr>
          </a:p>
        </p:txBody>
      </p:sp>
      <p:sp>
        <p:nvSpPr>
          <p:cNvPr id="92" name="Google Shape;92;p2"/>
          <p:cNvSpPr/>
          <p:nvPr/>
        </p:nvSpPr>
        <p:spPr>
          <a:xfrm>
            <a:off x="16108452" y="1"/>
            <a:ext cx="2179955" cy="1256665"/>
          </a:xfrm>
          <a:custGeom>
            <a:rect b="b" l="l" r="r" t="t"/>
            <a:pathLst>
              <a:path extrusionOk="0" h="1256665" w="2179955">
                <a:moveTo>
                  <a:pt x="1429801" y="1256483"/>
                </a:moveTo>
                <a:lnTo>
                  <a:pt x="1381223" y="1255681"/>
                </a:lnTo>
                <a:lnTo>
                  <a:pt x="1333070" y="1253291"/>
                </a:lnTo>
                <a:lnTo>
                  <a:pt x="1285345" y="1249340"/>
                </a:lnTo>
                <a:lnTo>
                  <a:pt x="1238071" y="1243849"/>
                </a:lnTo>
                <a:lnTo>
                  <a:pt x="1191276" y="1236848"/>
                </a:lnTo>
                <a:lnTo>
                  <a:pt x="1144984" y="1228360"/>
                </a:lnTo>
                <a:lnTo>
                  <a:pt x="1099220" y="1218408"/>
                </a:lnTo>
                <a:lnTo>
                  <a:pt x="1054009" y="1207023"/>
                </a:lnTo>
                <a:lnTo>
                  <a:pt x="1009376" y="1194224"/>
                </a:lnTo>
                <a:lnTo>
                  <a:pt x="965346" y="1180041"/>
                </a:lnTo>
                <a:lnTo>
                  <a:pt x="921948" y="1164498"/>
                </a:lnTo>
                <a:lnTo>
                  <a:pt x="879201" y="1147618"/>
                </a:lnTo>
                <a:lnTo>
                  <a:pt x="837135" y="1129427"/>
                </a:lnTo>
                <a:lnTo>
                  <a:pt x="795774" y="1109952"/>
                </a:lnTo>
                <a:lnTo>
                  <a:pt x="755143" y="1089219"/>
                </a:lnTo>
                <a:lnTo>
                  <a:pt x="715266" y="1067249"/>
                </a:lnTo>
                <a:lnTo>
                  <a:pt x="676171" y="1044070"/>
                </a:lnTo>
                <a:lnTo>
                  <a:pt x="637881" y="1019708"/>
                </a:lnTo>
                <a:lnTo>
                  <a:pt x="600421" y="994187"/>
                </a:lnTo>
                <a:lnTo>
                  <a:pt x="563818" y="967532"/>
                </a:lnTo>
                <a:lnTo>
                  <a:pt x="528096" y="939769"/>
                </a:lnTo>
                <a:lnTo>
                  <a:pt x="493281" y="910923"/>
                </a:lnTo>
                <a:lnTo>
                  <a:pt x="459398" y="881019"/>
                </a:lnTo>
                <a:lnTo>
                  <a:pt x="426470" y="850081"/>
                </a:lnTo>
                <a:lnTo>
                  <a:pt x="394526" y="818138"/>
                </a:lnTo>
                <a:lnTo>
                  <a:pt x="363590" y="785210"/>
                </a:lnTo>
                <a:lnTo>
                  <a:pt x="333685" y="751326"/>
                </a:lnTo>
                <a:lnTo>
                  <a:pt x="304838" y="716511"/>
                </a:lnTo>
                <a:lnTo>
                  <a:pt x="277076" y="680790"/>
                </a:lnTo>
                <a:lnTo>
                  <a:pt x="250420" y="644186"/>
                </a:lnTo>
                <a:lnTo>
                  <a:pt x="224899" y="606726"/>
                </a:lnTo>
                <a:lnTo>
                  <a:pt x="200537" y="568436"/>
                </a:lnTo>
                <a:lnTo>
                  <a:pt x="177359" y="529340"/>
                </a:lnTo>
                <a:lnTo>
                  <a:pt x="155390" y="489465"/>
                </a:lnTo>
                <a:lnTo>
                  <a:pt x="134654" y="448833"/>
                </a:lnTo>
                <a:lnTo>
                  <a:pt x="115181" y="407472"/>
                </a:lnTo>
                <a:lnTo>
                  <a:pt x="96990" y="365407"/>
                </a:lnTo>
                <a:lnTo>
                  <a:pt x="80110" y="322661"/>
                </a:lnTo>
                <a:lnTo>
                  <a:pt x="64566" y="279261"/>
                </a:lnTo>
                <a:lnTo>
                  <a:pt x="50382" y="235233"/>
                </a:lnTo>
                <a:lnTo>
                  <a:pt x="37585" y="190599"/>
                </a:lnTo>
                <a:lnTo>
                  <a:pt x="26198" y="145389"/>
                </a:lnTo>
                <a:lnTo>
                  <a:pt x="16248" y="99624"/>
                </a:lnTo>
                <a:lnTo>
                  <a:pt x="7759" y="53332"/>
                </a:lnTo>
                <a:lnTo>
                  <a:pt x="759" y="6536"/>
                </a:lnTo>
                <a:lnTo>
                  <a:pt x="0" y="0"/>
                </a:lnTo>
                <a:lnTo>
                  <a:pt x="2179543" y="0"/>
                </a:lnTo>
                <a:lnTo>
                  <a:pt x="2179543" y="1046348"/>
                </a:lnTo>
                <a:lnTo>
                  <a:pt x="2144287" y="1067249"/>
                </a:lnTo>
                <a:lnTo>
                  <a:pt x="2104412" y="1089219"/>
                </a:lnTo>
                <a:lnTo>
                  <a:pt x="2063779" y="1109952"/>
                </a:lnTo>
                <a:lnTo>
                  <a:pt x="2022418" y="1129427"/>
                </a:lnTo>
                <a:lnTo>
                  <a:pt x="1980352" y="1147618"/>
                </a:lnTo>
                <a:lnTo>
                  <a:pt x="1937606" y="1164498"/>
                </a:lnTo>
                <a:lnTo>
                  <a:pt x="1894207" y="1180041"/>
                </a:lnTo>
                <a:lnTo>
                  <a:pt x="1850177" y="1194224"/>
                </a:lnTo>
                <a:lnTo>
                  <a:pt x="1805546" y="1207023"/>
                </a:lnTo>
                <a:lnTo>
                  <a:pt x="1760334" y="1218408"/>
                </a:lnTo>
                <a:lnTo>
                  <a:pt x="1714570" y="1228360"/>
                </a:lnTo>
                <a:lnTo>
                  <a:pt x="1668277" y="1236848"/>
                </a:lnTo>
                <a:lnTo>
                  <a:pt x="1621482" y="1243849"/>
                </a:lnTo>
                <a:lnTo>
                  <a:pt x="1574209" y="1249340"/>
                </a:lnTo>
                <a:lnTo>
                  <a:pt x="1526484" y="1253291"/>
                </a:lnTo>
                <a:lnTo>
                  <a:pt x="1478331" y="1255681"/>
                </a:lnTo>
                <a:lnTo>
                  <a:pt x="1429801" y="1256483"/>
                </a:lnTo>
                <a:close/>
              </a:path>
            </a:pathLst>
          </a:custGeom>
          <a:solidFill>
            <a:srgbClr val="242525">
              <a:alpha val="2352"/>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
          <p:cNvSpPr txBox="1"/>
          <p:nvPr/>
        </p:nvSpPr>
        <p:spPr>
          <a:xfrm>
            <a:off x="14466986" y="1711312"/>
            <a:ext cx="2282190" cy="7112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Obrigações  Acessórias e Fiscais</a:t>
            </a:r>
            <a:endParaRPr b="0" i="0" sz="1950" u="none" cap="none" strike="noStrike">
              <a:solidFill>
                <a:schemeClr val="dk1"/>
              </a:solidFill>
              <a:latin typeface="Arial"/>
              <a:ea typeface="Arial"/>
              <a:cs typeface="Arial"/>
              <a:sym typeface="Arial"/>
            </a:endParaRPr>
          </a:p>
        </p:txBody>
      </p:sp>
      <p:sp>
        <p:nvSpPr>
          <p:cNvPr id="94" name="Google Shape;94;p2"/>
          <p:cNvSpPr txBox="1"/>
          <p:nvPr/>
        </p:nvSpPr>
        <p:spPr>
          <a:xfrm>
            <a:off x="6174521" y="2820971"/>
            <a:ext cx="9105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5</a:t>
            </a:r>
            <a:endParaRPr b="0" i="0" sz="1900" u="none" cap="none" strike="noStrike">
              <a:solidFill>
                <a:schemeClr val="dk1"/>
              </a:solidFill>
              <a:latin typeface="Arial"/>
              <a:ea typeface="Arial"/>
              <a:cs typeface="Arial"/>
              <a:sym typeface="Arial"/>
            </a:endParaRPr>
          </a:p>
        </p:txBody>
      </p:sp>
      <p:sp>
        <p:nvSpPr>
          <p:cNvPr id="95" name="Google Shape;95;p2"/>
          <p:cNvSpPr txBox="1"/>
          <p:nvPr/>
        </p:nvSpPr>
        <p:spPr>
          <a:xfrm>
            <a:off x="8913779" y="2833114"/>
            <a:ext cx="9105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6</a:t>
            </a:r>
            <a:endParaRPr b="0" i="0" sz="1900" u="none" cap="none" strike="noStrike">
              <a:solidFill>
                <a:schemeClr val="dk1"/>
              </a:solidFill>
              <a:latin typeface="Arial"/>
              <a:ea typeface="Arial"/>
              <a:cs typeface="Arial"/>
              <a:sym typeface="Arial"/>
            </a:endParaRPr>
          </a:p>
        </p:txBody>
      </p:sp>
      <p:sp>
        <p:nvSpPr>
          <p:cNvPr id="96" name="Google Shape;96;p2"/>
          <p:cNvSpPr txBox="1"/>
          <p:nvPr/>
        </p:nvSpPr>
        <p:spPr>
          <a:xfrm>
            <a:off x="8913779" y="3303644"/>
            <a:ext cx="1897500" cy="6594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Como encerrar a  Atividade do MEI</a:t>
            </a:r>
            <a:endParaRPr b="0" i="0" sz="1950" u="none" cap="none" strike="noStrike">
              <a:solidFill>
                <a:schemeClr val="dk1"/>
              </a:solidFill>
              <a:latin typeface="Arial"/>
              <a:ea typeface="Arial"/>
              <a:cs typeface="Arial"/>
              <a:sym typeface="Arial"/>
            </a:endParaRPr>
          </a:p>
        </p:txBody>
      </p:sp>
      <p:sp>
        <p:nvSpPr>
          <p:cNvPr id="97" name="Google Shape;97;p2"/>
          <p:cNvSpPr txBox="1"/>
          <p:nvPr/>
        </p:nvSpPr>
        <p:spPr>
          <a:xfrm>
            <a:off x="11656383" y="2801391"/>
            <a:ext cx="9105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7</a:t>
            </a:r>
            <a:endParaRPr b="0" i="0" sz="1900" u="none" cap="none" strike="noStrike">
              <a:solidFill>
                <a:schemeClr val="dk1"/>
              </a:solidFill>
              <a:latin typeface="Arial"/>
              <a:ea typeface="Arial"/>
              <a:cs typeface="Arial"/>
              <a:sym typeface="Arial"/>
            </a:endParaRPr>
          </a:p>
        </p:txBody>
      </p:sp>
      <p:sp>
        <p:nvSpPr>
          <p:cNvPr id="98" name="Google Shape;98;p2"/>
          <p:cNvSpPr txBox="1"/>
          <p:nvPr/>
        </p:nvSpPr>
        <p:spPr>
          <a:xfrm>
            <a:off x="11656383" y="3271922"/>
            <a:ext cx="2049000" cy="6594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Análise e Controle  do Fluxo de Caixa</a:t>
            </a:r>
            <a:endParaRPr b="0" i="0" sz="1950" u="none" cap="none" strike="noStrike">
              <a:solidFill>
                <a:schemeClr val="dk1"/>
              </a:solidFill>
              <a:latin typeface="Arial"/>
              <a:ea typeface="Arial"/>
              <a:cs typeface="Arial"/>
              <a:sym typeface="Arial"/>
            </a:endParaRPr>
          </a:p>
        </p:txBody>
      </p:sp>
      <p:sp>
        <p:nvSpPr>
          <p:cNvPr id="99" name="Google Shape;99;p2"/>
          <p:cNvSpPr txBox="1"/>
          <p:nvPr/>
        </p:nvSpPr>
        <p:spPr>
          <a:xfrm>
            <a:off x="14398986" y="2852694"/>
            <a:ext cx="9105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8</a:t>
            </a:r>
            <a:endParaRPr b="0" i="0" sz="1900" u="none" cap="none" strike="noStrike">
              <a:solidFill>
                <a:schemeClr val="dk1"/>
              </a:solidFill>
              <a:latin typeface="Arial"/>
              <a:ea typeface="Arial"/>
              <a:cs typeface="Arial"/>
              <a:sym typeface="Arial"/>
            </a:endParaRPr>
          </a:p>
        </p:txBody>
      </p:sp>
      <p:sp>
        <p:nvSpPr>
          <p:cNvPr id="100" name="Google Shape;100;p2"/>
          <p:cNvSpPr txBox="1"/>
          <p:nvPr/>
        </p:nvSpPr>
        <p:spPr>
          <a:xfrm>
            <a:off x="14398986" y="3323223"/>
            <a:ext cx="2283600" cy="6594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Controle de Estoque  para o MEI</a:t>
            </a:r>
            <a:endParaRPr b="0" i="0" sz="1950" u="none" cap="none" strike="noStrike">
              <a:solidFill>
                <a:schemeClr val="dk1"/>
              </a:solidFill>
              <a:latin typeface="Arial"/>
              <a:ea typeface="Arial"/>
              <a:cs typeface="Arial"/>
              <a:sym typeface="Arial"/>
            </a:endParaRPr>
          </a:p>
        </p:txBody>
      </p:sp>
      <p:sp>
        <p:nvSpPr>
          <p:cNvPr id="101" name="Google Shape;101;p2"/>
          <p:cNvSpPr txBox="1"/>
          <p:nvPr/>
        </p:nvSpPr>
        <p:spPr>
          <a:xfrm>
            <a:off x="6174521" y="3293353"/>
            <a:ext cx="2089200" cy="1644000"/>
          </a:xfrm>
          <a:prstGeom prst="rect">
            <a:avLst/>
          </a:prstGeom>
          <a:noFill/>
          <a:ln>
            <a:noFill/>
          </a:ln>
        </p:spPr>
        <p:txBody>
          <a:bodyPr anchorCtr="0" anchor="t" bIns="0" lIns="0" spcFirstLastPara="1" rIns="0" wrap="square" tIns="12700">
            <a:spAutoFit/>
          </a:bodyPr>
          <a:lstStyle/>
          <a:p>
            <a:pPr indent="0" lvl="0" marL="12700" marR="5080" rtl="0" algn="l">
              <a:lnSpc>
                <a:spcPct val="118200"/>
              </a:lnSpc>
              <a:spcBef>
                <a:spcPts val="0"/>
              </a:spcBef>
              <a:spcAft>
                <a:spcPts val="0"/>
              </a:spcAft>
              <a:buClr>
                <a:srgbClr val="000000"/>
              </a:buClr>
              <a:buSzPts val="1850"/>
              <a:buFont typeface="Arial"/>
              <a:buNone/>
            </a:pPr>
            <a:r>
              <a:rPr b="0" i="0" lang="en-US" sz="1850" u="none" cap="none" strike="noStrike">
                <a:solidFill>
                  <a:srgbClr val="242525"/>
                </a:solidFill>
                <a:latin typeface="Arial"/>
                <a:ea typeface="Arial"/>
                <a:cs typeface="Arial"/>
                <a:sym typeface="Arial"/>
              </a:rPr>
              <a:t>Liquidação de  Pendências  Tributárias e  Desenquadramento  MEI</a:t>
            </a:r>
            <a:endParaRPr b="0" i="0" sz="1850" u="none" cap="none" strike="noStrike">
              <a:solidFill>
                <a:schemeClr val="dk1"/>
              </a:solidFill>
              <a:latin typeface="Arial"/>
              <a:ea typeface="Arial"/>
              <a:cs typeface="Arial"/>
              <a:sym typeface="Arial"/>
            </a:endParaRPr>
          </a:p>
        </p:txBody>
      </p:sp>
      <p:sp>
        <p:nvSpPr>
          <p:cNvPr id="102" name="Google Shape;102;p2"/>
          <p:cNvSpPr txBox="1"/>
          <p:nvPr/>
        </p:nvSpPr>
        <p:spPr>
          <a:xfrm>
            <a:off x="6174521" y="5023349"/>
            <a:ext cx="9105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9</a:t>
            </a:r>
            <a:endParaRPr b="0" i="0" sz="1900" u="none" cap="none" strike="noStrike">
              <a:solidFill>
                <a:schemeClr val="dk1"/>
              </a:solidFill>
              <a:latin typeface="Arial"/>
              <a:ea typeface="Arial"/>
              <a:cs typeface="Arial"/>
              <a:sym typeface="Arial"/>
            </a:endParaRPr>
          </a:p>
        </p:txBody>
      </p:sp>
      <p:sp>
        <p:nvSpPr>
          <p:cNvPr id="103" name="Google Shape;103;p2"/>
          <p:cNvSpPr txBox="1"/>
          <p:nvPr/>
        </p:nvSpPr>
        <p:spPr>
          <a:xfrm>
            <a:off x="6174521" y="5490569"/>
            <a:ext cx="2063100" cy="1005600"/>
          </a:xfrm>
          <a:prstGeom prst="rect">
            <a:avLst/>
          </a:prstGeom>
          <a:noFill/>
          <a:ln>
            <a:noFill/>
          </a:ln>
        </p:spPr>
        <p:txBody>
          <a:bodyPr anchorCtr="0" anchor="t" bIns="0" lIns="0" spcFirstLastPara="1" rIns="0" wrap="square" tIns="12700">
            <a:spAutoFit/>
          </a:bodyPr>
          <a:lstStyle/>
          <a:p>
            <a:pPr indent="0" lvl="0" marL="12700" marR="5080" rtl="0" algn="just">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Como o MEI pode  definir o seu preço  de Venda?</a:t>
            </a:r>
            <a:endParaRPr b="0" i="0" sz="1950" u="none" cap="none" strike="noStrike">
              <a:solidFill>
                <a:schemeClr val="dk1"/>
              </a:solidFill>
              <a:latin typeface="Arial"/>
              <a:ea typeface="Arial"/>
              <a:cs typeface="Arial"/>
              <a:sym typeface="Arial"/>
            </a:endParaRPr>
          </a:p>
        </p:txBody>
      </p:sp>
      <p:sp>
        <p:nvSpPr>
          <p:cNvPr id="104" name="Google Shape;104;p2"/>
          <p:cNvSpPr txBox="1"/>
          <p:nvPr/>
        </p:nvSpPr>
        <p:spPr>
          <a:xfrm>
            <a:off x="8913779" y="5020038"/>
            <a:ext cx="10446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10</a:t>
            </a:r>
            <a:endParaRPr b="0" i="0" sz="1900" u="none" cap="none" strike="noStrike">
              <a:solidFill>
                <a:schemeClr val="dk1"/>
              </a:solidFill>
              <a:latin typeface="Arial"/>
              <a:ea typeface="Arial"/>
              <a:cs typeface="Arial"/>
              <a:sym typeface="Arial"/>
            </a:endParaRPr>
          </a:p>
        </p:txBody>
      </p:sp>
      <p:sp>
        <p:nvSpPr>
          <p:cNvPr id="105" name="Google Shape;105;p2"/>
          <p:cNvSpPr txBox="1"/>
          <p:nvPr/>
        </p:nvSpPr>
        <p:spPr>
          <a:xfrm>
            <a:off x="8913779" y="5490569"/>
            <a:ext cx="2255400" cy="6594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Declaração do IRPF  para o MEI</a:t>
            </a:r>
            <a:endParaRPr b="0" i="0" sz="1950" u="none" cap="none" strike="noStrike">
              <a:solidFill>
                <a:schemeClr val="dk1"/>
              </a:solidFill>
              <a:latin typeface="Arial"/>
              <a:ea typeface="Arial"/>
              <a:cs typeface="Arial"/>
              <a:sym typeface="Arial"/>
            </a:endParaRPr>
          </a:p>
        </p:txBody>
      </p:sp>
      <p:sp>
        <p:nvSpPr>
          <p:cNvPr id="106" name="Google Shape;106;p2"/>
          <p:cNvSpPr txBox="1"/>
          <p:nvPr/>
        </p:nvSpPr>
        <p:spPr>
          <a:xfrm>
            <a:off x="11656383" y="4988317"/>
            <a:ext cx="10311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11</a:t>
            </a:r>
            <a:endParaRPr b="0" i="0" sz="1900" u="none" cap="none" strike="noStrike">
              <a:solidFill>
                <a:schemeClr val="dk1"/>
              </a:solidFill>
              <a:latin typeface="Arial"/>
              <a:ea typeface="Arial"/>
              <a:cs typeface="Arial"/>
              <a:sym typeface="Arial"/>
            </a:endParaRPr>
          </a:p>
        </p:txBody>
      </p:sp>
      <p:sp>
        <p:nvSpPr>
          <p:cNvPr id="107" name="Google Shape;107;p2"/>
          <p:cNvSpPr txBox="1"/>
          <p:nvPr/>
        </p:nvSpPr>
        <p:spPr>
          <a:xfrm>
            <a:off x="14398986" y="5039617"/>
            <a:ext cx="10446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12</a:t>
            </a:r>
            <a:endParaRPr b="0" i="0" sz="1900" u="none" cap="none" strike="noStrike">
              <a:solidFill>
                <a:schemeClr val="dk1"/>
              </a:solidFill>
              <a:latin typeface="Arial"/>
              <a:ea typeface="Arial"/>
              <a:cs typeface="Arial"/>
              <a:sym typeface="Arial"/>
            </a:endParaRPr>
          </a:p>
        </p:txBody>
      </p:sp>
      <p:sp>
        <p:nvSpPr>
          <p:cNvPr id="108" name="Google Shape;108;p2"/>
          <p:cNvSpPr txBox="1"/>
          <p:nvPr/>
        </p:nvSpPr>
        <p:spPr>
          <a:xfrm>
            <a:off x="14398986" y="5510146"/>
            <a:ext cx="2255400" cy="13521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Previdência para o  MEI (Incluindo  previdência privada)</a:t>
            </a:r>
            <a:endParaRPr b="0" i="0" sz="1950" u="none" cap="none" strike="noStrike">
              <a:solidFill>
                <a:schemeClr val="dk1"/>
              </a:solidFill>
              <a:latin typeface="Arial"/>
              <a:ea typeface="Arial"/>
              <a:cs typeface="Arial"/>
              <a:sym typeface="Arial"/>
            </a:endParaRPr>
          </a:p>
        </p:txBody>
      </p:sp>
      <p:sp>
        <p:nvSpPr>
          <p:cNvPr id="109" name="Google Shape;109;p2"/>
          <p:cNvSpPr txBox="1"/>
          <p:nvPr/>
        </p:nvSpPr>
        <p:spPr>
          <a:xfrm>
            <a:off x="6174521" y="7135719"/>
            <a:ext cx="10446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13</a:t>
            </a:r>
            <a:endParaRPr b="0" i="0" sz="1900" u="none" cap="none" strike="noStrike">
              <a:solidFill>
                <a:schemeClr val="dk1"/>
              </a:solidFill>
              <a:latin typeface="Arial"/>
              <a:ea typeface="Arial"/>
              <a:cs typeface="Arial"/>
              <a:sym typeface="Arial"/>
            </a:endParaRPr>
          </a:p>
        </p:txBody>
      </p:sp>
      <p:sp>
        <p:nvSpPr>
          <p:cNvPr id="110" name="Google Shape;110;p2"/>
          <p:cNvSpPr txBox="1"/>
          <p:nvPr/>
        </p:nvSpPr>
        <p:spPr>
          <a:xfrm>
            <a:off x="6174521" y="7578890"/>
            <a:ext cx="2021700" cy="13521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Como atingir seu  público alvo para  expandir o seu  empreendimento?</a:t>
            </a:r>
            <a:endParaRPr b="0" i="0" sz="1950" u="none" cap="none" strike="noStrike">
              <a:solidFill>
                <a:schemeClr val="dk1"/>
              </a:solidFill>
              <a:latin typeface="Arial"/>
              <a:ea typeface="Arial"/>
              <a:cs typeface="Arial"/>
              <a:sym typeface="Arial"/>
            </a:endParaRPr>
          </a:p>
        </p:txBody>
      </p:sp>
      <p:sp>
        <p:nvSpPr>
          <p:cNvPr id="111" name="Google Shape;111;p2"/>
          <p:cNvSpPr txBox="1"/>
          <p:nvPr/>
        </p:nvSpPr>
        <p:spPr>
          <a:xfrm>
            <a:off x="8913779" y="7175223"/>
            <a:ext cx="10446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14</a:t>
            </a:r>
            <a:endParaRPr b="0" i="0" sz="1900" u="none" cap="none" strike="noStrike">
              <a:solidFill>
                <a:schemeClr val="dk1"/>
              </a:solidFill>
              <a:latin typeface="Arial"/>
              <a:ea typeface="Arial"/>
              <a:cs typeface="Arial"/>
              <a:sym typeface="Arial"/>
            </a:endParaRPr>
          </a:p>
        </p:txBody>
      </p:sp>
      <p:sp>
        <p:nvSpPr>
          <p:cNvPr id="112" name="Google Shape;112;p2"/>
          <p:cNvSpPr txBox="1"/>
          <p:nvPr/>
        </p:nvSpPr>
        <p:spPr>
          <a:xfrm>
            <a:off x="8913779" y="7591035"/>
            <a:ext cx="2187000" cy="6594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Empreendedorismo  para MEIs</a:t>
            </a:r>
            <a:endParaRPr b="0" i="0" sz="1950" u="none" cap="none" strike="noStrike">
              <a:solidFill>
                <a:schemeClr val="dk1"/>
              </a:solidFill>
              <a:latin typeface="Arial"/>
              <a:ea typeface="Arial"/>
              <a:cs typeface="Arial"/>
              <a:sym typeface="Arial"/>
            </a:endParaRPr>
          </a:p>
        </p:txBody>
      </p:sp>
      <p:sp>
        <p:nvSpPr>
          <p:cNvPr id="113" name="Google Shape;113;p2"/>
          <p:cNvSpPr txBox="1"/>
          <p:nvPr/>
        </p:nvSpPr>
        <p:spPr>
          <a:xfrm>
            <a:off x="11656383" y="5460701"/>
            <a:ext cx="2402100" cy="1644000"/>
          </a:xfrm>
          <a:prstGeom prst="rect">
            <a:avLst/>
          </a:prstGeom>
          <a:noFill/>
          <a:ln>
            <a:noFill/>
          </a:ln>
        </p:spPr>
        <p:txBody>
          <a:bodyPr anchorCtr="0" anchor="t" bIns="0" lIns="0" spcFirstLastPara="1" rIns="0" wrap="square" tIns="12700">
            <a:spAutoFit/>
          </a:bodyPr>
          <a:lstStyle/>
          <a:p>
            <a:pPr indent="0" lvl="0" marL="12700" marR="5080" rtl="0" algn="l">
              <a:lnSpc>
                <a:spcPct val="118200"/>
              </a:lnSpc>
              <a:spcBef>
                <a:spcPts val="0"/>
              </a:spcBef>
              <a:spcAft>
                <a:spcPts val="0"/>
              </a:spcAft>
              <a:buClr>
                <a:srgbClr val="000000"/>
              </a:buClr>
              <a:buSzPts val="1850"/>
              <a:buFont typeface="Arial"/>
              <a:buNone/>
            </a:pPr>
            <a:r>
              <a:rPr b="0" i="0" lang="en-US" sz="1850" u="none" cap="none" strike="noStrike">
                <a:solidFill>
                  <a:srgbClr val="242525"/>
                </a:solidFill>
                <a:latin typeface="Arial"/>
                <a:ea typeface="Arial"/>
                <a:cs typeface="Arial"/>
                <a:sym typeface="Arial"/>
              </a:rPr>
              <a:t>Meios de	recebimento  e	financiamento para  o MEI (Incluindo  linhas</a:t>
            </a:r>
            <a:r>
              <a:rPr lang="en-US" sz="1850">
                <a:solidFill>
                  <a:srgbClr val="242525"/>
                </a:solidFill>
              </a:rPr>
              <a:t> </a:t>
            </a:r>
            <a:r>
              <a:rPr b="0" i="0" lang="en-US" sz="1850" u="none" cap="none" strike="noStrike">
                <a:solidFill>
                  <a:srgbClr val="242525"/>
                </a:solidFill>
                <a:latin typeface="Arial"/>
                <a:ea typeface="Arial"/>
                <a:cs typeface="Arial"/>
                <a:sym typeface="Arial"/>
              </a:rPr>
              <a:t>de Crédito)</a:t>
            </a:r>
            <a:endParaRPr b="0" i="0" sz="1850" u="none" cap="none" strike="noStrike">
              <a:solidFill>
                <a:schemeClr val="dk1"/>
              </a:solidFill>
              <a:latin typeface="Arial"/>
              <a:ea typeface="Arial"/>
              <a:cs typeface="Arial"/>
              <a:sym typeface="Arial"/>
            </a:endParaRPr>
          </a:p>
        </p:txBody>
      </p:sp>
      <p:sp>
        <p:nvSpPr>
          <p:cNvPr id="114" name="Google Shape;114;p2"/>
          <p:cNvSpPr txBox="1"/>
          <p:nvPr/>
        </p:nvSpPr>
        <p:spPr>
          <a:xfrm>
            <a:off x="11656383" y="7193940"/>
            <a:ext cx="10446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15</a:t>
            </a:r>
            <a:endParaRPr b="0" i="0" sz="1900" u="none" cap="none" strike="noStrike">
              <a:solidFill>
                <a:schemeClr val="dk1"/>
              </a:solidFill>
              <a:latin typeface="Arial"/>
              <a:ea typeface="Arial"/>
              <a:cs typeface="Arial"/>
              <a:sym typeface="Arial"/>
            </a:endParaRPr>
          </a:p>
        </p:txBody>
      </p:sp>
      <p:sp>
        <p:nvSpPr>
          <p:cNvPr id="115" name="Google Shape;115;p2"/>
          <p:cNvSpPr txBox="1"/>
          <p:nvPr/>
        </p:nvSpPr>
        <p:spPr>
          <a:xfrm>
            <a:off x="11656383" y="7559313"/>
            <a:ext cx="2187000" cy="10056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Empreendedorismo  feminino e para a  Terceira Idade</a:t>
            </a:r>
            <a:endParaRPr b="0" i="0" sz="1950" u="none" cap="none" strike="noStrike">
              <a:solidFill>
                <a:schemeClr val="dk1"/>
              </a:solidFill>
              <a:latin typeface="Arial"/>
              <a:ea typeface="Arial"/>
              <a:cs typeface="Arial"/>
              <a:sym typeface="Arial"/>
            </a:endParaRPr>
          </a:p>
        </p:txBody>
      </p:sp>
      <p:sp>
        <p:nvSpPr>
          <p:cNvPr id="116" name="Google Shape;116;p2"/>
          <p:cNvSpPr txBox="1"/>
          <p:nvPr/>
        </p:nvSpPr>
        <p:spPr>
          <a:xfrm>
            <a:off x="9005188" y="1196224"/>
            <a:ext cx="910590" cy="3149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2</a:t>
            </a:r>
            <a:endParaRPr b="0" i="0" sz="1900" u="none" cap="none" strike="noStrike">
              <a:solidFill>
                <a:schemeClr val="dk1"/>
              </a:solidFill>
              <a:latin typeface="Arial"/>
              <a:ea typeface="Arial"/>
              <a:cs typeface="Arial"/>
              <a:sym typeface="Arial"/>
            </a:endParaRPr>
          </a:p>
        </p:txBody>
      </p:sp>
      <p:sp>
        <p:nvSpPr>
          <p:cNvPr id="117" name="Google Shape;117;p2"/>
          <p:cNvSpPr txBox="1"/>
          <p:nvPr/>
        </p:nvSpPr>
        <p:spPr>
          <a:xfrm>
            <a:off x="6174521" y="1240781"/>
            <a:ext cx="91905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rPr>
              <a:t>TEMA 1	</a:t>
            </a:r>
            <a:endParaRPr b="1" i="0" sz="1900" u="none" cap="none" strike="noStrike">
              <a:solidFill>
                <a:schemeClr val="dk1"/>
              </a:solidFill>
            </a:endParaRPr>
          </a:p>
        </p:txBody>
      </p:sp>
      <p:sp>
        <p:nvSpPr>
          <p:cNvPr id="118" name="Google Shape;118;p2"/>
          <p:cNvSpPr txBox="1"/>
          <p:nvPr/>
        </p:nvSpPr>
        <p:spPr>
          <a:xfrm>
            <a:off x="14479961" y="7203641"/>
            <a:ext cx="10446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16</a:t>
            </a:r>
            <a:endParaRPr b="0" i="0" sz="1900" u="none" cap="none" strike="noStrike">
              <a:solidFill>
                <a:schemeClr val="dk1"/>
              </a:solidFill>
              <a:latin typeface="Arial"/>
              <a:ea typeface="Arial"/>
              <a:cs typeface="Arial"/>
              <a:sym typeface="Arial"/>
            </a:endParaRPr>
          </a:p>
        </p:txBody>
      </p:sp>
      <p:sp>
        <p:nvSpPr>
          <p:cNvPr id="119" name="Google Shape;119;p2"/>
          <p:cNvSpPr txBox="1"/>
          <p:nvPr/>
        </p:nvSpPr>
        <p:spPr>
          <a:xfrm>
            <a:off x="14504776" y="7568974"/>
            <a:ext cx="3329400" cy="659400"/>
          </a:xfrm>
          <a:prstGeom prst="rect">
            <a:avLst/>
          </a:prstGeom>
          <a:noFill/>
          <a:ln>
            <a:noFill/>
          </a:ln>
        </p:spPr>
        <p:txBody>
          <a:bodyPr anchorCtr="0" anchor="t" bIns="0" lIns="0" spcFirstLastPara="1" rIns="0" wrap="square" tIns="12700">
            <a:spAutoFit/>
          </a:bodyPr>
          <a:lstStyle/>
          <a:p>
            <a:pPr indent="0" lvl="0" marL="12700" marR="5080" rtl="0" algn="l">
              <a:lnSpc>
                <a:spcPct val="115399"/>
              </a:lnSpc>
              <a:spcBef>
                <a:spcPts val="0"/>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Importação e exportação para  MEIs</a:t>
            </a:r>
            <a:endParaRPr b="0" i="0" sz="1950" u="none" cap="none" strike="noStrike">
              <a:solidFill>
                <a:schemeClr val="dk1"/>
              </a:solidFill>
              <a:latin typeface="Arial"/>
              <a:ea typeface="Arial"/>
              <a:cs typeface="Arial"/>
              <a:sym typeface="Arial"/>
            </a:endParaRPr>
          </a:p>
        </p:txBody>
      </p:sp>
      <p:sp>
        <p:nvSpPr>
          <p:cNvPr id="120" name="Google Shape;120;p2"/>
          <p:cNvSpPr txBox="1"/>
          <p:nvPr/>
        </p:nvSpPr>
        <p:spPr>
          <a:xfrm>
            <a:off x="6190399" y="9068785"/>
            <a:ext cx="2278500" cy="1046100"/>
          </a:xfrm>
          <a:prstGeom prst="rect">
            <a:avLst/>
          </a:prstGeom>
          <a:noFill/>
          <a:ln>
            <a:noFill/>
          </a:ln>
        </p:spPr>
        <p:txBody>
          <a:bodyPr anchorCtr="0" anchor="t" bIns="0" lIns="0" spcFirstLastPara="1" rIns="0" wrap="square" tIns="81275">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17</a:t>
            </a:r>
            <a:endParaRPr b="0" i="0" sz="1900" u="none" cap="none" strike="noStrike">
              <a:solidFill>
                <a:schemeClr val="dk1"/>
              </a:solidFill>
              <a:latin typeface="Arial"/>
              <a:ea typeface="Arial"/>
              <a:cs typeface="Arial"/>
              <a:sym typeface="Arial"/>
            </a:endParaRPr>
          </a:p>
          <a:p>
            <a:pPr indent="0" lvl="0" marL="21590" marR="0" rtl="0" algn="l">
              <a:lnSpc>
                <a:spcPct val="100000"/>
              </a:lnSpc>
              <a:spcBef>
                <a:spcPts val="555"/>
              </a:spcBef>
              <a:spcAft>
                <a:spcPts val="0"/>
              </a:spcAft>
              <a:buClr>
                <a:srgbClr val="000000"/>
              </a:buClr>
              <a:buSzPts val="1950"/>
              <a:buFont typeface="Arial"/>
              <a:buNone/>
            </a:pPr>
            <a:r>
              <a:rPr b="0" i="0" lang="en-US" sz="1950" u="none" cap="none" strike="noStrike">
                <a:solidFill>
                  <a:srgbClr val="242525"/>
                </a:solidFill>
                <a:latin typeface="Arial"/>
                <a:ea typeface="Arial"/>
                <a:cs typeface="Arial"/>
                <a:sym typeface="Arial"/>
              </a:rPr>
              <a:t>Licitação	para MEIs</a:t>
            </a:r>
            <a:endParaRPr b="0" i="0" sz="1950" u="none" cap="none" strike="noStrike">
              <a:solidFill>
                <a:schemeClr val="dk1"/>
              </a:solidFill>
              <a:latin typeface="Arial"/>
              <a:ea typeface="Arial"/>
              <a:cs typeface="Arial"/>
              <a:sym typeface="Arial"/>
            </a:endParaRPr>
          </a:p>
        </p:txBody>
      </p:sp>
      <p:sp>
        <p:nvSpPr>
          <p:cNvPr id="121" name="Google Shape;121;p2"/>
          <p:cNvSpPr txBox="1"/>
          <p:nvPr/>
        </p:nvSpPr>
        <p:spPr>
          <a:xfrm>
            <a:off x="14517328" y="1230171"/>
            <a:ext cx="910500" cy="305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525"/>
                </a:solidFill>
                <a:latin typeface="Arial"/>
                <a:ea typeface="Arial"/>
                <a:cs typeface="Arial"/>
                <a:sym typeface="Arial"/>
              </a:rPr>
              <a:t>TEMA </a:t>
            </a:r>
            <a:r>
              <a:rPr b="1" lang="en-US" sz="1900">
                <a:solidFill>
                  <a:srgbClr val="242525"/>
                </a:solidFill>
              </a:rPr>
              <a:t>4</a:t>
            </a:r>
            <a:endParaRPr b="1" sz="1900">
              <a:solidFill>
                <a:srgbClr val="24252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0" name="Shape 360"/>
        <p:cNvGrpSpPr/>
        <p:nvPr/>
      </p:nvGrpSpPr>
      <p:grpSpPr>
        <a:xfrm>
          <a:off x="0" y="0"/>
          <a:ext cx="0" cy="0"/>
          <a:chOff x="0" y="0"/>
          <a:chExt cx="0" cy="0"/>
        </a:xfrm>
      </p:grpSpPr>
      <p:sp>
        <p:nvSpPr>
          <p:cNvPr id="361" name="Google Shape;361;p20"/>
          <p:cNvSpPr/>
          <p:nvPr/>
        </p:nvSpPr>
        <p:spPr>
          <a:xfrm>
            <a:off x="0" y="21167"/>
            <a:ext cx="18288000" cy="10287000"/>
          </a:xfrm>
          <a:custGeom>
            <a:rect b="b" l="l" r="r" t="t"/>
            <a:pathLst>
              <a:path extrusionOk="0" h="10287000" w="18288000">
                <a:moveTo>
                  <a:pt x="0" y="0"/>
                </a:moveTo>
                <a:lnTo>
                  <a:pt x="18287999" y="0"/>
                </a:lnTo>
                <a:lnTo>
                  <a:pt x="18287999" y="10286999"/>
                </a:lnTo>
                <a:lnTo>
                  <a:pt x="0" y="10286999"/>
                </a:lnTo>
                <a:lnTo>
                  <a:pt x="0" y="0"/>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20"/>
          <p:cNvSpPr/>
          <p:nvPr/>
        </p:nvSpPr>
        <p:spPr>
          <a:xfrm>
            <a:off x="0" y="0"/>
            <a:ext cx="18288000" cy="0"/>
          </a:xfrm>
          <a:custGeom>
            <a:rect b="b" l="l" r="r" t="t"/>
            <a:pathLst>
              <a:path extrusionOk="0" h="120000" w="18288000">
                <a:moveTo>
                  <a:pt x="0" y="0"/>
                </a:moveTo>
                <a:lnTo>
                  <a:pt x="18287999" y="0"/>
                </a:lnTo>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20"/>
          <p:cNvSpPr txBox="1"/>
          <p:nvPr/>
        </p:nvSpPr>
        <p:spPr>
          <a:xfrm>
            <a:off x="314325" y="9910588"/>
            <a:ext cx="1932900" cy="384900"/>
          </a:xfrm>
          <a:prstGeom prst="rect">
            <a:avLst/>
          </a:prstGeom>
          <a:noFill/>
          <a:ln>
            <a:noFill/>
          </a:ln>
        </p:spPr>
        <p:txBody>
          <a:bodyPr anchorCtr="0" anchor="t" bIns="0" lIns="0" spcFirstLastPara="1" rIns="0" wrap="square" tIns="0">
            <a:spAutoFit/>
          </a:bodyPr>
          <a:lstStyle/>
          <a:p>
            <a:pPr indent="0" lvl="0" marL="0" marR="0" rtl="0" algn="l">
              <a:lnSpc>
                <a:spcPct val="117400"/>
              </a:lnSpc>
              <a:spcBef>
                <a:spcPts val="0"/>
              </a:spcBef>
              <a:spcAft>
                <a:spcPts val="0"/>
              </a:spcAft>
              <a:buClr>
                <a:srgbClr val="000000"/>
              </a:buClr>
              <a:buSzPts val="2500"/>
              <a:buFont typeface="Arial"/>
              <a:buNone/>
            </a:pPr>
            <a:r>
              <a:t/>
            </a:r>
            <a:endParaRPr b="0" i="0" sz="2500" u="none" cap="none" strike="noStrike">
              <a:solidFill>
                <a:schemeClr val="dk1"/>
              </a:solidFill>
              <a:latin typeface="Verdana"/>
              <a:ea typeface="Verdana"/>
              <a:cs typeface="Verdana"/>
              <a:sym typeface="Verdana"/>
            </a:endParaRPr>
          </a:p>
        </p:txBody>
      </p:sp>
      <p:grpSp>
        <p:nvGrpSpPr>
          <p:cNvPr id="364" name="Google Shape;364;p20"/>
          <p:cNvGrpSpPr/>
          <p:nvPr/>
        </p:nvGrpSpPr>
        <p:grpSpPr>
          <a:xfrm>
            <a:off x="-12700" y="0"/>
            <a:ext cx="18301073" cy="10287499"/>
            <a:chOff x="-12700" y="0"/>
            <a:chExt cx="18301073" cy="10287499"/>
          </a:xfrm>
        </p:grpSpPr>
        <p:pic>
          <p:nvPicPr>
            <p:cNvPr id="365" name="Google Shape;365;p20"/>
            <p:cNvPicPr preferRelativeResize="0"/>
            <p:nvPr/>
          </p:nvPicPr>
          <p:blipFill rotWithShape="1">
            <a:blip r:embed="rId3">
              <a:alphaModFix/>
            </a:blip>
            <a:srcRect b="0" l="0" r="0" t="0"/>
            <a:stretch/>
          </p:blipFill>
          <p:spPr>
            <a:xfrm>
              <a:off x="-12700" y="0"/>
              <a:ext cx="5570963" cy="10287000"/>
            </a:xfrm>
            <a:prstGeom prst="rect">
              <a:avLst/>
            </a:prstGeom>
            <a:noFill/>
            <a:ln>
              <a:noFill/>
            </a:ln>
          </p:spPr>
        </p:pic>
        <p:pic>
          <p:nvPicPr>
            <p:cNvPr id="366" name="Google Shape;366;p20"/>
            <p:cNvPicPr preferRelativeResize="0"/>
            <p:nvPr/>
          </p:nvPicPr>
          <p:blipFill rotWithShape="1">
            <a:blip r:embed="rId4">
              <a:alphaModFix/>
            </a:blip>
            <a:srcRect b="0" l="0" r="0" t="0"/>
            <a:stretch/>
          </p:blipFill>
          <p:spPr>
            <a:xfrm>
              <a:off x="15657886" y="8993052"/>
              <a:ext cx="2628873" cy="1293934"/>
            </a:xfrm>
            <a:prstGeom prst="rect">
              <a:avLst/>
            </a:prstGeom>
            <a:noFill/>
            <a:ln>
              <a:noFill/>
            </a:ln>
          </p:spPr>
        </p:pic>
        <p:sp>
          <p:nvSpPr>
            <p:cNvPr id="367" name="Google Shape;367;p20"/>
            <p:cNvSpPr/>
            <p:nvPr/>
          </p:nvSpPr>
          <p:spPr>
            <a:xfrm>
              <a:off x="15653123" y="8988289"/>
              <a:ext cx="2635250" cy="1299210"/>
            </a:xfrm>
            <a:custGeom>
              <a:rect b="b" l="l" r="r" t="t"/>
              <a:pathLst>
                <a:path extrusionOk="0" h="1299209" w="2635250">
                  <a:moveTo>
                    <a:pt x="0" y="0"/>
                  </a:moveTo>
                  <a:lnTo>
                    <a:pt x="2634876" y="0"/>
                  </a:lnTo>
                </a:path>
                <a:path extrusionOk="0" h="1299209" w="2635250">
                  <a:moveTo>
                    <a:pt x="0" y="1298710"/>
                  </a:moveTo>
                  <a:lnTo>
                    <a:pt x="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0"/>
          <p:cNvSpPr txBox="1"/>
          <p:nvPr/>
        </p:nvSpPr>
        <p:spPr>
          <a:xfrm>
            <a:off x="5827475" y="1118428"/>
            <a:ext cx="12120000" cy="9368700"/>
          </a:xfrm>
          <a:prstGeom prst="rect">
            <a:avLst/>
          </a:prstGeom>
          <a:noFill/>
          <a:ln>
            <a:noFill/>
          </a:ln>
        </p:spPr>
        <p:txBody>
          <a:bodyPr anchorCtr="0" anchor="t" bIns="0" lIns="0" spcFirstLastPara="1" rIns="0" wrap="square" tIns="27925">
            <a:spAutoFit/>
          </a:bodyPr>
          <a:lstStyle/>
          <a:p>
            <a:pPr indent="0" lvl="0" marL="0" marR="92075" rtl="0" algn="l">
              <a:lnSpc>
                <a:spcPct val="118750"/>
              </a:lnSpc>
              <a:spcBef>
                <a:spcPts val="22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SEBRAE. </a:t>
            </a:r>
            <a:r>
              <a:rPr b="1" i="0" lang="en-US" sz="2400" u="none" cap="none" strike="noStrike">
                <a:solidFill>
                  <a:schemeClr val="dk1"/>
                </a:solidFill>
                <a:latin typeface="Times New Roman"/>
                <a:ea typeface="Times New Roman"/>
                <a:cs typeface="Times New Roman"/>
                <a:sym typeface="Times New Roman"/>
              </a:rPr>
              <a:t>MEI pode se aposentar por tempo de contribuição</a:t>
            </a:r>
            <a:r>
              <a:rPr b="0" i="0" lang="en-US" sz="2400" u="none" cap="none" strike="noStrike">
                <a:solidFill>
                  <a:schemeClr val="dk1"/>
                </a:solidFill>
                <a:latin typeface="Times New Roman"/>
                <a:ea typeface="Times New Roman"/>
                <a:cs typeface="Times New Roman"/>
                <a:sym typeface="Times New Roman"/>
              </a:rPr>
              <a:t>. Disponível em: https://sebrae.com.br/sites/PortalSebrae/artigos/mei-pode-se-aposentar-por-tempo-de-contribuicao,027a45499a066810VgnVCM1000001b00320aRCRD. Acesso em: 05 ago. 2024.</a:t>
            </a:r>
            <a:endParaRPr b="0" i="0" sz="1400" u="none" cap="none" strike="noStrike">
              <a:solidFill>
                <a:srgbClr val="000000"/>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SEBRAE. </a:t>
            </a:r>
            <a:r>
              <a:rPr b="1" i="0" lang="en-US" sz="2400" u="none" cap="none" strike="noStrike">
                <a:solidFill>
                  <a:schemeClr val="dk1"/>
                </a:solidFill>
                <a:latin typeface="Times New Roman"/>
                <a:ea typeface="Times New Roman"/>
                <a:cs typeface="Times New Roman"/>
                <a:sym typeface="Times New Roman"/>
              </a:rPr>
              <a:t>O MEI é obrigado a contribuir para a Previdência Social</a:t>
            </a:r>
            <a:r>
              <a:rPr b="0" i="0" lang="en-US" sz="2400" u="none" cap="none" strike="noStrike">
                <a:solidFill>
                  <a:schemeClr val="dk1"/>
                </a:solidFill>
                <a:latin typeface="Times New Roman"/>
                <a:ea typeface="Times New Roman"/>
                <a:cs typeface="Times New Roman"/>
                <a:sym typeface="Times New Roman"/>
              </a:rPr>
              <a:t>. Sebrae, 2023.Disponível em: https://www.sebrae.com.br/sites/PortalSebrae/ufs/ap/artigos/o-mei-e-obrigado-a-contribuir-para-a-previdencia-social,93696d7c17fa5610VgnVCM1000004c00210aRCRD. Acesso em: 05 ago. 2024.</a:t>
            </a:r>
            <a:endParaRPr b="0" i="0" sz="1400" u="none" cap="none" strike="noStrike">
              <a:solidFill>
                <a:srgbClr val="000000"/>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SEBRAE. </a:t>
            </a:r>
            <a:r>
              <a:rPr b="1" i="0" lang="en-US" sz="2400" u="none" cap="none" strike="noStrike">
                <a:solidFill>
                  <a:schemeClr val="dk1"/>
                </a:solidFill>
                <a:latin typeface="Times New Roman"/>
                <a:ea typeface="Times New Roman"/>
                <a:cs typeface="Times New Roman"/>
                <a:sym typeface="Times New Roman"/>
              </a:rPr>
              <a:t>MEI: aprenda como fazer a guia complementar do INSS</a:t>
            </a:r>
            <a:r>
              <a:rPr b="0" i="0" lang="en-US" sz="2400" u="none" cap="none" strike="noStrike">
                <a:solidFill>
                  <a:schemeClr val="dk1"/>
                </a:solidFill>
                <a:latin typeface="Times New Roman"/>
                <a:ea typeface="Times New Roman"/>
                <a:cs typeface="Times New Roman"/>
                <a:sym typeface="Times New Roman"/>
              </a:rPr>
              <a:t>. Sebrae, 2024. Disponível em: https://digital.sebraers.com.br/blog/mei/mei-aprenda-como-fazer-a-guia-complementar-doinss/#:~:text=A%20complementa%C3%A7%C3%A3o%20do%20INSS%20para,de%20R%24%20198%2C00. Acesso em: 05 ago. 2024.</a:t>
            </a:r>
            <a:endParaRPr b="0" i="0" sz="1400" u="none" cap="none" strike="noStrike">
              <a:solidFill>
                <a:srgbClr val="000000"/>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PANORAMA INVEST</a:t>
            </a:r>
            <a:r>
              <a:rPr b="1" i="0" lang="en-US" sz="2400" u="none" cap="none" strike="noStrike">
                <a:solidFill>
                  <a:schemeClr val="dk1"/>
                </a:solidFill>
                <a:latin typeface="Times New Roman"/>
                <a:ea typeface="Times New Roman"/>
                <a:cs typeface="Times New Roman"/>
                <a:sym typeface="Times New Roman"/>
              </a:rPr>
              <a:t>.</a:t>
            </a:r>
            <a:r>
              <a:rPr b="0" i="0" lang="en-US" sz="24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Times New Roman"/>
                <a:ea typeface="Times New Roman"/>
                <a:cs typeface="Times New Roman"/>
                <a:sym typeface="Times New Roman"/>
              </a:rPr>
              <a:t>Previdência privada para MEI</a:t>
            </a:r>
            <a:r>
              <a:rPr b="0" i="0" lang="en-US" sz="2400" u="none" cap="none" strike="noStrike">
                <a:solidFill>
                  <a:schemeClr val="dk1"/>
                </a:solidFill>
                <a:latin typeface="Times New Roman"/>
                <a:ea typeface="Times New Roman"/>
                <a:cs typeface="Times New Roman"/>
                <a:sym typeface="Times New Roman"/>
              </a:rPr>
              <a:t>. Disponível em: </a:t>
            </a:r>
            <a:r>
              <a:rPr b="0" i="0" lang="en-US" sz="2400" u="sng" cap="none" strike="noStrike">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https://panoramainvest.com.br/previdencia-privada-para-mei/</a:t>
            </a:r>
            <a:r>
              <a:rPr b="0" i="0" lang="en-US" sz="2400" u="none" cap="none" strike="noStrike">
                <a:solidFill>
                  <a:schemeClr val="dk1"/>
                </a:solidFill>
                <a:latin typeface="Times New Roman"/>
                <a:ea typeface="Times New Roman"/>
                <a:cs typeface="Times New Roman"/>
                <a:sym typeface="Times New Roman"/>
              </a:rPr>
              <a:t>. Acesso em: 05 ago. 2024.</a:t>
            </a:r>
            <a:endParaRPr b="0" i="0" sz="18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INFO MONEY. </a:t>
            </a:r>
            <a:r>
              <a:rPr b="1" i="0" lang="en-US" sz="2400" u="none" cap="none" strike="noStrike">
                <a:solidFill>
                  <a:schemeClr val="dk1"/>
                </a:solidFill>
                <a:latin typeface="Times New Roman"/>
                <a:ea typeface="Times New Roman"/>
                <a:cs typeface="Times New Roman"/>
                <a:sym typeface="Times New Roman"/>
              </a:rPr>
              <a:t>Planos de previdência privada</a:t>
            </a:r>
            <a:r>
              <a:rPr b="0" i="0" lang="en-US" sz="2400" u="none" cap="none" strike="noStrike">
                <a:solidFill>
                  <a:schemeClr val="dk1"/>
                </a:solidFill>
                <a:latin typeface="Times New Roman"/>
                <a:ea typeface="Times New Roman"/>
                <a:cs typeface="Times New Roman"/>
                <a:sym typeface="Times New Roman"/>
              </a:rPr>
              <a:t>. Disponível em: </a:t>
            </a:r>
            <a:r>
              <a:rPr b="0" i="0" lang="en-US" sz="2400" u="sng" cap="none" strike="noStrike">
                <a:solidFill>
                  <a:schemeClr val="dk1"/>
                </a:solidFill>
                <a:latin typeface="Times New Roman"/>
                <a:ea typeface="Times New Roman"/>
                <a:cs typeface="Times New Roman"/>
                <a:sym typeface="Times New Roman"/>
                <a:hlinkClick r:id="rId6">
                  <a:extLst>
                    <a:ext uri="{A12FA001-AC4F-418D-AE19-62706E023703}">
                      <ahyp:hlinkClr val="tx"/>
                    </a:ext>
                  </a:extLst>
                </a:hlinkClick>
              </a:rPr>
              <a:t>https://www.infomoney.com.br/guias/planos-de-previdencia-privada/</a:t>
            </a:r>
            <a:r>
              <a:rPr b="0" i="0" lang="en-US" sz="2400" u="none" cap="none" strike="noStrike">
                <a:solidFill>
                  <a:schemeClr val="dk1"/>
                </a:solidFill>
                <a:latin typeface="Times New Roman"/>
                <a:ea typeface="Times New Roman"/>
                <a:cs typeface="Times New Roman"/>
                <a:sym typeface="Times New Roman"/>
              </a:rPr>
              <a:t>. Acesso em: 05 ago. 2024.</a:t>
            </a:r>
            <a:endParaRPr b="0" i="0" sz="18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BRASIL</a:t>
            </a:r>
            <a:r>
              <a:rPr b="1" i="0" lang="en-US" sz="2400" u="none" cap="none" strike="noStrike">
                <a:solidFill>
                  <a:schemeClr val="dk1"/>
                </a:solidFill>
                <a:latin typeface="Times New Roman"/>
                <a:ea typeface="Times New Roman"/>
                <a:cs typeface="Times New Roman"/>
                <a:sym typeface="Times New Roman"/>
              </a:rPr>
              <a:t>. Empreendedor</a:t>
            </a:r>
            <a:r>
              <a:rPr lang="en-US" sz="2400">
                <a:solidFill>
                  <a:schemeClr val="dk1"/>
                </a:solidFill>
                <a:latin typeface="Times New Roman"/>
                <a:ea typeface="Times New Roman"/>
                <a:cs typeface="Times New Roman"/>
                <a:sym typeface="Times New Roman"/>
              </a:rPr>
              <a:t>. Brasil, 2024a.</a:t>
            </a:r>
            <a:r>
              <a:rPr b="0" i="0" lang="en-US" sz="2400" u="none" cap="none" strike="noStrike">
                <a:solidFill>
                  <a:schemeClr val="dk1"/>
                </a:solidFill>
                <a:latin typeface="Times New Roman"/>
                <a:ea typeface="Times New Roman"/>
                <a:cs typeface="Times New Roman"/>
                <a:sym typeface="Times New Roman"/>
              </a:rPr>
              <a:t> Disponível em: </a:t>
            </a:r>
            <a:r>
              <a:rPr b="0" i="0" lang="en-US" sz="2400" u="sng" cap="none" strike="noStrike">
                <a:solidFill>
                  <a:schemeClr val="dk1"/>
                </a:solidFill>
                <a:latin typeface="Times New Roman"/>
                <a:ea typeface="Times New Roman"/>
                <a:cs typeface="Times New Roman"/>
                <a:sym typeface="Times New Roman"/>
                <a:hlinkClick r:id="rId7">
                  <a:extLst>
                    <a:ext uri="{A12FA001-AC4F-418D-AE19-62706E023703}">
                      <ahyp:hlinkClr val="tx"/>
                    </a:ext>
                  </a:extLst>
                </a:hlinkClick>
              </a:rPr>
              <a:t>https://www.gov.br/empresas-e-negocios/pt-br/empreendedor/</a:t>
            </a:r>
            <a:r>
              <a:rPr b="0" i="0" lang="en-US" sz="2400" u="none" cap="none" strike="noStrike">
                <a:solidFill>
                  <a:schemeClr val="dk1"/>
                </a:solidFill>
                <a:latin typeface="Times New Roman"/>
                <a:ea typeface="Times New Roman"/>
                <a:cs typeface="Times New Roman"/>
                <a:sym typeface="Times New Roman"/>
              </a:rPr>
              <a:t>. Acesso em: 05 ago. 2024.</a:t>
            </a:r>
            <a:endParaRPr b="0" i="0" sz="18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INGRACIO ADV</a:t>
            </a:r>
            <a:r>
              <a:rPr b="1" i="0" lang="en-US" sz="2400" u="none" cap="none" strike="noStrike">
                <a:solidFill>
                  <a:schemeClr val="dk1"/>
                </a:solidFill>
                <a:latin typeface="Times New Roman"/>
                <a:ea typeface="Times New Roman"/>
                <a:cs typeface="Times New Roman"/>
                <a:sym typeface="Times New Roman"/>
              </a:rPr>
              <a:t>.</a:t>
            </a:r>
            <a:r>
              <a:rPr b="0" i="0" lang="en-US" sz="24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Times New Roman"/>
                <a:ea typeface="Times New Roman"/>
                <a:cs typeface="Times New Roman"/>
                <a:sym typeface="Times New Roman"/>
              </a:rPr>
              <a:t>Aposentadoria MEI.</a:t>
            </a:r>
            <a:r>
              <a:rPr b="0" i="0" lang="en-US" sz="2400" u="none" cap="none" strike="noStrike">
                <a:solidFill>
                  <a:schemeClr val="dk1"/>
                </a:solidFill>
                <a:latin typeface="Times New Roman"/>
                <a:ea typeface="Times New Roman"/>
                <a:cs typeface="Times New Roman"/>
                <a:sym typeface="Times New Roman"/>
              </a:rPr>
              <a:t> Disponível em: </a:t>
            </a:r>
            <a:r>
              <a:rPr b="0" i="0" lang="en-US" sz="2400" u="sng" cap="none" strike="noStrike">
                <a:solidFill>
                  <a:schemeClr val="dk1"/>
                </a:solidFill>
                <a:latin typeface="Times New Roman"/>
                <a:ea typeface="Times New Roman"/>
                <a:cs typeface="Times New Roman"/>
                <a:sym typeface="Times New Roman"/>
                <a:hlinkClick r:id="rId8">
                  <a:extLst>
                    <a:ext uri="{A12FA001-AC4F-418D-AE19-62706E023703}">
                      <ahyp:hlinkClr val="tx"/>
                    </a:ext>
                  </a:extLst>
                </a:hlinkClick>
              </a:rPr>
              <a:t>https://ingracio.adv.br/aposentadoria-mei/</a:t>
            </a:r>
            <a:r>
              <a:rPr b="0" i="0" lang="en-US" sz="2400" u="none" cap="none" strike="noStrike">
                <a:solidFill>
                  <a:schemeClr val="dk1"/>
                </a:solidFill>
                <a:latin typeface="Times New Roman"/>
                <a:ea typeface="Times New Roman"/>
                <a:cs typeface="Times New Roman"/>
                <a:sym typeface="Times New Roman"/>
              </a:rPr>
              <a:t>. Acesso em: 05 ago. 2024.</a:t>
            </a:r>
            <a:endParaRPr b="0" i="0" sz="18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69" name="Google Shape;369;p20"/>
          <p:cNvSpPr txBox="1"/>
          <p:nvPr>
            <p:ph type="title"/>
          </p:nvPr>
        </p:nvSpPr>
        <p:spPr>
          <a:xfrm>
            <a:off x="5774982" y="-54718"/>
            <a:ext cx="6014400" cy="1321200"/>
          </a:xfrm>
          <a:prstGeom prst="rect">
            <a:avLst/>
          </a:prstGeom>
          <a:noFill/>
          <a:ln>
            <a:noFill/>
          </a:ln>
        </p:spPr>
        <p:txBody>
          <a:bodyPr anchorCtr="0" anchor="t" bIns="0" lIns="0" spcFirstLastPara="1" rIns="0" wrap="square" tIns="12700">
            <a:spAutoFit/>
          </a:bodyPr>
          <a:lstStyle/>
          <a:p>
            <a:pPr indent="0" lvl="0" marL="19685" rtl="0" algn="l">
              <a:lnSpc>
                <a:spcPct val="100000"/>
              </a:lnSpc>
              <a:spcBef>
                <a:spcPts val="0"/>
              </a:spcBef>
              <a:spcAft>
                <a:spcPts val="0"/>
              </a:spcAft>
              <a:buSzPts val="1400"/>
              <a:buNone/>
            </a:pPr>
            <a:r>
              <a:rPr lang="en-US" sz="8500"/>
              <a:t>Referências</a:t>
            </a:r>
            <a:endParaRPr sz="8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3" name="Shape 373"/>
        <p:cNvGrpSpPr/>
        <p:nvPr/>
      </p:nvGrpSpPr>
      <p:grpSpPr>
        <a:xfrm>
          <a:off x="0" y="0"/>
          <a:ext cx="0" cy="0"/>
          <a:chOff x="0" y="0"/>
          <a:chExt cx="0" cy="0"/>
        </a:xfrm>
      </p:grpSpPr>
      <p:sp>
        <p:nvSpPr>
          <p:cNvPr id="374" name="Google Shape;374;p21"/>
          <p:cNvSpPr/>
          <p:nvPr/>
        </p:nvSpPr>
        <p:spPr>
          <a:xfrm>
            <a:off x="0" y="21167"/>
            <a:ext cx="18288000" cy="10287000"/>
          </a:xfrm>
          <a:custGeom>
            <a:rect b="b" l="l" r="r" t="t"/>
            <a:pathLst>
              <a:path extrusionOk="0" h="10287000" w="18288000">
                <a:moveTo>
                  <a:pt x="0" y="0"/>
                </a:moveTo>
                <a:lnTo>
                  <a:pt x="18287999" y="0"/>
                </a:lnTo>
                <a:lnTo>
                  <a:pt x="18287999" y="10286999"/>
                </a:lnTo>
                <a:lnTo>
                  <a:pt x="0" y="10286999"/>
                </a:lnTo>
                <a:lnTo>
                  <a:pt x="0" y="0"/>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21"/>
          <p:cNvSpPr/>
          <p:nvPr/>
        </p:nvSpPr>
        <p:spPr>
          <a:xfrm>
            <a:off x="0" y="0"/>
            <a:ext cx="18288000" cy="0"/>
          </a:xfrm>
          <a:custGeom>
            <a:rect b="b" l="l" r="r" t="t"/>
            <a:pathLst>
              <a:path extrusionOk="0" h="120000" w="18288000">
                <a:moveTo>
                  <a:pt x="0" y="0"/>
                </a:moveTo>
                <a:lnTo>
                  <a:pt x="18287999" y="0"/>
                </a:lnTo>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6" name="Google Shape;376;p21"/>
          <p:cNvSpPr txBox="1"/>
          <p:nvPr/>
        </p:nvSpPr>
        <p:spPr>
          <a:xfrm>
            <a:off x="314325" y="9910588"/>
            <a:ext cx="1932900" cy="384900"/>
          </a:xfrm>
          <a:prstGeom prst="rect">
            <a:avLst/>
          </a:prstGeom>
          <a:noFill/>
          <a:ln>
            <a:noFill/>
          </a:ln>
        </p:spPr>
        <p:txBody>
          <a:bodyPr anchorCtr="0" anchor="t" bIns="0" lIns="0" spcFirstLastPara="1" rIns="0" wrap="square" tIns="0">
            <a:spAutoFit/>
          </a:bodyPr>
          <a:lstStyle/>
          <a:p>
            <a:pPr indent="0" lvl="0" marL="0" marR="0" rtl="0" algn="l">
              <a:lnSpc>
                <a:spcPct val="117400"/>
              </a:lnSpc>
              <a:spcBef>
                <a:spcPts val="0"/>
              </a:spcBef>
              <a:spcAft>
                <a:spcPts val="0"/>
              </a:spcAft>
              <a:buClr>
                <a:srgbClr val="000000"/>
              </a:buClr>
              <a:buSzPts val="2500"/>
              <a:buFont typeface="Arial"/>
              <a:buNone/>
            </a:pPr>
            <a:r>
              <a:rPr b="0" i="0" lang="en-US" sz="2500" u="none" cap="none" strike="noStrike">
                <a:solidFill>
                  <a:schemeClr val="dk1"/>
                </a:solidFill>
                <a:latin typeface="Verdana"/>
                <a:ea typeface="Verdana"/>
                <a:cs typeface="Verdana"/>
                <a:sym typeface="Verdana"/>
              </a:rPr>
              <a:t>Fonte: gov,</a:t>
            </a:r>
            <a:endParaRPr b="0" i="0" sz="2500" u="none" cap="none" strike="noStrike">
              <a:solidFill>
                <a:schemeClr val="dk1"/>
              </a:solidFill>
              <a:latin typeface="Verdana"/>
              <a:ea typeface="Verdana"/>
              <a:cs typeface="Verdana"/>
              <a:sym typeface="Verdana"/>
            </a:endParaRPr>
          </a:p>
        </p:txBody>
      </p:sp>
      <p:grpSp>
        <p:nvGrpSpPr>
          <p:cNvPr id="377" name="Google Shape;377;p21"/>
          <p:cNvGrpSpPr/>
          <p:nvPr/>
        </p:nvGrpSpPr>
        <p:grpSpPr>
          <a:xfrm>
            <a:off x="-12700" y="0"/>
            <a:ext cx="18301073" cy="10287499"/>
            <a:chOff x="-12700" y="0"/>
            <a:chExt cx="18301073" cy="10287499"/>
          </a:xfrm>
        </p:grpSpPr>
        <p:pic>
          <p:nvPicPr>
            <p:cNvPr id="378" name="Google Shape;378;p21"/>
            <p:cNvPicPr preferRelativeResize="0"/>
            <p:nvPr/>
          </p:nvPicPr>
          <p:blipFill rotWithShape="1">
            <a:blip r:embed="rId3">
              <a:alphaModFix/>
            </a:blip>
            <a:srcRect b="0" l="0" r="0" t="0"/>
            <a:stretch/>
          </p:blipFill>
          <p:spPr>
            <a:xfrm>
              <a:off x="-12700" y="0"/>
              <a:ext cx="5570963" cy="10287000"/>
            </a:xfrm>
            <a:prstGeom prst="rect">
              <a:avLst/>
            </a:prstGeom>
            <a:noFill/>
            <a:ln>
              <a:noFill/>
            </a:ln>
          </p:spPr>
        </p:pic>
        <p:pic>
          <p:nvPicPr>
            <p:cNvPr id="379" name="Google Shape;379;p21"/>
            <p:cNvPicPr preferRelativeResize="0"/>
            <p:nvPr/>
          </p:nvPicPr>
          <p:blipFill rotWithShape="1">
            <a:blip r:embed="rId4">
              <a:alphaModFix/>
            </a:blip>
            <a:srcRect b="0" l="0" r="0" t="0"/>
            <a:stretch/>
          </p:blipFill>
          <p:spPr>
            <a:xfrm>
              <a:off x="15657886" y="8993052"/>
              <a:ext cx="2628873" cy="1293934"/>
            </a:xfrm>
            <a:prstGeom prst="rect">
              <a:avLst/>
            </a:prstGeom>
            <a:noFill/>
            <a:ln>
              <a:noFill/>
            </a:ln>
          </p:spPr>
        </p:pic>
        <p:sp>
          <p:nvSpPr>
            <p:cNvPr id="380" name="Google Shape;380;p21"/>
            <p:cNvSpPr/>
            <p:nvPr/>
          </p:nvSpPr>
          <p:spPr>
            <a:xfrm>
              <a:off x="15653123" y="8988289"/>
              <a:ext cx="2635250" cy="1299210"/>
            </a:xfrm>
            <a:custGeom>
              <a:rect b="b" l="l" r="r" t="t"/>
              <a:pathLst>
                <a:path extrusionOk="0" h="1299209" w="2635250">
                  <a:moveTo>
                    <a:pt x="0" y="0"/>
                  </a:moveTo>
                  <a:lnTo>
                    <a:pt x="2634876" y="0"/>
                  </a:lnTo>
                </a:path>
                <a:path extrusionOk="0" h="1299209" w="2635250">
                  <a:moveTo>
                    <a:pt x="0" y="1298710"/>
                  </a:moveTo>
                  <a:lnTo>
                    <a:pt x="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1" name="Google Shape;381;p21"/>
          <p:cNvSpPr txBox="1"/>
          <p:nvPr/>
        </p:nvSpPr>
        <p:spPr>
          <a:xfrm>
            <a:off x="5718000" y="1042650"/>
            <a:ext cx="12421200" cy="9152100"/>
          </a:xfrm>
          <a:prstGeom prst="rect">
            <a:avLst/>
          </a:prstGeom>
          <a:noFill/>
          <a:ln>
            <a:noFill/>
          </a:ln>
        </p:spPr>
        <p:txBody>
          <a:bodyPr anchorCtr="0" anchor="t" bIns="0" lIns="0" spcFirstLastPara="1" rIns="0" wrap="square" tIns="27925">
            <a:spAutoFit/>
          </a:bodyPr>
          <a:lstStyle/>
          <a:p>
            <a:pPr indent="0" lvl="0" marL="12700" marR="92075" rtl="0" algn="l">
              <a:lnSpc>
                <a:spcPct val="118750"/>
              </a:lnSpc>
              <a:spcBef>
                <a:spcPts val="0"/>
              </a:spcBef>
              <a:spcAft>
                <a:spcPts val="0"/>
              </a:spcAft>
              <a:buClr>
                <a:srgbClr val="000000"/>
              </a:buClr>
              <a:buSzPts val="2800"/>
              <a:buFont typeface="Arial"/>
              <a:buNone/>
            </a:pPr>
            <a:r>
              <a:t/>
            </a:r>
            <a:endParaRPr b="1" i="0" sz="26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800"/>
              <a:buFont typeface="Arial"/>
              <a:buNone/>
            </a:pPr>
            <a:r>
              <a:rPr b="0" i="0" lang="en-US" sz="2600" u="none" cap="none" strike="noStrike">
                <a:solidFill>
                  <a:schemeClr val="dk1"/>
                </a:solidFill>
                <a:latin typeface="Times New Roman"/>
                <a:ea typeface="Times New Roman"/>
                <a:cs typeface="Times New Roman"/>
                <a:sym typeface="Times New Roman"/>
              </a:rPr>
              <a:t>BRASIL. </a:t>
            </a:r>
            <a:r>
              <a:rPr b="1" i="0" lang="en-US" sz="2600" u="none" cap="none" strike="noStrike">
                <a:solidFill>
                  <a:schemeClr val="dk1"/>
                </a:solidFill>
                <a:latin typeface="Times New Roman"/>
                <a:ea typeface="Times New Roman"/>
                <a:cs typeface="Times New Roman"/>
                <a:sym typeface="Times New Roman"/>
              </a:rPr>
              <a:t>Portal do Simples Nacional - MEI</a:t>
            </a:r>
            <a:r>
              <a:rPr b="0" i="0" lang="en-US" sz="2600" u="none" cap="none" strike="noStrike">
                <a:solidFill>
                  <a:schemeClr val="dk1"/>
                </a:solidFill>
                <a:latin typeface="Times New Roman"/>
                <a:ea typeface="Times New Roman"/>
                <a:cs typeface="Times New Roman"/>
                <a:sym typeface="Times New Roman"/>
              </a:rPr>
              <a:t>. Brasil, 2024b. Disponível em: </a:t>
            </a:r>
            <a:r>
              <a:rPr b="0" i="0" lang="en-US" sz="2600" u="sng" cap="none" strike="noStrike">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http://www8.receita.fazenda.gov.br/SimplesNacional/Aplicacoes/ATSPO/pgmei.app/</a:t>
            </a:r>
            <a:r>
              <a:rPr b="0" i="0" lang="en-US" sz="2600" u="none" cap="none" strike="noStrike">
                <a:solidFill>
                  <a:schemeClr val="dk1"/>
                </a:solidFill>
                <a:latin typeface="Times New Roman"/>
                <a:ea typeface="Times New Roman"/>
                <a:cs typeface="Times New Roman"/>
                <a:sym typeface="Times New Roman"/>
              </a:rPr>
              <a:t>. Acesso em: 05 ago. 2024.</a:t>
            </a:r>
            <a:endParaRPr b="0" i="0" sz="26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800"/>
              <a:buFont typeface="Arial"/>
              <a:buNone/>
            </a:pPr>
            <a:r>
              <a:rPr b="0" i="0" lang="en-US" sz="2600" u="none" cap="none" strike="noStrike">
                <a:solidFill>
                  <a:schemeClr val="dk1"/>
                </a:solidFill>
                <a:latin typeface="Times New Roman"/>
                <a:ea typeface="Times New Roman"/>
                <a:cs typeface="Times New Roman"/>
                <a:sym typeface="Times New Roman"/>
              </a:rPr>
              <a:t>INGRACIO ADV. </a:t>
            </a:r>
            <a:r>
              <a:rPr b="1" i="0" lang="en-US" sz="2600" u="none" cap="none" strike="noStrike">
                <a:solidFill>
                  <a:schemeClr val="dk1"/>
                </a:solidFill>
                <a:latin typeface="Times New Roman"/>
                <a:ea typeface="Times New Roman"/>
                <a:cs typeface="Times New Roman"/>
                <a:sym typeface="Times New Roman"/>
              </a:rPr>
              <a:t>Era CLT e virei MEI: como fica minha aposentadoria?</a:t>
            </a:r>
            <a:r>
              <a:rPr b="0" i="0" lang="en-US" sz="2600" u="none" cap="none" strike="noStrike">
                <a:solidFill>
                  <a:schemeClr val="dk1"/>
                </a:solidFill>
                <a:latin typeface="Times New Roman"/>
                <a:ea typeface="Times New Roman"/>
                <a:cs typeface="Times New Roman"/>
                <a:sym typeface="Times New Roman"/>
              </a:rPr>
              <a:t> Disponível em: </a:t>
            </a:r>
            <a:r>
              <a:rPr b="0" i="0" lang="en-US" sz="2600" u="sng" cap="none" strike="noStrike">
                <a:solidFill>
                  <a:schemeClr val="dk1"/>
                </a:solidFill>
                <a:latin typeface="Times New Roman"/>
                <a:ea typeface="Times New Roman"/>
                <a:cs typeface="Times New Roman"/>
                <a:sym typeface="Times New Roman"/>
                <a:hlinkClick r:id="rId6">
                  <a:extLst>
                    <a:ext uri="{A12FA001-AC4F-418D-AE19-62706E023703}">
                      <ahyp:hlinkClr val="tx"/>
                    </a:ext>
                  </a:extLst>
                </a:hlinkClick>
              </a:rPr>
              <a:t>https://ingracio.adv.br/era-clt-e-virei-mei-como-fica-minha-aposentadoria/#5-como-fazer-a-complementacao-do-das</a:t>
            </a:r>
            <a:r>
              <a:rPr b="0" i="0" lang="en-US" sz="2600" u="none" cap="none" strike="noStrike">
                <a:solidFill>
                  <a:schemeClr val="dk1"/>
                </a:solidFill>
                <a:latin typeface="Times New Roman"/>
                <a:ea typeface="Times New Roman"/>
                <a:cs typeface="Times New Roman"/>
                <a:sym typeface="Times New Roman"/>
              </a:rPr>
              <a:t>. Acesso em: 05 ago. 2024.</a:t>
            </a:r>
            <a:endParaRPr b="0" i="0" sz="26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800"/>
              <a:buFont typeface="Arial"/>
              <a:buNone/>
            </a:pPr>
            <a:r>
              <a:rPr b="0" i="0" lang="en-US" sz="2600" u="none" cap="none" strike="noStrike">
                <a:solidFill>
                  <a:schemeClr val="dk1"/>
                </a:solidFill>
                <a:latin typeface="Times New Roman"/>
                <a:ea typeface="Times New Roman"/>
                <a:cs typeface="Times New Roman"/>
                <a:sym typeface="Times New Roman"/>
              </a:rPr>
              <a:t>BRASIL</a:t>
            </a:r>
            <a:r>
              <a:rPr b="1" i="0" lang="en-US" sz="2600" u="none" cap="none" strike="noStrike">
                <a:solidFill>
                  <a:schemeClr val="dk1"/>
                </a:solidFill>
                <a:latin typeface="Times New Roman"/>
                <a:ea typeface="Times New Roman"/>
                <a:cs typeface="Times New Roman"/>
                <a:sym typeface="Times New Roman"/>
              </a:rPr>
              <a:t>.</a:t>
            </a:r>
            <a:r>
              <a:rPr b="0" i="0" lang="en-US" sz="2600" u="none" cap="none" strike="noStrike">
                <a:solidFill>
                  <a:schemeClr val="dk1"/>
                </a:solidFill>
                <a:latin typeface="Times New Roman"/>
                <a:ea typeface="Times New Roman"/>
                <a:cs typeface="Times New Roman"/>
                <a:sym typeface="Times New Roman"/>
              </a:rPr>
              <a:t> </a:t>
            </a:r>
            <a:r>
              <a:rPr b="1" i="0" lang="en-US" sz="2600" u="none" cap="none" strike="noStrike">
                <a:solidFill>
                  <a:schemeClr val="dk1"/>
                </a:solidFill>
                <a:latin typeface="Times New Roman"/>
                <a:ea typeface="Times New Roman"/>
                <a:cs typeface="Times New Roman"/>
                <a:sym typeface="Times New Roman"/>
              </a:rPr>
              <a:t>Códigos de Receita de Contribuição Previdenciária</a:t>
            </a:r>
            <a:r>
              <a:rPr b="0" i="0" lang="en-US" sz="2600" u="none" cap="none" strike="noStrike">
                <a:solidFill>
                  <a:schemeClr val="dk1"/>
                </a:solidFill>
                <a:latin typeface="Times New Roman"/>
                <a:ea typeface="Times New Roman"/>
                <a:cs typeface="Times New Roman"/>
                <a:sym typeface="Times New Roman"/>
              </a:rPr>
              <a:t>. Brasil, 2024c. Disponível em: https://www.gov.br/receitafederal/pt-br/assuntos/orientacao-tributaria/pagamentos-e-parcelamentos/codigos-de-receita/codigos-de-receita-de-contribuicao-previdenciaria. Acesso em: 05 ago. 2024.</a:t>
            </a:r>
            <a:endParaRPr b="0" i="0" sz="26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800"/>
              <a:buFont typeface="Arial"/>
              <a:buNone/>
            </a:pPr>
            <a:r>
              <a:rPr b="0" i="0" lang="en-US" sz="2600" u="none" cap="none" strike="noStrike">
                <a:solidFill>
                  <a:schemeClr val="dk1"/>
                </a:solidFill>
                <a:latin typeface="Times New Roman"/>
                <a:ea typeface="Times New Roman"/>
                <a:cs typeface="Times New Roman"/>
                <a:sym typeface="Times New Roman"/>
              </a:rPr>
              <a:t>ONZE. Previdência privada. 2024. Disponível em: </a:t>
            </a:r>
            <a:r>
              <a:rPr b="0" i="0" lang="en-US" sz="2600" u="sng" cap="none" strike="noStrike">
                <a:solidFill>
                  <a:schemeClr val="hlink"/>
                </a:solidFill>
                <a:latin typeface="Times New Roman"/>
                <a:ea typeface="Times New Roman"/>
                <a:cs typeface="Times New Roman"/>
                <a:sym typeface="Times New Roman"/>
                <a:hlinkClick r:id="rId7"/>
              </a:rPr>
              <a:t>https://www.onze.com.br/blog/previdencia-privada-corporativa/</a:t>
            </a:r>
            <a:r>
              <a:rPr b="0" i="0" lang="en-US" sz="2600" u="none" cap="none" strike="noStrike">
                <a:solidFill>
                  <a:schemeClr val="dk1"/>
                </a:solidFill>
                <a:latin typeface="Times New Roman"/>
                <a:ea typeface="Times New Roman"/>
                <a:cs typeface="Times New Roman"/>
                <a:sym typeface="Times New Roman"/>
              </a:rPr>
              <a:t>. Acesso em: 05 ago. 2024.</a:t>
            </a:r>
            <a:endParaRPr b="0" i="0" sz="2600" u="none" cap="none" strike="noStrike">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800"/>
              <a:buFont typeface="Arial"/>
              <a:buNone/>
            </a:pPr>
            <a:r>
              <a:rPr lang="en-US" sz="2600">
                <a:solidFill>
                  <a:schemeClr val="dk1"/>
                </a:solidFill>
                <a:latin typeface="Times New Roman"/>
                <a:ea typeface="Times New Roman"/>
                <a:cs typeface="Times New Roman"/>
                <a:sym typeface="Times New Roman"/>
              </a:rPr>
              <a:t>Blog Bling. </a:t>
            </a:r>
            <a:r>
              <a:rPr b="1" lang="en-US" sz="2600">
                <a:solidFill>
                  <a:schemeClr val="dk1"/>
                </a:solidFill>
                <a:latin typeface="Times New Roman"/>
                <a:ea typeface="Times New Roman"/>
                <a:cs typeface="Times New Roman"/>
                <a:sym typeface="Times New Roman"/>
              </a:rPr>
              <a:t>Direitos do MEI: quais são e como garantir acesso a eles?</a:t>
            </a:r>
            <a:r>
              <a:rPr lang="en-US" sz="2600">
                <a:solidFill>
                  <a:schemeClr val="dk1"/>
                </a:solidFill>
                <a:latin typeface="Times New Roman"/>
                <a:ea typeface="Times New Roman"/>
                <a:cs typeface="Times New Roman"/>
                <a:sym typeface="Times New Roman"/>
              </a:rPr>
              <a:t> Blog. bling, 2023. Disponível em: </a:t>
            </a:r>
            <a:r>
              <a:rPr lang="en-US" sz="2600" u="sng">
                <a:solidFill>
                  <a:schemeClr val="hlink"/>
                </a:solidFill>
                <a:latin typeface="Times New Roman"/>
                <a:ea typeface="Times New Roman"/>
                <a:cs typeface="Times New Roman"/>
                <a:sym typeface="Times New Roman"/>
                <a:hlinkClick r:id="rId8"/>
              </a:rPr>
              <a:t>https://blog.bling.com.br/direitos-previdenciarios-do-mei-inss/</a:t>
            </a:r>
            <a:r>
              <a:rPr lang="en-US" sz="2600">
                <a:solidFill>
                  <a:schemeClr val="dk1"/>
                </a:solidFill>
                <a:latin typeface="Times New Roman"/>
                <a:ea typeface="Times New Roman"/>
                <a:cs typeface="Times New Roman"/>
                <a:sym typeface="Times New Roman"/>
              </a:rPr>
              <a:t>. Acesso em: 05 de ago. 2024.</a:t>
            </a:r>
            <a:endParaRPr sz="2600">
              <a:solidFill>
                <a:schemeClr val="dk1"/>
              </a:solidFill>
              <a:latin typeface="Times New Roman"/>
              <a:ea typeface="Times New Roman"/>
              <a:cs typeface="Times New Roman"/>
              <a:sym typeface="Times New Roman"/>
            </a:endParaRPr>
          </a:p>
          <a:p>
            <a:pPr indent="0" lvl="0" marL="12700" marR="92075" rtl="0" algn="l">
              <a:lnSpc>
                <a:spcPct val="118750"/>
              </a:lnSpc>
              <a:spcBef>
                <a:spcPts val="220"/>
              </a:spcBef>
              <a:spcAft>
                <a:spcPts val="0"/>
              </a:spcAft>
              <a:buClr>
                <a:srgbClr val="000000"/>
              </a:buClr>
              <a:buSzPts val="2800"/>
              <a:buFont typeface="Arial"/>
              <a:buNone/>
            </a:pPr>
            <a:r>
              <a:t/>
            </a:r>
            <a:endParaRPr b="0" i="0" sz="2600" u="none" cap="none" strike="noStrike">
              <a:solidFill>
                <a:schemeClr val="dk1"/>
              </a:solidFill>
              <a:latin typeface="Times New Roman"/>
              <a:ea typeface="Times New Roman"/>
              <a:cs typeface="Times New Roman"/>
              <a:sym typeface="Times New Roman"/>
            </a:endParaRPr>
          </a:p>
        </p:txBody>
      </p:sp>
      <p:sp>
        <p:nvSpPr>
          <p:cNvPr id="382" name="Google Shape;382;p21"/>
          <p:cNvSpPr txBox="1"/>
          <p:nvPr>
            <p:ph type="title"/>
          </p:nvPr>
        </p:nvSpPr>
        <p:spPr>
          <a:xfrm>
            <a:off x="5753748" y="119607"/>
            <a:ext cx="6014400" cy="1321200"/>
          </a:xfrm>
          <a:prstGeom prst="rect">
            <a:avLst/>
          </a:prstGeom>
          <a:noFill/>
          <a:ln>
            <a:noFill/>
          </a:ln>
        </p:spPr>
        <p:txBody>
          <a:bodyPr anchorCtr="0" anchor="t" bIns="0" lIns="0" spcFirstLastPara="1" rIns="0" wrap="square" tIns="12700">
            <a:spAutoFit/>
          </a:bodyPr>
          <a:lstStyle/>
          <a:p>
            <a:pPr indent="0" lvl="0" marL="19685" rtl="0" algn="l">
              <a:lnSpc>
                <a:spcPct val="100000"/>
              </a:lnSpc>
              <a:spcBef>
                <a:spcPts val="0"/>
              </a:spcBef>
              <a:spcAft>
                <a:spcPts val="0"/>
              </a:spcAft>
              <a:buSzPts val="1400"/>
              <a:buNone/>
            </a:pPr>
            <a:r>
              <a:rPr lang="en-US" sz="8500"/>
              <a:t>Referências</a:t>
            </a:r>
            <a:endParaRPr sz="8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
          <p:cNvPicPr preferRelativeResize="0"/>
          <p:nvPr/>
        </p:nvPicPr>
        <p:blipFill rotWithShape="1">
          <a:blip r:embed="rId3">
            <a:alphaModFix/>
          </a:blip>
          <a:srcRect b="0" l="0" r="0" t="0"/>
          <a:stretch/>
        </p:blipFill>
        <p:spPr>
          <a:xfrm>
            <a:off x="1046942" y="4908474"/>
            <a:ext cx="2181223" cy="4114798"/>
          </a:xfrm>
          <a:prstGeom prst="rect">
            <a:avLst/>
          </a:prstGeom>
          <a:noFill/>
          <a:ln>
            <a:noFill/>
          </a:ln>
        </p:spPr>
      </p:pic>
      <p:grpSp>
        <p:nvGrpSpPr>
          <p:cNvPr id="127" name="Google Shape;127;p3"/>
          <p:cNvGrpSpPr/>
          <p:nvPr/>
        </p:nvGrpSpPr>
        <p:grpSpPr>
          <a:xfrm>
            <a:off x="9142773" y="7634440"/>
            <a:ext cx="3248023" cy="2162173"/>
            <a:chOff x="7519382" y="6127005"/>
            <a:chExt cx="3248023" cy="2162173"/>
          </a:xfrm>
        </p:grpSpPr>
        <p:pic>
          <p:nvPicPr>
            <p:cNvPr id="128" name="Google Shape;128;p3"/>
            <p:cNvPicPr preferRelativeResize="0"/>
            <p:nvPr/>
          </p:nvPicPr>
          <p:blipFill rotWithShape="1">
            <a:blip r:embed="rId4">
              <a:alphaModFix/>
            </a:blip>
            <a:srcRect b="0" l="0" r="0" t="0"/>
            <a:stretch/>
          </p:blipFill>
          <p:spPr>
            <a:xfrm>
              <a:off x="7519382" y="6127005"/>
              <a:ext cx="3248023" cy="2162173"/>
            </a:xfrm>
            <a:prstGeom prst="rect">
              <a:avLst/>
            </a:prstGeom>
            <a:noFill/>
            <a:ln>
              <a:noFill/>
            </a:ln>
          </p:spPr>
        </p:pic>
        <p:sp>
          <p:nvSpPr>
            <p:cNvPr id="129" name="Google Shape;129;p3"/>
            <p:cNvSpPr/>
            <p:nvPr/>
          </p:nvSpPr>
          <p:spPr>
            <a:xfrm>
              <a:off x="9308297" y="6721063"/>
              <a:ext cx="262890" cy="361950"/>
            </a:xfrm>
            <a:custGeom>
              <a:rect b="b" l="l" r="r" t="t"/>
              <a:pathLst>
                <a:path extrusionOk="0" h="361950" w="262890">
                  <a:moveTo>
                    <a:pt x="262288" y="361646"/>
                  </a:moveTo>
                  <a:lnTo>
                    <a:pt x="0" y="361646"/>
                  </a:lnTo>
                  <a:lnTo>
                    <a:pt x="131144" y="0"/>
                  </a:lnTo>
                  <a:lnTo>
                    <a:pt x="262288" y="36164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30" name="Google Shape;130;p3"/>
          <p:cNvPicPr preferRelativeResize="0"/>
          <p:nvPr/>
        </p:nvPicPr>
        <p:blipFill rotWithShape="1">
          <a:blip r:embed="rId5">
            <a:alphaModFix/>
          </a:blip>
          <a:srcRect b="0" l="0" r="0" t="0"/>
          <a:stretch/>
        </p:blipFill>
        <p:spPr>
          <a:xfrm>
            <a:off x="12629825" y="7482263"/>
            <a:ext cx="4714874" cy="2314574"/>
          </a:xfrm>
          <a:prstGeom prst="rect">
            <a:avLst/>
          </a:prstGeom>
          <a:noFill/>
          <a:ln>
            <a:noFill/>
          </a:ln>
        </p:spPr>
      </p:pic>
      <p:sp>
        <p:nvSpPr>
          <p:cNvPr id="131" name="Google Shape;131;p3"/>
          <p:cNvSpPr txBox="1"/>
          <p:nvPr/>
        </p:nvSpPr>
        <p:spPr>
          <a:xfrm>
            <a:off x="895176" y="3717575"/>
            <a:ext cx="5725800" cy="782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Arial"/>
                <a:ea typeface="Arial"/>
                <a:cs typeface="Arial"/>
                <a:sym typeface="Arial"/>
              </a:rPr>
              <a:t>Um oferecimento:</a:t>
            </a:r>
            <a:endParaRPr b="0" i="0" sz="5000" u="none" cap="none" strike="noStrike">
              <a:solidFill>
                <a:schemeClr val="dk1"/>
              </a:solidFill>
              <a:latin typeface="Arial"/>
              <a:ea typeface="Arial"/>
              <a:cs typeface="Arial"/>
              <a:sym typeface="Arial"/>
            </a:endParaRPr>
          </a:p>
        </p:txBody>
      </p:sp>
      <p:sp>
        <p:nvSpPr>
          <p:cNvPr id="132" name="Google Shape;132;p3"/>
          <p:cNvSpPr txBox="1"/>
          <p:nvPr>
            <p:ph type="title"/>
          </p:nvPr>
        </p:nvSpPr>
        <p:spPr>
          <a:xfrm>
            <a:off x="895172" y="412109"/>
            <a:ext cx="4688205" cy="1187450"/>
          </a:xfrm>
          <a:prstGeom prst="rect">
            <a:avLst/>
          </a:prstGeom>
          <a:noFill/>
          <a:ln>
            <a:noFill/>
          </a:ln>
        </p:spPr>
        <p:txBody>
          <a:bodyPr anchorCtr="0" anchor="t" bIns="0" lIns="0" spcFirstLastPara="1" rIns="0" wrap="square" tIns="75550">
            <a:spAutoFit/>
          </a:bodyPr>
          <a:lstStyle/>
          <a:p>
            <a:pPr indent="0" lvl="0" marL="12700" rtl="0" algn="l">
              <a:lnSpc>
                <a:spcPct val="100000"/>
              </a:lnSpc>
              <a:spcBef>
                <a:spcPts val="0"/>
              </a:spcBef>
              <a:spcAft>
                <a:spcPts val="0"/>
              </a:spcAft>
              <a:buSzPts val="1400"/>
              <a:buNone/>
            </a:pPr>
            <a:r>
              <a:rPr lang="en-US" sz="3400">
                <a:latin typeface="Arial"/>
                <a:ea typeface="Arial"/>
                <a:cs typeface="Arial"/>
                <a:sym typeface="Arial"/>
              </a:rPr>
              <a:t>Contato:</a:t>
            </a:r>
            <a:endParaRPr sz="3400">
              <a:latin typeface="Arial"/>
              <a:ea typeface="Arial"/>
              <a:cs typeface="Arial"/>
              <a:sym typeface="Arial"/>
            </a:endParaRPr>
          </a:p>
          <a:p>
            <a:pPr indent="0" lvl="0" marL="12700" rtl="0" algn="l">
              <a:lnSpc>
                <a:spcPct val="100000"/>
              </a:lnSpc>
              <a:spcBef>
                <a:spcPts val="495"/>
              </a:spcBef>
              <a:spcAft>
                <a:spcPts val="0"/>
              </a:spcAft>
              <a:buSzPts val="1400"/>
              <a:buNone/>
            </a:pPr>
            <a:r>
              <a:rPr i="1" lang="en-US" sz="3400" u="sng">
                <a:solidFill>
                  <a:schemeClr val="hlink"/>
                </a:solidFill>
                <a:latin typeface="Arial"/>
                <a:ea typeface="Arial"/>
                <a:cs typeface="Arial"/>
                <a:sym typeface="Arial"/>
                <a:hlinkClick r:id="rId6"/>
              </a:rPr>
              <a:t>ace12023.2@gmail.com</a:t>
            </a:r>
            <a:endParaRPr sz="3400">
              <a:latin typeface="Arial"/>
              <a:ea typeface="Arial"/>
              <a:cs typeface="Arial"/>
              <a:sym typeface="Arial"/>
            </a:endParaRPr>
          </a:p>
        </p:txBody>
      </p:sp>
      <p:sp>
        <p:nvSpPr>
          <p:cNvPr id="133" name="Google Shape;133;p3"/>
          <p:cNvSpPr txBox="1"/>
          <p:nvPr/>
        </p:nvSpPr>
        <p:spPr>
          <a:xfrm>
            <a:off x="8680174" y="206403"/>
            <a:ext cx="7877700" cy="7247400"/>
          </a:xfrm>
          <a:prstGeom prst="rect">
            <a:avLst/>
          </a:prstGeom>
          <a:solidFill>
            <a:schemeClr val="lt1"/>
          </a:solidFill>
          <a:ln>
            <a:noFill/>
          </a:ln>
        </p:spPr>
        <p:txBody>
          <a:bodyPr anchorCtr="0" anchor="t" bIns="0" lIns="0" spcFirstLastPara="1" rIns="0" wrap="square" tIns="64125">
            <a:spAutoFit/>
          </a:bodyPr>
          <a:lstStyle/>
          <a:p>
            <a:pPr indent="0" lvl="0" marL="917575" marR="908050" rtl="0" algn="ctr">
              <a:lnSpc>
                <a:spcPct val="109000"/>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AMANDA MARQUES INÁCIO PEREIRA  ANDERSON HENRIQUE DA SILVA</a:t>
            </a:r>
            <a:endParaRPr b="0" i="0" sz="2700" u="none" cap="none" strike="noStrike">
              <a:solidFill>
                <a:schemeClr val="dk1"/>
              </a:solidFill>
              <a:latin typeface="Times New Roman"/>
              <a:ea typeface="Times New Roman"/>
              <a:cs typeface="Times New Roman"/>
              <a:sym typeface="Times New Roman"/>
            </a:endParaRPr>
          </a:p>
          <a:p>
            <a:pPr indent="0" lvl="0" marL="8890" marR="0" rtl="0" algn="ctr">
              <a:lnSpc>
                <a:spcPct val="101290"/>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ANTÔNIO JOSÉ PLÁCIDO DE MÉLLO JÚNIOR</a:t>
            </a:r>
            <a:endParaRPr b="0" i="0" sz="2700" u="none" cap="none" strike="noStrike">
              <a:solidFill>
                <a:schemeClr val="dk1"/>
              </a:solidFill>
              <a:latin typeface="Times New Roman"/>
              <a:ea typeface="Times New Roman"/>
              <a:cs typeface="Times New Roman"/>
              <a:sym typeface="Times New Roman"/>
            </a:endParaRPr>
          </a:p>
          <a:p>
            <a:pPr indent="1247775" lvl="0" marL="1050925" marR="1035685" rtl="0" algn="ctr">
              <a:lnSpc>
                <a:spcPct val="109000"/>
              </a:lnSpc>
              <a:spcBef>
                <a:spcPts val="225"/>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ADENILSON JÚNIOR  GIOVANNA LEMOS PAULO DE LIMA</a:t>
            </a:r>
            <a:endParaRPr b="0" i="0" sz="2700" u="none" cap="none" strike="noStrike">
              <a:solidFill>
                <a:schemeClr val="dk1"/>
              </a:solidFill>
              <a:latin typeface="Times New Roman"/>
              <a:ea typeface="Times New Roman"/>
              <a:cs typeface="Times New Roman"/>
              <a:sym typeface="Times New Roman"/>
            </a:endParaRPr>
          </a:p>
          <a:p>
            <a:pPr indent="0" lvl="0" marL="3175" marR="0" rtl="0" algn="ctr">
              <a:lnSpc>
                <a:spcPct val="101290"/>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KELLY MAYSA CAVALCANTE DA SILVA</a:t>
            </a:r>
            <a:endParaRPr b="0" i="0" sz="2700" u="none" cap="none" strike="noStrike">
              <a:solidFill>
                <a:schemeClr val="dk1"/>
              </a:solidFill>
              <a:latin typeface="Times New Roman"/>
              <a:ea typeface="Times New Roman"/>
              <a:cs typeface="Times New Roman"/>
              <a:sym typeface="Times New Roman"/>
            </a:endParaRPr>
          </a:p>
          <a:p>
            <a:pPr indent="0" lvl="0" marL="907414" marR="905510" rtl="0" algn="ctr">
              <a:lnSpc>
                <a:spcPct val="109000"/>
              </a:lnSpc>
              <a:spcBef>
                <a:spcPts val="22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LETÍCIA MARIANNE ANDRADE ALVES  LEONARDO BARBOSA DA SILVA  MATHEUS ESDRAS</a:t>
            </a:r>
            <a:endParaRPr b="0" i="0" sz="2700" u="none" cap="none" strike="noStrike">
              <a:solidFill>
                <a:schemeClr val="dk1"/>
              </a:solidFill>
              <a:latin typeface="Times New Roman"/>
              <a:ea typeface="Times New Roman"/>
              <a:cs typeface="Times New Roman"/>
              <a:sym typeface="Times New Roman"/>
            </a:endParaRPr>
          </a:p>
          <a:p>
            <a:pPr indent="0" lvl="0" marL="5080" marR="0" rtl="0" algn="ctr">
              <a:lnSpc>
                <a:spcPct val="101129"/>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RAMERSON DA SILVA VILELA DOS SANTOS</a:t>
            </a:r>
            <a:endParaRPr b="0" i="0" sz="2700" u="none" cap="none" strike="noStrike">
              <a:solidFill>
                <a:schemeClr val="dk1"/>
              </a:solidFill>
              <a:latin typeface="Times New Roman"/>
              <a:ea typeface="Times New Roman"/>
              <a:cs typeface="Times New Roman"/>
              <a:sym typeface="Times New Roman"/>
            </a:endParaRPr>
          </a:p>
          <a:p>
            <a:pPr indent="0" lvl="0" marL="12700" marR="5080" rtl="0" algn="ctr">
              <a:lnSpc>
                <a:spcPct val="109000"/>
              </a:lnSpc>
              <a:spcBef>
                <a:spcPts val="225"/>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ROGERIO VINICIUS VERÇOSA SANTOS DA SILVA  VICTOR FARIAS SANTOS</a:t>
            </a:r>
            <a:endParaRPr b="0" i="0" sz="2700" u="none" cap="none" strike="noStrike">
              <a:solidFill>
                <a:schemeClr val="dk1"/>
              </a:solidFill>
              <a:latin typeface="Times New Roman"/>
              <a:ea typeface="Times New Roman"/>
              <a:cs typeface="Times New Roman"/>
              <a:sym typeface="Times New Roman"/>
            </a:endParaRPr>
          </a:p>
          <a:p>
            <a:pPr indent="0" lvl="0" marL="3175" marR="0" rtl="0" algn="ctr">
              <a:lnSpc>
                <a:spcPct val="106935"/>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VINÍCIUS BARBOSA</a:t>
            </a:r>
            <a:endParaRPr b="0" i="0" sz="2700" u="none" cap="none" strike="noStrike">
              <a:solidFill>
                <a:schemeClr val="dk1"/>
              </a:solidFill>
              <a:latin typeface="Times New Roman"/>
              <a:ea typeface="Times New Roman"/>
              <a:cs typeface="Times New Roman"/>
              <a:sym typeface="Times New Roman"/>
            </a:endParaRPr>
          </a:p>
          <a:p>
            <a:pPr indent="0" lvl="0" marL="3175" marR="0" rtl="0" algn="ctr">
              <a:lnSpc>
                <a:spcPct val="106935"/>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EUGÊNIO GONZAGA DA SILVA NETO</a:t>
            </a:r>
            <a:endParaRPr b="0" i="0" sz="2700" u="none" cap="none" strike="noStrike">
              <a:solidFill>
                <a:srgbClr val="000000"/>
              </a:solidFill>
              <a:latin typeface="Times New Roman"/>
              <a:ea typeface="Times New Roman"/>
              <a:cs typeface="Times New Roman"/>
              <a:sym typeface="Times New Roman"/>
            </a:endParaRPr>
          </a:p>
          <a:p>
            <a:pPr indent="0" lvl="0" marL="3175" marR="0" rtl="0" algn="ctr">
              <a:lnSpc>
                <a:spcPct val="106935"/>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MANOEL VINÍCIUS DE OLIVEIRA FLORENTINO</a:t>
            </a:r>
            <a:endParaRPr b="0" i="0" sz="27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nvSpPr>
        <p:spPr>
          <a:xfrm>
            <a:off x="937796" y="4572000"/>
            <a:ext cx="17206200" cy="1485900"/>
          </a:xfrm>
          <a:prstGeom prst="rect">
            <a:avLst/>
          </a:prstGeom>
          <a:noFill/>
          <a:ln>
            <a:noFill/>
          </a:ln>
        </p:spPr>
        <p:txBody>
          <a:bodyPr anchorCtr="0" anchor="t" bIns="0" lIns="0" spcFirstLastPara="1" rIns="0" wrap="square" tIns="8250">
            <a:spAutoFit/>
          </a:bodyPr>
          <a:lstStyle/>
          <a:p>
            <a:pPr indent="0" lvl="0" marL="12700" marR="5080" rtl="0" algn="l">
              <a:lnSpc>
                <a:spcPct val="100299"/>
              </a:lnSpc>
              <a:spcBef>
                <a:spcPts val="0"/>
              </a:spcBef>
              <a:spcAft>
                <a:spcPts val="0"/>
              </a:spcAft>
              <a:buClr>
                <a:srgbClr val="000000"/>
              </a:buClr>
              <a:buSzPts val="9600"/>
              <a:buFont typeface="Arial"/>
              <a:buNone/>
            </a:pPr>
            <a:r>
              <a:rPr b="0" i="0" lang="en-US" sz="9600" u="none" cap="none" strike="noStrike">
                <a:solidFill>
                  <a:schemeClr val="dk1"/>
                </a:solidFill>
                <a:latin typeface="Trebuchet MS"/>
                <a:ea typeface="Trebuchet MS"/>
                <a:cs typeface="Trebuchet MS"/>
                <a:sym typeface="Trebuchet MS"/>
              </a:rPr>
              <a:t> PREVIDÊNCIA PARA	 O	 MEI</a:t>
            </a:r>
            <a:endParaRPr b="0" i="0" sz="1400" u="none" cap="none" strike="noStrike">
              <a:solidFill>
                <a:srgbClr val="000000"/>
              </a:solidFill>
              <a:latin typeface="Arial"/>
              <a:ea typeface="Arial"/>
              <a:cs typeface="Arial"/>
              <a:sym typeface="Arial"/>
            </a:endParaRPr>
          </a:p>
        </p:txBody>
      </p:sp>
      <p:pic>
        <p:nvPicPr>
          <p:cNvPr id="139" name="Google Shape;139;p4"/>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grpSp>
        <p:nvGrpSpPr>
          <p:cNvPr id="140" name="Google Shape;140;p4"/>
          <p:cNvGrpSpPr/>
          <p:nvPr/>
        </p:nvGrpSpPr>
        <p:grpSpPr>
          <a:xfrm>
            <a:off x="15657873" y="0"/>
            <a:ext cx="914400" cy="3581400"/>
            <a:chOff x="15657873" y="0"/>
            <a:chExt cx="914400" cy="3581400"/>
          </a:xfrm>
        </p:grpSpPr>
        <p:sp>
          <p:nvSpPr>
            <p:cNvPr id="141" name="Google Shape;141;p4"/>
            <p:cNvSpPr/>
            <p:nvPr/>
          </p:nvSpPr>
          <p:spPr>
            <a:xfrm>
              <a:off x="15657873" y="0"/>
              <a:ext cx="914400" cy="3581400"/>
            </a:xfrm>
            <a:custGeom>
              <a:rect b="b" l="l" r="r" t="t"/>
              <a:pathLst>
                <a:path extrusionOk="0" h="3581400" w="914400">
                  <a:moveTo>
                    <a:pt x="457199" y="3581399"/>
                  </a:moveTo>
                  <a:lnTo>
                    <a:pt x="0" y="3124199"/>
                  </a:lnTo>
                  <a:lnTo>
                    <a:pt x="0" y="0"/>
                  </a:lnTo>
                  <a:lnTo>
                    <a:pt x="914399" y="0"/>
                  </a:lnTo>
                  <a:lnTo>
                    <a:pt x="914399" y="3124199"/>
                  </a:lnTo>
                  <a:lnTo>
                    <a:pt x="457199" y="35813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4"/>
            <p:cNvSpPr/>
            <p:nvPr/>
          </p:nvSpPr>
          <p:spPr>
            <a:xfrm>
              <a:off x="15657873" y="0"/>
              <a:ext cx="914400" cy="3581400"/>
            </a:xfrm>
            <a:custGeom>
              <a:rect b="b" l="l" r="r" t="t"/>
              <a:pathLst>
                <a:path extrusionOk="0" h="3581400" w="914400">
                  <a:moveTo>
                    <a:pt x="914399" y="0"/>
                  </a:moveTo>
                  <a:lnTo>
                    <a:pt x="914399" y="3124199"/>
                  </a:lnTo>
                  <a:lnTo>
                    <a:pt x="457199" y="3581399"/>
                  </a:lnTo>
                  <a:lnTo>
                    <a:pt x="0" y="3124199"/>
                  </a:lnTo>
                  <a:lnTo>
                    <a:pt x="0" y="0"/>
                  </a:lnTo>
                  <a:lnTo>
                    <a:pt x="914399"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4"/>
          <p:cNvSpPr txBox="1"/>
          <p:nvPr/>
        </p:nvSpPr>
        <p:spPr>
          <a:xfrm>
            <a:off x="1444625" y="2926075"/>
            <a:ext cx="1984500" cy="4437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42525"/>
                </a:solidFill>
                <a:latin typeface="Arial"/>
                <a:ea typeface="Arial"/>
                <a:cs typeface="Arial"/>
                <a:sym typeface="Arial"/>
              </a:rPr>
              <a:t>TEMA 12:</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5"/>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pic>
        <p:nvPicPr>
          <p:cNvPr id="149" name="Google Shape;149;p5"/>
          <p:cNvPicPr preferRelativeResize="0"/>
          <p:nvPr/>
        </p:nvPicPr>
        <p:blipFill rotWithShape="1">
          <a:blip r:embed="rId4">
            <a:alphaModFix/>
          </a:blip>
          <a:srcRect b="0" l="0" r="0" t="0"/>
          <a:stretch/>
        </p:blipFill>
        <p:spPr>
          <a:xfrm>
            <a:off x="17100948" y="200711"/>
            <a:ext cx="115454" cy="115175"/>
          </a:xfrm>
          <a:prstGeom prst="rect">
            <a:avLst/>
          </a:prstGeom>
          <a:noFill/>
          <a:ln>
            <a:noFill/>
          </a:ln>
        </p:spPr>
      </p:pic>
      <p:pic>
        <p:nvPicPr>
          <p:cNvPr id="150" name="Google Shape;150;p5"/>
          <p:cNvPicPr preferRelativeResize="0"/>
          <p:nvPr/>
        </p:nvPicPr>
        <p:blipFill rotWithShape="1">
          <a:blip r:embed="rId5">
            <a:alphaModFix/>
          </a:blip>
          <a:srcRect b="0" l="0" r="0" t="0"/>
          <a:stretch/>
        </p:blipFill>
        <p:spPr>
          <a:xfrm>
            <a:off x="17827442" y="199625"/>
            <a:ext cx="115454" cy="115173"/>
          </a:xfrm>
          <a:prstGeom prst="rect">
            <a:avLst/>
          </a:prstGeom>
          <a:noFill/>
          <a:ln>
            <a:noFill/>
          </a:ln>
        </p:spPr>
      </p:pic>
      <p:pic>
        <p:nvPicPr>
          <p:cNvPr id="151" name="Google Shape;151;p5"/>
          <p:cNvPicPr preferRelativeResize="0"/>
          <p:nvPr/>
        </p:nvPicPr>
        <p:blipFill rotWithShape="1">
          <a:blip r:embed="rId6">
            <a:alphaModFix/>
          </a:blip>
          <a:srcRect b="0" l="0" r="0" t="0"/>
          <a:stretch/>
        </p:blipFill>
        <p:spPr>
          <a:xfrm>
            <a:off x="17100948" y="867857"/>
            <a:ext cx="115454" cy="115174"/>
          </a:xfrm>
          <a:prstGeom prst="rect">
            <a:avLst/>
          </a:prstGeom>
          <a:noFill/>
          <a:ln>
            <a:noFill/>
          </a:ln>
        </p:spPr>
      </p:pic>
      <p:pic>
        <p:nvPicPr>
          <p:cNvPr id="152" name="Google Shape;152;p5"/>
          <p:cNvPicPr preferRelativeResize="0"/>
          <p:nvPr/>
        </p:nvPicPr>
        <p:blipFill rotWithShape="1">
          <a:blip r:embed="rId5">
            <a:alphaModFix/>
          </a:blip>
          <a:srcRect b="0" l="0" r="0" t="0"/>
          <a:stretch/>
        </p:blipFill>
        <p:spPr>
          <a:xfrm>
            <a:off x="17827442" y="867857"/>
            <a:ext cx="115454" cy="115174"/>
          </a:xfrm>
          <a:prstGeom prst="rect">
            <a:avLst/>
          </a:prstGeom>
          <a:noFill/>
          <a:ln>
            <a:noFill/>
          </a:ln>
        </p:spPr>
      </p:pic>
      <p:pic>
        <p:nvPicPr>
          <p:cNvPr id="153" name="Google Shape;153;p5"/>
          <p:cNvPicPr preferRelativeResize="0"/>
          <p:nvPr/>
        </p:nvPicPr>
        <p:blipFill rotWithShape="1">
          <a:blip r:embed="rId6">
            <a:alphaModFix/>
          </a:blip>
          <a:srcRect b="0" l="0" r="0" t="0"/>
          <a:stretch/>
        </p:blipFill>
        <p:spPr>
          <a:xfrm>
            <a:off x="17100948" y="1555647"/>
            <a:ext cx="115452" cy="115175"/>
          </a:xfrm>
          <a:prstGeom prst="rect">
            <a:avLst/>
          </a:prstGeom>
          <a:noFill/>
          <a:ln>
            <a:noFill/>
          </a:ln>
        </p:spPr>
      </p:pic>
      <p:pic>
        <p:nvPicPr>
          <p:cNvPr id="154" name="Google Shape;154;p5"/>
          <p:cNvPicPr preferRelativeResize="0"/>
          <p:nvPr/>
        </p:nvPicPr>
        <p:blipFill rotWithShape="1">
          <a:blip r:embed="rId5">
            <a:alphaModFix/>
          </a:blip>
          <a:srcRect b="0" l="0" r="0" t="0"/>
          <a:stretch/>
        </p:blipFill>
        <p:spPr>
          <a:xfrm>
            <a:off x="17827442" y="1555647"/>
            <a:ext cx="115454" cy="115175"/>
          </a:xfrm>
          <a:prstGeom prst="rect">
            <a:avLst/>
          </a:prstGeom>
          <a:noFill/>
          <a:ln>
            <a:noFill/>
          </a:ln>
        </p:spPr>
      </p:pic>
      <p:pic>
        <p:nvPicPr>
          <p:cNvPr id="155" name="Google Shape;155;p5"/>
          <p:cNvPicPr preferRelativeResize="0"/>
          <p:nvPr/>
        </p:nvPicPr>
        <p:blipFill rotWithShape="1">
          <a:blip r:embed="rId7">
            <a:alphaModFix/>
          </a:blip>
          <a:srcRect b="0" l="0" r="0" t="0"/>
          <a:stretch/>
        </p:blipFill>
        <p:spPr>
          <a:xfrm>
            <a:off x="0" y="1"/>
            <a:ext cx="3112421" cy="10286956"/>
          </a:xfrm>
          <a:prstGeom prst="rect">
            <a:avLst/>
          </a:prstGeom>
          <a:noFill/>
          <a:ln>
            <a:noFill/>
          </a:ln>
        </p:spPr>
      </p:pic>
      <p:pic>
        <p:nvPicPr>
          <p:cNvPr id="156" name="Google Shape;156;p5"/>
          <p:cNvPicPr preferRelativeResize="0"/>
          <p:nvPr/>
        </p:nvPicPr>
        <p:blipFill rotWithShape="1">
          <a:blip r:embed="rId8">
            <a:alphaModFix/>
          </a:blip>
          <a:srcRect b="0" l="0" r="0" t="0"/>
          <a:stretch/>
        </p:blipFill>
        <p:spPr>
          <a:xfrm>
            <a:off x="17102035" y="2223878"/>
            <a:ext cx="115454" cy="115174"/>
          </a:xfrm>
          <a:prstGeom prst="rect">
            <a:avLst/>
          </a:prstGeom>
          <a:noFill/>
          <a:ln>
            <a:noFill/>
          </a:ln>
        </p:spPr>
      </p:pic>
      <p:pic>
        <p:nvPicPr>
          <p:cNvPr id="157" name="Google Shape;157;p5"/>
          <p:cNvPicPr preferRelativeResize="0"/>
          <p:nvPr/>
        </p:nvPicPr>
        <p:blipFill rotWithShape="1">
          <a:blip r:embed="rId9">
            <a:alphaModFix/>
          </a:blip>
          <a:srcRect b="0" l="0" r="0" t="0"/>
          <a:stretch/>
        </p:blipFill>
        <p:spPr>
          <a:xfrm>
            <a:off x="17827442" y="2223878"/>
            <a:ext cx="115454" cy="115174"/>
          </a:xfrm>
          <a:prstGeom prst="rect">
            <a:avLst/>
          </a:prstGeom>
          <a:noFill/>
          <a:ln>
            <a:noFill/>
          </a:ln>
        </p:spPr>
      </p:pic>
      <p:pic>
        <p:nvPicPr>
          <p:cNvPr id="158" name="Google Shape;158;p5"/>
          <p:cNvPicPr preferRelativeResize="0"/>
          <p:nvPr/>
        </p:nvPicPr>
        <p:blipFill rotWithShape="1">
          <a:blip r:embed="rId10">
            <a:alphaModFix/>
          </a:blip>
          <a:srcRect b="0" l="0" r="0" t="0"/>
          <a:stretch/>
        </p:blipFill>
        <p:spPr>
          <a:xfrm>
            <a:off x="17102035" y="2931225"/>
            <a:ext cx="115454" cy="115174"/>
          </a:xfrm>
          <a:prstGeom prst="rect">
            <a:avLst/>
          </a:prstGeom>
          <a:noFill/>
          <a:ln>
            <a:noFill/>
          </a:ln>
        </p:spPr>
      </p:pic>
      <p:pic>
        <p:nvPicPr>
          <p:cNvPr id="159" name="Google Shape;159;p5"/>
          <p:cNvPicPr preferRelativeResize="0"/>
          <p:nvPr/>
        </p:nvPicPr>
        <p:blipFill rotWithShape="1">
          <a:blip r:embed="rId11">
            <a:alphaModFix/>
          </a:blip>
          <a:srcRect b="0" l="0" r="0" t="0"/>
          <a:stretch/>
        </p:blipFill>
        <p:spPr>
          <a:xfrm>
            <a:off x="17827442" y="2931225"/>
            <a:ext cx="115454" cy="115174"/>
          </a:xfrm>
          <a:prstGeom prst="rect">
            <a:avLst/>
          </a:prstGeom>
          <a:noFill/>
          <a:ln>
            <a:noFill/>
          </a:ln>
        </p:spPr>
      </p:pic>
      <p:sp>
        <p:nvSpPr>
          <p:cNvPr id="160" name="Google Shape;160;p5"/>
          <p:cNvSpPr txBox="1"/>
          <p:nvPr/>
        </p:nvSpPr>
        <p:spPr>
          <a:xfrm rot="-5400000">
            <a:off x="-3155617" y="3555500"/>
            <a:ext cx="8961300" cy="2526600"/>
          </a:xfrm>
          <a:prstGeom prst="rect">
            <a:avLst/>
          </a:prstGeom>
          <a:noFill/>
          <a:ln>
            <a:noFill/>
          </a:ln>
        </p:spPr>
        <p:txBody>
          <a:bodyPr anchorCtr="0" anchor="t" bIns="0" lIns="0" spcFirstLastPara="1" rIns="0" wrap="square" tIns="0">
            <a:spAutoFit/>
          </a:bodyPr>
          <a:lstStyle/>
          <a:p>
            <a:pPr indent="0" lvl="0" marL="0" marR="5715" rtl="0" algn="l">
              <a:lnSpc>
                <a:spcPct val="118444"/>
              </a:lnSpc>
              <a:spcBef>
                <a:spcPts val="0"/>
              </a:spcBef>
              <a:spcAft>
                <a:spcPts val="0"/>
              </a:spcAft>
              <a:buClr>
                <a:srgbClr val="000000"/>
              </a:buClr>
              <a:buSzPts val="7400"/>
              <a:buFont typeface="Arial"/>
              <a:buNone/>
            </a:pPr>
            <a:r>
              <a:rPr b="0" i="0" lang="en-US" sz="7400" u="none" cap="none" strike="noStrike">
                <a:solidFill>
                  <a:schemeClr val="dk1"/>
                </a:solidFill>
                <a:latin typeface="Verdana"/>
                <a:ea typeface="Verdana"/>
                <a:cs typeface="Verdana"/>
                <a:sym typeface="Verdana"/>
              </a:rPr>
              <a:t>CONTRIBUIÇÃO</a:t>
            </a:r>
            <a:endParaRPr b="0" i="0" sz="7400" u="none" cap="none" strike="noStrike">
              <a:solidFill>
                <a:schemeClr val="dk1"/>
              </a:solidFill>
              <a:latin typeface="Verdana"/>
              <a:ea typeface="Verdana"/>
              <a:cs typeface="Verdana"/>
              <a:sym typeface="Verdana"/>
            </a:endParaRPr>
          </a:p>
          <a:p>
            <a:pPr indent="0" lvl="0" marL="0" marR="5080" rtl="0" algn="r">
              <a:lnSpc>
                <a:spcPct val="100000"/>
              </a:lnSpc>
              <a:spcBef>
                <a:spcPts val="300"/>
              </a:spcBef>
              <a:spcAft>
                <a:spcPts val="0"/>
              </a:spcAft>
              <a:buClr>
                <a:srgbClr val="000000"/>
              </a:buClr>
              <a:buSzPts val="7400"/>
              <a:buFont typeface="Arial"/>
              <a:buNone/>
            </a:pPr>
            <a:r>
              <a:rPr b="0" i="0" lang="en-US" sz="7400" u="none" cap="none" strike="noStrike">
                <a:solidFill>
                  <a:schemeClr val="dk1"/>
                </a:solidFill>
                <a:latin typeface="Verdana"/>
                <a:ea typeface="Verdana"/>
                <a:cs typeface="Verdana"/>
                <a:sym typeface="Verdana"/>
              </a:rPr>
              <a:t>DO MEI</a:t>
            </a:r>
            <a:endParaRPr b="0" i="0" sz="100" u="none" cap="none" strike="noStrike">
              <a:solidFill>
                <a:srgbClr val="000000"/>
              </a:solidFill>
              <a:latin typeface="Arial"/>
              <a:ea typeface="Arial"/>
              <a:cs typeface="Arial"/>
              <a:sym typeface="Arial"/>
            </a:endParaRPr>
          </a:p>
        </p:txBody>
      </p:sp>
      <p:sp>
        <p:nvSpPr>
          <p:cNvPr id="161" name="Google Shape;161;p5"/>
          <p:cNvSpPr txBox="1"/>
          <p:nvPr>
            <p:ph type="title"/>
          </p:nvPr>
        </p:nvSpPr>
        <p:spPr>
          <a:xfrm>
            <a:off x="5827693" y="610154"/>
            <a:ext cx="11292840" cy="2311400"/>
          </a:xfrm>
          <a:prstGeom prst="rect">
            <a:avLst/>
          </a:prstGeom>
          <a:noFill/>
          <a:ln>
            <a:noFill/>
          </a:ln>
        </p:spPr>
        <p:txBody>
          <a:bodyPr anchorCtr="0" anchor="t" bIns="0" lIns="0" spcFirstLastPara="1" rIns="0" wrap="square" tIns="12700">
            <a:spAutoFit/>
          </a:bodyPr>
          <a:lstStyle/>
          <a:p>
            <a:pPr indent="0" lvl="0" marL="12700" marR="5080" rtl="0" algn="l">
              <a:lnSpc>
                <a:spcPct val="125000"/>
              </a:lnSpc>
              <a:spcBef>
                <a:spcPts val="0"/>
              </a:spcBef>
              <a:spcAft>
                <a:spcPts val="0"/>
              </a:spcAft>
              <a:buSzPts val="1400"/>
              <a:buNone/>
            </a:pPr>
            <a:r>
              <a:rPr lang="en-US" sz="3000">
                <a:latin typeface="Calibri"/>
                <a:ea typeface="Calibri"/>
                <a:cs typeface="Calibri"/>
                <a:sym typeface="Calibri"/>
              </a:rPr>
              <a:t>A	contribuição	do	MEI	é	realizada	pela	guia	do	Documento	de  Arrecadação do Simples - DAS.</a:t>
            </a:r>
            <a:endParaRPr sz="3000">
              <a:latin typeface="Calibri"/>
              <a:ea typeface="Calibri"/>
              <a:cs typeface="Calibri"/>
              <a:sym typeface="Calibri"/>
            </a:endParaRPr>
          </a:p>
          <a:p>
            <a:pPr indent="0" lvl="0" marL="12700" marR="8890" rtl="0" algn="l">
              <a:lnSpc>
                <a:spcPct val="125000"/>
              </a:lnSpc>
              <a:spcBef>
                <a:spcPts val="0"/>
              </a:spcBef>
              <a:spcAft>
                <a:spcPts val="0"/>
              </a:spcAft>
              <a:buSzPts val="1400"/>
              <a:buNone/>
            </a:pPr>
            <a:r>
              <a:rPr lang="en-US" sz="3000">
                <a:latin typeface="Calibri"/>
                <a:ea typeface="Calibri"/>
                <a:cs typeface="Calibri"/>
                <a:sym typeface="Calibri"/>
              </a:rPr>
              <a:t>O INSS é pago 5% sobre o salário mínimo ou pelo teto da categoria, para  os demais	impostos o valor recolhido é conforme tabela abaixo:</a:t>
            </a:r>
            <a:endParaRPr sz="3000">
              <a:latin typeface="Calibri"/>
              <a:ea typeface="Calibri"/>
              <a:cs typeface="Calibri"/>
              <a:sym typeface="Calibri"/>
            </a:endParaRPr>
          </a:p>
        </p:txBody>
      </p:sp>
      <p:grpSp>
        <p:nvGrpSpPr>
          <p:cNvPr id="162" name="Google Shape;162;p5"/>
          <p:cNvGrpSpPr/>
          <p:nvPr/>
        </p:nvGrpSpPr>
        <p:grpSpPr>
          <a:xfrm>
            <a:off x="10959632" y="3375135"/>
            <a:ext cx="749935" cy="749935"/>
            <a:chOff x="10959632" y="3375135"/>
            <a:chExt cx="749935" cy="749935"/>
          </a:xfrm>
        </p:grpSpPr>
        <p:sp>
          <p:nvSpPr>
            <p:cNvPr id="163" name="Google Shape;163;p5"/>
            <p:cNvSpPr/>
            <p:nvPr/>
          </p:nvSpPr>
          <p:spPr>
            <a:xfrm>
              <a:off x="10959632" y="3375135"/>
              <a:ext cx="749935" cy="749935"/>
            </a:xfrm>
            <a:custGeom>
              <a:rect b="b" l="l" r="r" t="t"/>
              <a:pathLst>
                <a:path extrusionOk="0" h="749935" w="749934">
                  <a:moveTo>
                    <a:pt x="374760" y="749521"/>
                  </a:moveTo>
                  <a:lnTo>
                    <a:pt x="328883" y="746701"/>
                  </a:lnTo>
                  <a:lnTo>
                    <a:pt x="283701" y="738290"/>
                  </a:lnTo>
                  <a:lnTo>
                    <a:pt x="239888" y="724410"/>
                  </a:lnTo>
                  <a:lnTo>
                    <a:pt x="198099" y="705269"/>
                  </a:lnTo>
                  <a:lnTo>
                    <a:pt x="158968" y="681157"/>
                  </a:lnTo>
                  <a:lnTo>
                    <a:pt x="123086" y="652440"/>
                  </a:lnTo>
                  <a:lnTo>
                    <a:pt x="90990" y="619546"/>
                  </a:lnTo>
                  <a:lnTo>
                    <a:pt x="63158" y="582965"/>
                  </a:lnTo>
                  <a:lnTo>
                    <a:pt x="40013" y="543253"/>
                  </a:lnTo>
                  <a:lnTo>
                    <a:pt x="21906" y="501012"/>
                  </a:lnTo>
                  <a:lnTo>
                    <a:pt x="9106" y="456873"/>
                  </a:lnTo>
                  <a:lnTo>
                    <a:pt x="1803" y="411492"/>
                  </a:lnTo>
                  <a:lnTo>
                    <a:pt x="0" y="374760"/>
                  </a:lnTo>
                  <a:lnTo>
                    <a:pt x="112" y="365560"/>
                  </a:lnTo>
                  <a:lnTo>
                    <a:pt x="4055" y="319771"/>
                  </a:lnTo>
                  <a:lnTo>
                    <a:pt x="13574" y="274808"/>
                  </a:lnTo>
                  <a:lnTo>
                    <a:pt x="28526" y="231344"/>
                  </a:lnTo>
                  <a:lnTo>
                    <a:pt x="48687" y="190039"/>
                  </a:lnTo>
                  <a:lnTo>
                    <a:pt x="73749" y="151515"/>
                  </a:lnTo>
                  <a:lnTo>
                    <a:pt x="103339" y="116349"/>
                  </a:lnTo>
                  <a:lnTo>
                    <a:pt x="137015" y="85065"/>
                  </a:lnTo>
                  <a:lnTo>
                    <a:pt x="174266" y="58140"/>
                  </a:lnTo>
                  <a:lnTo>
                    <a:pt x="214529" y="35980"/>
                  </a:lnTo>
                  <a:lnTo>
                    <a:pt x="257202" y="18915"/>
                  </a:lnTo>
                  <a:lnTo>
                    <a:pt x="301648" y="7199"/>
                  </a:lnTo>
                  <a:lnTo>
                    <a:pt x="347194" y="1015"/>
                  </a:lnTo>
                  <a:lnTo>
                    <a:pt x="374760" y="0"/>
                  </a:lnTo>
                  <a:lnTo>
                    <a:pt x="383960" y="112"/>
                  </a:lnTo>
                  <a:lnTo>
                    <a:pt x="429749" y="4055"/>
                  </a:lnTo>
                  <a:lnTo>
                    <a:pt x="474711" y="13574"/>
                  </a:lnTo>
                  <a:lnTo>
                    <a:pt x="518175" y="28526"/>
                  </a:lnTo>
                  <a:lnTo>
                    <a:pt x="559482" y="48687"/>
                  </a:lnTo>
                  <a:lnTo>
                    <a:pt x="598006" y="73749"/>
                  </a:lnTo>
                  <a:lnTo>
                    <a:pt x="633171" y="103339"/>
                  </a:lnTo>
                  <a:lnTo>
                    <a:pt x="664454" y="137015"/>
                  </a:lnTo>
                  <a:lnTo>
                    <a:pt x="691381" y="174265"/>
                  </a:lnTo>
                  <a:lnTo>
                    <a:pt x="713541" y="214528"/>
                  </a:lnTo>
                  <a:lnTo>
                    <a:pt x="730606" y="257201"/>
                  </a:lnTo>
                  <a:lnTo>
                    <a:pt x="742321" y="301648"/>
                  </a:lnTo>
                  <a:lnTo>
                    <a:pt x="748506" y="347194"/>
                  </a:lnTo>
                  <a:lnTo>
                    <a:pt x="749521" y="374760"/>
                  </a:lnTo>
                  <a:lnTo>
                    <a:pt x="749409" y="383960"/>
                  </a:lnTo>
                  <a:lnTo>
                    <a:pt x="745466" y="429749"/>
                  </a:lnTo>
                  <a:lnTo>
                    <a:pt x="735946" y="474710"/>
                  </a:lnTo>
                  <a:lnTo>
                    <a:pt x="720995" y="518174"/>
                  </a:lnTo>
                  <a:lnTo>
                    <a:pt x="700834" y="559482"/>
                  </a:lnTo>
                  <a:lnTo>
                    <a:pt x="675771" y="598005"/>
                  </a:lnTo>
                  <a:lnTo>
                    <a:pt x="646181" y="633171"/>
                  </a:lnTo>
                  <a:lnTo>
                    <a:pt x="612506" y="664453"/>
                  </a:lnTo>
                  <a:lnTo>
                    <a:pt x="575254" y="691380"/>
                  </a:lnTo>
                  <a:lnTo>
                    <a:pt x="534992" y="713540"/>
                  </a:lnTo>
                  <a:lnTo>
                    <a:pt x="492318" y="730605"/>
                  </a:lnTo>
                  <a:lnTo>
                    <a:pt x="447872" y="742319"/>
                  </a:lnTo>
                  <a:lnTo>
                    <a:pt x="402327" y="748506"/>
                  </a:lnTo>
                  <a:lnTo>
                    <a:pt x="374760" y="749521"/>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5"/>
            <p:cNvSpPr/>
            <p:nvPr/>
          </p:nvSpPr>
          <p:spPr>
            <a:xfrm>
              <a:off x="11050206" y="3466464"/>
              <a:ext cx="567055" cy="567055"/>
            </a:xfrm>
            <a:custGeom>
              <a:rect b="b" l="l" r="r" t="t"/>
              <a:pathLst>
                <a:path extrusionOk="0" h="567054" w="567054">
                  <a:moveTo>
                    <a:pt x="566902" y="283451"/>
                  </a:moveTo>
                  <a:lnTo>
                    <a:pt x="563181" y="237528"/>
                  </a:lnTo>
                  <a:lnTo>
                    <a:pt x="552424" y="193941"/>
                  </a:lnTo>
                  <a:lnTo>
                    <a:pt x="550087" y="188429"/>
                  </a:lnTo>
                  <a:lnTo>
                    <a:pt x="550087" y="283451"/>
                  </a:lnTo>
                  <a:lnTo>
                    <a:pt x="545782" y="331317"/>
                  </a:lnTo>
                  <a:lnTo>
                    <a:pt x="533387" y="376389"/>
                  </a:lnTo>
                  <a:lnTo>
                    <a:pt x="513638" y="417918"/>
                  </a:lnTo>
                  <a:lnTo>
                    <a:pt x="487311" y="455142"/>
                  </a:lnTo>
                  <a:lnTo>
                    <a:pt x="455155" y="487299"/>
                  </a:lnTo>
                  <a:lnTo>
                    <a:pt x="417931" y="513626"/>
                  </a:lnTo>
                  <a:lnTo>
                    <a:pt x="376402" y="533374"/>
                  </a:lnTo>
                  <a:lnTo>
                    <a:pt x="331317" y="545782"/>
                  </a:lnTo>
                  <a:lnTo>
                    <a:pt x="283451" y="550075"/>
                  </a:lnTo>
                  <a:lnTo>
                    <a:pt x="235585" y="545782"/>
                  </a:lnTo>
                  <a:lnTo>
                    <a:pt x="190512" y="533374"/>
                  </a:lnTo>
                  <a:lnTo>
                    <a:pt x="148983" y="513626"/>
                  </a:lnTo>
                  <a:lnTo>
                    <a:pt x="111760" y="487299"/>
                  </a:lnTo>
                  <a:lnTo>
                    <a:pt x="79603" y="455142"/>
                  </a:lnTo>
                  <a:lnTo>
                    <a:pt x="53276" y="417918"/>
                  </a:lnTo>
                  <a:lnTo>
                    <a:pt x="33528" y="376389"/>
                  </a:lnTo>
                  <a:lnTo>
                    <a:pt x="21120" y="331317"/>
                  </a:lnTo>
                  <a:lnTo>
                    <a:pt x="16814" y="283451"/>
                  </a:lnTo>
                  <a:lnTo>
                    <a:pt x="21120" y="235572"/>
                  </a:lnTo>
                  <a:lnTo>
                    <a:pt x="33528" y="190500"/>
                  </a:lnTo>
                  <a:lnTo>
                    <a:pt x="53276" y="148971"/>
                  </a:lnTo>
                  <a:lnTo>
                    <a:pt x="79603" y="111747"/>
                  </a:lnTo>
                  <a:lnTo>
                    <a:pt x="111760" y="79590"/>
                  </a:lnTo>
                  <a:lnTo>
                    <a:pt x="148983" y="53263"/>
                  </a:lnTo>
                  <a:lnTo>
                    <a:pt x="190512" y="33515"/>
                  </a:lnTo>
                  <a:lnTo>
                    <a:pt x="235585" y="21107"/>
                  </a:lnTo>
                  <a:lnTo>
                    <a:pt x="283451" y="16814"/>
                  </a:lnTo>
                  <a:lnTo>
                    <a:pt x="331317" y="21107"/>
                  </a:lnTo>
                  <a:lnTo>
                    <a:pt x="376402" y="33515"/>
                  </a:lnTo>
                  <a:lnTo>
                    <a:pt x="417931" y="53263"/>
                  </a:lnTo>
                  <a:lnTo>
                    <a:pt x="455155" y="79590"/>
                  </a:lnTo>
                  <a:lnTo>
                    <a:pt x="487311" y="111747"/>
                  </a:lnTo>
                  <a:lnTo>
                    <a:pt x="513638" y="148971"/>
                  </a:lnTo>
                  <a:lnTo>
                    <a:pt x="533387" y="190500"/>
                  </a:lnTo>
                  <a:lnTo>
                    <a:pt x="545782" y="235572"/>
                  </a:lnTo>
                  <a:lnTo>
                    <a:pt x="550087" y="283451"/>
                  </a:lnTo>
                  <a:lnTo>
                    <a:pt x="550087" y="188429"/>
                  </a:lnTo>
                  <a:lnTo>
                    <a:pt x="535228" y="153289"/>
                  </a:lnTo>
                  <a:lnTo>
                    <a:pt x="512152" y="116141"/>
                  </a:lnTo>
                  <a:lnTo>
                    <a:pt x="483793" y="83096"/>
                  </a:lnTo>
                  <a:lnTo>
                    <a:pt x="450761" y="54749"/>
                  </a:lnTo>
                  <a:lnTo>
                    <a:pt x="413613" y="31673"/>
                  </a:lnTo>
                  <a:lnTo>
                    <a:pt x="378485" y="16814"/>
                  </a:lnTo>
                  <a:lnTo>
                    <a:pt x="372960" y="14465"/>
                  </a:lnTo>
                  <a:lnTo>
                    <a:pt x="329374" y="3708"/>
                  </a:lnTo>
                  <a:lnTo>
                    <a:pt x="283451" y="0"/>
                  </a:lnTo>
                  <a:lnTo>
                    <a:pt x="237528" y="3708"/>
                  </a:lnTo>
                  <a:lnTo>
                    <a:pt x="193941" y="14465"/>
                  </a:lnTo>
                  <a:lnTo>
                    <a:pt x="153289" y="31673"/>
                  </a:lnTo>
                  <a:lnTo>
                    <a:pt x="116154" y="54749"/>
                  </a:lnTo>
                  <a:lnTo>
                    <a:pt x="83108" y="83096"/>
                  </a:lnTo>
                  <a:lnTo>
                    <a:pt x="54762" y="116141"/>
                  </a:lnTo>
                  <a:lnTo>
                    <a:pt x="31686" y="153289"/>
                  </a:lnTo>
                  <a:lnTo>
                    <a:pt x="14478" y="193941"/>
                  </a:lnTo>
                  <a:lnTo>
                    <a:pt x="3721" y="237528"/>
                  </a:lnTo>
                  <a:lnTo>
                    <a:pt x="0" y="283451"/>
                  </a:lnTo>
                  <a:lnTo>
                    <a:pt x="3721" y="329374"/>
                  </a:lnTo>
                  <a:lnTo>
                    <a:pt x="14478" y="372948"/>
                  </a:lnTo>
                  <a:lnTo>
                    <a:pt x="31686" y="413613"/>
                  </a:lnTo>
                  <a:lnTo>
                    <a:pt x="54762" y="450748"/>
                  </a:lnTo>
                  <a:lnTo>
                    <a:pt x="83108" y="483793"/>
                  </a:lnTo>
                  <a:lnTo>
                    <a:pt x="116154" y="512140"/>
                  </a:lnTo>
                  <a:lnTo>
                    <a:pt x="153289" y="535216"/>
                  </a:lnTo>
                  <a:lnTo>
                    <a:pt x="193941" y="552424"/>
                  </a:lnTo>
                  <a:lnTo>
                    <a:pt x="237528" y="563181"/>
                  </a:lnTo>
                  <a:lnTo>
                    <a:pt x="283451" y="566889"/>
                  </a:lnTo>
                  <a:lnTo>
                    <a:pt x="329374" y="563181"/>
                  </a:lnTo>
                  <a:lnTo>
                    <a:pt x="372960" y="552424"/>
                  </a:lnTo>
                  <a:lnTo>
                    <a:pt x="378485" y="550075"/>
                  </a:lnTo>
                  <a:lnTo>
                    <a:pt x="413613" y="535216"/>
                  </a:lnTo>
                  <a:lnTo>
                    <a:pt x="450761" y="512140"/>
                  </a:lnTo>
                  <a:lnTo>
                    <a:pt x="483793" y="483793"/>
                  </a:lnTo>
                  <a:lnTo>
                    <a:pt x="512152" y="450748"/>
                  </a:lnTo>
                  <a:lnTo>
                    <a:pt x="535228" y="413613"/>
                  </a:lnTo>
                  <a:lnTo>
                    <a:pt x="552424" y="372948"/>
                  </a:lnTo>
                  <a:lnTo>
                    <a:pt x="563181" y="329374"/>
                  </a:lnTo>
                  <a:lnTo>
                    <a:pt x="566902" y="28345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5" name="Google Shape;165;p5"/>
            <p:cNvPicPr preferRelativeResize="0"/>
            <p:nvPr/>
          </p:nvPicPr>
          <p:blipFill rotWithShape="1">
            <a:blip r:embed="rId12">
              <a:alphaModFix/>
            </a:blip>
            <a:srcRect b="0" l="0" r="0" t="0"/>
            <a:stretch/>
          </p:blipFill>
          <p:spPr>
            <a:xfrm>
              <a:off x="11287358" y="3679411"/>
              <a:ext cx="72409" cy="145999"/>
            </a:xfrm>
            <a:prstGeom prst="rect">
              <a:avLst/>
            </a:prstGeom>
            <a:noFill/>
            <a:ln>
              <a:noFill/>
            </a:ln>
          </p:spPr>
        </p:pic>
      </p:grpSp>
      <p:grpSp>
        <p:nvGrpSpPr>
          <p:cNvPr id="166" name="Google Shape;166;p5"/>
          <p:cNvGrpSpPr/>
          <p:nvPr/>
        </p:nvGrpSpPr>
        <p:grpSpPr>
          <a:xfrm>
            <a:off x="13557468" y="3375135"/>
            <a:ext cx="749935" cy="749935"/>
            <a:chOff x="13557468" y="3375135"/>
            <a:chExt cx="749935" cy="749935"/>
          </a:xfrm>
        </p:grpSpPr>
        <p:sp>
          <p:nvSpPr>
            <p:cNvPr id="167" name="Google Shape;167;p5"/>
            <p:cNvSpPr/>
            <p:nvPr/>
          </p:nvSpPr>
          <p:spPr>
            <a:xfrm>
              <a:off x="13557468" y="3375135"/>
              <a:ext cx="749935" cy="749935"/>
            </a:xfrm>
            <a:custGeom>
              <a:rect b="b" l="l" r="r" t="t"/>
              <a:pathLst>
                <a:path extrusionOk="0" h="749935" w="749934">
                  <a:moveTo>
                    <a:pt x="374760" y="749521"/>
                  </a:moveTo>
                  <a:lnTo>
                    <a:pt x="328884" y="746701"/>
                  </a:lnTo>
                  <a:lnTo>
                    <a:pt x="283701" y="738290"/>
                  </a:lnTo>
                  <a:lnTo>
                    <a:pt x="239888" y="724410"/>
                  </a:lnTo>
                  <a:lnTo>
                    <a:pt x="198099" y="705269"/>
                  </a:lnTo>
                  <a:lnTo>
                    <a:pt x="158968" y="681157"/>
                  </a:lnTo>
                  <a:lnTo>
                    <a:pt x="123085" y="652440"/>
                  </a:lnTo>
                  <a:lnTo>
                    <a:pt x="90990" y="619546"/>
                  </a:lnTo>
                  <a:lnTo>
                    <a:pt x="63157" y="582965"/>
                  </a:lnTo>
                  <a:lnTo>
                    <a:pt x="40013" y="543253"/>
                  </a:lnTo>
                  <a:lnTo>
                    <a:pt x="21906" y="501012"/>
                  </a:lnTo>
                  <a:lnTo>
                    <a:pt x="9106" y="456873"/>
                  </a:lnTo>
                  <a:lnTo>
                    <a:pt x="1804" y="411492"/>
                  </a:lnTo>
                  <a:lnTo>
                    <a:pt x="0" y="374760"/>
                  </a:lnTo>
                  <a:lnTo>
                    <a:pt x="112" y="365560"/>
                  </a:lnTo>
                  <a:lnTo>
                    <a:pt x="4054" y="319771"/>
                  </a:lnTo>
                  <a:lnTo>
                    <a:pt x="13574" y="274808"/>
                  </a:lnTo>
                  <a:lnTo>
                    <a:pt x="28526" y="231344"/>
                  </a:lnTo>
                  <a:lnTo>
                    <a:pt x="48687" y="190039"/>
                  </a:lnTo>
                  <a:lnTo>
                    <a:pt x="73749" y="151515"/>
                  </a:lnTo>
                  <a:lnTo>
                    <a:pt x="103338" y="116349"/>
                  </a:lnTo>
                  <a:lnTo>
                    <a:pt x="137015" y="85065"/>
                  </a:lnTo>
                  <a:lnTo>
                    <a:pt x="174267" y="58140"/>
                  </a:lnTo>
                  <a:lnTo>
                    <a:pt x="214529" y="35980"/>
                  </a:lnTo>
                  <a:lnTo>
                    <a:pt x="257203" y="18915"/>
                  </a:lnTo>
                  <a:lnTo>
                    <a:pt x="301648" y="7199"/>
                  </a:lnTo>
                  <a:lnTo>
                    <a:pt x="347195" y="1015"/>
                  </a:lnTo>
                  <a:lnTo>
                    <a:pt x="374760" y="0"/>
                  </a:lnTo>
                  <a:lnTo>
                    <a:pt x="383960" y="112"/>
                  </a:lnTo>
                  <a:lnTo>
                    <a:pt x="429749" y="4055"/>
                  </a:lnTo>
                  <a:lnTo>
                    <a:pt x="474712" y="13574"/>
                  </a:lnTo>
                  <a:lnTo>
                    <a:pt x="518176" y="28526"/>
                  </a:lnTo>
                  <a:lnTo>
                    <a:pt x="559482" y="48687"/>
                  </a:lnTo>
                  <a:lnTo>
                    <a:pt x="598006" y="73749"/>
                  </a:lnTo>
                  <a:lnTo>
                    <a:pt x="633171" y="103339"/>
                  </a:lnTo>
                  <a:lnTo>
                    <a:pt x="664454" y="137015"/>
                  </a:lnTo>
                  <a:lnTo>
                    <a:pt x="691381" y="174265"/>
                  </a:lnTo>
                  <a:lnTo>
                    <a:pt x="713540" y="214528"/>
                  </a:lnTo>
                  <a:lnTo>
                    <a:pt x="730606" y="257201"/>
                  </a:lnTo>
                  <a:lnTo>
                    <a:pt x="742321" y="301648"/>
                  </a:lnTo>
                  <a:lnTo>
                    <a:pt x="748507" y="347194"/>
                  </a:lnTo>
                  <a:lnTo>
                    <a:pt x="749521" y="374760"/>
                  </a:lnTo>
                  <a:lnTo>
                    <a:pt x="749409" y="383960"/>
                  </a:lnTo>
                  <a:lnTo>
                    <a:pt x="745465" y="429749"/>
                  </a:lnTo>
                  <a:lnTo>
                    <a:pt x="735946" y="474710"/>
                  </a:lnTo>
                  <a:lnTo>
                    <a:pt x="720995" y="518174"/>
                  </a:lnTo>
                  <a:lnTo>
                    <a:pt x="700834" y="559482"/>
                  </a:lnTo>
                  <a:lnTo>
                    <a:pt x="675771" y="598005"/>
                  </a:lnTo>
                  <a:lnTo>
                    <a:pt x="646182" y="633171"/>
                  </a:lnTo>
                  <a:lnTo>
                    <a:pt x="612507" y="664453"/>
                  </a:lnTo>
                  <a:lnTo>
                    <a:pt x="575254" y="691380"/>
                  </a:lnTo>
                  <a:lnTo>
                    <a:pt x="534992" y="713540"/>
                  </a:lnTo>
                  <a:lnTo>
                    <a:pt x="492318" y="730605"/>
                  </a:lnTo>
                  <a:lnTo>
                    <a:pt x="447873" y="742319"/>
                  </a:lnTo>
                  <a:lnTo>
                    <a:pt x="402328" y="748506"/>
                  </a:lnTo>
                  <a:lnTo>
                    <a:pt x="374760" y="749521"/>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5"/>
            <p:cNvSpPr/>
            <p:nvPr/>
          </p:nvSpPr>
          <p:spPr>
            <a:xfrm>
              <a:off x="13648042" y="3466464"/>
              <a:ext cx="567055" cy="567055"/>
            </a:xfrm>
            <a:custGeom>
              <a:rect b="b" l="l" r="r" t="t"/>
              <a:pathLst>
                <a:path extrusionOk="0" h="567054" w="567055">
                  <a:moveTo>
                    <a:pt x="566902" y="283451"/>
                  </a:moveTo>
                  <a:lnTo>
                    <a:pt x="563181" y="237528"/>
                  </a:lnTo>
                  <a:lnTo>
                    <a:pt x="552424" y="193941"/>
                  </a:lnTo>
                  <a:lnTo>
                    <a:pt x="550087" y="188429"/>
                  </a:lnTo>
                  <a:lnTo>
                    <a:pt x="550087" y="283451"/>
                  </a:lnTo>
                  <a:lnTo>
                    <a:pt x="545782" y="331317"/>
                  </a:lnTo>
                  <a:lnTo>
                    <a:pt x="533387" y="376389"/>
                  </a:lnTo>
                  <a:lnTo>
                    <a:pt x="513638" y="417918"/>
                  </a:lnTo>
                  <a:lnTo>
                    <a:pt x="487299" y="455142"/>
                  </a:lnTo>
                  <a:lnTo>
                    <a:pt x="455155" y="487299"/>
                  </a:lnTo>
                  <a:lnTo>
                    <a:pt x="417931" y="513626"/>
                  </a:lnTo>
                  <a:lnTo>
                    <a:pt x="376402" y="533374"/>
                  </a:lnTo>
                  <a:lnTo>
                    <a:pt x="331317" y="545782"/>
                  </a:lnTo>
                  <a:lnTo>
                    <a:pt x="283451" y="550075"/>
                  </a:lnTo>
                  <a:lnTo>
                    <a:pt x="235585" y="545782"/>
                  </a:lnTo>
                  <a:lnTo>
                    <a:pt x="190500" y="533374"/>
                  </a:lnTo>
                  <a:lnTo>
                    <a:pt x="148971" y="513626"/>
                  </a:lnTo>
                  <a:lnTo>
                    <a:pt x="111760" y="487299"/>
                  </a:lnTo>
                  <a:lnTo>
                    <a:pt x="79603" y="455142"/>
                  </a:lnTo>
                  <a:lnTo>
                    <a:pt x="53276" y="417918"/>
                  </a:lnTo>
                  <a:lnTo>
                    <a:pt x="33528" y="376389"/>
                  </a:lnTo>
                  <a:lnTo>
                    <a:pt x="21120" y="331317"/>
                  </a:lnTo>
                  <a:lnTo>
                    <a:pt x="16814" y="283451"/>
                  </a:lnTo>
                  <a:lnTo>
                    <a:pt x="21120" y="235572"/>
                  </a:lnTo>
                  <a:lnTo>
                    <a:pt x="33528" y="190500"/>
                  </a:lnTo>
                  <a:lnTo>
                    <a:pt x="53276" y="148971"/>
                  </a:lnTo>
                  <a:lnTo>
                    <a:pt x="79603" y="111747"/>
                  </a:lnTo>
                  <a:lnTo>
                    <a:pt x="111760" y="79590"/>
                  </a:lnTo>
                  <a:lnTo>
                    <a:pt x="148971" y="53263"/>
                  </a:lnTo>
                  <a:lnTo>
                    <a:pt x="190500" y="33515"/>
                  </a:lnTo>
                  <a:lnTo>
                    <a:pt x="235585" y="21107"/>
                  </a:lnTo>
                  <a:lnTo>
                    <a:pt x="283451" y="16814"/>
                  </a:lnTo>
                  <a:lnTo>
                    <a:pt x="331317" y="21107"/>
                  </a:lnTo>
                  <a:lnTo>
                    <a:pt x="376402" y="33515"/>
                  </a:lnTo>
                  <a:lnTo>
                    <a:pt x="417931" y="53263"/>
                  </a:lnTo>
                  <a:lnTo>
                    <a:pt x="455155" y="79590"/>
                  </a:lnTo>
                  <a:lnTo>
                    <a:pt x="487299" y="111747"/>
                  </a:lnTo>
                  <a:lnTo>
                    <a:pt x="513638" y="148971"/>
                  </a:lnTo>
                  <a:lnTo>
                    <a:pt x="533387" y="190500"/>
                  </a:lnTo>
                  <a:lnTo>
                    <a:pt x="545782" y="235572"/>
                  </a:lnTo>
                  <a:lnTo>
                    <a:pt x="550087" y="283451"/>
                  </a:lnTo>
                  <a:lnTo>
                    <a:pt x="550087" y="188429"/>
                  </a:lnTo>
                  <a:lnTo>
                    <a:pt x="535216" y="153289"/>
                  </a:lnTo>
                  <a:lnTo>
                    <a:pt x="512152" y="116141"/>
                  </a:lnTo>
                  <a:lnTo>
                    <a:pt x="483793" y="83096"/>
                  </a:lnTo>
                  <a:lnTo>
                    <a:pt x="450761" y="54749"/>
                  </a:lnTo>
                  <a:lnTo>
                    <a:pt x="413613" y="31673"/>
                  </a:lnTo>
                  <a:lnTo>
                    <a:pt x="378485" y="16814"/>
                  </a:lnTo>
                  <a:lnTo>
                    <a:pt x="372960" y="14465"/>
                  </a:lnTo>
                  <a:lnTo>
                    <a:pt x="329374" y="3708"/>
                  </a:lnTo>
                  <a:lnTo>
                    <a:pt x="283451" y="0"/>
                  </a:lnTo>
                  <a:lnTo>
                    <a:pt x="237528" y="3708"/>
                  </a:lnTo>
                  <a:lnTo>
                    <a:pt x="193941" y="14465"/>
                  </a:lnTo>
                  <a:lnTo>
                    <a:pt x="153289" y="31673"/>
                  </a:lnTo>
                  <a:lnTo>
                    <a:pt x="116141" y="54749"/>
                  </a:lnTo>
                  <a:lnTo>
                    <a:pt x="83108" y="83096"/>
                  </a:lnTo>
                  <a:lnTo>
                    <a:pt x="54762" y="116141"/>
                  </a:lnTo>
                  <a:lnTo>
                    <a:pt x="31686" y="153289"/>
                  </a:lnTo>
                  <a:lnTo>
                    <a:pt x="14478" y="193941"/>
                  </a:lnTo>
                  <a:lnTo>
                    <a:pt x="3721" y="237528"/>
                  </a:lnTo>
                  <a:lnTo>
                    <a:pt x="0" y="283451"/>
                  </a:lnTo>
                  <a:lnTo>
                    <a:pt x="3721" y="329374"/>
                  </a:lnTo>
                  <a:lnTo>
                    <a:pt x="14478" y="372948"/>
                  </a:lnTo>
                  <a:lnTo>
                    <a:pt x="31686" y="413613"/>
                  </a:lnTo>
                  <a:lnTo>
                    <a:pt x="54762" y="450748"/>
                  </a:lnTo>
                  <a:lnTo>
                    <a:pt x="83108" y="483793"/>
                  </a:lnTo>
                  <a:lnTo>
                    <a:pt x="116141" y="512140"/>
                  </a:lnTo>
                  <a:lnTo>
                    <a:pt x="153289" y="535216"/>
                  </a:lnTo>
                  <a:lnTo>
                    <a:pt x="193941" y="552424"/>
                  </a:lnTo>
                  <a:lnTo>
                    <a:pt x="237528" y="563181"/>
                  </a:lnTo>
                  <a:lnTo>
                    <a:pt x="283451" y="566889"/>
                  </a:lnTo>
                  <a:lnTo>
                    <a:pt x="329374" y="563181"/>
                  </a:lnTo>
                  <a:lnTo>
                    <a:pt x="372960" y="552424"/>
                  </a:lnTo>
                  <a:lnTo>
                    <a:pt x="378485" y="550075"/>
                  </a:lnTo>
                  <a:lnTo>
                    <a:pt x="413613" y="535216"/>
                  </a:lnTo>
                  <a:lnTo>
                    <a:pt x="450761" y="512140"/>
                  </a:lnTo>
                  <a:lnTo>
                    <a:pt x="483793" y="483793"/>
                  </a:lnTo>
                  <a:lnTo>
                    <a:pt x="512152" y="450748"/>
                  </a:lnTo>
                  <a:lnTo>
                    <a:pt x="535216" y="413613"/>
                  </a:lnTo>
                  <a:lnTo>
                    <a:pt x="552424" y="372948"/>
                  </a:lnTo>
                  <a:lnTo>
                    <a:pt x="563181" y="329374"/>
                  </a:lnTo>
                  <a:lnTo>
                    <a:pt x="566902" y="28345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9" name="Google Shape;169;p5"/>
            <p:cNvPicPr preferRelativeResize="0"/>
            <p:nvPr/>
          </p:nvPicPr>
          <p:blipFill rotWithShape="1">
            <a:blip r:embed="rId13">
              <a:alphaModFix/>
            </a:blip>
            <a:srcRect b="0" l="0" r="0" t="0"/>
            <a:stretch/>
          </p:blipFill>
          <p:spPr>
            <a:xfrm>
              <a:off x="13880405" y="3677642"/>
              <a:ext cx="102346" cy="148064"/>
            </a:xfrm>
            <a:prstGeom prst="rect">
              <a:avLst/>
            </a:prstGeom>
            <a:noFill/>
            <a:ln>
              <a:noFill/>
            </a:ln>
          </p:spPr>
        </p:pic>
      </p:grpSp>
      <p:grpSp>
        <p:nvGrpSpPr>
          <p:cNvPr id="170" name="Google Shape;170;p5"/>
          <p:cNvGrpSpPr/>
          <p:nvPr/>
        </p:nvGrpSpPr>
        <p:grpSpPr>
          <a:xfrm>
            <a:off x="16155305" y="3375135"/>
            <a:ext cx="749935" cy="749935"/>
            <a:chOff x="16155305" y="3375135"/>
            <a:chExt cx="749935" cy="749935"/>
          </a:xfrm>
        </p:grpSpPr>
        <p:sp>
          <p:nvSpPr>
            <p:cNvPr id="171" name="Google Shape;171;p5"/>
            <p:cNvSpPr/>
            <p:nvPr/>
          </p:nvSpPr>
          <p:spPr>
            <a:xfrm>
              <a:off x="16155305" y="3375135"/>
              <a:ext cx="749935" cy="749935"/>
            </a:xfrm>
            <a:custGeom>
              <a:rect b="b" l="l" r="r" t="t"/>
              <a:pathLst>
                <a:path extrusionOk="0" h="749935" w="749934">
                  <a:moveTo>
                    <a:pt x="374759" y="749521"/>
                  </a:moveTo>
                  <a:lnTo>
                    <a:pt x="328882" y="746701"/>
                  </a:lnTo>
                  <a:lnTo>
                    <a:pt x="283699" y="738290"/>
                  </a:lnTo>
                  <a:lnTo>
                    <a:pt x="239887" y="724410"/>
                  </a:lnTo>
                  <a:lnTo>
                    <a:pt x="198098" y="705269"/>
                  </a:lnTo>
                  <a:lnTo>
                    <a:pt x="158967" y="681157"/>
                  </a:lnTo>
                  <a:lnTo>
                    <a:pt x="123085" y="652440"/>
                  </a:lnTo>
                  <a:lnTo>
                    <a:pt x="90988" y="619546"/>
                  </a:lnTo>
                  <a:lnTo>
                    <a:pt x="63157" y="582965"/>
                  </a:lnTo>
                  <a:lnTo>
                    <a:pt x="40012" y="543253"/>
                  </a:lnTo>
                  <a:lnTo>
                    <a:pt x="21904" y="501012"/>
                  </a:lnTo>
                  <a:lnTo>
                    <a:pt x="9104" y="456873"/>
                  </a:lnTo>
                  <a:lnTo>
                    <a:pt x="1802" y="411492"/>
                  </a:lnTo>
                  <a:lnTo>
                    <a:pt x="0" y="374760"/>
                  </a:lnTo>
                  <a:lnTo>
                    <a:pt x="110" y="365560"/>
                  </a:lnTo>
                  <a:lnTo>
                    <a:pt x="4054" y="319771"/>
                  </a:lnTo>
                  <a:lnTo>
                    <a:pt x="13573" y="274808"/>
                  </a:lnTo>
                  <a:lnTo>
                    <a:pt x="28524" y="231344"/>
                  </a:lnTo>
                  <a:lnTo>
                    <a:pt x="48685" y="190039"/>
                  </a:lnTo>
                  <a:lnTo>
                    <a:pt x="73748" y="151515"/>
                  </a:lnTo>
                  <a:lnTo>
                    <a:pt x="103338" y="116349"/>
                  </a:lnTo>
                  <a:lnTo>
                    <a:pt x="137013" y="85065"/>
                  </a:lnTo>
                  <a:lnTo>
                    <a:pt x="174265" y="58140"/>
                  </a:lnTo>
                  <a:lnTo>
                    <a:pt x="214527" y="35980"/>
                  </a:lnTo>
                  <a:lnTo>
                    <a:pt x="257201" y="18915"/>
                  </a:lnTo>
                  <a:lnTo>
                    <a:pt x="301648" y="7199"/>
                  </a:lnTo>
                  <a:lnTo>
                    <a:pt x="347193" y="1015"/>
                  </a:lnTo>
                  <a:lnTo>
                    <a:pt x="374759" y="0"/>
                  </a:lnTo>
                  <a:lnTo>
                    <a:pt x="383959" y="112"/>
                  </a:lnTo>
                  <a:lnTo>
                    <a:pt x="429748" y="4055"/>
                  </a:lnTo>
                  <a:lnTo>
                    <a:pt x="474710" y="13574"/>
                  </a:lnTo>
                  <a:lnTo>
                    <a:pt x="518174" y="28526"/>
                  </a:lnTo>
                  <a:lnTo>
                    <a:pt x="559482" y="48687"/>
                  </a:lnTo>
                  <a:lnTo>
                    <a:pt x="598004" y="73749"/>
                  </a:lnTo>
                  <a:lnTo>
                    <a:pt x="633171" y="103339"/>
                  </a:lnTo>
                  <a:lnTo>
                    <a:pt x="664454" y="137015"/>
                  </a:lnTo>
                  <a:lnTo>
                    <a:pt x="691379" y="174265"/>
                  </a:lnTo>
                  <a:lnTo>
                    <a:pt x="713540" y="214528"/>
                  </a:lnTo>
                  <a:lnTo>
                    <a:pt x="730604" y="257201"/>
                  </a:lnTo>
                  <a:lnTo>
                    <a:pt x="742320" y="301648"/>
                  </a:lnTo>
                  <a:lnTo>
                    <a:pt x="748506" y="347194"/>
                  </a:lnTo>
                  <a:lnTo>
                    <a:pt x="749521" y="374760"/>
                  </a:lnTo>
                  <a:lnTo>
                    <a:pt x="749407" y="383960"/>
                  </a:lnTo>
                  <a:lnTo>
                    <a:pt x="745465" y="429749"/>
                  </a:lnTo>
                  <a:lnTo>
                    <a:pt x="735946" y="474710"/>
                  </a:lnTo>
                  <a:lnTo>
                    <a:pt x="720993" y="518174"/>
                  </a:lnTo>
                  <a:lnTo>
                    <a:pt x="700832" y="559482"/>
                  </a:lnTo>
                  <a:lnTo>
                    <a:pt x="675771" y="598005"/>
                  </a:lnTo>
                  <a:lnTo>
                    <a:pt x="646181" y="633171"/>
                  </a:lnTo>
                  <a:lnTo>
                    <a:pt x="612506" y="664453"/>
                  </a:lnTo>
                  <a:lnTo>
                    <a:pt x="575254" y="691380"/>
                  </a:lnTo>
                  <a:lnTo>
                    <a:pt x="534990" y="713540"/>
                  </a:lnTo>
                  <a:lnTo>
                    <a:pt x="492318" y="730605"/>
                  </a:lnTo>
                  <a:lnTo>
                    <a:pt x="447871" y="742319"/>
                  </a:lnTo>
                  <a:lnTo>
                    <a:pt x="402326" y="748506"/>
                  </a:lnTo>
                  <a:lnTo>
                    <a:pt x="374759" y="749521"/>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5"/>
            <p:cNvSpPr/>
            <p:nvPr/>
          </p:nvSpPr>
          <p:spPr>
            <a:xfrm>
              <a:off x="16245879" y="3466464"/>
              <a:ext cx="567055" cy="567055"/>
            </a:xfrm>
            <a:custGeom>
              <a:rect b="b" l="l" r="r" t="t"/>
              <a:pathLst>
                <a:path extrusionOk="0" h="567054" w="567055">
                  <a:moveTo>
                    <a:pt x="566902" y="283451"/>
                  </a:moveTo>
                  <a:lnTo>
                    <a:pt x="563181" y="237528"/>
                  </a:lnTo>
                  <a:lnTo>
                    <a:pt x="552424" y="193941"/>
                  </a:lnTo>
                  <a:lnTo>
                    <a:pt x="550087" y="188429"/>
                  </a:lnTo>
                  <a:lnTo>
                    <a:pt x="550087" y="283451"/>
                  </a:lnTo>
                  <a:lnTo>
                    <a:pt x="545782" y="331317"/>
                  </a:lnTo>
                  <a:lnTo>
                    <a:pt x="533374" y="376389"/>
                  </a:lnTo>
                  <a:lnTo>
                    <a:pt x="513638" y="417918"/>
                  </a:lnTo>
                  <a:lnTo>
                    <a:pt x="487299" y="455142"/>
                  </a:lnTo>
                  <a:lnTo>
                    <a:pt x="455142" y="487299"/>
                  </a:lnTo>
                  <a:lnTo>
                    <a:pt x="417931" y="513626"/>
                  </a:lnTo>
                  <a:lnTo>
                    <a:pt x="376402" y="533374"/>
                  </a:lnTo>
                  <a:lnTo>
                    <a:pt x="331317" y="545782"/>
                  </a:lnTo>
                  <a:lnTo>
                    <a:pt x="283451" y="550075"/>
                  </a:lnTo>
                  <a:lnTo>
                    <a:pt x="235585" y="545782"/>
                  </a:lnTo>
                  <a:lnTo>
                    <a:pt x="190500" y="533374"/>
                  </a:lnTo>
                  <a:lnTo>
                    <a:pt x="148971" y="513626"/>
                  </a:lnTo>
                  <a:lnTo>
                    <a:pt x="111760" y="487299"/>
                  </a:lnTo>
                  <a:lnTo>
                    <a:pt x="79603" y="455142"/>
                  </a:lnTo>
                  <a:lnTo>
                    <a:pt x="53276" y="417918"/>
                  </a:lnTo>
                  <a:lnTo>
                    <a:pt x="33528" y="376389"/>
                  </a:lnTo>
                  <a:lnTo>
                    <a:pt x="21120" y="331317"/>
                  </a:lnTo>
                  <a:lnTo>
                    <a:pt x="16814" y="283451"/>
                  </a:lnTo>
                  <a:lnTo>
                    <a:pt x="21120" y="235572"/>
                  </a:lnTo>
                  <a:lnTo>
                    <a:pt x="33528" y="190500"/>
                  </a:lnTo>
                  <a:lnTo>
                    <a:pt x="53276" y="148971"/>
                  </a:lnTo>
                  <a:lnTo>
                    <a:pt x="79603" y="111747"/>
                  </a:lnTo>
                  <a:lnTo>
                    <a:pt x="111760" y="79590"/>
                  </a:lnTo>
                  <a:lnTo>
                    <a:pt x="148971" y="53263"/>
                  </a:lnTo>
                  <a:lnTo>
                    <a:pt x="190500" y="33515"/>
                  </a:lnTo>
                  <a:lnTo>
                    <a:pt x="235585" y="21107"/>
                  </a:lnTo>
                  <a:lnTo>
                    <a:pt x="283451" y="16814"/>
                  </a:lnTo>
                  <a:lnTo>
                    <a:pt x="331317" y="21107"/>
                  </a:lnTo>
                  <a:lnTo>
                    <a:pt x="376402" y="33515"/>
                  </a:lnTo>
                  <a:lnTo>
                    <a:pt x="417931" y="53263"/>
                  </a:lnTo>
                  <a:lnTo>
                    <a:pt x="455142" y="79590"/>
                  </a:lnTo>
                  <a:lnTo>
                    <a:pt x="487299" y="111747"/>
                  </a:lnTo>
                  <a:lnTo>
                    <a:pt x="513638" y="148971"/>
                  </a:lnTo>
                  <a:lnTo>
                    <a:pt x="533374" y="190500"/>
                  </a:lnTo>
                  <a:lnTo>
                    <a:pt x="545782" y="235572"/>
                  </a:lnTo>
                  <a:lnTo>
                    <a:pt x="550087" y="283451"/>
                  </a:lnTo>
                  <a:lnTo>
                    <a:pt x="550087" y="188429"/>
                  </a:lnTo>
                  <a:lnTo>
                    <a:pt x="535216" y="153289"/>
                  </a:lnTo>
                  <a:lnTo>
                    <a:pt x="512152" y="116141"/>
                  </a:lnTo>
                  <a:lnTo>
                    <a:pt x="483793" y="83096"/>
                  </a:lnTo>
                  <a:lnTo>
                    <a:pt x="450761" y="54749"/>
                  </a:lnTo>
                  <a:lnTo>
                    <a:pt x="413613" y="31673"/>
                  </a:lnTo>
                  <a:lnTo>
                    <a:pt x="378485" y="16814"/>
                  </a:lnTo>
                  <a:lnTo>
                    <a:pt x="372960" y="14465"/>
                  </a:lnTo>
                  <a:lnTo>
                    <a:pt x="329374" y="3708"/>
                  </a:lnTo>
                  <a:lnTo>
                    <a:pt x="283451" y="0"/>
                  </a:lnTo>
                  <a:lnTo>
                    <a:pt x="237528" y="3708"/>
                  </a:lnTo>
                  <a:lnTo>
                    <a:pt x="193941" y="14465"/>
                  </a:lnTo>
                  <a:lnTo>
                    <a:pt x="153289" y="31673"/>
                  </a:lnTo>
                  <a:lnTo>
                    <a:pt x="116141" y="54749"/>
                  </a:lnTo>
                  <a:lnTo>
                    <a:pt x="83108" y="83096"/>
                  </a:lnTo>
                  <a:lnTo>
                    <a:pt x="54762" y="116141"/>
                  </a:lnTo>
                  <a:lnTo>
                    <a:pt x="31686" y="153289"/>
                  </a:lnTo>
                  <a:lnTo>
                    <a:pt x="14478" y="193941"/>
                  </a:lnTo>
                  <a:lnTo>
                    <a:pt x="3721" y="237528"/>
                  </a:lnTo>
                  <a:lnTo>
                    <a:pt x="0" y="283451"/>
                  </a:lnTo>
                  <a:lnTo>
                    <a:pt x="3721" y="329374"/>
                  </a:lnTo>
                  <a:lnTo>
                    <a:pt x="14478" y="372948"/>
                  </a:lnTo>
                  <a:lnTo>
                    <a:pt x="31686" y="413613"/>
                  </a:lnTo>
                  <a:lnTo>
                    <a:pt x="54762" y="450748"/>
                  </a:lnTo>
                  <a:lnTo>
                    <a:pt x="83108" y="483793"/>
                  </a:lnTo>
                  <a:lnTo>
                    <a:pt x="116141" y="512140"/>
                  </a:lnTo>
                  <a:lnTo>
                    <a:pt x="153289" y="535216"/>
                  </a:lnTo>
                  <a:lnTo>
                    <a:pt x="193941" y="552424"/>
                  </a:lnTo>
                  <a:lnTo>
                    <a:pt x="237528" y="563181"/>
                  </a:lnTo>
                  <a:lnTo>
                    <a:pt x="283451" y="566889"/>
                  </a:lnTo>
                  <a:lnTo>
                    <a:pt x="329374" y="563181"/>
                  </a:lnTo>
                  <a:lnTo>
                    <a:pt x="372960" y="552424"/>
                  </a:lnTo>
                  <a:lnTo>
                    <a:pt x="378485" y="550075"/>
                  </a:lnTo>
                  <a:lnTo>
                    <a:pt x="413613" y="535216"/>
                  </a:lnTo>
                  <a:lnTo>
                    <a:pt x="450761" y="512140"/>
                  </a:lnTo>
                  <a:lnTo>
                    <a:pt x="483793" y="483793"/>
                  </a:lnTo>
                  <a:lnTo>
                    <a:pt x="512152" y="450748"/>
                  </a:lnTo>
                  <a:lnTo>
                    <a:pt x="535216" y="413613"/>
                  </a:lnTo>
                  <a:lnTo>
                    <a:pt x="552424" y="372948"/>
                  </a:lnTo>
                  <a:lnTo>
                    <a:pt x="563181" y="329374"/>
                  </a:lnTo>
                  <a:lnTo>
                    <a:pt x="566902" y="28345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3" name="Google Shape;173;p5"/>
            <p:cNvPicPr preferRelativeResize="0"/>
            <p:nvPr/>
          </p:nvPicPr>
          <p:blipFill rotWithShape="1">
            <a:blip r:embed="rId14">
              <a:alphaModFix/>
            </a:blip>
            <a:srcRect b="0" l="0" r="0" t="0"/>
            <a:stretch/>
          </p:blipFill>
          <p:spPr>
            <a:xfrm>
              <a:off x="16478605" y="3677642"/>
              <a:ext cx="101168" cy="149833"/>
            </a:xfrm>
            <a:prstGeom prst="rect">
              <a:avLst/>
            </a:prstGeom>
            <a:noFill/>
            <a:ln>
              <a:noFill/>
            </a:ln>
          </p:spPr>
        </p:pic>
      </p:grpSp>
      <p:grpSp>
        <p:nvGrpSpPr>
          <p:cNvPr id="174" name="Google Shape;174;p5"/>
          <p:cNvGrpSpPr/>
          <p:nvPr/>
        </p:nvGrpSpPr>
        <p:grpSpPr>
          <a:xfrm>
            <a:off x="5126175" y="5143500"/>
            <a:ext cx="4695190" cy="1019175"/>
            <a:chOff x="5126175" y="5143500"/>
            <a:chExt cx="4695190" cy="1019175"/>
          </a:xfrm>
        </p:grpSpPr>
        <p:sp>
          <p:nvSpPr>
            <p:cNvPr id="175" name="Google Shape;175;p5"/>
            <p:cNvSpPr/>
            <p:nvPr/>
          </p:nvSpPr>
          <p:spPr>
            <a:xfrm>
              <a:off x="5126175" y="5143500"/>
              <a:ext cx="4695190" cy="1019175"/>
            </a:xfrm>
            <a:custGeom>
              <a:rect b="b" l="l" r="r" t="t"/>
              <a:pathLst>
                <a:path extrusionOk="0" h="1019175" w="4695190">
                  <a:moveTo>
                    <a:pt x="4694824" y="1018576"/>
                  </a:moveTo>
                  <a:lnTo>
                    <a:pt x="461212" y="1018576"/>
                  </a:lnTo>
                  <a:lnTo>
                    <a:pt x="413394" y="1011722"/>
                  </a:lnTo>
                  <a:lnTo>
                    <a:pt x="367071" y="1000547"/>
                  </a:lnTo>
                  <a:lnTo>
                    <a:pt x="322506" y="985271"/>
                  </a:lnTo>
                  <a:lnTo>
                    <a:pt x="279910" y="966108"/>
                  </a:lnTo>
                  <a:lnTo>
                    <a:pt x="239499" y="943270"/>
                  </a:lnTo>
                  <a:lnTo>
                    <a:pt x="201483" y="916971"/>
                  </a:lnTo>
                  <a:lnTo>
                    <a:pt x="166078" y="887423"/>
                  </a:lnTo>
                  <a:lnTo>
                    <a:pt x="133494" y="854839"/>
                  </a:lnTo>
                  <a:lnTo>
                    <a:pt x="103946" y="819433"/>
                  </a:lnTo>
                  <a:lnTo>
                    <a:pt x="77646" y="781419"/>
                  </a:lnTo>
                  <a:lnTo>
                    <a:pt x="54808" y="741006"/>
                  </a:lnTo>
                  <a:lnTo>
                    <a:pt x="35645" y="698411"/>
                  </a:lnTo>
                  <a:lnTo>
                    <a:pt x="20369" y="653846"/>
                  </a:lnTo>
                  <a:lnTo>
                    <a:pt x="9194" y="607523"/>
                  </a:lnTo>
                  <a:lnTo>
                    <a:pt x="2333" y="559656"/>
                  </a:lnTo>
                  <a:lnTo>
                    <a:pt x="0" y="510458"/>
                  </a:lnTo>
                  <a:lnTo>
                    <a:pt x="2333" y="461260"/>
                  </a:lnTo>
                  <a:lnTo>
                    <a:pt x="9194" y="413394"/>
                  </a:lnTo>
                  <a:lnTo>
                    <a:pt x="20369" y="367071"/>
                  </a:lnTo>
                  <a:lnTo>
                    <a:pt x="35645" y="322505"/>
                  </a:lnTo>
                  <a:lnTo>
                    <a:pt x="54808" y="279910"/>
                  </a:lnTo>
                  <a:lnTo>
                    <a:pt x="77646" y="239498"/>
                  </a:lnTo>
                  <a:lnTo>
                    <a:pt x="103946" y="201483"/>
                  </a:lnTo>
                  <a:lnTo>
                    <a:pt x="133494" y="166078"/>
                  </a:lnTo>
                  <a:lnTo>
                    <a:pt x="166078" y="133494"/>
                  </a:lnTo>
                  <a:lnTo>
                    <a:pt x="201483" y="103945"/>
                  </a:lnTo>
                  <a:lnTo>
                    <a:pt x="239499" y="77646"/>
                  </a:lnTo>
                  <a:lnTo>
                    <a:pt x="279910" y="54808"/>
                  </a:lnTo>
                  <a:lnTo>
                    <a:pt x="322506" y="35645"/>
                  </a:lnTo>
                  <a:lnTo>
                    <a:pt x="367071" y="20369"/>
                  </a:lnTo>
                  <a:lnTo>
                    <a:pt x="413394" y="9194"/>
                  </a:lnTo>
                  <a:lnTo>
                    <a:pt x="461260" y="2333"/>
                  </a:lnTo>
                  <a:lnTo>
                    <a:pt x="510458" y="0"/>
                  </a:lnTo>
                  <a:lnTo>
                    <a:pt x="4694824" y="0"/>
                  </a:lnTo>
                  <a:lnTo>
                    <a:pt x="4694824" y="1018576"/>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5"/>
            <p:cNvSpPr/>
            <p:nvPr/>
          </p:nvSpPr>
          <p:spPr>
            <a:xfrm>
              <a:off x="5126175" y="5143500"/>
              <a:ext cx="4695190" cy="1019175"/>
            </a:xfrm>
            <a:custGeom>
              <a:rect b="b" l="l" r="r" t="t"/>
              <a:pathLst>
                <a:path extrusionOk="0" h="1019175" w="4695190">
                  <a:moveTo>
                    <a:pt x="4694824" y="1018576"/>
                  </a:moveTo>
                  <a:lnTo>
                    <a:pt x="461212" y="1018576"/>
                  </a:lnTo>
                  <a:lnTo>
                    <a:pt x="413394" y="1011722"/>
                  </a:lnTo>
                  <a:lnTo>
                    <a:pt x="367071" y="1000547"/>
                  </a:lnTo>
                  <a:lnTo>
                    <a:pt x="322506" y="985271"/>
                  </a:lnTo>
                  <a:lnTo>
                    <a:pt x="279910" y="966108"/>
                  </a:lnTo>
                  <a:lnTo>
                    <a:pt x="239499" y="943270"/>
                  </a:lnTo>
                  <a:lnTo>
                    <a:pt x="201483" y="916971"/>
                  </a:lnTo>
                  <a:lnTo>
                    <a:pt x="166078" y="887423"/>
                  </a:lnTo>
                  <a:lnTo>
                    <a:pt x="133494" y="854839"/>
                  </a:lnTo>
                  <a:lnTo>
                    <a:pt x="103946" y="819433"/>
                  </a:lnTo>
                  <a:lnTo>
                    <a:pt x="77646" y="781419"/>
                  </a:lnTo>
                  <a:lnTo>
                    <a:pt x="54808" y="741006"/>
                  </a:lnTo>
                  <a:lnTo>
                    <a:pt x="35645" y="698411"/>
                  </a:lnTo>
                  <a:lnTo>
                    <a:pt x="20369" y="653846"/>
                  </a:lnTo>
                  <a:lnTo>
                    <a:pt x="9194" y="607523"/>
                  </a:lnTo>
                  <a:lnTo>
                    <a:pt x="2333" y="559656"/>
                  </a:lnTo>
                  <a:lnTo>
                    <a:pt x="0" y="510458"/>
                  </a:lnTo>
                  <a:lnTo>
                    <a:pt x="2333" y="461260"/>
                  </a:lnTo>
                  <a:lnTo>
                    <a:pt x="9194" y="413394"/>
                  </a:lnTo>
                  <a:lnTo>
                    <a:pt x="20369" y="367071"/>
                  </a:lnTo>
                  <a:lnTo>
                    <a:pt x="35645" y="322505"/>
                  </a:lnTo>
                  <a:lnTo>
                    <a:pt x="54808" y="279910"/>
                  </a:lnTo>
                  <a:lnTo>
                    <a:pt x="77646" y="239498"/>
                  </a:lnTo>
                  <a:lnTo>
                    <a:pt x="103946" y="201483"/>
                  </a:lnTo>
                  <a:lnTo>
                    <a:pt x="133494" y="166078"/>
                  </a:lnTo>
                  <a:lnTo>
                    <a:pt x="166078" y="133494"/>
                  </a:lnTo>
                  <a:lnTo>
                    <a:pt x="201483" y="103945"/>
                  </a:lnTo>
                  <a:lnTo>
                    <a:pt x="239499" y="77646"/>
                  </a:lnTo>
                  <a:lnTo>
                    <a:pt x="279910" y="54808"/>
                  </a:lnTo>
                  <a:lnTo>
                    <a:pt x="322506" y="35645"/>
                  </a:lnTo>
                  <a:lnTo>
                    <a:pt x="367071" y="20369"/>
                  </a:lnTo>
                  <a:lnTo>
                    <a:pt x="413394" y="9194"/>
                  </a:lnTo>
                  <a:lnTo>
                    <a:pt x="461260" y="2333"/>
                  </a:lnTo>
                  <a:lnTo>
                    <a:pt x="510458" y="0"/>
                  </a:lnTo>
                  <a:lnTo>
                    <a:pt x="4694824" y="0"/>
                  </a:lnTo>
                  <a:lnTo>
                    <a:pt x="4694824" y="1018576"/>
                  </a:lnTo>
                  <a:close/>
                </a:path>
              </a:pathLst>
            </a:custGeom>
            <a:noFill/>
            <a:ln cap="flat" cmpd="sng" w="952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5"/>
            <p:cNvSpPr/>
            <p:nvPr/>
          </p:nvSpPr>
          <p:spPr>
            <a:xfrm>
              <a:off x="5274864" y="5302726"/>
              <a:ext cx="702945" cy="702945"/>
            </a:xfrm>
            <a:custGeom>
              <a:rect b="b" l="l" r="r" t="t"/>
              <a:pathLst>
                <a:path extrusionOk="0" h="702945" w="702945">
                  <a:moveTo>
                    <a:pt x="351232" y="702466"/>
                  </a:moveTo>
                  <a:lnTo>
                    <a:pt x="304708" y="699377"/>
                  </a:lnTo>
                  <a:lnTo>
                    <a:pt x="259589" y="690308"/>
                  </a:lnTo>
                  <a:lnTo>
                    <a:pt x="216387" y="675553"/>
                  </a:lnTo>
                  <a:lnTo>
                    <a:pt x="175615" y="655410"/>
                  </a:lnTo>
                  <a:lnTo>
                    <a:pt x="137784" y="630172"/>
                  </a:lnTo>
                  <a:lnTo>
                    <a:pt x="103406" y="600135"/>
                  </a:lnTo>
                  <a:lnTo>
                    <a:pt x="72992" y="565596"/>
                  </a:lnTo>
                  <a:lnTo>
                    <a:pt x="47055" y="526849"/>
                  </a:lnTo>
                  <a:lnTo>
                    <a:pt x="26468" y="485014"/>
                  </a:lnTo>
                  <a:lnTo>
                    <a:pt x="11764" y="441405"/>
                  </a:lnTo>
                  <a:lnTo>
                    <a:pt x="2940" y="396614"/>
                  </a:lnTo>
                  <a:lnTo>
                    <a:pt x="0" y="351232"/>
                  </a:lnTo>
                  <a:lnTo>
                    <a:pt x="2940" y="305850"/>
                  </a:lnTo>
                  <a:lnTo>
                    <a:pt x="11764" y="261059"/>
                  </a:lnTo>
                  <a:lnTo>
                    <a:pt x="26468" y="217451"/>
                  </a:lnTo>
                  <a:lnTo>
                    <a:pt x="47055" y="175615"/>
                  </a:lnTo>
                  <a:lnTo>
                    <a:pt x="72992" y="136868"/>
                  </a:lnTo>
                  <a:lnTo>
                    <a:pt x="103406" y="102329"/>
                  </a:lnTo>
                  <a:lnTo>
                    <a:pt x="137784" y="72293"/>
                  </a:lnTo>
                  <a:lnTo>
                    <a:pt x="175615" y="47055"/>
                  </a:lnTo>
                  <a:lnTo>
                    <a:pt x="216387" y="26911"/>
                  </a:lnTo>
                  <a:lnTo>
                    <a:pt x="259589" y="12157"/>
                  </a:lnTo>
                  <a:lnTo>
                    <a:pt x="304708" y="3087"/>
                  </a:lnTo>
                  <a:lnTo>
                    <a:pt x="351232" y="0"/>
                  </a:lnTo>
                  <a:lnTo>
                    <a:pt x="397756" y="3087"/>
                  </a:lnTo>
                  <a:lnTo>
                    <a:pt x="442875" y="12157"/>
                  </a:lnTo>
                  <a:lnTo>
                    <a:pt x="486078" y="26911"/>
                  </a:lnTo>
                  <a:lnTo>
                    <a:pt x="526849" y="47055"/>
                  </a:lnTo>
                  <a:lnTo>
                    <a:pt x="564680" y="72293"/>
                  </a:lnTo>
                  <a:lnTo>
                    <a:pt x="599059" y="102329"/>
                  </a:lnTo>
                  <a:lnTo>
                    <a:pt x="629472" y="136868"/>
                  </a:lnTo>
                  <a:lnTo>
                    <a:pt x="655410" y="175615"/>
                  </a:lnTo>
                  <a:lnTo>
                    <a:pt x="675997" y="217451"/>
                  </a:lnTo>
                  <a:lnTo>
                    <a:pt x="690703" y="261059"/>
                  </a:lnTo>
                  <a:lnTo>
                    <a:pt x="699525" y="305850"/>
                  </a:lnTo>
                  <a:lnTo>
                    <a:pt x="702466" y="351232"/>
                  </a:lnTo>
                  <a:lnTo>
                    <a:pt x="699525" y="396614"/>
                  </a:lnTo>
                  <a:lnTo>
                    <a:pt x="690703" y="441405"/>
                  </a:lnTo>
                  <a:lnTo>
                    <a:pt x="675997" y="485014"/>
                  </a:lnTo>
                  <a:lnTo>
                    <a:pt x="655410" y="526849"/>
                  </a:lnTo>
                  <a:lnTo>
                    <a:pt x="629472" y="565596"/>
                  </a:lnTo>
                  <a:lnTo>
                    <a:pt x="599059" y="600135"/>
                  </a:lnTo>
                  <a:lnTo>
                    <a:pt x="564680" y="630172"/>
                  </a:lnTo>
                  <a:lnTo>
                    <a:pt x="526849" y="655410"/>
                  </a:lnTo>
                  <a:lnTo>
                    <a:pt x="486078" y="675553"/>
                  </a:lnTo>
                  <a:lnTo>
                    <a:pt x="442875" y="690308"/>
                  </a:lnTo>
                  <a:lnTo>
                    <a:pt x="397756" y="699377"/>
                  </a:lnTo>
                  <a:lnTo>
                    <a:pt x="351232" y="70246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5"/>
            <p:cNvSpPr/>
            <p:nvPr/>
          </p:nvSpPr>
          <p:spPr>
            <a:xfrm>
              <a:off x="5274864" y="5302726"/>
              <a:ext cx="702945" cy="702945"/>
            </a:xfrm>
            <a:custGeom>
              <a:rect b="b" l="l" r="r" t="t"/>
              <a:pathLst>
                <a:path extrusionOk="0" h="702945" w="702945">
                  <a:moveTo>
                    <a:pt x="351232" y="702466"/>
                  </a:moveTo>
                  <a:lnTo>
                    <a:pt x="304708" y="699377"/>
                  </a:lnTo>
                  <a:lnTo>
                    <a:pt x="259589" y="690308"/>
                  </a:lnTo>
                  <a:lnTo>
                    <a:pt x="216387" y="675553"/>
                  </a:lnTo>
                  <a:lnTo>
                    <a:pt x="175615" y="655410"/>
                  </a:lnTo>
                  <a:lnTo>
                    <a:pt x="137784" y="630172"/>
                  </a:lnTo>
                  <a:lnTo>
                    <a:pt x="103406" y="600135"/>
                  </a:lnTo>
                  <a:lnTo>
                    <a:pt x="72992" y="565596"/>
                  </a:lnTo>
                  <a:lnTo>
                    <a:pt x="47055" y="526849"/>
                  </a:lnTo>
                  <a:lnTo>
                    <a:pt x="26468" y="485014"/>
                  </a:lnTo>
                  <a:lnTo>
                    <a:pt x="11764" y="441405"/>
                  </a:lnTo>
                  <a:lnTo>
                    <a:pt x="2940" y="396614"/>
                  </a:lnTo>
                  <a:lnTo>
                    <a:pt x="0" y="351232"/>
                  </a:lnTo>
                  <a:lnTo>
                    <a:pt x="2940" y="305850"/>
                  </a:lnTo>
                  <a:lnTo>
                    <a:pt x="11764" y="261059"/>
                  </a:lnTo>
                  <a:lnTo>
                    <a:pt x="26468" y="217451"/>
                  </a:lnTo>
                  <a:lnTo>
                    <a:pt x="47055" y="175615"/>
                  </a:lnTo>
                  <a:lnTo>
                    <a:pt x="72992" y="136868"/>
                  </a:lnTo>
                  <a:lnTo>
                    <a:pt x="103406" y="102329"/>
                  </a:lnTo>
                  <a:lnTo>
                    <a:pt x="137784" y="72293"/>
                  </a:lnTo>
                  <a:lnTo>
                    <a:pt x="175615" y="47055"/>
                  </a:lnTo>
                  <a:lnTo>
                    <a:pt x="216387" y="26911"/>
                  </a:lnTo>
                  <a:lnTo>
                    <a:pt x="259589" y="12157"/>
                  </a:lnTo>
                  <a:lnTo>
                    <a:pt x="304708" y="3087"/>
                  </a:lnTo>
                  <a:lnTo>
                    <a:pt x="351232" y="0"/>
                  </a:lnTo>
                  <a:lnTo>
                    <a:pt x="397756" y="3087"/>
                  </a:lnTo>
                  <a:lnTo>
                    <a:pt x="442875" y="12157"/>
                  </a:lnTo>
                  <a:lnTo>
                    <a:pt x="486078" y="26911"/>
                  </a:lnTo>
                  <a:lnTo>
                    <a:pt x="526849" y="47055"/>
                  </a:lnTo>
                  <a:lnTo>
                    <a:pt x="564680" y="72293"/>
                  </a:lnTo>
                  <a:lnTo>
                    <a:pt x="599059" y="102329"/>
                  </a:lnTo>
                  <a:lnTo>
                    <a:pt x="629472" y="136868"/>
                  </a:lnTo>
                  <a:lnTo>
                    <a:pt x="655410" y="175615"/>
                  </a:lnTo>
                  <a:lnTo>
                    <a:pt x="675997" y="217451"/>
                  </a:lnTo>
                  <a:lnTo>
                    <a:pt x="690703" y="261059"/>
                  </a:lnTo>
                  <a:lnTo>
                    <a:pt x="699525" y="305850"/>
                  </a:lnTo>
                  <a:lnTo>
                    <a:pt x="702466" y="351232"/>
                  </a:lnTo>
                  <a:lnTo>
                    <a:pt x="699525" y="396614"/>
                  </a:lnTo>
                  <a:lnTo>
                    <a:pt x="690703" y="441405"/>
                  </a:lnTo>
                  <a:lnTo>
                    <a:pt x="675997" y="485014"/>
                  </a:lnTo>
                  <a:lnTo>
                    <a:pt x="655410" y="526849"/>
                  </a:lnTo>
                  <a:lnTo>
                    <a:pt x="629472" y="565596"/>
                  </a:lnTo>
                  <a:lnTo>
                    <a:pt x="599059" y="600135"/>
                  </a:lnTo>
                  <a:lnTo>
                    <a:pt x="564680" y="630172"/>
                  </a:lnTo>
                  <a:lnTo>
                    <a:pt x="526849" y="655410"/>
                  </a:lnTo>
                  <a:lnTo>
                    <a:pt x="486078" y="675553"/>
                  </a:lnTo>
                  <a:lnTo>
                    <a:pt x="442875" y="690308"/>
                  </a:lnTo>
                  <a:lnTo>
                    <a:pt x="397756" y="699377"/>
                  </a:lnTo>
                  <a:lnTo>
                    <a:pt x="351232" y="702466"/>
                  </a:lnTo>
                  <a:close/>
                </a:path>
              </a:pathLst>
            </a:custGeom>
            <a:noFill/>
            <a:ln cap="flat" cmpd="sng" w="952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5"/>
          <p:cNvGrpSpPr/>
          <p:nvPr/>
        </p:nvGrpSpPr>
        <p:grpSpPr>
          <a:xfrm>
            <a:off x="5137370" y="6338101"/>
            <a:ext cx="4683125" cy="1019175"/>
            <a:chOff x="5137370" y="6338101"/>
            <a:chExt cx="4683125" cy="1019175"/>
          </a:xfrm>
        </p:grpSpPr>
        <p:sp>
          <p:nvSpPr>
            <p:cNvPr id="180" name="Google Shape;180;p5"/>
            <p:cNvSpPr/>
            <p:nvPr/>
          </p:nvSpPr>
          <p:spPr>
            <a:xfrm>
              <a:off x="5137370" y="6338101"/>
              <a:ext cx="4683125" cy="1019175"/>
            </a:xfrm>
            <a:custGeom>
              <a:rect b="b" l="l" r="r" t="t"/>
              <a:pathLst>
                <a:path extrusionOk="0" h="1019175" w="4683125">
                  <a:moveTo>
                    <a:pt x="4683114" y="1018576"/>
                  </a:moveTo>
                  <a:lnTo>
                    <a:pt x="461212" y="1018576"/>
                  </a:lnTo>
                  <a:lnTo>
                    <a:pt x="413394" y="1011722"/>
                  </a:lnTo>
                  <a:lnTo>
                    <a:pt x="367071" y="1000547"/>
                  </a:lnTo>
                  <a:lnTo>
                    <a:pt x="322507" y="985271"/>
                  </a:lnTo>
                  <a:lnTo>
                    <a:pt x="279910" y="966108"/>
                  </a:lnTo>
                  <a:lnTo>
                    <a:pt x="239499" y="943270"/>
                  </a:lnTo>
                  <a:lnTo>
                    <a:pt x="201483" y="916971"/>
                  </a:lnTo>
                  <a:lnTo>
                    <a:pt x="166077" y="887423"/>
                  </a:lnTo>
                  <a:lnTo>
                    <a:pt x="133494" y="854839"/>
                  </a:lnTo>
                  <a:lnTo>
                    <a:pt x="103946" y="819433"/>
                  </a:lnTo>
                  <a:lnTo>
                    <a:pt x="77646" y="781418"/>
                  </a:lnTo>
                  <a:lnTo>
                    <a:pt x="54808" y="741006"/>
                  </a:lnTo>
                  <a:lnTo>
                    <a:pt x="35646" y="698411"/>
                  </a:lnTo>
                  <a:lnTo>
                    <a:pt x="20369" y="653846"/>
                  </a:lnTo>
                  <a:lnTo>
                    <a:pt x="9194" y="607523"/>
                  </a:lnTo>
                  <a:lnTo>
                    <a:pt x="2333" y="559656"/>
                  </a:lnTo>
                  <a:lnTo>
                    <a:pt x="0" y="510458"/>
                  </a:lnTo>
                  <a:lnTo>
                    <a:pt x="2333" y="461260"/>
                  </a:lnTo>
                  <a:lnTo>
                    <a:pt x="9194" y="413393"/>
                  </a:lnTo>
                  <a:lnTo>
                    <a:pt x="20369" y="367071"/>
                  </a:lnTo>
                  <a:lnTo>
                    <a:pt x="35646" y="322505"/>
                  </a:lnTo>
                  <a:lnTo>
                    <a:pt x="54808" y="279910"/>
                  </a:lnTo>
                  <a:lnTo>
                    <a:pt x="77646" y="239498"/>
                  </a:lnTo>
                  <a:lnTo>
                    <a:pt x="103946" y="201483"/>
                  </a:lnTo>
                  <a:lnTo>
                    <a:pt x="133494" y="166077"/>
                  </a:lnTo>
                  <a:lnTo>
                    <a:pt x="166077" y="133493"/>
                  </a:lnTo>
                  <a:lnTo>
                    <a:pt x="201483" y="103945"/>
                  </a:lnTo>
                  <a:lnTo>
                    <a:pt x="239499" y="77646"/>
                  </a:lnTo>
                  <a:lnTo>
                    <a:pt x="279910" y="54808"/>
                  </a:lnTo>
                  <a:lnTo>
                    <a:pt x="322507" y="35645"/>
                  </a:lnTo>
                  <a:lnTo>
                    <a:pt x="367071" y="20369"/>
                  </a:lnTo>
                  <a:lnTo>
                    <a:pt x="413394" y="9194"/>
                  </a:lnTo>
                  <a:lnTo>
                    <a:pt x="461260" y="2333"/>
                  </a:lnTo>
                  <a:lnTo>
                    <a:pt x="510458" y="0"/>
                  </a:lnTo>
                  <a:lnTo>
                    <a:pt x="4683114" y="0"/>
                  </a:lnTo>
                  <a:lnTo>
                    <a:pt x="4683114" y="1018576"/>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5"/>
            <p:cNvSpPr/>
            <p:nvPr/>
          </p:nvSpPr>
          <p:spPr>
            <a:xfrm>
              <a:off x="5137370" y="6338101"/>
              <a:ext cx="4683125" cy="1019175"/>
            </a:xfrm>
            <a:custGeom>
              <a:rect b="b" l="l" r="r" t="t"/>
              <a:pathLst>
                <a:path extrusionOk="0" h="1019175" w="4683125">
                  <a:moveTo>
                    <a:pt x="4683114" y="1018576"/>
                  </a:moveTo>
                  <a:lnTo>
                    <a:pt x="461212" y="1018576"/>
                  </a:lnTo>
                  <a:lnTo>
                    <a:pt x="413394" y="1011722"/>
                  </a:lnTo>
                  <a:lnTo>
                    <a:pt x="367071" y="1000547"/>
                  </a:lnTo>
                  <a:lnTo>
                    <a:pt x="322507" y="985271"/>
                  </a:lnTo>
                  <a:lnTo>
                    <a:pt x="279910" y="966108"/>
                  </a:lnTo>
                  <a:lnTo>
                    <a:pt x="239499" y="943270"/>
                  </a:lnTo>
                  <a:lnTo>
                    <a:pt x="201483" y="916971"/>
                  </a:lnTo>
                  <a:lnTo>
                    <a:pt x="166077" y="887423"/>
                  </a:lnTo>
                  <a:lnTo>
                    <a:pt x="133494" y="854839"/>
                  </a:lnTo>
                  <a:lnTo>
                    <a:pt x="103946" y="819433"/>
                  </a:lnTo>
                  <a:lnTo>
                    <a:pt x="77646" y="781418"/>
                  </a:lnTo>
                  <a:lnTo>
                    <a:pt x="54808" y="741006"/>
                  </a:lnTo>
                  <a:lnTo>
                    <a:pt x="35646" y="698411"/>
                  </a:lnTo>
                  <a:lnTo>
                    <a:pt x="20369" y="653846"/>
                  </a:lnTo>
                  <a:lnTo>
                    <a:pt x="9194" y="607523"/>
                  </a:lnTo>
                  <a:lnTo>
                    <a:pt x="2333" y="559656"/>
                  </a:lnTo>
                  <a:lnTo>
                    <a:pt x="0" y="510458"/>
                  </a:lnTo>
                  <a:lnTo>
                    <a:pt x="2333" y="461260"/>
                  </a:lnTo>
                  <a:lnTo>
                    <a:pt x="9194" y="413393"/>
                  </a:lnTo>
                  <a:lnTo>
                    <a:pt x="20369" y="367071"/>
                  </a:lnTo>
                  <a:lnTo>
                    <a:pt x="35646" y="322505"/>
                  </a:lnTo>
                  <a:lnTo>
                    <a:pt x="54808" y="279910"/>
                  </a:lnTo>
                  <a:lnTo>
                    <a:pt x="77646" y="239498"/>
                  </a:lnTo>
                  <a:lnTo>
                    <a:pt x="103946" y="201483"/>
                  </a:lnTo>
                  <a:lnTo>
                    <a:pt x="133494" y="166077"/>
                  </a:lnTo>
                  <a:lnTo>
                    <a:pt x="166077" y="133493"/>
                  </a:lnTo>
                  <a:lnTo>
                    <a:pt x="201483" y="103945"/>
                  </a:lnTo>
                  <a:lnTo>
                    <a:pt x="239499" y="77646"/>
                  </a:lnTo>
                  <a:lnTo>
                    <a:pt x="279910" y="54808"/>
                  </a:lnTo>
                  <a:lnTo>
                    <a:pt x="322507" y="35645"/>
                  </a:lnTo>
                  <a:lnTo>
                    <a:pt x="367071" y="20369"/>
                  </a:lnTo>
                  <a:lnTo>
                    <a:pt x="413394" y="9194"/>
                  </a:lnTo>
                  <a:lnTo>
                    <a:pt x="461260" y="2333"/>
                  </a:lnTo>
                  <a:lnTo>
                    <a:pt x="510458" y="0"/>
                  </a:lnTo>
                  <a:lnTo>
                    <a:pt x="4683114" y="0"/>
                  </a:lnTo>
                  <a:lnTo>
                    <a:pt x="4683114" y="1018576"/>
                  </a:lnTo>
                  <a:close/>
                </a:path>
              </a:pathLst>
            </a:custGeom>
            <a:noFill/>
            <a:ln cap="flat" cmpd="sng" w="952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p5"/>
            <p:cNvSpPr/>
            <p:nvPr/>
          </p:nvSpPr>
          <p:spPr>
            <a:xfrm>
              <a:off x="5294755" y="6516899"/>
              <a:ext cx="702945" cy="702945"/>
            </a:xfrm>
            <a:custGeom>
              <a:rect b="b" l="l" r="r" t="t"/>
              <a:pathLst>
                <a:path extrusionOk="0" h="702945" w="702945">
                  <a:moveTo>
                    <a:pt x="351233" y="702467"/>
                  </a:moveTo>
                  <a:lnTo>
                    <a:pt x="304708" y="699378"/>
                  </a:lnTo>
                  <a:lnTo>
                    <a:pt x="259590" y="690309"/>
                  </a:lnTo>
                  <a:lnTo>
                    <a:pt x="216388" y="675553"/>
                  </a:lnTo>
                  <a:lnTo>
                    <a:pt x="175616" y="655410"/>
                  </a:lnTo>
                  <a:lnTo>
                    <a:pt x="137785" y="630172"/>
                  </a:lnTo>
                  <a:lnTo>
                    <a:pt x="103407" y="600135"/>
                  </a:lnTo>
                  <a:lnTo>
                    <a:pt x="72992" y="565596"/>
                  </a:lnTo>
                  <a:lnTo>
                    <a:pt x="47056" y="526849"/>
                  </a:lnTo>
                  <a:lnTo>
                    <a:pt x="26469" y="485014"/>
                  </a:lnTo>
                  <a:lnTo>
                    <a:pt x="11764" y="441406"/>
                  </a:lnTo>
                  <a:lnTo>
                    <a:pt x="2941" y="396614"/>
                  </a:lnTo>
                  <a:lnTo>
                    <a:pt x="0" y="351232"/>
                  </a:lnTo>
                  <a:lnTo>
                    <a:pt x="2941" y="305852"/>
                  </a:lnTo>
                  <a:lnTo>
                    <a:pt x="11764" y="261060"/>
                  </a:lnTo>
                  <a:lnTo>
                    <a:pt x="26469" y="217452"/>
                  </a:lnTo>
                  <a:lnTo>
                    <a:pt x="47056" y="175615"/>
                  </a:lnTo>
                  <a:lnTo>
                    <a:pt x="72992" y="136870"/>
                  </a:lnTo>
                  <a:lnTo>
                    <a:pt x="103407" y="102329"/>
                  </a:lnTo>
                  <a:lnTo>
                    <a:pt x="137785" y="72293"/>
                  </a:lnTo>
                  <a:lnTo>
                    <a:pt x="175616" y="47056"/>
                  </a:lnTo>
                  <a:lnTo>
                    <a:pt x="216388" y="26911"/>
                  </a:lnTo>
                  <a:lnTo>
                    <a:pt x="259590" y="12157"/>
                  </a:lnTo>
                  <a:lnTo>
                    <a:pt x="304708" y="3087"/>
                  </a:lnTo>
                  <a:lnTo>
                    <a:pt x="351233" y="0"/>
                  </a:lnTo>
                  <a:lnTo>
                    <a:pt x="397757" y="3087"/>
                  </a:lnTo>
                  <a:lnTo>
                    <a:pt x="442876" y="12157"/>
                  </a:lnTo>
                  <a:lnTo>
                    <a:pt x="486078" y="26911"/>
                  </a:lnTo>
                  <a:lnTo>
                    <a:pt x="526849" y="47056"/>
                  </a:lnTo>
                  <a:lnTo>
                    <a:pt x="564681" y="72293"/>
                  </a:lnTo>
                  <a:lnTo>
                    <a:pt x="599060" y="102329"/>
                  </a:lnTo>
                  <a:lnTo>
                    <a:pt x="629473" y="136870"/>
                  </a:lnTo>
                  <a:lnTo>
                    <a:pt x="655411" y="175615"/>
                  </a:lnTo>
                  <a:lnTo>
                    <a:pt x="675998" y="217452"/>
                  </a:lnTo>
                  <a:lnTo>
                    <a:pt x="690703" y="261060"/>
                  </a:lnTo>
                  <a:lnTo>
                    <a:pt x="699526" y="305852"/>
                  </a:lnTo>
                  <a:lnTo>
                    <a:pt x="702467" y="351232"/>
                  </a:lnTo>
                  <a:lnTo>
                    <a:pt x="699526" y="396614"/>
                  </a:lnTo>
                  <a:lnTo>
                    <a:pt x="690703" y="441406"/>
                  </a:lnTo>
                  <a:lnTo>
                    <a:pt x="675998" y="485014"/>
                  </a:lnTo>
                  <a:lnTo>
                    <a:pt x="655411" y="526849"/>
                  </a:lnTo>
                  <a:lnTo>
                    <a:pt x="629473" y="565596"/>
                  </a:lnTo>
                  <a:lnTo>
                    <a:pt x="599060" y="600135"/>
                  </a:lnTo>
                  <a:lnTo>
                    <a:pt x="564681" y="630172"/>
                  </a:lnTo>
                  <a:lnTo>
                    <a:pt x="526849" y="655410"/>
                  </a:lnTo>
                  <a:lnTo>
                    <a:pt x="486078" y="675553"/>
                  </a:lnTo>
                  <a:lnTo>
                    <a:pt x="442876" y="690309"/>
                  </a:lnTo>
                  <a:lnTo>
                    <a:pt x="397757" y="699378"/>
                  </a:lnTo>
                  <a:lnTo>
                    <a:pt x="351233" y="702467"/>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5"/>
            <p:cNvSpPr/>
            <p:nvPr/>
          </p:nvSpPr>
          <p:spPr>
            <a:xfrm>
              <a:off x="5294755" y="6516899"/>
              <a:ext cx="702945" cy="702945"/>
            </a:xfrm>
            <a:custGeom>
              <a:rect b="b" l="l" r="r" t="t"/>
              <a:pathLst>
                <a:path extrusionOk="0" h="702945" w="702945">
                  <a:moveTo>
                    <a:pt x="351233" y="702467"/>
                  </a:moveTo>
                  <a:lnTo>
                    <a:pt x="304708" y="699378"/>
                  </a:lnTo>
                  <a:lnTo>
                    <a:pt x="259590" y="690309"/>
                  </a:lnTo>
                  <a:lnTo>
                    <a:pt x="216388" y="675553"/>
                  </a:lnTo>
                  <a:lnTo>
                    <a:pt x="175616" y="655410"/>
                  </a:lnTo>
                  <a:lnTo>
                    <a:pt x="137785" y="630172"/>
                  </a:lnTo>
                  <a:lnTo>
                    <a:pt x="103407" y="600135"/>
                  </a:lnTo>
                  <a:lnTo>
                    <a:pt x="72992" y="565596"/>
                  </a:lnTo>
                  <a:lnTo>
                    <a:pt x="47056" y="526849"/>
                  </a:lnTo>
                  <a:lnTo>
                    <a:pt x="26469" y="485014"/>
                  </a:lnTo>
                  <a:lnTo>
                    <a:pt x="11764" y="441406"/>
                  </a:lnTo>
                  <a:lnTo>
                    <a:pt x="2941" y="396614"/>
                  </a:lnTo>
                  <a:lnTo>
                    <a:pt x="0" y="351232"/>
                  </a:lnTo>
                  <a:lnTo>
                    <a:pt x="2941" y="305852"/>
                  </a:lnTo>
                  <a:lnTo>
                    <a:pt x="11764" y="261060"/>
                  </a:lnTo>
                  <a:lnTo>
                    <a:pt x="26469" y="217452"/>
                  </a:lnTo>
                  <a:lnTo>
                    <a:pt x="47056" y="175615"/>
                  </a:lnTo>
                  <a:lnTo>
                    <a:pt x="72992" y="136870"/>
                  </a:lnTo>
                  <a:lnTo>
                    <a:pt x="103407" y="102329"/>
                  </a:lnTo>
                  <a:lnTo>
                    <a:pt x="137785" y="72293"/>
                  </a:lnTo>
                  <a:lnTo>
                    <a:pt x="175616" y="47056"/>
                  </a:lnTo>
                  <a:lnTo>
                    <a:pt x="216388" y="26911"/>
                  </a:lnTo>
                  <a:lnTo>
                    <a:pt x="259590" y="12157"/>
                  </a:lnTo>
                  <a:lnTo>
                    <a:pt x="304708" y="3087"/>
                  </a:lnTo>
                  <a:lnTo>
                    <a:pt x="351233" y="0"/>
                  </a:lnTo>
                  <a:lnTo>
                    <a:pt x="397757" y="3087"/>
                  </a:lnTo>
                  <a:lnTo>
                    <a:pt x="442876" y="12157"/>
                  </a:lnTo>
                  <a:lnTo>
                    <a:pt x="486078" y="26911"/>
                  </a:lnTo>
                  <a:lnTo>
                    <a:pt x="526849" y="47056"/>
                  </a:lnTo>
                  <a:lnTo>
                    <a:pt x="564681" y="72293"/>
                  </a:lnTo>
                  <a:lnTo>
                    <a:pt x="599060" y="102329"/>
                  </a:lnTo>
                  <a:lnTo>
                    <a:pt x="629473" y="136870"/>
                  </a:lnTo>
                  <a:lnTo>
                    <a:pt x="655411" y="175615"/>
                  </a:lnTo>
                  <a:lnTo>
                    <a:pt x="675998" y="217452"/>
                  </a:lnTo>
                  <a:lnTo>
                    <a:pt x="690703" y="261060"/>
                  </a:lnTo>
                  <a:lnTo>
                    <a:pt x="699526" y="305852"/>
                  </a:lnTo>
                  <a:lnTo>
                    <a:pt x="702467" y="351232"/>
                  </a:lnTo>
                  <a:lnTo>
                    <a:pt x="699526" y="396614"/>
                  </a:lnTo>
                  <a:lnTo>
                    <a:pt x="690703" y="441406"/>
                  </a:lnTo>
                  <a:lnTo>
                    <a:pt x="675998" y="485014"/>
                  </a:lnTo>
                  <a:lnTo>
                    <a:pt x="655411" y="526849"/>
                  </a:lnTo>
                  <a:lnTo>
                    <a:pt x="629473" y="565596"/>
                  </a:lnTo>
                  <a:lnTo>
                    <a:pt x="599060" y="600135"/>
                  </a:lnTo>
                  <a:lnTo>
                    <a:pt x="564681" y="630172"/>
                  </a:lnTo>
                  <a:lnTo>
                    <a:pt x="526849" y="655410"/>
                  </a:lnTo>
                  <a:lnTo>
                    <a:pt x="486078" y="675553"/>
                  </a:lnTo>
                  <a:lnTo>
                    <a:pt x="442876" y="690309"/>
                  </a:lnTo>
                  <a:lnTo>
                    <a:pt x="397757" y="699378"/>
                  </a:lnTo>
                  <a:lnTo>
                    <a:pt x="351233" y="702467"/>
                  </a:lnTo>
                  <a:close/>
                </a:path>
              </a:pathLst>
            </a:custGeom>
            <a:noFill/>
            <a:ln cap="flat" cmpd="sng" w="952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5"/>
            <p:cNvSpPr/>
            <p:nvPr/>
          </p:nvSpPr>
          <p:spPr>
            <a:xfrm>
              <a:off x="5397195" y="6637781"/>
              <a:ext cx="473709" cy="419100"/>
            </a:xfrm>
            <a:custGeom>
              <a:rect b="b" l="l" r="r" t="t"/>
              <a:pathLst>
                <a:path extrusionOk="0" h="419100" w="473710">
                  <a:moveTo>
                    <a:pt x="462991" y="137185"/>
                  </a:moveTo>
                  <a:lnTo>
                    <a:pt x="459511" y="115570"/>
                  </a:lnTo>
                  <a:lnTo>
                    <a:pt x="449834" y="96799"/>
                  </a:lnTo>
                  <a:lnTo>
                    <a:pt x="447027" y="93992"/>
                  </a:lnTo>
                  <a:lnTo>
                    <a:pt x="447027" y="137185"/>
                  </a:lnTo>
                  <a:lnTo>
                    <a:pt x="447027" y="160185"/>
                  </a:lnTo>
                  <a:lnTo>
                    <a:pt x="387248" y="160185"/>
                  </a:lnTo>
                  <a:lnTo>
                    <a:pt x="380263" y="142760"/>
                  </a:lnTo>
                  <a:lnTo>
                    <a:pt x="375183" y="134924"/>
                  </a:lnTo>
                  <a:lnTo>
                    <a:pt x="375183" y="187299"/>
                  </a:lnTo>
                  <a:lnTo>
                    <a:pt x="375183" y="211404"/>
                  </a:lnTo>
                  <a:lnTo>
                    <a:pt x="215531" y="211404"/>
                  </a:lnTo>
                  <a:lnTo>
                    <a:pt x="215531" y="187299"/>
                  </a:lnTo>
                  <a:lnTo>
                    <a:pt x="220967" y="160286"/>
                  </a:lnTo>
                  <a:lnTo>
                    <a:pt x="221818" y="156057"/>
                  </a:lnTo>
                  <a:lnTo>
                    <a:pt x="238937" y="130517"/>
                  </a:lnTo>
                  <a:lnTo>
                    <a:pt x="264312" y="113284"/>
                  </a:lnTo>
                  <a:lnTo>
                    <a:pt x="295351" y="106959"/>
                  </a:lnTo>
                  <a:lnTo>
                    <a:pt x="326390" y="113284"/>
                  </a:lnTo>
                  <a:lnTo>
                    <a:pt x="351764" y="130517"/>
                  </a:lnTo>
                  <a:lnTo>
                    <a:pt x="368896" y="156057"/>
                  </a:lnTo>
                  <a:lnTo>
                    <a:pt x="375183" y="187299"/>
                  </a:lnTo>
                  <a:lnTo>
                    <a:pt x="375183" y="134924"/>
                  </a:lnTo>
                  <a:lnTo>
                    <a:pt x="370179" y="127190"/>
                  </a:lnTo>
                  <a:lnTo>
                    <a:pt x="357378" y="113893"/>
                  </a:lnTo>
                  <a:lnTo>
                    <a:pt x="347535" y="106959"/>
                  </a:lnTo>
                  <a:lnTo>
                    <a:pt x="342252" y="103238"/>
                  </a:lnTo>
                  <a:lnTo>
                    <a:pt x="349440" y="96405"/>
                  </a:lnTo>
                  <a:lnTo>
                    <a:pt x="350393" y="95491"/>
                  </a:lnTo>
                  <a:lnTo>
                    <a:pt x="359918" y="89712"/>
                  </a:lnTo>
                  <a:lnTo>
                    <a:pt x="370484" y="86106"/>
                  </a:lnTo>
                  <a:lnTo>
                    <a:pt x="381762" y="84861"/>
                  </a:lnTo>
                  <a:lnTo>
                    <a:pt x="395135" y="84861"/>
                  </a:lnTo>
                  <a:lnTo>
                    <a:pt x="431812" y="100253"/>
                  </a:lnTo>
                  <a:lnTo>
                    <a:pt x="447027" y="137185"/>
                  </a:lnTo>
                  <a:lnTo>
                    <a:pt x="447027" y="93992"/>
                  </a:lnTo>
                  <a:lnTo>
                    <a:pt x="437934" y="84861"/>
                  </a:lnTo>
                  <a:lnTo>
                    <a:pt x="435076" y="82003"/>
                  </a:lnTo>
                  <a:lnTo>
                    <a:pt x="416394" y="72301"/>
                  </a:lnTo>
                  <a:lnTo>
                    <a:pt x="417791" y="68897"/>
                  </a:lnTo>
                  <a:lnTo>
                    <a:pt x="428561" y="42481"/>
                  </a:lnTo>
                  <a:lnTo>
                    <a:pt x="425234" y="25971"/>
                  </a:lnTo>
                  <a:lnTo>
                    <a:pt x="416179" y="12458"/>
                  </a:lnTo>
                  <a:lnTo>
                    <a:pt x="412597" y="10033"/>
                  </a:lnTo>
                  <a:lnTo>
                    <a:pt x="412597" y="42481"/>
                  </a:lnTo>
                  <a:lnTo>
                    <a:pt x="410527" y="52743"/>
                  </a:lnTo>
                  <a:lnTo>
                    <a:pt x="404901" y="61150"/>
                  </a:lnTo>
                  <a:lnTo>
                    <a:pt x="396557" y="66814"/>
                  </a:lnTo>
                  <a:lnTo>
                    <a:pt x="386359" y="68897"/>
                  </a:lnTo>
                  <a:lnTo>
                    <a:pt x="376148" y="66814"/>
                  </a:lnTo>
                  <a:lnTo>
                    <a:pt x="367804" y="61150"/>
                  </a:lnTo>
                  <a:lnTo>
                    <a:pt x="362178" y="52743"/>
                  </a:lnTo>
                  <a:lnTo>
                    <a:pt x="360108" y="42481"/>
                  </a:lnTo>
                  <a:lnTo>
                    <a:pt x="362178" y="32207"/>
                  </a:lnTo>
                  <a:lnTo>
                    <a:pt x="367804" y="23812"/>
                  </a:lnTo>
                  <a:lnTo>
                    <a:pt x="376148" y="18148"/>
                  </a:lnTo>
                  <a:lnTo>
                    <a:pt x="386359" y="16065"/>
                  </a:lnTo>
                  <a:lnTo>
                    <a:pt x="396557" y="18148"/>
                  </a:lnTo>
                  <a:lnTo>
                    <a:pt x="404901" y="23812"/>
                  </a:lnTo>
                  <a:lnTo>
                    <a:pt x="410527" y="32207"/>
                  </a:lnTo>
                  <a:lnTo>
                    <a:pt x="412597" y="42481"/>
                  </a:lnTo>
                  <a:lnTo>
                    <a:pt x="412597" y="10033"/>
                  </a:lnTo>
                  <a:lnTo>
                    <a:pt x="402755" y="3340"/>
                  </a:lnTo>
                  <a:lnTo>
                    <a:pt x="386359" y="0"/>
                  </a:lnTo>
                  <a:lnTo>
                    <a:pt x="370293" y="3187"/>
                  </a:lnTo>
                  <a:lnTo>
                    <a:pt x="357543" y="11607"/>
                  </a:lnTo>
                  <a:lnTo>
                    <a:pt x="357517" y="40767"/>
                  </a:lnTo>
                  <a:lnTo>
                    <a:pt x="357517" y="73406"/>
                  </a:lnTo>
                  <a:lnTo>
                    <a:pt x="348894" y="77470"/>
                  </a:lnTo>
                  <a:lnTo>
                    <a:pt x="340918" y="82689"/>
                  </a:lnTo>
                  <a:lnTo>
                    <a:pt x="333705" y="89014"/>
                  </a:lnTo>
                  <a:lnTo>
                    <a:pt x="327380" y="96405"/>
                  </a:lnTo>
                  <a:lnTo>
                    <a:pt x="326682" y="96113"/>
                  </a:lnTo>
                  <a:lnTo>
                    <a:pt x="325285" y="95707"/>
                  </a:lnTo>
                  <a:lnTo>
                    <a:pt x="330085" y="90982"/>
                  </a:lnTo>
                  <a:lnTo>
                    <a:pt x="333654" y="87452"/>
                  </a:lnTo>
                  <a:lnTo>
                    <a:pt x="340080" y="77533"/>
                  </a:lnTo>
                  <a:lnTo>
                    <a:pt x="344233" y="66243"/>
                  </a:lnTo>
                  <a:lnTo>
                    <a:pt x="345744" y="53924"/>
                  </a:lnTo>
                  <a:lnTo>
                    <a:pt x="347840" y="61455"/>
                  </a:lnTo>
                  <a:lnTo>
                    <a:pt x="351929" y="68186"/>
                  </a:lnTo>
                  <a:lnTo>
                    <a:pt x="357517" y="73406"/>
                  </a:lnTo>
                  <a:lnTo>
                    <a:pt x="357517" y="40767"/>
                  </a:lnTo>
                  <a:lnTo>
                    <a:pt x="357517" y="11620"/>
                  </a:lnTo>
                  <a:lnTo>
                    <a:pt x="357060" y="11912"/>
                  </a:lnTo>
                  <a:lnTo>
                    <a:pt x="347916" y="24866"/>
                  </a:lnTo>
                  <a:lnTo>
                    <a:pt x="344144" y="40767"/>
                  </a:lnTo>
                  <a:lnTo>
                    <a:pt x="337248" y="24523"/>
                  </a:lnTo>
                  <a:lnTo>
                    <a:pt x="329882" y="16306"/>
                  </a:lnTo>
                  <a:lnTo>
                    <a:pt x="329806" y="53162"/>
                  </a:lnTo>
                  <a:lnTo>
                    <a:pt x="329806" y="53924"/>
                  </a:lnTo>
                  <a:lnTo>
                    <a:pt x="307162" y="88023"/>
                  </a:lnTo>
                  <a:lnTo>
                    <a:pt x="292658" y="90982"/>
                  </a:lnTo>
                  <a:lnTo>
                    <a:pt x="278168" y="88023"/>
                  </a:lnTo>
                  <a:lnTo>
                    <a:pt x="256235" y="57442"/>
                  </a:lnTo>
                  <a:lnTo>
                    <a:pt x="255447" y="53530"/>
                  </a:lnTo>
                  <a:lnTo>
                    <a:pt x="278168" y="19024"/>
                  </a:lnTo>
                  <a:lnTo>
                    <a:pt x="292658" y="16065"/>
                  </a:lnTo>
                  <a:lnTo>
                    <a:pt x="307098" y="19011"/>
                  </a:lnTo>
                  <a:lnTo>
                    <a:pt x="318935" y="27038"/>
                  </a:lnTo>
                  <a:lnTo>
                    <a:pt x="326936" y="38938"/>
                  </a:lnTo>
                  <a:lnTo>
                    <a:pt x="329806" y="53162"/>
                  </a:lnTo>
                  <a:lnTo>
                    <a:pt x="329806" y="16230"/>
                  </a:lnTo>
                  <a:lnTo>
                    <a:pt x="329666" y="16065"/>
                  </a:lnTo>
                  <a:lnTo>
                    <a:pt x="325678" y="11620"/>
                  </a:lnTo>
                  <a:lnTo>
                    <a:pt x="310438" y="3073"/>
                  </a:lnTo>
                  <a:lnTo>
                    <a:pt x="292658" y="0"/>
                  </a:lnTo>
                  <a:lnTo>
                    <a:pt x="275742" y="2768"/>
                  </a:lnTo>
                  <a:lnTo>
                    <a:pt x="261073" y="10477"/>
                  </a:lnTo>
                  <a:lnTo>
                    <a:pt x="249555" y="22237"/>
                  </a:lnTo>
                  <a:lnTo>
                    <a:pt x="248462" y="24422"/>
                  </a:lnTo>
                  <a:lnTo>
                    <a:pt x="248462" y="103339"/>
                  </a:lnTo>
                  <a:lnTo>
                    <a:pt x="233324" y="113982"/>
                  </a:lnTo>
                  <a:lnTo>
                    <a:pt x="220535" y="127292"/>
                  </a:lnTo>
                  <a:lnTo>
                    <a:pt x="210439" y="142849"/>
                  </a:lnTo>
                  <a:lnTo>
                    <a:pt x="203454" y="160286"/>
                  </a:lnTo>
                  <a:lnTo>
                    <a:pt x="143687" y="160286"/>
                  </a:lnTo>
                  <a:lnTo>
                    <a:pt x="147764" y="116903"/>
                  </a:lnTo>
                  <a:lnTo>
                    <a:pt x="175387" y="89065"/>
                  </a:lnTo>
                  <a:lnTo>
                    <a:pt x="195567" y="84963"/>
                  </a:lnTo>
                  <a:lnTo>
                    <a:pt x="208940" y="84963"/>
                  </a:lnTo>
                  <a:lnTo>
                    <a:pt x="220205" y="86194"/>
                  </a:lnTo>
                  <a:lnTo>
                    <a:pt x="230759" y="89776"/>
                  </a:lnTo>
                  <a:lnTo>
                    <a:pt x="240271" y="95554"/>
                  </a:lnTo>
                  <a:lnTo>
                    <a:pt x="248462" y="103339"/>
                  </a:lnTo>
                  <a:lnTo>
                    <a:pt x="248462" y="24422"/>
                  </a:lnTo>
                  <a:lnTo>
                    <a:pt x="246761" y="27813"/>
                  </a:lnTo>
                  <a:lnTo>
                    <a:pt x="246761" y="80441"/>
                  </a:lnTo>
                  <a:lnTo>
                    <a:pt x="241668" y="76923"/>
                  </a:lnTo>
                  <a:lnTo>
                    <a:pt x="236080" y="74218"/>
                  </a:lnTo>
                  <a:lnTo>
                    <a:pt x="230200" y="72301"/>
                  </a:lnTo>
                  <a:lnTo>
                    <a:pt x="233514" y="68897"/>
                  </a:lnTo>
                  <a:lnTo>
                    <a:pt x="234302" y="68059"/>
                  </a:lnTo>
                  <a:lnTo>
                    <a:pt x="237578" y="63068"/>
                  </a:lnTo>
                  <a:lnTo>
                    <a:pt x="239674" y="57442"/>
                  </a:lnTo>
                  <a:lnTo>
                    <a:pt x="240271" y="65773"/>
                  </a:lnTo>
                  <a:lnTo>
                    <a:pt x="242773" y="73609"/>
                  </a:lnTo>
                  <a:lnTo>
                    <a:pt x="246761" y="80441"/>
                  </a:lnTo>
                  <a:lnTo>
                    <a:pt x="246761" y="27813"/>
                  </a:lnTo>
                  <a:lnTo>
                    <a:pt x="242074" y="37160"/>
                  </a:lnTo>
                  <a:lnTo>
                    <a:pt x="237464" y="22529"/>
                  </a:lnTo>
                  <a:lnTo>
                    <a:pt x="228244" y="10744"/>
                  </a:lnTo>
                  <a:lnTo>
                    <a:pt x="226402" y="9613"/>
                  </a:lnTo>
                  <a:lnTo>
                    <a:pt x="226402" y="42481"/>
                  </a:lnTo>
                  <a:lnTo>
                    <a:pt x="224345" y="52743"/>
                  </a:lnTo>
                  <a:lnTo>
                    <a:pt x="218706" y="61150"/>
                  </a:lnTo>
                  <a:lnTo>
                    <a:pt x="210362" y="66814"/>
                  </a:lnTo>
                  <a:lnTo>
                    <a:pt x="200164" y="68897"/>
                  </a:lnTo>
                  <a:lnTo>
                    <a:pt x="189953" y="66814"/>
                  </a:lnTo>
                  <a:lnTo>
                    <a:pt x="181610" y="61150"/>
                  </a:lnTo>
                  <a:lnTo>
                    <a:pt x="175983" y="52743"/>
                  </a:lnTo>
                  <a:lnTo>
                    <a:pt x="173926" y="42481"/>
                  </a:lnTo>
                  <a:lnTo>
                    <a:pt x="175983" y="32207"/>
                  </a:lnTo>
                  <a:lnTo>
                    <a:pt x="218706" y="23812"/>
                  </a:lnTo>
                  <a:lnTo>
                    <a:pt x="226402" y="42481"/>
                  </a:lnTo>
                  <a:lnTo>
                    <a:pt x="226402" y="9613"/>
                  </a:lnTo>
                  <a:lnTo>
                    <a:pt x="215480" y="2870"/>
                  </a:lnTo>
                  <a:lnTo>
                    <a:pt x="200266" y="0"/>
                  </a:lnTo>
                  <a:lnTo>
                    <a:pt x="183857" y="3340"/>
                  </a:lnTo>
                  <a:lnTo>
                    <a:pt x="170446" y="12458"/>
                  </a:lnTo>
                  <a:lnTo>
                    <a:pt x="161378" y="25971"/>
                  </a:lnTo>
                  <a:lnTo>
                    <a:pt x="158051" y="42481"/>
                  </a:lnTo>
                  <a:lnTo>
                    <a:pt x="158978" y="51346"/>
                  </a:lnTo>
                  <a:lnTo>
                    <a:pt x="161632" y="59601"/>
                  </a:lnTo>
                  <a:lnTo>
                    <a:pt x="165836" y="67017"/>
                  </a:lnTo>
                  <a:lnTo>
                    <a:pt x="171424" y="73406"/>
                  </a:lnTo>
                  <a:lnTo>
                    <a:pt x="153822" y="83451"/>
                  </a:lnTo>
                  <a:lnTo>
                    <a:pt x="139992" y="98107"/>
                  </a:lnTo>
                  <a:lnTo>
                    <a:pt x="130962" y="116357"/>
                  </a:lnTo>
                  <a:lnTo>
                    <a:pt x="127723" y="137185"/>
                  </a:lnTo>
                  <a:lnTo>
                    <a:pt x="127723" y="172631"/>
                  </a:lnTo>
                  <a:lnTo>
                    <a:pt x="131318" y="176250"/>
                  </a:lnTo>
                  <a:lnTo>
                    <a:pt x="200164" y="176250"/>
                  </a:lnTo>
                  <a:lnTo>
                    <a:pt x="199758" y="179870"/>
                  </a:lnTo>
                  <a:lnTo>
                    <a:pt x="199567" y="183578"/>
                  </a:lnTo>
                  <a:lnTo>
                    <a:pt x="199567" y="223862"/>
                  </a:lnTo>
                  <a:lnTo>
                    <a:pt x="203161" y="227469"/>
                  </a:lnTo>
                  <a:lnTo>
                    <a:pt x="387553" y="227469"/>
                  </a:lnTo>
                  <a:lnTo>
                    <a:pt x="391147" y="223862"/>
                  </a:lnTo>
                  <a:lnTo>
                    <a:pt x="391147" y="211404"/>
                  </a:lnTo>
                  <a:lnTo>
                    <a:pt x="391147" y="183578"/>
                  </a:lnTo>
                  <a:lnTo>
                    <a:pt x="390944" y="179870"/>
                  </a:lnTo>
                  <a:lnTo>
                    <a:pt x="390550" y="176250"/>
                  </a:lnTo>
                  <a:lnTo>
                    <a:pt x="459397" y="176250"/>
                  </a:lnTo>
                  <a:lnTo>
                    <a:pt x="462991" y="172631"/>
                  </a:lnTo>
                  <a:lnTo>
                    <a:pt x="462991" y="160185"/>
                  </a:lnTo>
                  <a:lnTo>
                    <a:pt x="462991" y="137185"/>
                  </a:lnTo>
                  <a:close/>
                </a:path>
                <a:path extrusionOk="0" h="419100" w="473710">
                  <a:moveTo>
                    <a:pt x="473202" y="268643"/>
                  </a:moveTo>
                  <a:lnTo>
                    <a:pt x="471017" y="257594"/>
                  </a:lnTo>
                  <a:lnTo>
                    <a:pt x="464985" y="247662"/>
                  </a:lnTo>
                  <a:lnTo>
                    <a:pt x="458990" y="243065"/>
                  </a:lnTo>
                  <a:lnTo>
                    <a:pt x="458990" y="273672"/>
                  </a:lnTo>
                  <a:lnTo>
                    <a:pt x="454406" y="279996"/>
                  </a:lnTo>
                  <a:lnTo>
                    <a:pt x="317500" y="392480"/>
                  </a:lnTo>
                  <a:lnTo>
                    <a:pt x="290563" y="400469"/>
                  </a:lnTo>
                  <a:lnTo>
                    <a:pt x="266128" y="403034"/>
                  </a:lnTo>
                  <a:lnTo>
                    <a:pt x="241630" y="400202"/>
                  </a:lnTo>
                  <a:lnTo>
                    <a:pt x="214528" y="391972"/>
                  </a:lnTo>
                  <a:lnTo>
                    <a:pt x="214337" y="391883"/>
                  </a:lnTo>
                  <a:lnTo>
                    <a:pt x="214134" y="391883"/>
                  </a:lnTo>
                  <a:lnTo>
                    <a:pt x="167373" y="376910"/>
                  </a:lnTo>
                  <a:lnTo>
                    <a:pt x="118148" y="361149"/>
                  </a:lnTo>
                  <a:lnTo>
                    <a:pt x="116547" y="360743"/>
                  </a:lnTo>
                  <a:lnTo>
                    <a:pt x="82219" y="360743"/>
                  </a:lnTo>
                  <a:lnTo>
                    <a:pt x="82219" y="269354"/>
                  </a:lnTo>
                  <a:lnTo>
                    <a:pt x="115443" y="269354"/>
                  </a:lnTo>
                  <a:lnTo>
                    <a:pt x="116547" y="269455"/>
                  </a:lnTo>
                  <a:lnTo>
                    <a:pt x="117094" y="269354"/>
                  </a:lnTo>
                  <a:lnTo>
                    <a:pt x="117640" y="269252"/>
                  </a:lnTo>
                  <a:lnTo>
                    <a:pt x="118643" y="268744"/>
                  </a:lnTo>
                  <a:lnTo>
                    <a:pt x="133604" y="262026"/>
                  </a:lnTo>
                  <a:lnTo>
                    <a:pt x="157111" y="254990"/>
                  </a:lnTo>
                  <a:lnTo>
                    <a:pt x="181114" y="254330"/>
                  </a:lnTo>
                  <a:lnTo>
                    <a:pt x="204622" y="259892"/>
                  </a:lnTo>
                  <a:lnTo>
                    <a:pt x="226606" y="271564"/>
                  </a:lnTo>
                  <a:lnTo>
                    <a:pt x="231355" y="277139"/>
                  </a:lnTo>
                  <a:lnTo>
                    <a:pt x="237083" y="281266"/>
                  </a:lnTo>
                  <a:lnTo>
                    <a:pt x="243560" y="283832"/>
                  </a:lnTo>
                  <a:lnTo>
                    <a:pt x="250558" y="284721"/>
                  </a:lnTo>
                  <a:lnTo>
                    <a:pt x="334670" y="284721"/>
                  </a:lnTo>
                  <a:lnTo>
                    <a:pt x="340652" y="291350"/>
                  </a:lnTo>
                  <a:lnTo>
                    <a:pt x="340753" y="299377"/>
                  </a:lnTo>
                  <a:lnTo>
                    <a:pt x="340855" y="303898"/>
                  </a:lnTo>
                  <a:lnTo>
                    <a:pt x="339255" y="308114"/>
                  </a:lnTo>
                  <a:lnTo>
                    <a:pt x="326986" y="314744"/>
                  </a:lnTo>
                  <a:lnTo>
                    <a:pt x="234683" y="314744"/>
                  </a:lnTo>
                  <a:lnTo>
                    <a:pt x="231089" y="318363"/>
                  </a:lnTo>
                  <a:lnTo>
                    <a:pt x="231089" y="327202"/>
                  </a:lnTo>
                  <a:lnTo>
                    <a:pt x="234683" y="330822"/>
                  </a:lnTo>
                  <a:lnTo>
                    <a:pt x="330682" y="330822"/>
                  </a:lnTo>
                  <a:lnTo>
                    <a:pt x="333070" y="330517"/>
                  </a:lnTo>
                  <a:lnTo>
                    <a:pt x="335368" y="329907"/>
                  </a:lnTo>
                  <a:lnTo>
                    <a:pt x="342734" y="328079"/>
                  </a:lnTo>
                  <a:lnTo>
                    <a:pt x="382358" y="301294"/>
                  </a:lnTo>
                  <a:lnTo>
                    <a:pt x="436245" y="257403"/>
                  </a:lnTo>
                  <a:lnTo>
                    <a:pt x="436448" y="257200"/>
                  </a:lnTo>
                  <a:lnTo>
                    <a:pt x="441629" y="252679"/>
                  </a:lnTo>
                  <a:lnTo>
                    <a:pt x="448716" y="253288"/>
                  </a:lnTo>
                  <a:lnTo>
                    <a:pt x="453402" y="258406"/>
                  </a:lnTo>
                  <a:lnTo>
                    <a:pt x="458597" y="264134"/>
                  </a:lnTo>
                  <a:lnTo>
                    <a:pt x="458990" y="273672"/>
                  </a:lnTo>
                  <a:lnTo>
                    <a:pt x="458990" y="243065"/>
                  </a:lnTo>
                  <a:lnTo>
                    <a:pt x="456107" y="240842"/>
                  </a:lnTo>
                  <a:lnTo>
                    <a:pt x="445909" y="238061"/>
                  </a:lnTo>
                  <a:lnTo>
                    <a:pt x="435470" y="239395"/>
                  </a:lnTo>
                  <a:lnTo>
                    <a:pt x="425869" y="244944"/>
                  </a:lnTo>
                  <a:lnTo>
                    <a:pt x="356616" y="301294"/>
                  </a:lnTo>
                  <a:lnTo>
                    <a:pt x="356616" y="299186"/>
                  </a:lnTo>
                  <a:lnTo>
                    <a:pt x="354152" y="287337"/>
                  </a:lnTo>
                  <a:lnTo>
                    <a:pt x="347840" y="277622"/>
                  </a:lnTo>
                  <a:lnTo>
                    <a:pt x="338607" y="271056"/>
                  </a:lnTo>
                  <a:lnTo>
                    <a:pt x="327380" y="268643"/>
                  </a:lnTo>
                  <a:lnTo>
                    <a:pt x="246062" y="268643"/>
                  </a:lnTo>
                  <a:lnTo>
                    <a:pt x="241871" y="266039"/>
                  </a:lnTo>
                  <a:lnTo>
                    <a:pt x="227406" y="254330"/>
                  </a:lnTo>
                  <a:lnTo>
                    <a:pt x="226110" y="253288"/>
                  </a:lnTo>
                  <a:lnTo>
                    <a:pt x="211213" y="245097"/>
                  </a:lnTo>
                  <a:lnTo>
                    <a:pt x="183400" y="238252"/>
                  </a:lnTo>
                  <a:lnTo>
                    <a:pt x="154914" y="238925"/>
                  </a:lnTo>
                  <a:lnTo>
                    <a:pt x="127025" y="247256"/>
                  </a:lnTo>
                  <a:lnTo>
                    <a:pt x="113652" y="253288"/>
                  </a:lnTo>
                  <a:lnTo>
                    <a:pt x="82219" y="253288"/>
                  </a:lnTo>
                  <a:lnTo>
                    <a:pt x="82219" y="236613"/>
                  </a:lnTo>
                  <a:lnTo>
                    <a:pt x="78727" y="232994"/>
                  </a:lnTo>
                  <a:lnTo>
                    <a:pt x="66255" y="232994"/>
                  </a:lnTo>
                  <a:lnTo>
                    <a:pt x="66255" y="249059"/>
                  </a:lnTo>
                  <a:lnTo>
                    <a:pt x="66255" y="381635"/>
                  </a:lnTo>
                  <a:lnTo>
                    <a:pt x="53187" y="381635"/>
                  </a:lnTo>
                  <a:lnTo>
                    <a:pt x="59575" y="377317"/>
                  </a:lnTo>
                  <a:lnTo>
                    <a:pt x="63855" y="369989"/>
                  </a:lnTo>
                  <a:lnTo>
                    <a:pt x="63855" y="369582"/>
                  </a:lnTo>
                  <a:lnTo>
                    <a:pt x="63830" y="365963"/>
                  </a:lnTo>
                  <a:lnTo>
                    <a:pt x="47891" y="339077"/>
                  </a:lnTo>
                  <a:lnTo>
                    <a:pt x="47891" y="357124"/>
                  </a:lnTo>
                  <a:lnTo>
                    <a:pt x="47891" y="365963"/>
                  </a:lnTo>
                  <a:lnTo>
                    <a:pt x="44310" y="369582"/>
                  </a:lnTo>
                  <a:lnTo>
                    <a:pt x="35521" y="369582"/>
                  </a:lnTo>
                  <a:lnTo>
                    <a:pt x="31927" y="365963"/>
                  </a:lnTo>
                  <a:lnTo>
                    <a:pt x="31927" y="357124"/>
                  </a:lnTo>
                  <a:lnTo>
                    <a:pt x="35521" y="353517"/>
                  </a:lnTo>
                  <a:lnTo>
                    <a:pt x="44310" y="353517"/>
                  </a:lnTo>
                  <a:lnTo>
                    <a:pt x="47891" y="357124"/>
                  </a:lnTo>
                  <a:lnTo>
                    <a:pt x="47891" y="339077"/>
                  </a:lnTo>
                  <a:lnTo>
                    <a:pt x="16052" y="361149"/>
                  </a:lnTo>
                  <a:lnTo>
                    <a:pt x="16027" y="369989"/>
                  </a:lnTo>
                  <a:lnTo>
                    <a:pt x="20256" y="377317"/>
                  </a:lnTo>
                  <a:lnTo>
                    <a:pt x="26644" y="381635"/>
                  </a:lnTo>
                  <a:lnTo>
                    <a:pt x="15963" y="381635"/>
                  </a:lnTo>
                  <a:lnTo>
                    <a:pt x="15963" y="249059"/>
                  </a:lnTo>
                  <a:lnTo>
                    <a:pt x="66255" y="249059"/>
                  </a:lnTo>
                  <a:lnTo>
                    <a:pt x="66255" y="232994"/>
                  </a:lnTo>
                  <a:lnTo>
                    <a:pt x="3594" y="232994"/>
                  </a:lnTo>
                  <a:lnTo>
                    <a:pt x="0" y="236613"/>
                  </a:lnTo>
                  <a:lnTo>
                    <a:pt x="0" y="394093"/>
                  </a:lnTo>
                  <a:lnTo>
                    <a:pt x="3594" y="397700"/>
                  </a:lnTo>
                  <a:lnTo>
                    <a:pt x="78625" y="397700"/>
                  </a:lnTo>
                  <a:lnTo>
                    <a:pt x="82219" y="394093"/>
                  </a:lnTo>
                  <a:lnTo>
                    <a:pt x="82219" y="381635"/>
                  </a:lnTo>
                  <a:lnTo>
                    <a:pt x="82219" y="376910"/>
                  </a:lnTo>
                  <a:lnTo>
                    <a:pt x="114147" y="376910"/>
                  </a:lnTo>
                  <a:lnTo>
                    <a:pt x="208838" y="407149"/>
                  </a:lnTo>
                  <a:lnTo>
                    <a:pt x="224345" y="412407"/>
                  </a:lnTo>
                  <a:lnTo>
                    <a:pt x="238887" y="416128"/>
                  </a:lnTo>
                  <a:lnTo>
                    <a:pt x="252679" y="418338"/>
                  </a:lnTo>
                  <a:lnTo>
                    <a:pt x="266319" y="419100"/>
                  </a:lnTo>
                  <a:lnTo>
                    <a:pt x="279920" y="418338"/>
                  </a:lnTo>
                  <a:lnTo>
                    <a:pt x="323989" y="407047"/>
                  </a:lnTo>
                  <a:lnTo>
                    <a:pt x="464985" y="291846"/>
                  </a:lnTo>
                  <a:lnTo>
                    <a:pt x="473176" y="269455"/>
                  </a:lnTo>
                  <a:lnTo>
                    <a:pt x="473202" y="268643"/>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5"/>
          <p:cNvGrpSpPr/>
          <p:nvPr/>
        </p:nvGrpSpPr>
        <p:grpSpPr>
          <a:xfrm>
            <a:off x="5137370" y="7532703"/>
            <a:ext cx="4683125" cy="1019175"/>
            <a:chOff x="5137370" y="7532703"/>
            <a:chExt cx="4683125" cy="1019175"/>
          </a:xfrm>
        </p:grpSpPr>
        <p:sp>
          <p:nvSpPr>
            <p:cNvPr id="186" name="Google Shape;186;p5"/>
            <p:cNvSpPr/>
            <p:nvPr/>
          </p:nvSpPr>
          <p:spPr>
            <a:xfrm>
              <a:off x="5137370" y="7532703"/>
              <a:ext cx="4683125" cy="1019175"/>
            </a:xfrm>
            <a:custGeom>
              <a:rect b="b" l="l" r="r" t="t"/>
              <a:pathLst>
                <a:path extrusionOk="0" h="1019175" w="4683125">
                  <a:moveTo>
                    <a:pt x="4683114" y="1018576"/>
                  </a:moveTo>
                  <a:lnTo>
                    <a:pt x="461210" y="1018576"/>
                  </a:lnTo>
                  <a:lnTo>
                    <a:pt x="413394" y="1011722"/>
                  </a:lnTo>
                  <a:lnTo>
                    <a:pt x="367071" y="1000547"/>
                  </a:lnTo>
                  <a:lnTo>
                    <a:pt x="322507" y="985272"/>
                  </a:lnTo>
                  <a:lnTo>
                    <a:pt x="279910" y="966108"/>
                  </a:lnTo>
                  <a:lnTo>
                    <a:pt x="239499" y="943270"/>
                  </a:lnTo>
                  <a:lnTo>
                    <a:pt x="201483" y="916971"/>
                  </a:lnTo>
                  <a:lnTo>
                    <a:pt x="166077" y="887423"/>
                  </a:lnTo>
                  <a:lnTo>
                    <a:pt x="133494" y="854839"/>
                  </a:lnTo>
                  <a:lnTo>
                    <a:pt x="103946" y="819433"/>
                  </a:lnTo>
                  <a:lnTo>
                    <a:pt x="77646" y="781418"/>
                  </a:lnTo>
                  <a:lnTo>
                    <a:pt x="54808" y="741006"/>
                  </a:lnTo>
                  <a:lnTo>
                    <a:pt x="35646" y="698411"/>
                  </a:lnTo>
                  <a:lnTo>
                    <a:pt x="20369" y="653846"/>
                  </a:lnTo>
                  <a:lnTo>
                    <a:pt x="9194" y="607523"/>
                  </a:lnTo>
                  <a:lnTo>
                    <a:pt x="2333" y="559656"/>
                  </a:lnTo>
                  <a:lnTo>
                    <a:pt x="0" y="510458"/>
                  </a:lnTo>
                  <a:lnTo>
                    <a:pt x="2333" y="461260"/>
                  </a:lnTo>
                  <a:lnTo>
                    <a:pt x="9194" y="413393"/>
                  </a:lnTo>
                  <a:lnTo>
                    <a:pt x="20369" y="367071"/>
                  </a:lnTo>
                  <a:lnTo>
                    <a:pt x="35646" y="322506"/>
                  </a:lnTo>
                  <a:lnTo>
                    <a:pt x="54808" y="279910"/>
                  </a:lnTo>
                  <a:lnTo>
                    <a:pt x="77646" y="239498"/>
                  </a:lnTo>
                  <a:lnTo>
                    <a:pt x="103946" y="201483"/>
                  </a:lnTo>
                  <a:lnTo>
                    <a:pt x="133494" y="166077"/>
                  </a:lnTo>
                  <a:lnTo>
                    <a:pt x="166077" y="133493"/>
                  </a:lnTo>
                  <a:lnTo>
                    <a:pt x="201483" y="103945"/>
                  </a:lnTo>
                  <a:lnTo>
                    <a:pt x="239499" y="77646"/>
                  </a:lnTo>
                  <a:lnTo>
                    <a:pt x="279910" y="54808"/>
                  </a:lnTo>
                  <a:lnTo>
                    <a:pt x="322507" y="35645"/>
                  </a:lnTo>
                  <a:lnTo>
                    <a:pt x="367071" y="20369"/>
                  </a:lnTo>
                  <a:lnTo>
                    <a:pt x="413394" y="9194"/>
                  </a:lnTo>
                  <a:lnTo>
                    <a:pt x="461260" y="2333"/>
                  </a:lnTo>
                  <a:lnTo>
                    <a:pt x="510458" y="0"/>
                  </a:lnTo>
                  <a:lnTo>
                    <a:pt x="4683114" y="0"/>
                  </a:lnTo>
                  <a:lnTo>
                    <a:pt x="4683114" y="1018576"/>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5"/>
            <p:cNvSpPr/>
            <p:nvPr/>
          </p:nvSpPr>
          <p:spPr>
            <a:xfrm>
              <a:off x="5286060" y="7691928"/>
              <a:ext cx="702945" cy="702945"/>
            </a:xfrm>
            <a:custGeom>
              <a:rect b="b" l="l" r="r" t="t"/>
              <a:pathLst>
                <a:path extrusionOk="0" h="702945" w="702945">
                  <a:moveTo>
                    <a:pt x="351232" y="702466"/>
                  </a:moveTo>
                  <a:lnTo>
                    <a:pt x="304708" y="699377"/>
                  </a:lnTo>
                  <a:lnTo>
                    <a:pt x="259589" y="690309"/>
                  </a:lnTo>
                  <a:lnTo>
                    <a:pt x="216387" y="675555"/>
                  </a:lnTo>
                  <a:lnTo>
                    <a:pt x="175615" y="655410"/>
                  </a:lnTo>
                  <a:lnTo>
                    <a:pt x="137784" y="630173"/>
                  </a:lnTo>
                  <a:lnTo>
                    <a:pt x="103406" y="600136"/>
                  </a:lnTo>
                  <a:lnTo>
                    <a:pt x="72992" y="565596"/>
                  </a:lnTo>
                  <a:lnTo>
                    <a:pt x="47055" y="526850"/>
                  </a:lnTo>
                  <a:lnTo>
                    <a:pt x="26468" y="485014"/>
                  </a:lnTo>
                  <a:lnTo>
                    <a:pt x="11763" y="441406"/>
                  </a:lnTo>
                  <a:lnTo>
                    <a:pt x="2940" y="396614"/>
                  </a:lnTo>
                  <a:lnTo>
                    <a:pt x="0" y="351234"/>
                  </a:lnTo>
                  <a:lnTo>
                    <a:pt x="2940" y="305852"/>
                  </a:lnTo>
                  <a:lnTo>
                    <a:pt x="11763" y="261060"/>
                  </a:lnTo>
                  <a:lnTo>
                    <a:pt x="26468" y="217452"/>
                  </a:lnTo>
                  <a:lnTo>
                    <a:pt x="47055" y="175616"/>
                  </a:lnTo>
                  <a:lnTo>
                    <a:pt x="72992" y="136870"/>
                  </a:lnTo>
                  <a:lnTo>
                    <a:pt x="103406" y="102331"/>
                  </a:lnTo>
                  <a:lnTo>
                    <a:pt x="137784" y="72293"/>
                  </a:lnTo>
                  <a:lnTo>
                    <a:pt x="175615" y="47056"/>
                  </a:lnTo>
                  <a:lnTo>
                    <a:pt x="216387" y="26911"/>
                  </a:lnTo>
                  <a:lnTo>
                    <a:pt x="259589" y="12157"/>
                  </a:lnTo>
                  <a:lnTo>
                    <a:pt x="304708" y="3088"/>
                  </a:lnTo>
                  <a:lnTo>
                    <a:pt x="351232" y="0"/>
                  </a:lnTo>
                  <a:lnTo>
                    <a:pt x="397756" y="3088"/>
                  </a:lnTo>
                  <a:lnTo>
                    <a:pt x="442875" y="12157"/>
                  </a:lnTo>
                  <a:lnTo>
                    <a:pt x="486077" y="26911"/>
                  </a:lnTo>
                  <a:lnTo>
                    <a:pt x="526849" y="47056"/>
                  </a:lnTo>
                  <a:lnTo>
                    <a:pt x="564680" y="72293"/>
                  </a:lnTo>
                  <a:lnTo>
                    <a:pt x="599059" y="102331"/>
                  </a:lnTo>
                  <a:lnTo>
                    <a:pt x="629472" y="136870"/>
                  </a:lnTo>
                  <a:lnTo>
                    <a:pt x="655410" y="175616"/>
                  </a:lnTo>
                  <a:lnTo>
                    <a:pt x="675997" y="217452"/>
                  </a:lnTo>
                  <a:lnTo>
                    <a:pt x="690702" y="261060"/>
                  </a:lnTo>
                  <a:lnTo>
                    <a:pt x="699525" y="305852"/>
                  </a:lnTo>
                  <a:lnTo>
                    <a:pt x="702466" y="351234"/>
                  </a:lnTo>
                  <a:lnTo>
                    <a:pt x="699525" y="396614"/>
                  </a:lnTo>
                  <a:lnTo>
                    <a:pt x="690702" y="441406"/>
                  </a:lnTo>
                  <a:lnTo>
                    <a:pt x="675997" y="485014"/>
                  </a:lnTo>
                  <a:lnTo>
                    <a:pt x="655410" y="526850"/>
                  </a:lnTo>
                  <a:lnTo>
                    <a:pt x="629472" y="565596"/>
                  </a:lnTo>
                  <a:lnTo>
                    <a:pt x="599059" y="600136"/>
                  </a:lnTo>
                  <a:lnTo>
                    <a:pt x="564680" y="630173"/>
                  </a:lnTo>
                  <a:lnTo>
                    <a:pt x="526849" y="655410"/>
                  </a:lnTo>
                  <a:lnTo>
                    <a:pt x="486077" y="675555"/>
                  </a:lnTo>
                  <a:lnTo>
                    <a:pt x="442875" y="690309"/>
                  </a:lnTo>
                  <a:lnTo>
                    <a:pt x="397756" y="699377"/>
                  </a:lnTo>
                  <a:lnTo>
                    <a:pt x="351232" y="70246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8" name="Google Shape;188;p5"/>
            <p:cNvPicPr preferRelativeResize="0"/>
            <p:nvPr/>
          </p:nvPicPr>
          <p:blipFill rotWithShape="1">
            <a:blip r:embed="rId15">
              <a:alphaModFix/>
            </a:blip>
            <a:srcRect b="0" l="0" r="0" t="0"/>
            <a:stretch/>
          </p:blipFill>
          <p:spPr>
            <a:xfrm>
              <a:off x="5425161" y="7834112"/>
              <a:ext cx="428599" cy="428599"/>
            </a:xfrm>
            <a:prstGeom prst="rect">
              <a:avLst/>
            </a:prstGeom>
            <a:noFill/>
            <a:ln>
              <a:noFill/>
            </a:ln>
          </p:spPr>
        </p:pic>
        <p:sp>
          <p:nvSpPr>
            <p:cNvPr id="189" name="Google Shape;189;p5"/>
            <p:cNvSpPr/>
            <p:nvPr/>
          </p:nvSpPr>
          <p:spPr>
            <a:xfrm>
              <a:off x="5420398" y="7829349"/>
              <a:ext cx="438150" cy="438150"/>
            </a:xfrm>
            <a:custGeom>
              <a:rect b="b" l="l" r="r" t="t"/>
              <a:pathLst>
                <a:path extrusionOk="0" h="438150" w="438150">
                  <a:moveTo>
                    <a:pt x="0" y="0"/>
                  </a:moveTo>
                  <a:lnTo>
                    <a:pt x="438124" y="0"/>
                  </a:lnTo>
                  <a:lnTo>
                    <a:pt x="438124" y="438124"/>
                  </a:lnTo>
                  <a:lnTo>
                    <a:pt x="0" y="43812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5"/>
          <p:cNvSpPr txBox="1"/>
          <p:nvPr/>
        </p:nvSpPr>
        <p:spPr>
          <a:xfrm>
            <a:off x="6049314" y="4334769"/>
            <a:ext cx="3279900" cy="4097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500"/>
              <a:buFont typeface="Arial"/>
              <a:buNone/>
            </a:pPr>
            <a:r>
              <a:rPr b="1" i="0" lang="en-US" sz="2500" u="none" cap="none" strike="noStrike">
                <a:solidFill>
                  <a:srgbClr val="171717"/>
                </a:solidFill>
                <a:latin typeface="Tahoma"/>
                <a:ea typeface="Tahoma"/>
                <a:cs typeface="Tahoma"/>
                <a:sym typeface="Tahoma"/>
              </a:rPr>
              <a:t>MEIs –</a:t>
            </a:r>
            <a:endParaRPr b="0" i="0" sz="2500" u="none" cap="none" strike="noStrike">
              <a:solidFill>
                <a:schemeClr val="dk1"/>
              </a:solidFill>
              <a:latin typeface="Tahoma"/>
              <a:ea typeface="Tahoma"/>
              <a:cs typeface="Tahoma"/>
              <a:sym typeface="Tahoma"/>
            </a:endParaRPr>
          </a:p>
          <a:p>
            <a:pPr indent="0" lvl="0" marL="12700" marR="0" rtl="0" algn="l">
              <a:lnSpc>
                <a:spcPct val="100000"/>
              </a:lnSpc>
              <a:spcBef>
                <a:spcPts val="0"/>
              </a:spcBef>
              <a:spcAft>
                <a:spcPts val="0"/>
              </a:spcAft>
              <a:buClr>
                <a:srgbClr val="000000"/>
              </a:buClr>
              <a:buSzPts val="2500"/>
              <a:buFont typeface="Arial"/>
              <a:buNone/>
            </a:pPr>
            <a:r>
              <a:rPr b="1" i="0" lang="en-US" sz="2500" u="none" cap="none" strike="noStrike">
                <a:solidFill>
                  <a:srgbClr val="171717"/>
                </a:solidFill>
                <a:latin typeface="Tahoma"/>
                <a:ea typeface="Tahoma"/>
                <a:cs typeface="Tahoma"/>
                <a:sym typeface="Tahoma"/>
              </a:rPr>
              <a:t>Atividade</a:t>
            </a:r>
            <a:endParaRPr b="0" i="0" sz="2500" u="none" cap="none" strike="noStrike">
              <a:solidFill>
                <a:schemeClr val="dk1"/>
              </a:solidFill>
              <a:latin typeface="Tahoma"/>
              <a:ea typeface="Tahoma"/>
              <a:cs typeface="Tahoma"/>
              <a:sym typeface="Tahoma"/>
            </a:endParaRPr>
          </a:p>
          <a:p>
            <a:pPr indent="0" lvl="0" marL="201930" marR="0" rtl="0" algn="ctr">
              <a:lnSpc>
                <a:spcPct val="100000"/>
              </a:lnSpc>
              <a:spcBef>
                <a:spcPts val="1235"/>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Comércio e Indústria</a:t>
            </a:r>
            <a:endParaRPr b="0" i="0" sz="2500" u="none" cap="none" strike="noStrike">
              <a:solidFill>
                <a:schemeClr val="dk1"/>
              </a:solidFill>
              <a:latin typeface="Tahoma"/>
              <a:ea typeface="Tahoma"/>
              <a:cs typeface="Tahoma"/>
              <a:sym typeface="Tahoma"/>
            </a:endParaRPr>
          </a:p>
          <a:p>
            <a:pPr indent="0" lvl="0" marL="214629" marR="0" rtl="0" algn="ctr">
              <a:lnSpc>
                <a:spcPct val="100000"/>
              </a:lnSpc>
              <a:spcBef>
                <a:spcPts val="525"/>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	ICMS</a:t>
            </a:r>
            <a:endParaRPr b="0" i="0" sz="25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3350"/>
              <a:buFont typeface="Arial"/>
              <a:buNone/>
            </a:pPr>
            <a:r>
              <a:t/>
            </a:r>
            <a:endParaRPr b="0" i="0" sz="3350" u="none" cap="none" strike="noStrike">
              <a:solidFill>
                <a:schemeClr val="dk1"/>
              </a:solidFill>
              <a:latin typeface="Tahoma"/>
              <a:ea typeface="Tahoma"/>
              <a:cs typeface="Tahoma"/>
              <a:sym typeface="Tahoma"/>
            </a:endParaRPr>
          </a:p>
          <a:p>
            <a:pPr indent="0" lvl="0" marL="210184" marR="0" rtl="0" algn="ctr">
              <a:lnSpc>
                <a:spcPct val="100000"/>
              </a:lnSpc>
              <a:spcBef>
                <a:spcPts val="5"/>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Serviços - ISS</a:t>
            </a:r>
            <a:endParaRPr b="0" i="0" sz="2500" u="none" cap="none" strike="noStrike">
              <a:solidFill>
                <a:schemeClr val="dk1"/>
              </a:solidFill>
              <a:latin typeface="Tahoma"/>
              <a:ea typeface="Tahoma"/>
              <a:cs typeface="Tahoma"/>
              <a:sym typeface="Tahoma"/>
            </a:endParaRPr>
          </a:p>
          <a:p>
            <a:pPr indent="0" lvl="0" marL="0" marR="0" rtl="0" algn="l">
              <a:lnSpc>
                <a:spcPct val="100000"/>
              </a:lnSpc>
              <a:spcBef>
                <a:spcPts val="5"/>
              </a:spcBef>
              <a:spcAft>
                <a:spcPts val="0"/>
              </a:spcAft>
              <a:buClr>
                <a:srgbClr val="000000"/>
              </a:buClr>
              <a:buSzPts val="3100"/>
              <a:buFont typeface="Arial"/>
              <a:buNone/>
            </a:pPr>
            <a:r>
              <a:t/>
            </a:r>
            <a:endParaRPr b="0" i="0" sz="3100" u="none" cap="none" strike="noStrike">
              <a:solidFill>
                <a:schemeClr val="dk1"/>
              </a:solidFill>
              <a:latin typeface="Tahoma"/>
              <a:ea typeface="Tahoma"/>
              <a:cs typeface="Tahoma"/>
              <a:sym typeface="Tahoma"/>
            </a:endParaRPr>
          </a:p>
          <a:p>
            <a:pPr indent="0" lvl="0" marL="233679" marR="5080" rtl="0" algn="ctr">
              <a:lnSpc>
                <a:spcPct val="125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Comércio e Serviços -  ICMS e ISS</a:t>
            </a:r>
            <a:endParaRPr b="0" i="0" sz="2500" u="none" cap="none" strike="noStrike">
              <a:solidFill>
                <a:schemeClr val="dk1"/>
              </a:solidFill>
              <a:latin typeface="Tahoma"/>
              <a:ea typeface="Tahoma"/>
              <a:cs typeface="Tahoma"/>
              <a:sym typeface="Tahoma"/>
            </a:endParaRPr>
          </a:p>
        </p:txBody>
      </p:sp>
      <p:graphicFrame>
        <p:nvGraphicFramePr>
          <p:cNvPr id="191" name="Google Shape;191;p5"/>
          <p:cNvGraphicFramePr/>
          <p:nvPr/>
        </p:nvGraphicFramePr>
        <p:xfrm>
          <a:off x="10078656" y="4380792"/>
          <a:ext cx="3000000" cy="3000000"/>
        </p:xfrm>
        <a:graphic>
          <a:graphicData uri="http://schemas.openxmlformats.org/drawingml/2006/table">
            <a:tbl>
              <a:tblPr bandRow="1" firstRow="1">
                <a:noFill/>
                <a:tableStyleId>{0B2F82FA-B840-4672-A1A4-09C4E8A7CE4E}</a:tableStyleId>
              </a:tblPr>
              <a:tblGrid>
                <a:gridCol w="2533650"/>
                <a:gridCol w="2945775"/>
                <a:gridCol w="1878975"/>
              </a:tblGrid>
              <a:tr h="466325">
                <a:tc>
                  <a:txBody>
                    <a:bodyPr/>
                    <a:lstStyle/>
                    <a:p>
                      <a:pPr indent="0" lvl="0" marL="374015" marR="0" rtl="0" algn="ctr">
                        <a:lnSpc>
                          <a:spcPct val="100000"/>
                        </a:lnSpc>
                        <a:spcBef>
                          <a:spcPts val="0"/>
                        </a:spcBef>
                        <a:spcAft>
                          <a:spcPts val="0"/>
                        </a:spcAft>
                        <a:buClr>
                          <a:srgbClr val="000000"/>
                        </a:buClr>
                        <a:buSzPts val="2500"/>
                        <a:buFont typeface="Arial"/>
                        <a:buNone/>
                      </a:pPr>
                      <a:r>
                        <a:rPr b="1" lang="en-US" sz="2500" u="none" cap="none" strike="noStrike">
                          <a:solidFill>
                            <a:srgbClr val="171717"/>
                          </a:solidFill>
                          <a:latin typeface="Tahoma"/>
                          <a:ea typeface="Tahoma"/>
                          <a:cs typeface="Tahoma"/>
                          <a:sym typeface="Tahoma"/>
                        </a:rPr>
                        <a:t>INSS - R$</a:t>
                      </a:r>
                      <a:endParaRPr sz="2500" u="none" cap="none" strike="noStrike">
                        <a:latin typeface="Tahoma"/>
                        <a:ea typeface="Tahoma"/>
                        <a:cs typeface="Tahoma"/>
                        <a:sym typeface="Tahoma"/>
                      </a:endParaRPr>
                    </a:p>
                  </a:txBody>
                  <a:tcPr marT="9525" marB="0" marR="0" marL="0">
                    <a:solidFill>
                      <a:srgbClr val="C2D59A"/>
                    </a:solidFill>
                  </a:tcPr>
                </a:tc>
                <a:tc>
                  <a:txBody>
                    <a:bodyPr/>
                    <a:lstStyle/>
                    <a:p>
                      <a:pPr indent="0" lvl="0" marL="1905" marR="0" rtl="0" algn="ctr">
                        <a:lnSpc>
                          <a:spcPct val="100000"/>
                        </a:lnSpc>
                        <a:spcBef>
                          <a:spcPts val="0"/>
                        </a:spcBef>
                        <a:spcAft>
                          <a:spcPts val="0"/>
                        </a:spcAft>
                        <a:buClr>
                          <a:srgbClr val="000000"/>
                        </a:buClr>
                        <a:buSzPts val="2500"/>
                        <a:buFont typeface="Arial"/>
                        <a:buNone/>
                      </a:pPr>
                      <a:r>
                        <a:rPr b="1" lang="en-US" sz="2500" u="none" cap="none" strike="noStrike">
                          <a:solidFill>
                            <a:srgbClr val="171717"/>
                          </a:solidFill>
                          <a:latin typeface="Tahoma"/>
                          <a:ea typeface="Tahoma"/>
                          <a:cs typeface="Tahoma"/>
                          <a:sym typeface="Tahoma"/>
                        </a:rPr>
                        <a:t>ICMS/ISS - R$</a:t>
                      </a:r>
                      <a:endParaRPr sz="2500" u="none" cap="none" strike="noStrike">
                        <a:latin typeface="Tahoma"/>
                        <a:ea typeface="Tahoma"/>
                        <a:cs typeface="Tahoma"/>
                        <a:sym typeface="Tahoma"/>
                      </a:endParaRPr>
                    </a:p>
                  </a:txBody>
                  <a:tcPr marT="9525" marB="0" marR="0" marL="0">
                    <a:solidFill>
                      <a:srgbClr val="FAFAFA"/>
                    </a:solidFill>
                  </a:tcPr>
                </a:tc>
                <a:tc>
                  <a:txBody>
                    <a:bodyPr/>
                    <a:lstStyle/>
                    <a:p>
                      <a:pPr indent="0" lvl="0" marL="283210" marR="0" rtl="0" algn="ctr">
                        <a:lnSpc>
                          <a:spcPct val="100000"/>
                        </a:lnSpc>
                        <a:spcBef>
                          <a:spcPts val="0"/>
                        </a:spcBef>
                        <a:spcAft>
                          <a:spcPts val="0"/>
                        </a:spcAft>
                        <a:buClr>
                          <a:srgbClr val="000000"/>
                        </a:buClr>
                        <a:buSzPts val="2500"/>
                        <a:buFont typeface="Arial"/>
                        <a:buNone/>
                      </a:pPr>
                      <a:r>
                        <a:rPr b="1" lang="en-US" sz="2500" u="none" cap="none" strike="noStrike">
                          <a:solidFill>
                            <a:srgbClr val="171717"/>
                          </a:solidFill>
                          <a:latin typeface="Tahoma"/>
                          <a:ea typeface="Tahoma"/>
                          <a:cs typeface="Tahoma"/>
                          <a:sym typeface="Tahoma"/>
                        </a:rPr>
                        <a:t>Total - R$</a:t>
                      </a:r>
                      <a:endParaRPr sz="2500" u="none" cap="none" strike="noStrike">
                        <a:latin typeface="Tahoma"/>
                        <a:ea typeface="Tahoma"/>
                        <a:cs typeface="Tahoma"/>
                        <a:sym typeface="Tahoma"/>
                      </a:endParaRPr>
                    </a:p>
                  </a:txBody>
                  <a:tcPr marT="9525" marB="0" marR="0" marL="0">
                    <a:solidFill>
                      <a:srgbClr val="C2D59A"/>
                    </a:solidFill>
                  </a:tcPr>
                </a:tc>
              </a:tr>
              <a:tr h="430125">
                <a:tc>
                  <a:txBody>
                    <a:bodyPr/>
                    <a:lstStyle/>
                    <a:p>
                      <a:pPr indent="0" lvl="0" marL="0" marR="0" rtl="0" algn="l">
                        <a:lnSpc>
                          <a:spcPct val="100000"/>
                        </a:lnSpc>
                        <a:spcBef>
                          <a:spcPts val="0"/>
                        </a:spcBef>
                        <a:spcAft>
                          <a:spcPts val="0"/>
                        </a:spcAft>
                        <a:buClr>
                          <a:srgbClr val="000000"/>
                        </a:buClr>
                        <a:buSzPts val="2700"/>
                        <a:buFont typeface="Arial"/>
                        <a:buNone/>
                      </a:pPr>
                      <a:r>
                        <a:t/>
                      </a:r>
                      <a:endParaRPr sz="2700" u="none" cap="none" strike="noStrike">
                        <a:latin typeface="Times New Roman"/>
                        <a:ea typeface="Times New Roman"/>
                        <a:cs typeface="Times New Roman"/>
                        <a:sym typeface="Times New Roman"/>
                      </a:endParaRPr>
                    </a:p>
                  </a:txBody>
                  <a:tcPr marT="0" marB="0" marR="0" marL="0">
                    <a:solidFill>
                      <a:srgbClr val="FAFAFA"/>
                    </a:solidFill>
                  </a:tcPr>
                </a:tc>
                <a:tc>
                  <a:txBody>
                    <a:bodyPr/>
                    <a:lstStyle/>
                    <a:p>
                      <a:pPr indent="0" lvl="0" marL="0" marR="0" rtl="0" algn="l">
                        <a:lnSpc>
                          <a:spcPct val="100000"/>
                        </a:lnSpc>
                        <a:spcBef>
                          <a:spcPts val="0"/>
                        </a:spcBef>
                        <a:spcAft>
                          <a:spcPts val="0"/>
                        </a:spcAft>
                        <a:buClr>
                          <a:srgbClr val="000000"/>
                        </a:buClr>
                        <a:buSzPts val="2700"/>
                        <a:buFont typeface="Arial"/>
                        <a:buNone/>
                      </a:pPr>
                      <a:r>
                        <a:t/>
                      </a:r>
                      <a:endParaRPr sz="2700" u="none" cap="none" strike="noStrike">
                        <a:latin typeface="Times New Roman"/>
                        <a:ea typeface="Times New Roman"/>
                        <a:cs typeface="Times New Roman"/>
                        <a:sym typeface="Times New Roman"/>
                      </a:endParaRPr>
                    </a:p>
                  </a:txBody>
                  <a:tcPr marT="0" marB="0" marR="0" marL="0">
                    <a:solidFill>
                      <a:srgbClr val="FAFAFA"/>
                    </a:solidFill>
                  </a:tcPr>
                </a:tc>
                <a:tc>
                  <a:txBody>
                    <a:bodyPr/>
                    <a:lstStyle/>
                    <a:p>
                      <a:pPr indent="0" lvl="0" marL="0" marR="0" rtl="0" algn="l">
                        <a:lnSpc>
                          <a:spcPct val="100000"/>
                        </a:lnSpc>
                        <a:spcBef>
                          <a:spcPts val="0"/>
                        </a:spcBef>
                        <a:spcAft>
                          <a:spcPts val="0"/>
                        </a:spcAft>
                        <a:buClr>
                          <a:srgbClr val="000000"/>
                        </a:buClr>
                        <a:buSzPts val="2700"/>
                        <a:buFont typeface="Arial"/>
                        <a:buNone/>
                      </a:pPr>
                      <a:r>
                        <a:t/>
                      </a:r>
                      <a:endParaRPr sz="2700" u="none" cap="none" strike="noStrike">
                        <a:latin typeface="Times New Roman"/>
                        <a:ea typeface="Times New Roman"/>
                        <a:cs typeface="Times New Roman"/>
                        <a:sym typeface="Times New Roman"/>
                      </a:endParaRPr>
                    </a:p>
                  </a:txBody>
                  <a:tcPr marT="0" marB="0" marR="0" marL="0">
                    <a:solidFill>
                      <a:srgbClr val="FAFAFA"/>
                    </a:solidFill>
                  </a:tcPr>
                </a:tc>
              </a:tr>
              <a:tr h="835725">
                <a:tc>
                  <a:txBody>
                    <a:bodyPr/>
                    <a:lstStyle/>
                    <a:p>
                      <a:pPr indent="0" lvl="0" marL="37147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70,60*</a:t>
                      </a:r>
                      <a:endParaRPr sz="2500" u="none" cap="none" strike="noStrike">
                        <a:latin typeface="Tahoma"/>
                        <a:ea typeface="Tahoma"/>
                        <a:cs typeface="Tahoma"/>
                        <a:sym typeface="Tahoma"/>
                      </a:endParaRPr>
                    </a:p>
                  </a:txBody>
                  <a:tcPr marT="288925" marB="0" marR="0" marL="0">
                    <a:solidFill>
                      <a:srgbClr val="C2D59A"/>
                    </a:solidFill>
                  </a:tcPr>
                </a:tc>
                <a:tc>
                  <a:txBody>
                    <a:bodyPr/>
                    <a:lstStyle/>
                    <a:p>
                      <a:pPr indent="0" lvl="0" marL="698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1,00</a:t>
                      </a:r>
                      <a:endParaRPr sz="2500" u="none" cap="none" strike="noStrike">
                        <a:latin typeface="Tahoma"/>
                        <a:ea typeface="Tahoma"/>
                        <a:cs typeface="Tahoma"/>
                        <a:sym typeface="Tahoma"/>
                      </a:endParaRPr>
                    </a:p>
                  </a:txBody>
                  <a:tcPr marT="288925" marB="0" marR="0" marL="0">
                    <a:solidFill>
                      <a:srgbClr val="FAFAFA"/>
                    </a:solidFill>
                  </a:tcPr>
                </a:tc>
                <a:tc>
                  <a:txBody>
                    <a:bodyPr/>
                    <a:lstStyle/>
                    <a:p>
                      <a:pPr indent="0" lvl="0" marL="29019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71,60</a:t>
                      </a:r>
                      <a:endParaRPr sz="2500" u="none" cap="none" strike="noStrike">
                        <a:latin typeface="Tahoma"/>
                        <a:ea typeface="Tahoma"/>
                        <a:cs typeface="Tahoma"/>
                        <a:sym typeface="Tahoma"/>
                      </a:endParaRPr>
                    </a:p>
                  </a:txBody>
                  <a:tcPr marT="288925" marB="0" marR="0" marL="0">
                    <a:solidFill>
                      <a:srgbClr val="C2D59A"/>
                    </a:solidFill>
                  </a:tcPr>
                </a:tc>
              </a:tr>
              <a:tr h="380975">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Times New Roman"/>
                        <a:ea typeface="Times New Roman"/>
                        <a:cs typeface="Times New Roman"/>
                        <a:sym typeface="Times New Roman"/>
                      </a:endParaRPr>
                    </a:p>
                  </a:txBody>
                  <a:tcPr marT="0" marB="0" marR="0" marL="0">
                    <a:solidFill>
                      <a:srgbClr val="FAFAFA"/>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Times New Roman"/>
                        <a:ea typeface="Times New Roman"/>
                        <a:cs typeface="Times New Roman"/>
                        <a:sym typeface="Times New Roman"/>
                      </a:endParaRPr>
                    </a:p>
                  </a:txBody>
                  <a:tcPr marT="0" marB="0" marR="0" marL="0">
                    <a:solidFill>
                      <a:srgbClr val="FAFAFA"/>
                    </a:solidFill>
                  </a:tcPr>
                </a:tc>
                <a:tc>
                  <a:txBody>
                    <a:bodyPr/>
                    <a:lstStyle/>
                    <a:p>
                      <a:pPr indent="0" lvl="0" marL="0" marR="0" rtl="0" algn="l">
                        <a:lnSpc>
                          <a:spcPct val="100000"/>
                        </a:lnSpc>
                        <a:spcBef>
                          <a:spcPts val="0"/>
                        </a:spcBef>
                        <a:spcAft>
                          <a:spcPts val="0"/>
                        </a:spcAft>
                        <a:buClr>
                          <a:srgbClr val="000000"/>
                        </a:buClr>
                        <a:buSzPts val="2400"/>
                        <a:buFont typeface="Arial"/>
                        <a:buNone/>
                      </a:pPr>
                      <a:r>
                        <a:t/>
                      </a:r>
                      <a:endParaRPr sz="2400" u="none" cap="none" strike="noStrike">
                        <a:latin typeface="Times New Roman"/>
                        <a:ea typeface="Times New Roman"/>
                        <a:cs typeface="Times New Roman"/>
                        <a:sym typeface="Times New Roman"/>
                      </a:endParaRPr>
                    </a:p>
                  </a:txBody>
                  <a:tcPr marT="0" marB="0" marR="0" marL="0">
                    <a:solidFill>
                      <a:srgbClr val="FAFAFA"/>
                    </a:solidFill>
                  </a:tcPr>
                </a:tc>
              </a:tr>
              <a:tr h="796050">
                <a:tc>
                  <a:txBody>
                    <a:bodyPr/>
                    <a:lstStyle/>
                    <a:p>
                      <a:pPr indent="0" lvl="0" marL="37147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70,60*</a:t>
                      </a:r>
                      <a:endParaRPr sz="2500" u="none" cap="none" strike="noStrike">
                        <a:latin typeface="Tahoma"/>
                        <a:ea typeface="Tahoma"/>
                        <a:cs typeface="Tahoma"/>
                        <a:sym typeface="Tahoma"/>
                      </a:endParaRPr>
                    </a:p>
                  </a:txBody>
                  <a:tcPr marT="288925" marB="0" marR="0" marL="0">
                    <a:solidFill>
                      <a:srgbClr val="C2D59A"/>
                    </a:solidFill>
                  </a:tcPr>
                </a:tc>
                <a:tc>
                  <a:txBody>
                    <a:bodyPr/>
                    <a:lstStyle/>
                    <a:p>
                      <a:pPr indent="0" lvl="0" marL="698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5,00</a:t>
                      </a:r>
                      <a:endParaRPr sz="2500" u="none" cap="none" strike="noStrike">
                        <a:latin typeface="Tahoma"/>
                        <a:ea typeface="Tahoma"/>
                        <a:cs typeface="Tahoma"/>
                        <a:sym typeface="Tahoma"/>
                      </a:endParaRPr>
                    </a:p>
                  </a:txBody>
                  <a:tcPr marT="288925" marB="0" marR="0" marL="0">
                    <a:solidFill>
                      <a:srgbClr val="FAFAFA"/>
                    </a:solidFill>
                  </a:tcPr>
                </a:tc>
                <a:tc>
                  <a:txBody>
                    <a:bodyPr/>
                    <a:lstStyle/>
                    <a:p>
                      <a:pPr indent="0" lvl="0" marL="29019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75,60</a:t>
                      </a:r>
                      <a:endParaRPr sz="2500" u="none" cap="none" strike="noStrike">
                        <a:latin typeface="Tahoma"/>
                        <a:ea typeface="Tahoma"/>
                        <a:cs typeface="Tahoma"/>
                        <a:sym typeface="Tahoma"/>
                      </a:endParaRPr>
                    </a:p>
                  </a:txBody>
                  <a:tcPr marT="288925" marB="0" marR="0" marL="0">
                    <a:solidFill>
                      <a:srgbClr val="C2D59A"/>
                    </a:solidFill>
                  </a:tcPr>
                </a:tc>
              </a:tr>
              <a:tr h="415050">
                <a:tc>
                  <a:txBody>
                    <a:bodyPr/>
                    <a:lstStyle/>
                    <a:p>
                      <a:pPr indent="0" lvl="0" marL="0" marR="0" rtl="0" algn="l">
                        <a:lnSpc>
                          <a:spcPct val="100000"/>
                        </a:lnSpc>
                        <a:spcBef>
                          <a:spcPts val="0"/>
                        </a:spcBef>
                        <a:spcAft>
                          <a:spcPts val="0"/>
                        </a:spcAft>
                        <a:buClr>
                          <a:srgbClr val="000000"/>
                        </a:buClr>
                        <a:buSzPts val="2600"/>
                        <a:buFont typeface="Arial"/>
                        <a:buNone/>
                      </a:pPr>
                      <a:r>
                        <a:t/>
                      </a:r>
                      <a:endParaRPr sz="2600" u="none" cap="none" strike="noStrike">
                        <a:latin typeface="Times New Roman"/>
                        <a:ea typeface="Times New Roman"/>
                        <a:cs typeface="Times New Roman"/>
                        <a:sym typeface="Times New Roman"/>
                      </a:endParaRPr>
                    </a:p>
                  </a:txBody>
                  <a:tcPr marT="0" marB="0" marR="0" marL="0">
                    <a:solidFill>
                      <a:srgbClr val="FAFAFA"/>
                    </a:solidFill>
                  </a:tcPr>
                </a:tc>
                <a:tc>
                  <a:txBody>
                    <a:bodyPr/>
                    <a:lstStyle/>
                    <a:p>
                      <a:pPr indent="0" lvl="0" marL="0" marR="0" rtl="0" algn="l">
                        <a:lnSpc>
                          <a:spcPct val="100000"/>
                        </a:lnSpc>
                        <a:spcBef>
                          <a:spcPts val="0"/>
                        </a:spcBef>
                        <a:spcAft>
                          <a:spcPts val="0"/>
                        </a:spcAft>
                        <a:buClr>
                          <a:srgbClr val="000000"/>
                        </a:buClr>
                        <a:buSzPts val="2600"/>
                        <a:buFont typeface="Arial"/>
                        <a:buNone/>
                      </a:pPr>
                      <a:r>
                        <a:t/>
                      </a:r>
                      <a:endParaRPr sz="2600" u="none" cap="none" strike="noStrike">
                        <a:latin typeface="Times New Roman"/>
                        <a:ea typeface="Times New Roman"/>
                        <a:cs typeface="Times New Roman"/>
                        <a:sym typeface="Times New Roman"/>
                      </a:endParaRPr>
                    </a:p>
                  </a:txBody>
                  <a:tcPr marT="0" marB="0" marR="0" marL="0">
                    <a:solidFill>
                      <a:srgbClr val="FAFAFA"/>
                    </a:solidFill>
                  </a:tcPr>
                </a:tc>
                <a:tc>
                  <a:txBody>
                    <a:bodyPr/>
                    <a:lstStyle/>
                    <a:p>
                      <a:pPr indent="0" lvl="0" marL="0" marR="0" rtl="0" algn="l">
                        <a:lnSpc>
                          <a:spcPct val="100000"/>
                        </a:lnSpc>
                        <a:spcBef>
                          <a:spcPts val="0"/>
                        </a:spcBef>
                        <a:spcAft>
                          <a:spcPts val="0"/>
                        </a:spcAft>
                        <a:buClr>
                          <a:srgbClr val="000000"/>
                        </a:buClr>
                        <a:buSzPts val="2600"/>
                        <a:buFont typeface="Arial"/>
                        <a:buNone/>
                      </a:pPr>
                      <a:r>
                        <a:t/>
                      </a:r>
                      <a:endParaRPr sz="2600" u="none" cap="none" strike="noStrike">
                        <a:latin typeface="Times New Roman"/>
                        <a:ea typeface="Times New Roman"/>
                        <a:cs typeface="Times New Roman"/>
                        <a:sym typeface="Times New Roman"/>
                      </a:endParaRPr>
                    </a:p>
                  </a:txBody>
                  <a:tcPr marT="0" marB="0" marR="0" marL="0">
                    <a:solidFill>
                      <a:srgbClr val="FAFAFA"/>
                    </a:solidFill>
                  </a:tcPr>
                </a:tc>
              </a:tr>
              <a:tr h="789475">
                <a:tc>
                  <a:txBody>
                    <a:bodyPr/>
                    <a:lstStyle/>
                    <a:p>
                      <a:pPr indent="0" lvl="0" marL="37147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70,60*</a:t>
                      </a:r>
                      <a:endParaRPr sz="2500" u="none" cap="none" strike="noStrike">
                        <a:latin typeface="Tahoma"/>
                        <a:ea typeface="Tahoma"/>
                        <a:cs typeface="Tahoma"/>
                        <a:sym typeface="Tahoma"/>
                      </a:endParaRPr>
                    </a:p>
                  </a:txBody>
                  <a:tcPr marT="288925" marB="0" marR="0" marL="0">
                    <a:solidFill>
                      <a:srgbClr val="C2D59A"/>
                    </a:solidFill>
                  </a:tcPr>
                </a:tc>
                <a:tc>
                  <a:txBody>
                    <a:bodyPr/>
                    <a:lstStyle/>
                    <a:p>
                      <a:pPr indent="0" lvl="0" marL="698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6,00</a:t>
                      </a:r>
                      <a:endParaRPr sz="2500" u="none" cap="none" strike="noStrike">
                        <a:latin typeface="Tahoma"/>
                        <a:ea typeface="Tahoma"/>
                        <a:cs typeface="Tahoma"/>
                        <a:sym typeface="Tahoma"/>
                      </a:endParaRPr>
                    </a:p>
                  </a:txBody>
                  <a:tcPr marT="288925" marB="0" marR="0" marL="0">
                    <a:solidFill>
                      <a:srgbClr val="FAFAFA"/>
                    </a:solidFill>
                  </a:tcPr>
                </a:tc>
                <a:tc>
                  <a:txBody>
                    <a:bodyPr/>
                    <a:lstStyle/>
                    <a:p>
                      <a:pPr indent="0" lvl="0" marL="290195" marR="0" rtl="0" algn="ctr">
                        <a:lnSpc>
                          <a:spcPct val="100000"/>
                        </a:lnSpc>
                        <a:spcBef>
                          <a:spcPts val="0"/>
                        </a:spcBef>
                        <a:spcAft>
                          <a:spcPts val="0"/>
                        </a:spcAft>
                        <a:buClr>
                          <a:srgbClr val="000000"/>
                        </a:buClr>
                        <a:buSzPts val="2500"/>
                        <a:buFont typeface="Arial"/>
                        <a:buNone/>
                      </a:pPr>
                      <a:r>
                        <a:rPr lang="en-US" sz="2500" u="none" cap="none" strike="noStrike">
                          <a:solidFill>
                            <a:srgbClr val="171717"/>
                          </a:solidFill>
                          <a:latin typeface="Tahoma"/>
                          <a:ea typeface="Tahoma"/>
                          <a:cs typeface="Tahoma"/>
                          <a:sym typeface="Tahoma"/>
                        </a:rPr>
                        <a:t>76,60</a:t>
                      </a:r>
                      <a:endParaRPr sz="2500" u="none" cap="none" strike="noStrike">
                        <a:latin typeface="Tahoma"/>
                        <a:ea typeface="Tahoma"/>
                        <a:cs typeface="Tahoma"/>
                        <a:sym typeface="Tahoma"/>
                      </a:endParaRPr>
                    </a:p>
                  </a:txBody>
                  <a:tcPr marT="288925" marB="0" marR="0" marL="0">
                    <a:solidFill>
                      <a:srgbClr val="C2D59A"/>
                    </a:solidFill>
                  </a:tcPr>
                </a:tc>
              </a:tr>
            </a:tbl>
          </a:graphicData>
        </a:graphic>
      </p:graphicFrame>
      <p:sp>
        <p:nvSpPr>
          <p:cNvPr id="192" name="Google Shape;192;p5"/>
          <p:cNvSpPr txBox="1"/>
          <p:nvPr/>
        </p:nvSpPr>
        <p:spPr>
          <a:xfrm>
            <a:off x="3199500" y="9569275"/>
            <a:ext cx="3384300" cy="443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Brasil, 2024a)</a:t>
            </a:r>
            <a:endParaRPr b="0" i="0" sz="2800" u="none" cap="none" strike="noStrike">
              <a:solidFill>
                <a:schemeClr val="dk1"/>
              </a:solidFill>
              <a:latin typeface="Times New Roman"/>
              <a:ea typeface="Times New Roman"/>
              <a:cs typeface="Times New Roman"/>
              <a:sym typeface="Times New Roman"/>
            </a:endParaRPr>
          </a:p>
        </p:txBody>
      </p:sp>
      <p:pic>
        <p:nvPicPr>
          <p:cNvPr id="193" name="Google Shape;193;p5"/>
          <p:cNvPicPr preferRelativeResize="0"/>
          <p:nvPr/>
        </p:nvPicPr>
        <p:blipFill rotWithShape="1">
          <a:blip r:embed="rId16">
            <a:alphaModFix/>
          </a:blip>
          <a:srcRect b="0" l="0" r="0" t="0"/>
          <a:stretch/>
        </p:blipFill>
        <p:spPr>
          <a:xfrm>
            <a:off x="5397206" y="5408350"/>
            <a:ext cx="501387" cy="5013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ph type="title"/>
          </p:nvPr>
        </p:nvSpPr>
        <p:spPr>
          <a:xfrm>
            <a:off x="1298450" y="539699"/>
            <a:ext cx="15679419"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t>PAGAMENTO DA CONTRIBUIÇÃO MENSAL (DAS)</a:t>
            </a:r>
            <a:endParaRPr sz="6000"/>
          </a:p>
        </p:txBody>
      </p:sp>
      <p:sp>
        <p:nvSpPr>
          <p:cNvPr id="199" name="Google Shape;199;p6"/>
          <p:cNvSpPr txBox="1"/>
          <p:nvPr/>
        </p:nvSpPr>
        <p:spPr>
          <a:xfrm>
            <a:off x="6366517" y="3266792"/>
            <a:ext cx="9175115" cy="3952364"/>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O pagamento do boleto pode ser efetuado através de:</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chemeClr val="dk1"/>
              </a:solidFill>
              <a:latin typeface="Arial"/>
              <a:ea typeface="Arial"/>
              <a:cs typeface="Arial"/>
              <a:sym typeface="Arial"/>
            </a:endParaRPr>
          </a:p>
          <a:p>
            <a:pPr indent="-553085" lvl="0" marL="785495" marR="0" rtl="0" algn="l">
              <a:lnSpc>
                <a:spcPct val="100000"/>
              </a:lnSpc>
              <a:spcBef>
                <a:spcPts val="2060"/>
              </a:spcBef>
              <a:spcAft>
                <a:spcPts val="0"/>
              </a:spcAft>
              <a:buClr>
                <a:schemeClr val="dk1"/>
              </a:buClr>
              <a:buSzPts val="3000"/>
              <a:buFont typeface="Arial"/>
              <a:buAutoNum type="arabicPeriod"/>
            </a:pPr>
            <a:r>
              <a:rPr b="0" i="0" lang="en-US" sz="3000" u="none" cap="none" strike="noStrike">
                <a:solidFill>
                  <a:schemeClr val="dk1"/>
                </a:solidFill>
                <a:latin typeface="Arial"/>
                <a:ea typeface="Arial"/>
                <a:cs typeface="Arial"/>
                <a:sym typeface="Arial"/>
              </a:rPr>
              <a:t>Emissão do boleto DAS-MEI</a:t>
            </a:r>
            <a:endParaRPr b="0" i="0" sz="3000" u="none" cap="none" strike="noStrike">
              <a:solidFill>
                <a:schemeClr val="dk1"/>
              </a:solidFill>
              <a:latin typeface="Arial"/>
              <a:ea typeface="Arial"/>
              <a:cs typeface="Arial"/>
              <a:sym typeface="Arial"/>
            </a:endParaRPr>
          </a:p>
          <a:p>
            <a:pPr indent="-553085" lvl="0" marL="785495" marR="0" rtl="0" algn="l">
              <a:lnSpc>
                <a:spcPct val="100000"/>
              </a:lnSpc>
              <a:spcBef>
                <a:spcPts val="900"/>
              </a:spcBef>
              <a:spcAft>
                <a:spcPts val="0"/>
              </a:spcAft>
              <a:buClr>
                <a:schemeClr val="dk1"/>
              </a:buClr>
              <a:buSzPts val="3000"/>
              <a:buFont typeface="Arial"/>
              <a:buAutoNum type="arabicPeriod"/>
            </a:pPr>
            <a:r>
              <a:rPr b="0" i="0" lang="en-US" sz="3000" u="none" cap="none" strike="noStrike">
                <a:solidFill>
                  <a:schemeClr val="dk1"/>
                </a:solidFill>
                <a:latin typeface="Arial"/>
                <a:ea typeface="Arial"/>
                <a:cs typeface="Arial"/>
                <a:sym typeface="Arial"/>
              </a:rPr>
              <a:t>Através do APP</a:t>
            </a:r>
            <a:endParaRPr b="0" i="0" sz="3000" u="none" cap="none" strike="noStrike">
              <a:solidFill>
                <a:schemeClr val="dk1"/>
              </a:solidFill>
              <a:latin typeface="Arial"/>
              <a:ea typeface="Arial"/>
              <a:cs typeface="Arial"/>
              <a:sym typeface="Arial"/>
            </a:endParaRPr>
          </a:p>
          <a:p>
            <a:pPr indent="-553085" lvl="0" marL="785495" marR="0" rtl="0" algn="l">
              <a:lnSpc>
                <a:spcPct val="100000"/>
              </a:lnSpc>
              <a:spcBef>
                <a:spcPts val="900"/>
              </a:spcBef>
              <a:spcAft>
                <a:spcPts val="0"/>
              </a:spcAft>
              <a:buClr>
                <a:schemeClr val="dk1"/>
              </a:buClr>
              <a:buSzPts val="3000"/>
              <a:buFont typeface="Arial"/>
              <a:buAutoNum type="arabicPeriod"/>
            </a:pPr>
            <a:r>
              <a:rPr b="0" i="0" lang="en-US" sz="3000" u="none" cap="none" strike="noStrike">
                <a:solidFill>
                  <a:schemeClr val="dk1"/>
                </a:solidFill>
                <a:latin typeface="Arial"/>
                <a:ea typeface="Arial"/>
                <a:cs typeface="Arial"/>
                <a:sym typeface="Arial"/>
              </a:rPr>
              <a:t>Pagamento da guia DAS-MEI utilizando o PIX</a:t>
            </a:r>
            <a:endParaRPr b="0" i="0" sz="3000" u="none" cap="none" strike="noStrike">
              <a:solidFill>
                <a:schemeClr val="dk1"/>
              </a:solidFill>
              <a:latin typeface="Arial"/>
              <a:ea typeface="Arial"/>
              <a:cs typeface="Arial"/>
              <a:sym typeface="Arial"/>
            </a:endParaRPr>
          </a:p>
          <a:p>
            <a:pPr indent="-553085" lvl="0" marL="785495" marR="0" rtl="0" algn="l">
              <a:lnSpc>
                <a:spcPct val="100000"/>
              </a:lnSpc>
              <a:spcBef>
                <a:spcPts val="900"/>
              </a:spcBef>
              <a:spcAft>
                <a:spcPts val="0"/>
              </a:spcAft>
              <a:buClr>
                <a:schemeClr val="dk1"/>
              </a:buClr>
              <a:buSzPts val="3000"/>
              <a:buFont typeface="Arial"/>
              <a:buAutoNum type="arabicPeriod"/>
            </a:pPr>
            <a:r>
              <a:rPr b="0" i="0" lang="en-US" sz="3000" u="none" cap="none" strike="noStrike">
                <a:solidFill>
                  <a:schemeClr val="dk1"/>
                </a:solidFill>
                <a:latin typeface="Arial"/>
                <a:ea typeface="Arial"/>
                <a:cs typeface="Arial"/>
                <a:sym typeface="Arial"/>
              </a:rPr>
              <a:t>Pagamento On-line</a:t>
            </a:r>
            <a:endParaRPr b="0" i="0" sz="3000" u="none" cap="none" strike="noStrike">
              <a:solidFill>
                <a:schemeClr val="dk1"/>
              </a:solidFill>
              <a:latin typeface="Arial"/>
              <a:ea typeface="Arial"/>
              <a:cs typeface="Arial"/>
              <a:sym typeface="Arial"/>
            </a:endParaRPr>
          </a:p>
        </p:txBody>
      </p:sp>
      <p:grpSp>
        <p:nvGrpSpPr>
          <p:cNvPr id="200" name="Google Shape;200;p6"/>
          <p:cNvGrpSpPr/>
          <p:nvPr/>
        </p:nvGrpSpPr>
        <p:grpSpPr>
          <a:xfrm>
            <a:off x="0" y="1680374"/>
            <a:ext cx="17743805" cy="264160"/>
            <a:chOff x="0" y="1680374"/>
            <a:chExt cx="17743805" cy="264160"/>
          </a:xfrm>
        </p:grpSpPr>
        <p:sp>
          <p:nvSpPr>
            <p:cNvPr id="201" name="Google Shape;201;p6"/>
            <p:cNvSpPr/>
            <p:nvPr/>
          </p:nvSpPr>
          <p:spPr>
            <a:xfrm>
              <a:off x="0" y="1680374"/>
              <a:ext cx="17743805" cy="264160"/>
            </a:xfrm>
            <a:custGeom>
              <a:rect b="b" l="l" r="r" t="t"/>
              <a:pathLst>
                <a:path extrusionOk="0" h="264160" w="17743805">
                  <a:moveTo>
                    <a:pt x="17611499" y="263999"/>
                  </a:moveTo>
                  <a:lnTo>
                    <a:pt x="0" y="263999"/>
                  </a:lnTo>
                  <a:lnTo>
                    <a:pt x="0" y="0"/>
                  </a:lnTo>
                  <a:lnTo>
                    <a:pt x="17611499" y="0"/>
                  </a:lnTo>
                  <a:lnTo>
                    <a:pt x="17743499" y="131999"/>
                  </a:lnTo>
                  <a:lnTo>
                    <a:pt x="17611499" y="2639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6"/>
            <p:cNvSpPr/>
            <p:nvPr/>
          </p:nvSpPr>
          <p:spPr>
            <a:xfrm>
              <a:off x="0" y="1680374"/>
              <a:ext cx="17743805" cy="264160"/>
            </a:xfrm>
            <a:custGeom>
              <a:rect b="b" l="l" r="r" t="t"/>
              <a:pathLst>
                <a:path extrusionOk="0" h="264160" w="17743805">
                  <a:moveTo>
                    <a:pt x="0" y="0"/>
                  </a:moveTo>
                  <a:lnTo>
                    <a:pt x="17611499" y="0"/>
                  </a:lnTo>
                  <a:lnTo>
                    <a:pt x="17743499" y="131999"/>
                  </a:lnTo>
                  <a:lnTo>
                    <a:pt x="17611499" y="263999"/>
                  </a:lnTo>
                  <a:lnTo>
                    <a:pt x="0" y="263999"/>
                  </a:lnTo>
                  <a:lnTo>
                    <a:pt x="0"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03" name="Google Shape;203;p6"/>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pic>
        <p:nvPicPr>
          <p:cNvPr id="204" name="Google Shape;204;p6"/>
          <p:cNvPicPr preferRelativeResize="0"/>
          <p:nvPr/>
        </p:nvPicPr>
        <p:blipFill rotWithShape="1">
          <a:blip r:embed="rId4">
            <a:alphaModFix/>
          </a:blip>
          <a:srcRect b="0" l="0" r="0" t="0"/>
          <a:stretch/>
        </p:blipFill>
        <p:spPr>
          <a:xfrm>
            <a:off x="758963" y="2346826"/>
            <a:ext cx="5144861" cy="6667494"/>
          </a:xfrm>
          <a:prstGeom prst="rect">
            <a:avLst/>
          </a:prstGeom>
          <a:noFill/>
          <a:ln>
            <a:noFill/>
          </a:ln>
        </p:spPr>
      </p:pic>
      <p:sp>
        <p:nvSpPr>
          <p:cNvPr id="205" name="Google Shape;205;p6"/>
          <p:cNvSpPr txBox="1"/>
          <p:nvPr/>
        </p:nvSpPr>
        <p:spPr>
          <a:xfrm>
            <a:off x="997477" y="9437100"/>
            <a:ext cx="3302400" cy="434700"/>
          </a:xfrm>
          <a:prstGeom prst="rect">
            <a:avLst/>
          </a:prstGeom>
          <a:noFill/>
          <a:ln>
            <a:noFill/>
          </a:ln>
        </p:spPr>
        <p:txBody>
          <a:bodyPr anchorCtr="0" anchor="t" bIns="0" lIns="0" spcFirstLastPara="1" rIns="0" wrap="square" tIns="38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Brasil, 2024b)</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1298450" y="539699"/>
            <a:ext cx="15679419"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t>PAGAMENTO DA CONTRIBUIÇÃO MENSAL (DAS)</a:t>
            </a:r>
            <a:endParaRPr sz="6000"/>
          </a:p>
        </p:txBody>
      </p:sp>
      <p:sp>
        <p:nvSpPr>
          <p:cNvPr id="211" name="Google Shape;211;p7"/>
          <p:cNvSpPr txBox="1"/>
          <p:nvPr/>
        </p:nvSpPr>
        <p:spPr>
          <a:xfrm>
            <a:off x="1308742" y="2657192"/>
            <a:ext cx="15996919" cy="460683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1.	Emissão do boleto DAS:</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4650"/>
              <a:buFont typeface="Arial"/>
              <a:buNone/>
            </a:pPr>
            <a:r>
              <a:t/>
            </a:r>
            <a:endParaRPr b="0" i="0" sz="4650" u="none" cap="none" strike="noStrike">
              <a:solidFill>
                <a:schemeClr val="dk1"/>
              </a:solidFill>
              <a:latin typeface="Arial"/>
              <a:ea typeface="Arial"/>
              <a:cs typeface="Arial"/>
              <a:sym typeface="Arial"/>
            </a:endParaRPr>
          </a:p>
          <a:p>
            <a:pPr indent="0" lvl="0" marL="565150" marR="6985" rtl="0" algn="just">
              <a:lnSpc>
                <a:spcPct val="125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Todo mês o MEI deve pagar, por meio do DAS - Documento de Arrecadação do Simples  Nacional -, as contribuições destinadas à Previdência Social e ao ICMS ou ISS. O  pagamento pode ser realizado via Impressão de Boleto. Fique atento ao prazo de  pagamento: dia 20 de cada mês.</a:t>
            </a:r>
            <a:endParaRPr b="0" i="0" sz="3000" u="none" cap="none" strike="noStrike">
              <a:solidFill>
                <a:schemeClr val="dk1"/>
              </a:solidFill>
              <a:latin typeface="Arial"/>
              <a:ea typeface="Arial"/>
              <a:cs typeface="Arial"/>
              <a:sym typeface="Arial"/>
            </a:endParaRPr>
          </a:p>
          <a:p>
            <a:pPr indent="0" lvl="0" marL="565150" marR="5080" rtl="0" algn="just">
              <a:lnSpc>
                <a:spcPct val="125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Podendo ser emitido pelo site </a:t>
            </a:r>
            <a:r>
              <a:rPr b="0" i="0" lang="en-US" sz="3000" u="sng" cap="none" strike="noStrike">
                <a:solidFill>
                  <a:schemeClr val="dk1"/>
                </a:solidFill>
                <a:latin typeface="Arial"/>
                <a:ea typeface="Arial"/>
                <a:cs typeface="Arial"/>
                <a:sym typeface="Arial"/>
                <a:hlinkClick r:id="rId3">
                  <a:extLst>
                    <a:ext uri="{A12FA001-AC4F-418D-AE19-62706E023703}">
                      <ahyp:hlinkClr val="tx"/>
                    </a:ext>
                  </a:extLst>
                </a:hlinkClick>
              </a:rPr>
              <a:t>PGMEI - Programa Gerador de DAS do Microempreendedor Individual (fazenda.gov.br)</a:t>
            </a:r>
            <a:endParaRPr b="0" i="0" sz="3000" u="none" cap="none" strike="noStrike">
              <a:solidFill>
                <a:schemeClr val="dk1"/>
              </a:solidFill>
              <a:latin typeface="Arial"/>
              <a:ea typeface="Arial"/>
              <a:cs typeface="Arial"/>
              <a:sym typeface="Arial"/>
            </a:endParaRPr>
          </a:p>
        </p:txBody>
      </p:sp>
      <p:grpSp>
        <p:nvGrpSpPr>
          <p:cNvPr id="212" name="Google Shape;212;p7"/>
          <p:cNvGrpSpPr/>
          <p:nvPr/>
        </p:nvGrpSpPr>
        <p:grpSpPr>
          <a:xfrm>
            <a:off x="0" y="1680374"/>
            <a:ext cx="17743805" cy="264160"/>
            <a:chOff x="0" y="1680374"/>
            <a:chExt cx="17743805" cy="264160"/>
          </a:xfrm>
        </p:grpSpPr>
        <p:sp>
          <p:nvSpPr>
            <p:cNvPr id="213" name="Google Shape;213;p7"/>
            <p:cNvSpPr/>
            <p:nvPr/>
          </p:nvSpPr>
          <p:spPr>
            <a:xfrm>
              <a:off x="0" y="1680374"/>
              <a:ext cx="17743805" cy="264160"/>
            </a:xfrm>
            <a:custGeom>
              <a:rect b="b" l="l" r="r" t="t"/>
              <a:pathLst>
                <a:path extrusionOk="0" h="264160" w="17743805">
                  <a:moveTo>
                    <a:pt x="17611499" y="263999"/>
                  </a:moveTo>
                  <a:lnTo>
                    <a:pt x="0" y="263999"/>
                  </a:lnTo>
                  <a:lnTo>
                    <a:pt x="0" y="0"/>
                  </a:lnTo>
                  <a:lnTo>
                    <a:pt x="17611499" y="0"/>
                  </a:lnTo>
                  <a:lnTo>
                    <a:pt x="17743499" y="131999"/>
                  </a:lnTo>
                  <a:lnTo>
                    <a:pt x="17611499" y="2639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7"/>
            <p:cNvSpPr/>
            <p:nvPr/>
          </p:nvSpPr>
          <p:spPr>
            <a:xfrm>
              <a:off x="0" y="1680374"/>
              <a:ext cx="17743805" cy="264160"/>
            </a:xfrm>
            <a:custGeom>
              <a:rect b="b" l="l" r="r" t="t"/>
              <a:pathLst>
                <a:path extrusionOk="0" h="264160" w="17743805">
                  <a:moveTo>
                    <a:pt x="0" y="0"/>
                  </a:moveTo>
                  <a:lnTo>
                    <a:pt x="17611499" y="0"/>
                  </a:lnTo>
                  <a:lnTo>
                    <a:pt x="17743499" y="131999"/>
                  </a:lnTo>
                  <a:lnTo>
                    <a:pt x="17611499" y="263999"/>
                  </a:lnTo>
                  <a:lnTo>
                    <a:pt x="0" y="263999"/>
                  </a:lnTo>
                  <a:lnTo>
                    <a:pt x="0"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15" name="Google Shape;215;p7"/>
          <p:cNvPicPr preferRelativeResize="0"/>
          <p:nvPr/>
        </p:nvPicPr>
        <p:blipFill rotWithShape="1">
          <a:blip r:embed="rId4">
            <a:alphaModFix/>
          </a:blip>
          <a:srcRect b="0" l="0" r="0" t="0"/>
          <a:stretch/>
        </p:blipFill>
        <p:spPr>
          <a:xfrm>
            <a:off x="15657873" y="8993039"/>
            <a:ext cx="2628898" cy="1293959"/>
          </a:xfrm>
          <a:prstGeom prst="rect">
            <a:avLst/>
          </a:prstGeom>
          <a:noFill/>
          <a:ln>
            <a:noFill/>
          </a:ln>
        </p:spPr>
      </p:pic>
      <p:sp>
        <p:nvSpPr>
          <p:cNvPr id="216" name="Google Shape;216;p7"/>
          <p:cNvSpPr txBox="1"/>
          <p:nvPr/>
        </p:nvSpPr>
        <p:spPr>
          <a:xfrm>
            <a:off x="997475" y="9437100"/>
            <a:ext cx="3343800" cy="434700"/>
          </a:xfrm>
          <a:prstGeom prst="rect">
            <a:avLst/>
          </a:prstGeom>
          <a:noFill/>
          <a:ln>
            <a:noFill/>
          </a:ln>
        </p:spPr>
        <p:txBody>
          <a:bodyPr anchorCtr="0" anchor="t" bIns="0" lIns="0" spcFirstLastPara="1" rIns="0" wrap="square" tIns="38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Brasil, 2024b)</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ph type="title"/>
          </p:nvPr>
        </p:nvSpPr>
        <p:spPr>
          <a:xfrm>
            <a:off x="1298450" y="539699"/>
            <a:ext cx="15679419"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t>PAGAMENTO DA CONTRIBUIÇÃO MENSAL (DAS)</a:t>
            </a:r>
            <a:endParaRPr sz="6000"/>
          </a:p>
        </p:txBody>
      </p:sp>
      <p:sp>
        <p:nvSpPr>
          <p:cNvPr id="222" name="Google Shape;222;p8"/>
          <p:cNvSpPr txBox="1"/>
          <p:nvPr/>
        </p:nvSpPr>
        <p:spPr>
          <a:xfrm>
            <a:off x="1403992" y="2657192"/>
            <a:ext cx="15902940" cy="4215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2. Pagamento do DAS através do APP:</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4650"/>
              <a:buFont typeface="Arial"/>
              <a:buNone/>
            </a:pPr>
            <a:r>
              <a:t/>
            </a:r>
            <a:endParaRPr b="0" i="0" sz="4650" u="none" cap="none" strike="noStrike">
              <a:solidFill>
                <a:schemeClr val="dk1"/>
              </a:solidFill>
              <a:latin typeface="Arial"/>
              <a:ea typeface="Arial"/>
              <a:cs typeface="Arial"/>
              <a:sym typeface="Arial"/>
            </a:endParaRPr>
          </a:p>
          <a:p>
            <a:pPr indent="0" lvl="0" marL="12700" marR="11430" rtl="0" algn="just">
              <a:lnSpc>
                <a:spcPct val="125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O MEI pode pagar seu boleto através do APP MEI como forma de gerar o DAS e pedir a  restituição, quando for necessário, através do download do aplicativo em seu celular.</a:t>
            </a:r>
            <a:endParaRPr b="0" i="0" sz="3000" u="none" cap="none" strike="noStrike">
              <a:solidFill>
                <a:schemeClr val="dk1"/>
              </a:solidFill>
              <a:latin typeface="Arial"/>
              <a:ea typeface="Arial"/>
              <a:cs typeface="Arial"/>
              <a:sym typeface="Arial"/>
            </a:endParaRPr>
          </a:p>
          <a:p>
            <a:pPr indent="0" lvl="0" marL="12700" marR="5080" rtl="0" algn="just">
              <a:lnSpc>
                <a:spcPct val="125000"/>
              </a:lnSpc>
              <a:spcBef>
                <a:spcPts val="150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O aplicativo MEI oferece uma maneira fácil e segura para que você, microempreendedor  individual, possa emitir o DAS-MEI para realizar o pagamento mensal das obrigações  tributárias</a:t>
            </a:r>
            <a:endParaRPr b="0" i="0" sz="3000" u="none" cap="none" strike="noStrike">
              <a:solidFill>
                <a:schemeClr val="dk1"/>
              </a:solidFill>
              <a:latin typeface="Arial"/>
              <a:ea typeface="Arial"/>
              <a:cs typeface="Arial"/>
              <a:sym typeface="Arial"/>
            </a:endParaRPr>
          </a:p>
        </p:txBody>
      </p:sp>
      <p:grpSp>
        <p:nvGrpSpPr>
          <p:cNvPr id="223" name="Google Shape;223;p8"/>
          <p:cNvGrpSpPr/>
          <p:nvPr/>
        </p:nvGrpSpPr>
        <p:grpSpPr>
          <a:xfrm>
            <a:off x="0" y="1680374"/>
            <a:ext cx="17743805" cy="264160"/>
            <a:chOff x="0" y="1680374"/>
            <a:chExt cx="17743805" cy="264160"/>
          </a:xfrm>
        </p:grpSpPr>
        <p:sp>
          <p:nvSpPr>
            <p:cNvPr id="224" name="Google Shape;224;p8"/>
            <p:cNvSpPr/>
            <p:nvPr/>
          </p:nvSpPr>
          <p:spPr>
            <a:xfrm>
              <a:off x="0" y="1680374"/>
              <a:ext cx="17743805" cy="264160"/>
            </a:xfrm>
            <a:custGeom>
              <a:rect b="b" l="l" r="r" t="t"/>
              <a:pathLst>
                <a:path extrusionOk="0" h="264160" w="17743805">
                  <a:moveTo>
                    <a:pt x="17611499" y="263999"/>
                  </a:moveTo>
                  <a:lnTo>
                    <a:pt x="0" y="263999"/>
                  </a:lnTo>
                  <a:lnTo>
                    <a:pt x="0" y="0"/>
                  </a:lnTo>
                  <a:lnTo>
                    <a:pt x="17611499" y="0"/>
                  </a:lnTo>
                  <a:lnTo>
                    <a:pt x="17743499" y="131999"/>
                  </a:lnTo>
                  <a:lnTo>
                    <a:pt x="17611499" y="2639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8"/>
            <p:cNvSpPr/>
            <p:nvPr/>
          </p:nvSpPr>
          <p:spPr>
            <a:xfrm>
              <a:off x="0" y="1680374"/>
              <a:ext cx="17743805" cy="264160"/>
            </a:xfrm>
            <a:custGeom>
              <a:rect b="b" l="l" r="r" t="t"/>
              <a:pathLst>
                <a:path extrusionOk="0" h="264160" w="17743805">
                  <a:moveTo>
                    <a:pt x="0" y="0"/>
                  </a:moveTo>
                  <a:lnTo>
                    <a:pt x="17611499" y="0"/>
                  </a:lnTo>
                  <a:lnTo>
                    <a:pt x="17743499" y="131999"/>
                  </a:lnTo>
                  <a:lnTo>
                    <a:pt x="17611499" y="263999"/>
                  </a:lnTo>
                  <a:lnTo>
                    <a:pt x="0" y="263999"/>
                  </a:lnTo>
                  <a:lnTo>
                    <a:pt x="0"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26" name="Google Shape;226;p8"/>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sp>
        <p:nvSpPr>
          <p:cNvPr id="227" name="Google Shape;227;p8"/>
          <p:cNvSpPr txBox="1"/>
          <p:nvPr/>
        </p:nvSpPr>
        <p:spPr>
          <a:xfrm>
            <a:off x="997477" y="9437100"/>
            <a:ext cx="3508200" cy="434700"/>
          </a:xfrm>
          <a:prstGeom prst="rect">
            <a:avLst/>
          </a:prstGeom>
          <a:noFill/>
          <a:ln>
            <a:noFill/>
          </a:ln>
        </p:spPr>
        <p:txBody>
          <a:bodyPr anchorCtr="0" anchor="t" bIns="0" lIns="0" spcFirstLastPara="1" rIns="0" wrap="square" tIns="38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Brasil, 2024b)</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9"/>
          <p:cNvSpPr txBox="1"/>
          <p:nvPr>
            <p:ph type="title"/>
          </p:nvPr>
        </p:nvSpPr>
        <p:spPr>
          <a:xfrm>
            <a:off x="1298450" y="539699"/>
            <a:ext cx="15679419" cy="93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6000"/>
              <a:t>PAGAMENTO DA CONTRIBUIÇÃO MENSAL (DAS)</a:t>
            </a:r>
            <a:endParaRPr sz="6000"/>
          </a:p>
        </p:txBody>
      </p:sp>
      <p:sp>
        <p:nvSpPr>
          <p:cNvPr id="233" name="Google Shape;233;p9"/>
          <p:cNvSpPr txBox="1"/>
          <p:nvPr/>
        </p:nvSpPr>
        <p:spPr>
          <a:xfrm>
            <a:off x="1403992" y="2657192"/>
            <a:ext cx="15910560" cy="47872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3. Pagamento da guia DAS utilizando o PIX:</a:t>
            </a:r>
            <a:endParaRPr b="0" i="0" sz="30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000000"/>
              </a:buClr>
              <a:buSzPts val="4650"/>
              <a:buFont typeface="Arial"/>
              <a:buNone/>
            </a:pPr>
            <a:r>
              <a:t/>
            </a:r>
            <a:endParaRPr b="0" i="0" sz="4650" u="none" cap="none" strike="noStrike">
              <a:solidFill>
                <a:schemeClr val="dk1"/>
              </a:solidFill>
              <a:latin typeface="Arial"/>
              <a:ea typeface="Arial"/>
              <a:cs typeface="Arial"/>
              <a:sym typeface="Arial"/>
            </a:endParaRPr>
          </a:p>
          <a:p>
            <a:pPr indent="0" lvl="0" marL="12700" marR="5080" rtl="0" algn="just">
              <a:lnSpc>
                <a:spcPct val="125000"/>
              </a:lnSpc>
              <a:spcBef>
                <a:spcPts val="0"/>
              </a:spcBef>
              <a:spcAft>
                <a:spcPts val="0"/>
              </a:spcAft>
              <a:buClr>
                <a:srgbClr val="000000"/>
              </a:buClr>
              <a:buSzPts val="3000"/>
              <a:buFont typeface="Arial"/>
              <a:buNone/>
            </a:pPr>
            <a:r>
              <a:rPr b="0" i="0" lang="en-US" sz="3000" u="none" cap="none" strike="noStrike">
                <a:solidFill>
                  <a:srgbClr val="171717"/>
                </a:solidFill>
                <a:latin typeface="Arial"/>
                <a:ea typeface="Arial"/>
                <a:cs typeface="Arial"/>
                <a:sym typeface="Arial"/>
              </a:rPr>
              <a:t>O Documento de Arrecadação do Simples Nacional (DAS) deve ser emitido pelo  empreendedor diretamente no </a:t>
            </a:r>
            <a:r>
              <a:rPr b="0" i="0" lang="en-US" sz="3000" u="none" cap="none" strike="noStrike">
                <a:solidFill>
                  <a:schemeClr val="dk1"/>
                </a:solidFill>
                <a:latin typeface="Arial"/>
                <a:ea typeface="Arial"/>
                <a:cs typeface="Arial"/>
                <a:sym typeface="Arial"/>
              </a:rPr>
              <a:t>Portal do Simples Nacional </a:t>
            </a:r>
            <a:r>
              <a:rPr b="0" i="0" lang="en-US" sz="3000" u="none" cap="none" strike="noStrike">
                <a:solidFill>
                  <a:srgbClr val="171717"/>
                </a:solidFill>
                <a:latin typeface="Arial"/>
                <a:ea typeface="Arial"/>
                <a:cs typeface="Arial"/>
                <a:sym typeface="Arial"/>
              </a:rPr>
              <a:t>ou pelo app MEI , versões iOS  (</a:t>
            </a:r>
            <a:r>
              <a:rPr b="0" i="0" lang="en-US" sz="3000" u="none" cap="none" strike="noStrike">
                <a:solidFill>
                  <a:schemeClr val="dk1"/>
                </a:solidFill>
                <a:latin typeface="Arial"/>
                <a:ea typeface="Arial"/>
                <a:cs typeface="Arial"/>
                <a:sym typeface="Arial"/>
              </a:rPr>
              <a:t>App Store</a:t>
            </a:r>
            <a:r>
              <a:rPr b="0" i="0" lang="en-US" sz="3000" u="none" cap="none" strike="noStrike">
                <a:solidFill>
                  <a:srgbClr val="171717"/>
                </a:solidFill>
                <a:latin typeface="Arial"/>
                <a:ea typeface="Arial"/>
                <a:cs typeface="Arial"/>
                <a:sym typeface="Arial"/>
              </a:rPr>
              <a:t>) e Android (</a:t>
            </a:r>
            <a:r>
              <a:rPr b="0" i="0" lang="en-US" sz="3000" u="none" cap="none" strike="noStrike">
                <a:solidFill>
                  <a:schemeClr val="dk1"/>
                </a:solidFill>
                <a:latin typeface="Arial"/>
                <a:ea typeface="Arial"/>
                <a:cs typeface="Arial"/>
                <a:sym typeface="Arial"/>
              </a:rPr>
              <a:t>Google Play</a:t>
            </a:r>
            <a:r>
              <a:rPr b="0" i="0" lang="en-US" sz="3000" u="none" cap="none" strike="noStrike">
                <a:solidFill>
                  <a:srgbClr val="171717"/>
                </a:solidFill>
                <a:latin typeface="Arial"/>
                <a:ea typeface="Arial"/>
                <a:cs typeface="Arial"/>
                <a:sym typeface="Arial"/>
              </a:rPr>
              <a:t>), destinado ao Microempreendedor Individual.</a:t>
            </a:r>
            <a:endParaRPr b="0" i="0" sz="3000" u="none" cap="none" strike="noStrike">
              <a:solidFill>
                <a:schemeClr val="dk1"/>
              </a:solidFill>
              <a:latin typeface="Arial"/>
              <a:ea typeface="Arial"/>
              <a:cs typeface="Arial"/>
              <a:sym typeface="Arial"/>
            </a:endParaRPr>
          </a:p>
          <a:p>
            <a:pPr indent="0" lvl="0" marL="12700" marR="11430" rtl="0" algn="just">
              <a:lnSpc>
                <a:spcPct val="125000"/>
              </a:lnSpc>
              <a:spcBef>
                <a:spcPts val="1500"/>
              </a:spcBef>
              <a:spcAft>
                <a:spcPts val="0"/>
              </a:spcAft>
              <a:buClr>
                <a:srgbClr val="000000"/>
              </a:buClr>
              <a:buSzPts val="3000"/>
              <a:buFont typeface="Arial"/>
              <a:buNone/>
            </a:pPr>
            <a:r>
              <a:rPr b="0" i="0" lang="en-US" sz="3000" u="none" cap="none" strike="noStrike">
                <a:solidFill>
                  <a:srgbClr val="171717"/>
                </a:solidFill>
                <a:latin typeface="Arial"/>
                <a:ea typeface="Arial"/>
                <a:cs typeface="Arial"/>
                <a:sym typeface="Arial"/>
              </a:rPr>
              <a:t>Ao emitir o documento, será gerado também um QR Code, automaticamente, na guia de  pagamento. Com o QR Code, o empreendedor pode efetuar o pagamento, não sendo  necessária nenhuma outra ação adicional por parte do usuário.</a:t>
            </a:r>
            <a:endParaRPr b="0" i="0" sz="3000" u="none" cap="none" strike="noStrike">
              <a:solidFill>
                <a:schemeClr val="dk1"/>
              </a:solidFill>
              <a:latin typeface="Arial"/>
              <a:ea typeface="Arial"/>
              <a:cs typeface="Arial"/>
              <a:sym typeface="Arial"/>
            </a:endParaRPr>
          </a:p>
        </p:txBody>
      </p:sp>
      <p:grpSp>
        <p:nvGrpSpPr>
          <p:cNvPr id="234" name="Google Shape;234;p9"/>
          <p:cNvGrpSpPr/>
          <p:nvPr/>
        </p:nvGrpSpPr>
        <p:grpSpPr>
          <a:xfrm>
            <a:off x="0" y="1680374"/>
            <a:ext cx="17743805" cy="264160"/>
            <a:chOff x="0" y="1680374"/>
            <a:chExt cx="17743805" cy="264160"/>
          </a:xfrm>
        </p:grpSpPr>
        <p:sp>
          <p:nvSpPr>
            <p:cNvPr id="235" name="Google Shape;235;p9"/>
            <p:cNvSpPr/>
            <p:nvPr/>
          </p:nvSpPr>
          <p:spPr>
            <a:xfrm>
              <a:off x="0" y="1680374"/>
              <a:ext cx="17743805" cy="264160"/>
            </a:xfrm>
            <a:custGeom>
              <a:rect b="b" l="l" r="r" t="t"/>
              <a:pathLst>
                <a:path extrusionOk="0" h="264160" w="17743805">
                  <a:moveTo>
                    <a:pt x="17611499" y="263999"/>
                  </a:moveTo>
                  <a:lnTo>
                    <a:pt x="0" y="263999"/>
                  </a:lnTo>
                  <a:lnTo>
                    <a:pt x="0" y="0"/>
                  </a:lnTo>
                  <a:lnTo>
                    <a:pt x="17611499" y="0"/>
                  </a:lnTo>
                  <a:lnTo>
                    <a:pt x="17743499" y="131999"/>
                  </a:lnTo>
                  <a:lnTo>
                    <a:pt x="17611499" y="263999"/>
                  </a:lnTo>
                  <a:close/>
                </a:path>
              </a:pathLst>
            </a:custGeom>
            <a:solidFill>
              <a:srgbClr val="BF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p9"/>
            <p:cNvSpPr/>
            <p:nvPr/>
          </p:nvSpPr>
          <p:spPr>
            <a:xfrm>
              <a:off x="0" y="1680374"/>
              <a:ext cx="17743805" cy="264160"/>
            </a:xfrm>
            <a:custGeom>
              <a:rect b="b" l="l" r="r" t="t"/>
              <a:pathLst>
                <a:path extrusionOk="0" h="264160" w="17743805">
                  <a:moveTo>
                    <a:pt x="0" y="0"/>
                  </a:moveTo>
                  <a:lnTo>
                    <a:pt x="17611499" y="0"/>
                  </a:lnTo>
                  <a:lnTo>
                    <a:pt x="17743499" y="131999"/>
                  </a:lnTo>
                  <a:lnTo>
                    <a:pt x="17611499" y="263999"/>
                  </a:lnTo>
                  <a:lnTo>
                    <a:pt x="0" y="263999"/>
                  </a:lnTo>
                  <a:lnTo>
                    <a:pt x="0" y="0"/>
                  </a:lnTo>
                  <a:close/>
                </a:path>
              </a:pathLst>
            </a:custGeom>
            <a:noFill/>
            <a:ln cap="flat" cmpd="sng" w="25375">
              <a:solidFill>
                <a:srgbClr val="BFFF7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37" name="Google Shape;237;p9"/>
          <p:cNvPicPr preferRelativeResize="0"/>
          <p:nvPr/>
        </p:nvPicPr>
        <p:blipFill rotWithShape="1">
          <a:blip r:embed="rId3">
            <a:alphaModFix/>
          </a:blip>
          <a:srcRect b="0" l="0" r="0" t="0"/>
          <a:stretch/>
        </p:blipFill>
        <p:spPr>
          <a:xfrm>
            <a:off x="15657873" y="8993039"/>
            <a:ext cx="2628898" cy="1293959"/>
          </a:xfrm>
          <a:prstGeom prst="rect">
            <a:avLst/>
          </a:prstGeom>
          <a:noFill/>
          <a:ln>
            <a:noFill/>
          </a:ln>
        </p:spPr>
      </p:pic>
      <p:sp>
        <p:nvSpPr>
          <p:cNvPr id="238" name="Google Shape;238;p9"/>
          <p:cNvSpPr txBox="1"/>
          <p:nvPr/>
        </p:nvSpPr>
        <p:spPr>
          <a:xfrm>
            <a:off x="997477" y="9437100"/>
            <a:ext cx="3384900" cy="434700"/>
          </a:xfrm>
          <a:prstGeom prst="rect">
            <a:avLst/>
          </a:prstGeom>
          <a:noFill/>
          <a:ln>
            <a:noFill/>
          </a:ln>
        </p:spPr>
        <p:txBody>
          <a:bodyPr anchorCtr="0" anchor="t" bIns="0" lIns="0" spcFirstLastPara="1" rIns="0" wrap="square" tIns="38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Brasil, 2024b)</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2024-08-05T10:24:57Z</dcterms:created>
  <dc:creator>Neivaldo</dc:creator>
</cp:coreProperties>
</file>