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4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</p:sldIdLst>
  <p:sldSz cy="10287000" cx="18288000"/>
  <p:notesSz cx="18288000" cy="10287000"/>
  <p:embeddedFontLst>
    <p:embeddedFont>
      <p:font typeface="Roboto"/>
      <p:regular r:id="rId50"/>
      <p:bold r:id="rId51"/>
      <p:italic r:id="rId52"/>
      <p:boldItalic r:id="rId53"/>
    </p:embeddedFont>
    <p:embeddedFont>
      <p:font typeface="Lato"/>
      <p:regular r:id="rId54"/>
      <p:bold r:id="rId55"/>
      <p:italic r:id="rId56"/>
      <p:boldItalic r:id="rId57"/>
    </p:embeddedFont>
    <p:embeddedFont>
      <p:font typeface="Poppins Medium"/>
      <p:regular r:id="rId58"/>
      <p:bold r:id="rId59"/>
      <p:italic r:id="rId60"/>
      <p:boldItalic r:id="rId6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9E74AA1-11C9-4D51-9DA4-F1EFA9F18F21}">
  <a:tblStyle styleId="{99E74AA1-11C9-4D51-9DA4-F1EFA9F18F2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63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63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63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63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63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63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1" Type="http://schemas.openxmlformats.org/officeDocument/2006/relationships/font" Target="fonts/PoppinsMedium-boldItalic.fntdata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60" Type="http://schemas.openxmlformats.org/officeDocument/2006/relationships/font" Target="fonts/PoppinsMedium-italic.fntdata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font" Target="fonts/Roboto-bold.fntdata"/><Relationship Id="rId50" Type="http://schemas.openxmlformats.org/officeDocument/2006/relationships/font" Target="fonts/Roboto-regular.fntdata"/><Relationship Id="rId53" Type="http://schemas.openxmlformats.org/officeDocument/2006/relationships/font" Target="fonts/Roboto-boldItalic.fntdata"/><Relationship Id="rId52" Type="http://schemas.openxmlformats.org/officeDocument/2006/relationships/font" Target="fonts/Roboto-italic.fntdata"/><Relationship Id="rId11" Type="http://schemas.openxmlformats.org/officeDocument/2006/relationships/slide" Target="slides/slide5.xml"/><Relationship Id="rId55" Type="http://schemas.openxmlformats.org/officeDocument/2006/relationships/font" Target="fonts/Lato-bold.fntdata"/><Relationship Id="rId10" Type="http://schemas.openxmlformats.org/officeDocument/2006/relationships/slide" Target="slides/slide4.xml"/><Relationship Id="rId54" Type="http://schemas.openxmlformats.org/officeDocument/2006/relationships/font" Target="fonts/Lato-regular.fntdata"/><Relationship Id="rId13" Type="http://schemas.openxmlformats.org/officeDocument/2006/relationships/slide" Target="slides/slide7.xml"/><Relationship Id="rId57" Type="http://schemas.openxmlformats.org/officeDocument/2006/relationships/font" Target="fonts/Lato-boldItalic.fntdata"/><Relationship Id="rId12" Type="http://schemas.openxmlformats.org/officeDocument/2006/relationships/slide" Target="slides/slide6.xml"/><Relationship Id="rId56" Type="http://schemas.openxmlformats.org/officeDocument/2006/relationships/font" Target="fonts/Lato-italic.fntdata"/><Relationship Id="rId15" Type="http://schemas.openxmlformats.org/officeDocument/2006/relationships/slide" Target="slides/slide9.xml"/><Relationship Id="rId59" Type="http://schemas.openxmlformats.org/officeDocument/2006/relationships/font" Target="fonts/PoppinsMedium-bold.fntdata"/><Relationship Id="rId14" Type="http://schemas.openxmlformats.org/officeDocument/2006/relationships/slide" Target="slides/slide8.xml"/><Relationship Id="rId58" Type="http://schemas.openxmlformats.org/officeDocument/2006/relationships/font" Target="fonts/PoppinsMedium-regular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2" name="Google Shape;62;p1:notes"/>
          <p:cNvSpPr/>
          <p:nvPr>
            <p:ph idx="2" type="sldImg"/>
          </p:nvPr>
        </p:nvSpPr>
        <p:spPr>
          <a:xfrm>
            <a:off x="5715000" y="771525"/>
            <a:ext cx="6859588" cy="3857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0:notes"/>
          <p:cNvSpPr/>
          <p:nvPr>
            <p:ph idx="2" type="sldImg"/>
          </p:nvPr>
        </p:nvSpPr>
        <p:spPr>
          <a:xfrm>
            <a:off x="5715000" y="771525"/>
            <a:ext cx="6859588" cy="3857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8" name="Google Shape;168;p10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1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6" name="Google Shape;176;p11:notes"/>
          <p:cNvSpPr/>
          <p:nvPr>
            <p:ph idx="2" type="sldImg"/>
          </p:nvPr>
        </p:nvSpPr>
        <p:spPr>
          <a:xfrm>
            <a:off x="5715000" y="771525"/>
            <a:ext cx="6859588" cy="3857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2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5" name="Google Shape;185;p12:notes"/>
          <p:cNvSpPr/>
          <p:nvPr>
            <p:ph idx="2" type="sldImg"/>
          </p:nvPr>
        </p:nvSpPr>
        <p:spPr>
          <a:xfrm>
            <a:off x="5715000" y="771525"/>
            <a:ext cx="6859588" cy="3857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3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5" name="Google Shape;195;p13:notes"/>
          <p:cNvSpPr/>
          <p:nvPr>
            <p:ph idx="2" type="sldImg"/>
          </p:nvPr>
        </p:nvSpPr>
        <p:spPr>
          <a:xfrm>
            <a:off x="5715000" y="771525"/>
            <a:ext cx="6859588" cy="3857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4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5" name="Google Shape;205;p14:notes"/>
          <p:cNvSpPr/>
          <p:nvPr>
            <p:ph idx="2" type="sldImg"/>
          </p:nvPr>
        </p:nvSpPr>
        <p:spPr>
          <a:xfrm>
            <a:off x="5715000" y="771525"/>
            <a:ext cx="6859588" cy="3857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5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6" name="Google Shape;216;p15:notes"/>
          <p:cNvSpPr/>
          <p:nvPr>
            <p:ph idx="2" type="sldImg"/>
          </p:nvPr>
        </p:nvSpPr>
        <p:spPr>
          <a:xfrm>
            <a:off x="5715000" y="771525"/>
            <a:ext cx="6859588" cy="3857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6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1" name="Google Shape;231;p16:notes"/>
          <p:cNvSpPr/>
          <p:nvPr>
            <p:ph idx="2" type="sldImg"/>
          </p:nvPr>
        </p:nvSpPr>
        <p:spPr>
          <a:xfrm>
            <a:off x="5715000" y="771525"/>
            <a:ext cx="6859588" cy="3857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7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1" name="Google Shape;241;p17:notes"/>
          <p:cNvSpPr/>
          <p:nvPr>
            <p:ph idx="2" type="sldImg"/>
          </p:nvPr>
        </p:nvSpPr>
        <p:spPr>
          <a:xfrm>
            <a:off x="5715000" y="771525"/>
            <a:ext cx="6859588" cy="3857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8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51" name="Google Shape;251;p18:notes"/>
          <p:cNvSpPr/>
          <p:nvPr>
            <p:ph idx="2" type="sldImg"/>
          </p:nvPr>
        </p:nvSpPr>
        <p:spPr>
          <a:xfrm>
            <a:off x="5715000" y="771525"/>
            <a:ext cx="6859588" cy="3857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9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61" name="Google Shape;261;p19:notes"/>
          <p:cNvSpPr/>
          <p:nvPr>
            <p:ph idx="2" type="sldImg"/>
          </p:nvPr>
        </p:nvSpPr>
        <p:spPr>
          <a:xfrm>
            <a:off x="5715000" y="771525"/>
            <a:ext cx="6859588" cy="3857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 txBox="1"/>
          <p:nvPr>
            <p:ph idx="1" type="body"/>
          </p:nvPr>
        </p:nvSpPr>
        <p:spPr>
          <a:xfrm>
            <a:off x="1828800" y="4951413"/>
            <a:ext cx="14630400" cy="40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8" name="Google Shape;68;p2:notes"/>
          <p:cNvSpPr/>
          <p:nvPr>
            <p:ph idx="2" type="sldImg"/>
          </p:nvPr>
        </p:nvSpPr>
        <p:spPr>
          <a:xfrm>
            <a:off x="6057900" y="1285875"/>
            <a:ext cx="6172200" cy="34718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0:notes"/>
          <p:cNvSpPr/>
          <p:nvPr>
            <p:ph idx="2" type="sldImg"/>
          </p:nvPr>
        </p:nvSpPr>
        <p:spPr>
          <a:xfrm>
            <a:off x="5715000" y="771525"/>
            <a:ext cx="6859588" cy="3857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1" name="Google Shape;271;p20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1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84" name="Google Shape;284;p21:notes"/>
          <p:cNvSpPr/>
          <p:nvPr>
            <p:ph idx="2" type="sldImg"/>
          </p:nvPr>
        </p:nvSpPr>
        <p:spPr>
          <a:xfrm>
            <a:off x="5715000" y="771525"/>
            <a:ext cx="6859588" cy="3857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2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92" name="Google Shape;292;p22:notes"/>
          <p:cNvSpPr/>
          <p:nvPr>
            <p:ph idx="2" type="sldImg"/>
          </p:nvPr>
        </p:nvSpPr>
        <p:spPr>
          <a:xfrm>
            <a:off x="5715000" y="771525"/>
            <a:ext cx="6859588" cy="3857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3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00" name="Google Shape;300;p23:notes"/>
          <p:cNvSpPr/>
          <p:nvPr>
            <p:ph idx="2" type="sldImg"/>
          </p:nvPr>
        </p:nvSpPr>
        <p:spPr>
          <a:xfrm>
            <a:off x="5715000" y="771525"/>
            <a:ext cx="6859588" cy="3857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5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08" name="Google Shape;308;p25:notes"/>
          <p:cNvSpPr/>
          <p:nvPr>
            <p:ph idx="2" type="sldImg"/>
          </p:nvPr>
        </p:nvSpPr>
        <p:spPr>
          <a:xfrm>
            <a:off x="5715000" y="771525"/>
            <a:ext cx="6859588" cy="3857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6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16" name="Google Shape;316;p26:notes"/>
          <p:cNvSpPr/>
          <p:nvPr>
            <p:ph idx="2" type="sldImg"/>
          </p:nvPr>
        </p:nvSpPr>
        <p:spPr>
          <a:xfrm>
            <a:off x="5715000" y="771525"/>
            <a:ext cx="6859588" cy="3857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7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24" name="Google Shape;324;p27:notes"/>
          <p:cNvSpPr/>
          <p:nvPr>
            <p:ph idx="2" type="sldImg"/>
          </p:nvPr>
        </p:nvSpPr>
        <p:spPr>
          <a:xfrm>
            <a:off x="5715000" y="771525"/>
            <a:ext cx="6859588" cy="3857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8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33" name="Google Shape;333;p28:notes"/>
          <p:cNvSpPr/>
          <p:nvPr>
            <p:ph idx="2" type="sldImg"/>
          </p:nvPr>
        </p:nvSpPr>
        <p:spPr>
          <a:xfrm>
            <a:off x="5715000" y="771525"/>
            <a:ext cx="6859588" cy="3857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9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41" name="Google Shape;341;p29:notes"/>
          <p:cNvSpPr/>
          <p:nvPr>
            <p:ph idx="2" type="sldImg"/>
          </p:nvPr>
        </p:nvSpPr>
        <p:spPr>
          <a:xfrm>
            <a:off x="5715000" y="771525"/>
            <a:ext cx="6859588" cy="3857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0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52" name="Google Shape;352;p30:notes"/>
          <p:cNvSpPr/>
          <p:nvPr>
            <p:ph idx="2" type="sldImg"/>
          </p:nvPr>
        </p:nvSpPr>
        <p:spPr>
          <a:xfrm>
            <a:off x="5715000" y="771525"/>
            <a:ext cx="6859588" cy="3857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 txBox="1"/>
          <p:nvPr>
            <p:ph idx="1" type="body"/>
          </p:nvPr>
        </p:nvSpPr>
        <p:spPr>
          <a:xfrm>
            <a:off x="1828800" y="4951413"/>
            <a:ext cx="14630400" cy="40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9" name="Google Shape;109;p3:notes"/>
          <p:cNvSpPr/>
          <p:nvPr>
            <p:ph idx="2" type="sldImg"/>
          </p:nvPr>
        </p:nvSpPr>
        <p:spPr>
          <a:xfrm>
            <a:off x="6057900" y="1285875"/>
            <a:ext cx="6172200" cy="34718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33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60" name="Google Shape;360;p33:notes"/>
          <p:cNvSpPr/>
          <p:nvPr>
            <p:ph idx="2" type="sldImg"/>
          </p:nvPr>
        </p:nvSpPr>
        <p:spPr>
          <a:xfrm>
            <a:off x="5715000" y="771525"/>
            <a:ext cx="6859588" cy="3857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34:notes"/>
          <p:cNvSpPr/>
          <p:nvPr>
            <p:ph idx="2" type="sldImg"/>
          </p:nvPr>
        </p:nvSpPr>
        <p:spPr>
          <a:xfrm>
            <a:off x="5715000" y="771525"/>
            <a:ext cx="6859588" cy="3857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8" name="Google Shape;368;p34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35:notes"/>
          <p:cNvSpPr/>
          <p:nvPr>
            <p:ph idx="2" type="sldImg"/>
          </p:nvPr>
        </p:nvSpPr>
        <p:spPr>
          <a:xfrm>
            <a:off x="5715000" y="771525"/>
            <a:ext cx="6859588" cy="3857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6" name="Google Shape;376;p35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36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84" name="Google Shape;384;p36:notes"/>
          <p:cNvSpPr/>
          <p:nvPr>
            <p:ph idx="2" type="sldImg"/>
          </p:nvPr>
        </p:nvSpPr>
        <p:spPr>
          <a:xfrm>
            <a:off x="5715000" y="771525"/>
            <a:ext cx="6859588" cy="3857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37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92" name="Google Shape;392;p37:notes"/>
          <p:cNvSpPr/>
          <p:nvPr>
            <p:ph idx="2" type="sldImg"/>
          </p:nvPr>
        </p:nvSpPr>
        <p:spPr>
          <a:xfrm>
            <a:off x="5715000" y="771525"/>
            <a:ext cx="6859588" cy="3857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38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00" name="Google Shape;400;p38:notes"/>
          <p:cNvSpPr/>
          <p:nvPr>
            <p:ph idx="2" type="sldImg"/>
          </p:nvPr>
        </p:nvSpPr>
        <p:spPr>
          <a:xfrm>
            <a:off x="5715000" y="771525"/>
            <a:ext cx="6859588" cy="3857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39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08" name="Google Shape;408;p39:notes"/>
          <p:cNvSpPr/>
          <p:nvPr>
            <p:ph idx="2" type="sldImg"/>
          </p:nvPr>
        </p:nvSpPr>
        <p:spPr>
          <a:xfrm>
            <a:off x="5715000" y="771525"/>
            <a:ext cx="6859588" cy="3857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40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16" name="Google Shape;416;p40:notes"/>
          <p:cNvSpPr/>
          <p:nvPr>
            <p:ph idx="2" type="sldImg"/>
          </p:nvPr>
        </p:nvSpPr>
        <p:spPr>
          <a:xfrm>
            <a:off x="5715000" y="771525"/>
            <a:ext cx="6859588" cy="3857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41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24" name="Google Shape;424;p41:notes"/>
          <p:cNvSpPr/>
          <p:nvPr>
            <p:ph idx="2" type="sldImg"/>
          </p:nvPr>
        </p:nvSpPr>
        <p:spPr>
          <a:xfrm>
            <a:off x="5715000" y="771525"/>
            <a:ext cx="6859588" cy="3857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42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32" name="Google Shape;432;p42:notes"/>
          <p:cNvSpPr/>
          <p:nvPr>
            <p:ph idx="2" type="sldImg"/>
          </p:nvPr>
        </p:nvSpPr>
        <p:spPr>
          <a:xfrm>
            <a:off x="5715000" y="771525"/>
            <a:ext cx="6859588" cy="3857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8" name="Google Shape;118;p4:notes"/>
          <p:cNvSpPr/>
          <p:nvPr>
            <p:ph idx="2" type="sldImg"/>
          </p:nvPr>
        </p:nvSpPr>
        <p:spPr>
          <a:xfrm>
            <a:off x="5715000" y="771525"/>
            <a:ext cx="6859588" cy="3857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304cf4b0b54_0_12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41" name="Google Shape;441;g304cf4b0b54_0_12:notes"/>
          <p:cNvSpPr/>
          <p:nvPr>
            <p:ph idx="2" type="sldImg"/>
          </p:nvPr>
        </p:nvSpPr>
        <p:spPr>
          <a:xfrm>
            <a:off x="5715000" y="771525"/>
            <a:ext cx="6859588" cy="3857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304cf4b0b54_0_22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50" name="Google Shape;450;g304cf4b0b54_0_22:notes"/>
          <p:cNvSpPr/>
          <p:nvPr>
            <p:ph idx="2" type="sldImg"/>
          </p:nvPr>
        </p:nvSpPr>
        <p:spPr>
          <a:xfrm>
            <a:off x="5715000" y="771525"/>
            <a:ext cx="6859588" cy="3857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43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59" name="Google Shape;459;p43:notes"/>
          <p:cNvSpPr/>
          <p:nvPr>
            <p:ph idx="2" type="sldImg"/>
          </p:nvPr>
        </p:nvSpPr>
        <p:spPr>
          <a:xfrm>
            <a:off x="5715000" y="771525"/>
            <a:ext cx="6859588" cy="3857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44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64" name="Google Shape;464;p44:notes"/>
          <p:cNvSpPr/>
          <p:nvPr>
            <p:ph idx="2" type="sldImg"/>
          </p:nvPr>
        </p:nvSpPr>
        <p:spPr>
          <a:xfrm>
            <a:off x="5715000" y="771525"/>
            <a:ext cx="6859588" cy="3857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5" name="Google Shape;125;p5:notes"/>
          <p:cNvSpPr/>
          <p:nvPr>
            <p:ph idx="2" type="sldImg"/>
          </p:nvPr>
        </p:nvSpPr>
        <p:spPr>
          <a:xfrm>
            <a:off x="5715000" y="771525"/>
            <a:ext cx="6859588" cy="3857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5" name="Google Shape;135;p6:notes"/>
          <p:cNvSpPr/>
          <p:nvPr>
            <p:ph idx="2" type="sldImg"/>
          </p:nvPr>
        </p:nvSpPr>
        <p:spPr>
          <a:xfrm>
            <a:off x="5715000" y="771525"/>
            <a:ext cx="6859588" cy="3857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3" name="Google Shape;143;p7:notes"/>
          <p:cNvSpPr/>
          <p:nvPr>
            <p:ph idx="2" type="sldImg"/>
          </p:nvPr>
        </p:nvSpPr>
        <p:spPr>
          <a:xfrm>
            <a:off x="5715000" y="771525"/>
            <a:ext cx="6859588" cy="3857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8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1" name="Google Shape;151;p8:notes"/>
          <p:cNvSpPr/>
          <p:nvPr>
            <p:ph idx="2" type="sldImg"/>
          </p:nvPr>
        </p:nvSpPr>
        <p:spPr>
          <a:xfrm>
            <a:off x="5715000" y="771525"/>
            <a:ext cx="6859588" cy="3857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9:notes"/>
          <p:cNvSpPr/>
          <p:nvPr>
            <p:ph idx="2" type="sldImg"/>
          </p:nvPr>
        </p:nvSpPr>
        <p:spPr>
          <a:xfrm>
            <a:off x="5715000" y="771525"/>
            <a:ext cx="6859588" cy="3857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0" name="Google Shape;160;p9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1.png"/><Relationship Id="rId4" Type="http://schemas.openxmlformats.org/officeDocument/2006/relationships/image" Target="../media/image4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1.png"/><Relationship Id="rId4" Type="http://schemas.openxmlformats.org/officeDocument/2006/relationships/image" Target="../media/image5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showMasterSp="0" type="obj">
  <p:cSld name="OBJECT">
    <p:bg>
      <p:bgPr>
        <a:solidFill>
          <a:schemeClr val="lt1"/>
        </a:soli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/>
          <p:nvPr/>
        </p:nvSpPr>
        <p:spPr>
          <a:xfrm>
            <a:off x="0" y="0"/>
            <a:ext cx="18288000" cy="9721215"/>
          </a:xfrm>
          <a:custGeom>
            <a:rect b="b" l="l" r="r" t="t"/>
            <a:pathLst>
              <a:path extrusionOk="0" h="9721215" w="18288000">
                <a:moveTo>
                  <a:pt x="0" y="9720639"/>
                </a:moveTo>
                <a:lnTo>
                  <a:pt x="18287998" y="9720639"/>
                </a:lnTo>
                <a:lnTo>
                  <a:pt x="18287998" y="0"/>
                </a:lnTo>
                <a:lnTo>
                  <a:pt x="0" y="0"/>
                </a:lnTo>
                <a:lnTo>
                  <a:pt x="0" y="9720639"/>
                </a:lnTo>
                <a:close/>
              </a:path>
            </a:pathLst>
          </a:custGeom>
          <a:solidFill>
            <a:srgbClr val="FAFAFA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0" y="9720639"/>
            <a:ext cx="18288000" cy="566420"/>
          </a:xfrm>
          <a:custGeom>
            <a:rect b="b" l="l" r="r" t="t"/>
            <a:pathLst>
              <a:path extrusionOk="0" h="566420" w="18288000">
                <a:moveTo>
                  <a:pt x="18287998" y="566360"/>
                </a:moveTo>
                <a:lnTo>
                  <a:pt x="0" y="566360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566360"/>
                </a:lnTo>
                <a:close/>
              </a:path>
            </a:pathLst>
          </a:custGeom>
          <a:solidFill>
            <a:srgbClr val="C1FF7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" name="Google Shape;15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908915" y="7071874"/>
            <a:ext cx="1152524" cy="2190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896341" y="7846655"/>
            <a:ext cx="2114549" cy="1409699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"/>
          <p:cNvSpPr/>
          <p:nvPr/>
        </p:nvSpPr>
        <p:spPr>
          <a:xfrm>
            <a:off x="17062145" y="8233792"/>
            <a:ext cx="171450" cy="236220"/>
          </a:xfrm>
          <a:custGeom>
            <a:rect b="b" l="l" r="r" t="t"/>
            <a:pathLst>
              <a:path extrusionOk="0" h="236220" w="171450">
                <a:moveTo>
                  <a:pt x="170928" y="235678"/>
                </a:moveTo>
                <a:lnTo>
                  <a:pt x="0" y="235678"/>
                </a:lnTo>
                <a:lnTo>
                  <a:pt x="85464" y="0"/>
                </a:lnTo>
                <a:lnTo>
                  <a:pt x="170928" y="23567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" name="Google Shape;18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76043" y="2404268"/>
            <a:ext cx="7934323" cy="3905249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2"/>
          <p:cNvSpPr txBox="1"/>
          <p:nvPr>
            <p:ph type="title"/>
          </p:nvPr>
        </p:nvSpPr>
        <p:spPr>
          <a:xfrm>
            <a:off x="3787551" y="252476"/>
            <a:ext cx="10713000" cy="142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9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1" type="ftr"/>
          </p:nvPr>
        </p:nvSpPr>
        <p:spPr>
          <a:xfrm>
            <a:off x="6217920" y="9566910"/>
            <a:ext cx="58521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"/>
          <p:cNvSpPr txBox="1"/>
          <p:nvPr>
            <p:ph idx="10" type="dt"/>
          </p:nvPr>
        </p:nvSpPr>
        <p:spPr>
          <a:xfrm>
            <a:off x="914400" y="9566910"/>
            <a:ext cx="42063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"/>
          <p:cNvSpPr txBox="1"/>
          <p:nvPr>
            <p:ph idx="12" type="sldNum"/>
          </p:nvPr>
        </p:nvSpPr>
        <p:spPr>
          <a:xfrm>
            <a:off x="13167361" y="9566910"/>
            <a:ext cx="42063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>
  <p:cSld name="Title and Content">
    <p:bg>
      <p:bgPr>
        <a:solidFill>
          <a:schemeClr val="lt1"/>
        </a:solid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AFAFA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3"/>
          <p:cNvSpPr/>
          <p:nvPr/>
        </p:nvSpPr>
        <p:spPr>
          <a:xfrm>
            <a:off x="6190396" y="790575"/>
            <a:ext cx="1510665" cy="76200"/>
          </a:xfrm>
          <a:custGeom>
            <a:rect b="b" l="l" r="r" t="t"/>
            <a:pathLst>
              <a:path extrusionOk="0" h="76200" w="1510665">
                <a:moveTo>
                  <a:pt x="1510216" y="76199"/>
                </a:moveTo>
                <a:lnTo>
                  <a:pt x="0" y="76199"/>
                </a:lnTo>
                <a:lnTo>
                  <a:pt x="0" y="0"/>
                </a:lnTo>
                <a:lnTo>
                  <a:pt x="1510216" y="0"/>
                </a:lnTo>
                <a:lnTo>
                  <a:pt x="1510216" y="76199"/>
                </a:lnTo>
                <a:close/>
              </a:path>
            </a:pathLst>
          </a:custGeom>
          <a:solidFill>
            <a:srgbClr val="24262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7913941" y="790587"/>
            <a:ext cx="6938009" cy="76200"/>
          </a:xfrm>
          <a:custGeom>
            <a:rect b="b" l="l" r="r" t="t"/>
            <a:pathLst>
              <a:path extrusionOk="0" h="76200" w="6938009">
                <a:moveTo>
                  <a:pt x="6937654" y="0"/>
                </a:moveTo>
                <a:lnTo>
                  <a:pt x="5005857" y="0"/>
                </a:lnTo>
                <a:lnTo>
                  <a:pt x="0" y="0"/>
                </a:lnTo>
                <a:lnTo>
                  <a:pt x="0" y="76200"/>
                </a:lnTo>
                <a:lnTo>
                  <a:pt x="5005857" y="76200"/>
                </a:lnTo>
                <a:lnTo>
                  <a:pt x="6937654" y="76200"/>
                </a:lnTo>
                <a:lnTo>
                  <a:pt x="6937654" y="0"/>
                </a:lnTo>
                <a:close/>
              </a:path>
            </a:pathLst>
          </a:custGeom>
          <a:solidFill>
            <a:srgbClr val="24262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3"/>
          <p:cNvSpPr txBox="1"/>
          <p:nvPr>
            <p:ph type="title"/>
          </p:nvPr>
        </p:nvSpPr>
        <p:spPr>
          <a:xfrm>
            <a:off x="3787551" y="252476"/>
            <a:ext cx="10713000" cy="142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9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3"/>
          <p:cNvSpPr txBox="1"/>
          <p:nvPr>
            <p:ph idx="1" type="body"/>
          </p:nvPr>
        </p:nvSpPr>
        <p:spPr>
          <a:xfrm>
            <a:off x="914400" y="2366010"/>
            <a:ext cx="16459200" cy="67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"/>
          <p:cNvSpPr txBox="1"/>
          <p:nvPr>
            <p:ph idx="11" type="ftr"/>
          </p:nvPr>
        </p:nvSpPr>
        <p:spPr>
          <a:xfrm>
            <a:off x="6217920" y="9566910"/>
            <a:ext cx="58521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3"/>
          <p:cNvSpPr txBox="1"/>
          <p:nvPr>
            <p:ph idx="10" type="dt"/>
          </p:nvPr>
        </p:nvSpPr>
        <p:spPr>
          <a:xfrm>
            <a:off x="914400" y="9566910"/>
            <a:ext cx="42063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"/>
          <p:cNvSpPr txBox="1"/>
          <p:nvPr>
            <p:ph idx="12" type="sldNum"/>
          </p:nvPr>
        </p:nvSpPr>
        <p:spPr>
          <a:xfrm>
            <a:off x="13167361" y="9566910"/>
            <a:ext cx="42063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"/>
          <p:cNvSpPr txBox="1"/>
          <p:nvPr>
            <p:ph idx="11" type="ftr"/>
          </p:nvPr>
        </p:nvSpPr>
        <p:spPr>
          <a:xfrm>
            <a:off x="6217920" y="9566910"/>
            <a:ext cx="58521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4"/>
          <p:cNvSpPr txBox="1"/>
          <p:nvPr>
            <p:ph idx="10" type="dt"/>
          </p:nvPr>
        </p:nvSpPr>
        <p:spPr>
          <a:xfrm>
            <a:off x="914400" y="9566910"/>
            <a:ext cx="42063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4"/>
          <p:cNvSpPr txBox="1"/>
          <p:nvPr>
            <p:ph idx="12" type="sldNum"/>
          </p:nvPr>
        </p:nvSpPr>
        <p:spPr>
          <a:xfrm>
            <a:off x="13167361" y="9566910"/>
            <a:ext cx="42063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 txBox="1"/>
          <p:nvPr>
            <p:ph type="title"/>
          </p:nvPr>
        </p:nvSpPr>
        <p:spPr>
          <a:xfrm>
            <a:off x="3787551" y="252476"/>
            <a:ext cx="10713000" cy="142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9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" type="body"/>
          </p:nvPr>
        </p:nvSpPr>
        <p:spPr>
          <a:xfrm>
            <a:off x="914400" y="2366010"/>
            <a:ext cx="7955400" cy="67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2" type="body"/>
          </p:nvPr>
        </p:nvSpPr>
        <p:spPr>
          <a:xfrm>
            <a:off x="9418320" y="2366010"/>
            <a:ext cx="7955400" cy="67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1" type="ftr"/>
          </p:nvPr>
        </p:nvSpPr>
        <p:spPr>
          <a:xfrm>
            <a:off x="6217920" y="9566910"/>
            <a:ext cx="58521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5"/>
          <p:cNvSpPr txBox="1"/>
          <p:nvPr>
            <p:ph idx="10" type="dt"/>
          </p:nvPr>
        </p:nvSpPr>
        <p:spPr>
          <a:xfrm>
            <a:off x="914400" y="9566910"/>
            <a:ext cx="42063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5"/>
          <p:cNvSpPr txBox="1"/>
          <p:nvPr>
            <p:ph idx="12" type="sldNum"/>
          </p:nvPr>
        </p:nvSpPr>
        <p:spPr>
          <a:xfrm>
            <a:off x="13167361" y="9566910"/>
            <a:ext cx="42063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type="title"/>
          </p:nvPr>
        </p:nvSpPr>
        <p:spPr>
          <a:xfrm>
            <a:off x="3787551" y="252476"/>
            <a:ext cx="10713000" cy="142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" type="body"/>
          </p:nvPr>
        </p:nvSpPr>
        <p:spPr>
          <a:xfrm>
            <a:off x="914400" y="2366010"/>
            <a:ext cx="16459200" cy="67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6"/>
          <p:cNvSpPr txBox="1"/>
          <p:nvPr>
            <p:ph idx="11" type="ftr"/>
          </p:nvPr>
        </p:nvSpPr>
        <p:spPr>
          <a:xfrm>
            <a:off x="6217920" y="9566910"/>
            <a:ext cx="58521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10" type="dt"/>
          </p:nvPr>
        </p:nvSpPr>
        <p:spPr>
          <a:xfrm>
            <a:off x="914400" y="9566910"/>
            <a:ext cx="42063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6"/>
          <p:cNvSpPr txBox="1"/>
          <p:nvPr>
            <p:ph idx="12" type="sldNum"/>
          </p:nvPr>
        </p:nvSpPr>
        <p:spPr>
          <a:xfrm>
            <a:off x="13167361" y="9566910"/>
            <a:ext cx="42063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bg>
      <p:bgPr>
        <a:solidFill>
          <a:schemeClr val="lt1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/>
          <p:nvPr/>
        </p:nvSpPr>
        <p:spPr>
          <a:xfrm>
            <a:off x="0" y="1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AFAFA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" name="Google Shape;51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53768" y="5024430"/>
            <a:ext cx="2181224" cy="4114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19383" y="6127005"/>
            <a:ext cx="3248024" cy="2162174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7"/>
          <p:cNvSpPr/>
          <p:nvPr/>
        </p:nvSpPr>
        <p:spPr>
          <a:xfrm>
            <a:off x="9308298" y="6721064"/>
            <a:ext cx="262890" cy="361950"/>
          </a:xfrm>
          <a:custGeom>
            <a:rect b="b" l="l" r="r" t="t"/>
            <a:pathLst>
              <a:path extrusionOk="0" h="361950" w="262890">
                <a:moveTo>
                  <a:pt x="262289" y="361646"/>
                </a:moveTo>
                <a:lnTo>
                  <a:pt x="0" y="361646"/>
                </a:lnTo>
                <a:lnTo>
                  <a:pt x="131144" y="0"/>
                </a:lnTo>
                <a:lnTo>
                  <a:pt x="262289" y="36164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4" name="Google Shape;54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546999" y="5974828"/>
            <a:ext cx="4714874" cy="2314574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7"/>
          <p:cNvSpPr txBox="1"/>
          <p:nvPr>
            <p:ph type="ctrTitle"/>
          </p:nvPr>
        </p:nvSpPr>
        <p:spPr>
          <a:xfrm>
            <a:off x="898213" y="415686"/>
            <a:ext cx="16491600" cy="11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7"/>
          <p:cNvSpPr txBox="1"/>
          <p:nvPr>
            <p:ph idx="1" type="subTitle"/>
          </p:nvPr>
        </p:nvSpPr>
        <p:spPr>
          <a:xfrm>
            <a:off x="2743200" y="5760720"/>
            <a:ext cx="12801600" cy="25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7"/>
          <p:cNvSpPr txBox="1"/>
          <p:nvPr>
            <p:ph idx="11" type="ftr"/>
          </p:nvPr>
        </p:nvSpPr>
        <p:spPr>
          <a:xfrm>
            <a:off x="6217920" y="9566910"/>
            <a:ext cx="58521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7"/>
          <p:cNvSpPr txBox="1"/>
          <p:nvPr>
            <p:ph idx="10" type="dt"/>
          </p:nvPr>
        </p:nvSpPr>
        <p:spPr>
          <a:xfrm>
            <a:off x="914400" y="9566910"/>
            <a:ext cx="42063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7"/>
          <p:cNvSpPr txBox="1"/>
          <p:nvPr>
            <p:ph idx="12" type="sldNum"/>
          </p:nvPr>
        </p:nvSpPr>
        <p:spPr>
          <a:xfrm>
            <a:off x="13167361" y="9566910"/>
            <a:ext cx="42063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3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AFAFA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7;p1"/>
          <p:cNvSpPr txBox="1"/>
          <p:nvPr>
            <p:ph type="title"/>
          </p:nvPr>
        </p:nvSpPr>
        <p:spPr>
          <a:xfrm>
            <a:off x="3787551" y="252476"/>
            <a:ext cx="10713000" cy="142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9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" type="body"/>
          </p:nvPr>
        </p:nvSpPr>
        <p:spPr>
          <a:xfrm>
            <a:off x="914400" y="2366010"/>
            <a:ext cx="16459200" cy="67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6217920" y="9566910"/>
            <a:ext cx="58521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0" type="dt"/>
          </p:nvPr>
        </p:nvSpPr>
        <p:spPr>
          <a:xfrm>
            <a:off x="914400" y="9566910"/>
            <a:ext cx="42063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2" type="sldNum"/>
          </p:nvPr>
        </p:nvSpPr>
        <p:spPr>
          <a:xfrm>
            <a:off x="13167361" y="9566910"/>
            <a:ext cx="42063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jpg"/><Relationship Id="rId4" Type="http://schemas.openxmlformats.org/officeDocument/2006/relationships/image" Target="../media/image1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jpg"/><Relationship Id="rId4" Type="http://schemas.openxmlformats.org/officeDocument/2006/relationships/image" Target="../media/image16.png"/><Relationship Id="rId5" Type="http://schemas.openxmlformats.org/officeDocument/2006/relationships/image" Target="../media/image2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8.jpg"/><Relationship Id="rId4" Type="http://schemas.openxmlformats.org/officeDocument/2006/relationships/image" Target="../media/image1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8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8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8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8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8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8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8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8.jpg"/><Relationship Id="rId4" Type="http://schemas.openxmlformats.org/officeDocument/2006/relationships/image" Target="../media/image20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8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7.png"/><Relationship Id="rId4" Type="http://schemas.openxmlformats.org/officeDocument/2006/relationships/image" Target="../media/image8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8.jpg"/><Relationship Id="rId4" Type="http://schemas.openxmlformats.org/officeDocument/2006/relationships/image" Target="../media/image15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8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8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8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8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8.jpg"/><Relationship Id="rId4" Type="http://schemas.openxmlformats.org/officeDocument/2006/relationships/hyperlink" Target="https://www.mobills.com.br/blog/emprestimo/bancos-que-fazem-emprestimo-para-negativados/" TargetMode="Externa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8.jp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8.jpg"/><Relationship Id="rId4" Type="http://schemas.openxmlformats.org/officeDocument/2006/relationships/hyperlink" Target="https://www.creditas.com/emprestimo-mei" TargetMode="External"/><Relationship Id="rId5" Type="http://schemas.openxmlformats.org/officeDocument/2006/relationships/hyperlink" Target="https://www.santander.com.br/hotsite/emprestimo-garantia-imovel-usecasa/" TargetMode="External"/><Relationship Id="rId6" Type="http://schemas.openxmlformats.org/officeDocument/2006/relationships/hyperlink" Target="https://www.contabilizei.com.br/contabilidade-online/capital-de-giro/" TargetMode="External"/></Relationships>
</file>

<file path=ppt/slides/_rels/slide4.xml.rels><?xml version="1.0" encoding="UTF-8" standalone="yes"?><Relationships xmlns="http://schemas.openxmlformats.org/package/2006/relationships"><Relationship Id="rId11" Type="http://schemas.openxmlformats.org/officeDocument/2006/relationships/hyperlink" Target="mailto:tiago.matias@iqb.ufal.br" TargetMode="External"/><Relationship Id="rId10" Type="http://schemas.openxmlformats.org/officeDocument/2006/relationships/hyperlink" Target="mailto:carla.archanjo@feac.ufal.br" TargetMode="External"/><Relationship Id="rId13" Type="http://schemas.openxmlformats.org/officeDocument/2006/relationships/hyperlink" Target="mailto:william.lins@feac.ufal.br" TargetMode="External"/><Relationship Id="rId12" Type="http://schemas.openxmlformats.org/officeDocument/2006/relationships/hyperlink" Target="mailto:glauber.santos@feac.ufal.br" TargetMode="Externa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Relationship Id="rId4" Type="http://schemas.openxmlformats.org/officeDocument/2006/relationships/hyperlink" Target="mailto:aisha.lima@feac.ufal.br" TargetMode="External"/><Relationship Id="rId9" Type="http://schemas.openxmlformats.org/officeDocument/2006/relationships/hyperlink" Target="mailto:karla.barros@feac.ufal.br" TargetMode="External"/><Relationship Id="rId15" Type="http://schemas.openxmlformats.org/officeDocument/2006/relationships/hyperlink" Target="mailto:anne.queiroz@feac.ufal.br" TargetMode="External"/><Relationship Id="rId14" Type="http://schemas.openxmlformats.org/officeDocument/2006/relationships/hyperlink" Target="mailto:livia.luz@feac.ufal.br" TargetMode="External"/><Relationship Id="rId5" Type="http://schemas.openxmlformats.org/officeDocument/2006/relationships/hyperlink" Target="mailto:aline.regina@feac.ufal.br" TargetMode="External"/><Relationship Id="rId6" Type="http://schemas.openxmlformats.org/officeDocument/2006/relationships/hyperlink" Target="mailto:antonio.segundo@feac.ufal.br" TargetMode="External"/><Relationship Id="rId7" Type="http://schemas.openxmlformats.org/officeDocument/2006/relationships/hyperlink" Target="mailto:gabriel.passos@feac.ufal.br" TargetMode="External"/><Relationship Id="rId8" Type="http://schemas.openxmlformats.org/officeDocument/2006/relationships/hyperlink" Target="mailto:jaya.hounkponou@feac.ufal.br" TargetMode="External"/></Relationships>
</file>

<file path=ppt/slides/_rels/slide40.xml.rels><?xml version="1.0" encoding="UTF-8" standalone="yes"?><Relationships xmlns="http://schemas.openxmlformats.org/package/2006/relationships"><Relationship Id="rId11" Type="http://schemas.openxmlformats.org/officeDocument/2006/relationships/hyperlink" Target="https://www.gov.br/empresas-e-negocios/pt-br/empreendedor/perguntas-frequentes/outros-assuntos/o-mei-esta-obrigado-a" TargetMode="External"/><Relationship Id="rId10" Type="http://schemas.openxmlformats.org/officeDocument/2006/relationships/hyperlink" Target="http://gov.br" TargetMode="Externa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8.jpg"/><Relationship Id="rId4" Type="http://schemas.openxmlformats.org/officeDocument/2006/relationships/hyperlink" Target="https://www.contabeis.com.br/noticias/69365/qual-e-o-limite-de-juros-do-cheque-especial-para-mei/" TargetMode="External"/><Relationship Id="rId9" Type="http://schemas.openxmlformats.org/officeDocument/2006/relationships/hyperlink" Target="http://gob.br" TargetMode="External"/><Relationship Id="rId5" Type="http://schemas.openxmlformats.org/officeDocument/2006/relationships/hyperlink" Target="https://www.gov.br/casacivil/pt-br/assuntos/noticias/2022/julho/pronampe-linhas-de-credito-ja-estao-abertas" TargetMode="External"/><Relationship Id="rId6" Type="http://schemas.openxmlformats.org/officeDocument/2006/relationships/hyperlink" Target="https://www.gov.br/empresas-e-negocios/pt-br/empreendedor/servicos-para-mei/solucoes-financeiras-para-o-seu-negocio-credmei" TargetMode="External"/><Relationship Id="rId7" Type="http://schemas.openxmlformats.org/officeDocument/2006/relationships/hyperlink" Target="https://www.caixa.gov.br/voce/credito-financiamento/emprestimo/credito-caixa-tem-pf/Paginas/default.aspx" TargetMode="External"/><Relationship Id="rId8" Type="http://schemas.openxmlformats.org/officeDocument/2006/relationships/hyperlink" Target="https://www.bndes.gov.br/wps/portal/site/home/financiamento/produto/cartao-bndes" TargetMode="External"/></Relationships>
</file>

<file path=ppt/slides/_rels/slide41.xml.rels><?xml version="1.0" encoding="UTF-8" standalone="yes"?><Relationships xmlns="http://schemas.openxmlformats.org/package/2006/relationships"><Relationship Id="rId10" Type="http://schemas.openxmlformats.org/officeDocument/2006/relationships/hyperlink" Target="https://oglobo.globo.com/brasil/noticia/2023/03/ministerio-das-mulheres-completa-tres-meses-tendo-de-driblar-o-baixo-orcamento.ghtml" TargetMode="Externa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8.jpg"/><Relationship Id="rId4" Type="http://schemas.openxmlformats.org/officeDocument/2006/relationships/hyperlink" Target="https://www.gov.br/gsi/pt-br" TargetMode="External"/><Relationship Id="rId9" Type="http://schemas.openxmlformats.org/officeDocument/2006/relationships/hyperlink" Target="https://sebrae.com.br/sites/PortalSebrae/artigos/conheca-as-linhas-de-credito-disponiveis-para-mei,cb7b198074952810VgnVCM100000d701210aRCRD" TargetMode="External"/><Relationship Id="rId5" Type="http://schemas.openxmlformats.org/officeDocument/2006/relationships/hyperlink" Target="https://www.gov.br/gsi/pt-br/centrais-de-conteudo/noticias/2022/brasil-pra-elas" TargetMode="External"/><Relationship Id="rId6" Type="http://schemas.openxmlformats.org/officeDocument/2006/relationships/hyperlink" Target="https://www.serasaexperian.com.br/blog-pme/emprestimo-para-mei/#:~:text=%2D%20Empr%C3%A9stimo%20com%20garantia%20de%20im%C3%B3vel,d%C3%ADvidas%20com%20juros%20mais%20altos" TargetMode="External"/><Relationship Id="rId7" Type="http://schemas.openxmlformats.org/officeDocument/2006/relationships/hyperlink" Target="https://www.qipu.com.br/blog/como-conseguir-emprestimo-para-mei" TargetMode="External"/><Relationship Id="rId8" Type="http://schemas.openxmlformats.org/officeDocument/2006/relationships/hyperlink" Target="https://www.gov.br/memp/pt-br/programa-acredita/pronampe" TargetMode="Externa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9.jp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3.xml"/><Relationship Id="rId3" Type="http://schemas.openxmlformats.org/officeDocument/2006/relationships/hyperlink" Target="mailto:ace1contabiesufal@gmail.com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Relationship Id="rId4" Type="http://schemas.openxmlformats.org/officeDocument/2006/relationships/image" Target="../media/image6.png"/><Relationship Id="rId5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Relationship Id="rId4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8"/>
          <p:cNvSpPr txBox="1"/>
          <p:nvPr>
            <p:ph type="title"/>
          </p:nvPr>
        </p:nvSpPr>
        <p:spPr>
          <a:xfrm>
            <a:off x="3562950" y="721010"/>
            <a:ext cx="111621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sz="7800">
                <a:latin typeface="Roboto"/>
                <a:ea typeface="Roboto"/>
                <a:cs typeface="Roboto"/>
                <a:sym typeface="Roboto"/>
              </a:rPr>
              <a:t>PROJETO DE EXTENSÃO</a:t>
            </a:r>
            <a:endParaRPr sz="7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5" name="Google Shape;65;p8"/>
          <p:cNvSpPr txBox="1"/>
          <p:nvPr/>
        </p:nvSpPr>
        <p:spPr>
          <a:xfrm>
            <a:off x="1942500" y="6378486"/>
            <a:ext cx="144030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pt-BR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Coordenação: Profª. Dra. Elyrouse Cavalcante de Oliveira Bellini - UFAL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7"/>
          <p:cNvSpPr txBox="1"/>
          <p:nvPr>
            <p:ph type="title"/>
          </p:nvPr>
        </p:nvSpPr>
        <p:spPr>
          <a:xfrm>
            <a:off x="5588947" y="614681"/>
            <a:ext cx="71100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sz="54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CHEQUE ESPECIAL</a:t>
            </a:r>
            <a:endParaRPr sz="5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17"/>
          <p:cNvSpPr txBox="1"/>
          <p:nvPr>
            <p:ph idx="1" type="body"/>
          </p:nvPr>
        </p:nvSpPr>
        <p:spPr>
          <a:xfrm>
            <a:off x="674368" y="1870182"/>
            <a:ext cx="17040900" cy="73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508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pt-BR" sz="3200">
                <a:latin typeface="Arial"/>
                <a:ea typeface="Arial"/>
                <a:cs typeface="Arial"/>
                <a:sym typeface="Arial"/>
              </a:rPr>
              <a:t>O Cheque Especial para Pessoas Jurídicas funciona da mesma maneira que o convencional. Este é um crédito pré-aprovado que fica disponível para a utilização da empresa para os fins que julgar necessários.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sz="3200">
                <a:latin typeface="Arial"/>
                <a:ea typeface="Arial"/>
                <a:cs typeface="Arial"/>
                <a:sym typeface="Arial"/>
              </a:rPr>
              <a:t>A principal diferença entre o Cheque Especial de Pessoas Físicas é que para que o crédito seja liberado, as instituições financeiras são um pouco mais criteriosas. Elas costumam exigir a </a:t>
            </a:r>
            <a:r>
              <a:rPr lang="pt-BR" sz="3200" u="sng">
                <a:latin typeface="Arial"/>
                <a:ea typeface="Arial"/>
                <a:cs typeface="Arial"/>
                <a:sym typeface="Arial"/>
              </a:rPr>
              <a:t>Declaração de Imposto de Renda</a:t>
            </a:r>
            <a:r>
              <a:rPr lang="pt-BR" sz="3200">
                <a:latin typeface="Arial"/>
                <a:ea typeface="Arial"/>
                <a:cs typeface="Arial"/>
                <a:sym typeface="Arial"/>
              </a:rPr>
              <a:t> ou a </a:t>
            </a:r>
            <a:r>
              <a:rPr lang="pt-BR" sz="3200" u="sng">
                <a:latin typeface="Arial"/>
                <a:ea typeface="Arial"/>
                <a:cs typeface="Arial"/>
                <a:sym typeface="Arial"/>
              </a:rPr>
              <a:t>Declaração Comprobatória de Percepção de Rendimentos (DECORE).</a:t>
            </a:r>
            <a:endParaRPr sz="3200" u="sng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0" i="0" lang="pt-BR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Porém, é preciso tomar muito </a:t>
            </a:r>
            <a:r>
              <a:rPr b="0" i="0" lang="pt-BR" sz="32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cuidado</a:t>
            </a:r>
            <a:r>
              <a:rPr b="0" i="0" lang="pt-BR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com esse tipo de crédito, </a:t>
            </a:r>
            <a:r>
              <a:rPr b="0" i="0" lang="pt-BR" sz="32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já que o cheque especial é a linha de crédito que apresenta as </a:t>
            </a:r>
            <a:r>
              <a:rPr b="1" i="0" lang="pt-BR" sz="32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maiores taxas de juros</a:t>
            </a:r>
            <a:r>
              <a:rPr b="0" i="0" lang="pt-BR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seja para pessoa física ou jurídica. De acordo com o relatório de taxas de juros do Banco Central, os juros do cheque especial para Pessoa Física variam entre </a:t>
            </a:r>
            <a:r>
              <a:rPr b="1" lang="pt-BR" sz="32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22,22</a:t>
            </a:r>
            <a:r>
              <a:rPr b="1" i="0" lang="pt-BR" sz="32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r>
              <a:rPr b="0" i="0" lang="pt-BR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b="1" i="0" lang="pt-BR" sz="32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254%</a:t>
            </a:r>
            <a:r>
              <a:rPr b="0" i="0" lang="pt-BR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por ano</a:t>
            </a:r>
            <a:r>
              <a:rPr lang="pt-BR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 junto com o rotativo e parcelamento do cartão de crédito são os juros mais altos cobrados no Brasil.</a:t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17"/>
          <p:cNvSpPr txBox="1"/>
          <p:nvPr/>
        </p:nvSpPr>
        <p:spPr>
          <a:xfrm>
            <a:off x="572768" y="9102312"/>
            <a:ext cx="5630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pt-BR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(C</a:t>
            </a:r>
            <a:r>
              <a:rPr b="0" i="0" lang="pt-BR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ontábeis, 2025)</a:t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3" name="Google Shape;173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786051" y="8563925"/>
            <a:ext cx="3500725" cy="172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786051" y="8563925"/>
            <a:ext cx="3500725" cy="1723075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18"/>
          <p:cNvSpPr txBox="1"/>
          <p:nvPr>
            <p:ph idx="1" type="body"/>
          </p:nvPr>
        </p:nvSpPr>
        <p:spPr>
          <a:xfrm>
            <a:off x="7473125" y="3956400"/>
            <a:ext cx="118800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4000">
              <a:solidFill>
                <a:srgbClr val="54545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4000">
              <a:solidFill>
                <a:srgbClr val="54545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18"/>
          <p:cNvSpPr txBox="1"/>
          <p:nvPr/>
        </p:nvSpPr>
        <p:spPr>
          <a:xfrm>
            <a:off x="1074072" y="744940"/>
            <a:ext cx="15181200" cy="1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b="1" i="0" lang="pt-BR" sz="5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PRONAMPE</a:t>
            </a:r>
            <a:endParaRPr b="0" i="0" sz="5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18"/>
          <p:cNvSpPr txBox="1"/>
          <p:nvPr/>
        </p:nvSpPr>
        <p:spPr>
          <a:xfrm>
            <a:off x="745825" y="2199906"/>
            <a:ext cx="14111400" cy="628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57200" lvl="0" marL="488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</a:pPr>
            <a:r>
              <a:rPr b="1" i="0" lang="pt-BR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Lei nº 13.999 / Lei nº 14.161;</a:t>
            </a:r>
            <a:endParaRPr b="1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0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88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</a:pPr>
            <a:r>
              <a:rPr b="1" i="0" lang="pt-BR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Linhas de crédito diferenciadas e com menor taxa de juros;</a:t>
            </a:r>
            <a:endParaRPr b="1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0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88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</a:pPr>
            <a:r>
              <a:rPr b="1" i="0" lang="pt-BR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Pode comprometer até 30% da receita bruta anual;</a:t>
            </a:r>
            <a:endParaRPr b="1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035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88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</a:pPr>
            <a:r>
              <a:rPr b="1" i="0" lang="pt-BR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Até 72 (setenta e duas) parcelas, com carência de 12 (doze) meses para o primeiro pagamento;</a:t>
            </a:r>
            <a:endParaRPr b="1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035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88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</a:pPr>
            <a:r>
              <a:rPr b="1" i="0" lang="pt-BR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Investimentos, capital de giro e despesas administrativas;</a:t>
            </a:r>
            <a:endParaRPr b="1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18"/>
          <p:cNvSpPr txBox="1"/>
          <p:nvPr/>
        </p:nvSpPr>
        <p:spPr>
          <a:xfrm>
            <a:off x="1074072" y="9117700"/>
            <a:ext cx="4025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pt-BR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b="0" i="0" lang="pt-BR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Brasil, 2022a)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786051" y="8563925"/>
            <a:ext cx="3500725" cy="1723075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19"/>
          <p:cNvSpPr txBox="1"/>
          <p:nvPr>
            <p:ph idx="1" type="body"/>
          </p:nvPr>
        </p:nvSpPr>
        <p:spPr>
          <a:xfrm>
            <a:off x="7473125" y="3956400"/>
            <a:ext cx="118800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4000">
              <a:solidFill>
                <a:srgbClr val="54545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4000">
              <a:solidFill>
                <a:srgbClr val="54545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19"/>
          <p:cNvSpPr txBox="1"/>
          <p:nvPr/>
        </p:nvSpPr>
        <p:spPr>
          <a:xfrm>
            <a:off x="745825" y="8863300"/>
            <a:ext cx="6892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54545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19"/>
          <p:cNvSpPr txBox="1"/>
          <p:nvPr/>
        </p:nvSpPr>
        <p:spPr>
          <a:xfrm>
            <a:off x="1074072" y="744940"/>
            <a:ext cx="15181200" cy="1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b="1" i="0" lang="pt-BR" sz="5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PRONAMPE</a:t>
            </a:r>
            <a:endParaRPr b="0" i="0" sz="5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19"/>
          <p:cNvSpPr txBox="1"/>
          <p:nvPr/>
        </p:nvSpPr>
        <p:spPr>
          <a:xfrm>
            <a:off x="745824" y="2199906"/>
            <a:ext cx="15181200" cy="73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57200" lvl="0" marL="508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8235"/>
              </a:buClr>
              <a:buSzPts val="2800"/>
              <a:buFont typeface="Arial"/>
              <a:buChar char="•"/>
            </a:pPr>
            <a:r>
              <a:rPr b="1" i="0" lang="pt-BR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Vedado o Empréstimo para </a:t>
            </a:r>
            <a:r>
              <a:rPr b="1" i="1" lang="pt-BR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uso pessoal.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5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508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8235"/>
              </a:buClr>
              <a:buSzPts val="2800"/>
              <a:buFont typeface="Arial"/>
              <a:buChar char="•"/>
            </a:pPr>
            <a:r>
              <a:rPr b="1" i="0" lang="pt-BR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Ainda está disponível para contratação em 202</a:t>
            </a:r>
            <a:r>
              <a:rPr b="1" lang="pt-BR" sz="3600">
                <a:solidFill>
                  <a:schemeClr val="dk1"/>
                </a:solidFill>
              </a:rPr>
              <a:t>5</a:t>
            </a:r>
            <a:r>
              <a:rPr b="1" i="0" lang="pt-BR" sz="36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pt-BR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 um fundo de aproximadamente 14 bilhões.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9400" lvl="0" marL="508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8235"/>
              </a:buClr>
              <a:buSzPts val="28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508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8235"/>
              </a:buClr>
              <a:buSzPts val="2800"/>
              <a:buFont typeface="Arial"/>
              <a:buChar char="•"/>
            </a:pPr>
            <a:r>
              <a:rPr b="1" i="0" lang="pt-BR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Para contratar, deve-se informar a Receita Federal o faturamento do ano</a:t>
            </a:r>
            <a:r>
              <a:rPr b="1" lang="pt-BR" sz="3600">
                <a:solidFill>
                  <a:schemeClr val="dk1"/>
                </a:solidFill>
              </a:rPr>
              <a:t>-calendário (PGMEI E DASN-SIMEI) com as certidões negativas.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9400" lvl="0" marL="508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8235"/>
              </a:buClr>
              <a:buSzPts val="28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508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8235"/>
              </a:buClr>
              <a:buSzPts val="2800"/>
              <a:buFont typeface="Arial"/>
              <a:buChar char="•"/>
            </a:pPr>
            <a:r>
              <a:rPr b="1" i="0" lang="pt-BR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Além disso, o MEI deve autorizar o compartilhamento de dados com a instituição financeira por meio do portal e-CAC.</a:t>
            </a:r>
            <a:endParaRPr b="1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19"/>
          <p:cNvSpPr txBox="1"/>
          <p:nvPr/>
        </p:nvSpPr>
        <p:spPr>
          <a:xfrm>
            <a:off x="1074072" y="9280500"/>
            <a:ext cx="4025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pt-BR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(Brasil,</a:t>
            </a:r>
            <a:r>
              <a:rPr b="0" i="0" lang="pt-BR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202</a:t>
            </a:r>
            <a:r>
              <a:rPr lang="pt-BR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5)</a:t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786051" y="8563925"/>
            <a:ext cx="3500725" cy="1723075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0"/>
          <p:cNvSpPr txBox="1"/>
          <p:nvPr>
            <p:ph idx="1" type="body"/>
          </p:nvPr>
        </p:nvSpPr>
        <p:spPr>
          <a:xfrm>
            <a:off x="7473125" y="3956400"/>
            <a:ext cx="118800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4000">
              <a:solidFill>
                <a:srgbClr val="54545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4000">
              <a:solidFill>
                <a:srgbClr val="54545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20"/>
          <p:cNvSpPr txBox="1"/>
          <p:nvPr/>
        </p:nvSpPr>
        <p:spPr>
          <a:xfrm>
            <a:off x="745825" y="8863300"/>
            <a:ext cx="6892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54545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20"/>
          <p:cNvSpPr txBox="1"/>
          <p:nvPr/>
        </p:nvSpPr>
        <p:spPr>
          <a:xfrm>
            <a:off x="1355213" y="1314088"/>
            <a:ext cx="15181200" cy="1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b="1" i="0" lang="pt-BR" sz="5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CRED</a:t>
            </a:r>
            <a:r>
              <a:rPr b="1" i="0" lang="pt-BR" sz="50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20"/>
          <p:cNvSpPr txBox="1"/>
          <p:nvPr/>
        </p:nvSpPr>
        <p:spPr>
          <a:xfrm>
            <a:off x="1003731" y="3112190"/>
            <a:ext cx="13782300" cy="48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571500" lvl="0" marL="6223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1" i="0" lang="pt-BR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Programa encontrado no Portal do Empreendedor;</a:t>
            </a:r>
            <a:endParaRPr b="1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93700" lvl="0" marL="10287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71500" lvl="0" marL="6223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1" i="0" lang="pt-BR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Produtos e serviços financeiros solicitados junto a bancos credenciados; </a:t>
            </a:r>
            <a:endParaRPr b="1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93700" lvl="0" marL="6223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71500" lvl="0" marL="6223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1" i="0" lang="pt-BR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Cartão de crédito, crédito para comprar veículos, seguros para proteger o negócio, máquina de débito e crédito.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93700" lvl="0" marL="6223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20"/>
          <p:cNvSpPr txBox="1"/>
          <p:nvPr/>
        </p:nvSpPr>
        <p:spPr>
          <a:xfrm>
            <a:off x="1715324" y="9202000"/>
            <a:ext cx="3592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pt-BR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b="0" i="0" lang="pt-BR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Brasil, 2024a)</a:t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787275" y="8563925"/>
            <a:ext cx="3500725" cy="1723075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1"/>
          <p:cNvSpPr txBox="1"/>
          <p:nvPr>
            <p:ph idx="1" type="body"/>
          </p:nvPr>
        </p:nvSpPr>
        <p:spPr>
          <a:xfrm>
            <a:off x="7473125" y="3956400"/>
            <a:ext cx="118800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4000">
              <a:solidFill>
                <a:srgbClr val="54545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4000">
              <a:solidFill>
                <a:srgbClr val="54545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21"/>
          <p:cNvSpPr txBox="1"/>
          <p:nvPr/>
        </p:nvSpPr>
        <p:spPr>
          <a:xfrm>
            <a:off x="745825" y="8863300"/>
            <a:ext cx="6892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54545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21"/>
          <p:cNvSpPr txBox="1"/>
          <p:nvPr/>
        </p:nvSpPr>
        <p:spPr>
          <a:xfrm>
            <a:off x="743875" y="759021"/>
            <a:ext cx="151812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b="1" i="0" lang="pt-BR" sz="50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CRÉDITO CAIXA TEM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21"/>
          <p:cNvSpPr txBox="1"/>
          <p:nvPr/>
        </p:nvSpPr>
        <p:spPr>
          <a:xfrm>
            <a:off x="10554600" y="2879591"/>
            <a:ext cx="6989400" cy="628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5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pt-BR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Microempreendedores com menor faturamento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5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pt-BR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(até R$3.000 mensais).</a:t>
            </a:r>
            <a:endParaRPr b="1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5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pt-BR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Liberado valores que variam entre R$1.500 a R$3.000.  </a:t>
            </a:r>
            <a:endParaRPr b="1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5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1" sz="3600">
              <a:solidFill>
                <a:schemeClr val="dk1"/>
              </a:solidFill>
            </a:endParaRPr>
          </a:p>
          <a:p>
            <a:pPr indent="0" lvl="0" marL="5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pt-BR" sz="3600">
                <a:solidFill>
                  <a:schemeClr val="dk1"/>
                </a:solidFill>
                <a:highlight>
                  <a:srgbClr val="FFFFFF"/>
                </a:highlight>
              </a:rPr>
              <a:t>O processo de solicitação é feito totalmente online através do aplicativo CAIXA Te</a:t>
            </a:r>
            <a:r>
              <a:rPr b="1" lang="pt-BR" sz="3600">
                <a:solidFill>
                  <a:schemeClr val="dk1"/>
                </a:solidFill>
                <a:highlight>
                  <a:srgbClr val="FFFFFF"/>
                </a:highlight>
              </a:rPr>
              <a:t>m.</a:t>
            </a:r>
            <a:endParaRPr b="1" sz="3600">
              <a:solidFill>
                <a:schemeClr val="dk1"/>
              </a:solidFill>
            </a:endParaRPr>
          </a:p>
          <a:p>
            <a:pPr indent="-1968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21"/>
          <p:cNvSpPr txBox="1"/>
          <p:nvPr/>
        </p:nvSpPr>
        <p:spPr>
          <a:xfrm>
            <a:off x="743875" y="9117700"/>
            <a:ext cx="4004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pt-BR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b="0" i="0" lang="pt-BR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Brasil, 2024b)</a:t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13" name="Google Shape;213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3875" y="2251725"/>
            <a:ext cx="9153650" cy="588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786051" y="8563925"/>
            <a:ext cx="3500725" cy="1723075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22"/>
          <p:cNvSpPr txBox="1"/>
          <p:nvPr>
            <p:ph idx="1" type="body"/>
          </p:nvPr>
        </p:nvSpPr>
        <p:spPr>
          <a:xfrm>
            <a:off x="8822125" y="4777725"/>
            <a:ext cx="118800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4000">
              <a:solidFill>
                <a:srgbClr val="54545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4000">
              <a:solidFill>
                <a:srgbClr val="54545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22"/>
          <p:cNvSpPr txBox="1"/>
          <p:nvPr/>
        </p:nvSpPr>
        <p:spPr>
          <a:xfrm>
            <a:off x="745825" y="8863300"/>
            <a:ext cx="6892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54545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22"/>
          <p:cNvSpPr txBox="1"/>
          <p:nvPr/>
        </p:nvSpPr>
        <p:spPr>
          <a:xfrm>
            <a:off x="8630475" y="356759"/>
            <a:ext cx="151812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b="1" i="0" lang="pt-BR" sz="50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CARTÃO BNDES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22"/>
          <p:cNvSpPr txBox="1"/>
          <p:nvPr/>
        </p:nvSpPr>
        <p:spPr>
          <a:xfrm>
            <a:off x="8439200" y="1461122"/>
            <a:ext cx="93135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57200" lvl="0" marL="508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1" i="0" lang="pt-BR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Financiar investimentos;</a:t>
            </a:r>
            <a:endParaRPr b="1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508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1" i="0" lang="pt-BR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Adquirir computadores, máquinas e equipamentos;</a:t>
            </a:r>
            <a:endParaRPr b="1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508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1" i="0" lang="pt-BR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Contratar serviços de design; pesquisa, desenvolvimento e inovação;</a:t>
            </a:r>
            <a:endParaRPr b="1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508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1" i="0" lang="pt-BR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Parcelamento de até 48 (quarenta e oito) vezes. 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22"/>
          <p:cNvSpPr txBox="1"/>
          <p:nvPr/>
        </p:nvSpPr>
        <p:spPr>
          <a:xfrm>
            <a:off x="8822125" y="4358550"/>
            <a:ext cx="94659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pt-BR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b="0" i="0" lang="pt-BR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BNDES, 2024a</a:t>
            </a:r>
            <a:r>
              <a:rPr lang="pt-BR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b="0" i="0" sz="2500" u="none" cap="none" strike="noStrik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22"/>
          <p:cNvSpPr txBox="1"/>
          <p:nvPr/>
        </p:nvSpPr>
        <p:spPr>
          <a:xfrm>
            <a:off x="8630475" y="5793646"/>
            <a:ext cx="86910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b="1" i="0" lang="pt-BR" sz="50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BNDES MICROCRÉDITO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22"/>
          <p:cNvSpPr txBox="1"/>
          <p:nvPr/>
        </p:nvSpPr>
        <p:spPr>
          <a:xfrm>
            <a:off x="8439200" y="6786501"/>
            <a:ext cx="8814300" cy="14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57200" lvl="0" marL="508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1" i="0" lang="pt-BR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Financiamento para capital de giro, obras civis, compra de materiais e insumos;</a:t>
            </a:r>
            <a:endParaRPr b="1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508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1" i="0" lang="pt-BR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Valores de até R$21.000.</a:t>
            </a:r>
            <a:endParaRPr b="1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6" name="Google Shape;226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400" y="425106"/>
            <a:ext cx="7620000" cy="423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2400" y="5694419"/>
            <a:ext cx="7620000" cy="4167475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22"/>
          <p:cNvSpPr txBox="1"/>
          <p:nvPr/>
        </p:nvSpPr>
        <p:spPr>
          <a:xfrm>
            <a:off x="8883657" y="8201795"/>
            <a:ext cx="9313500" cy="12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pt-BR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(B</a:t>
            </a:r>
            <a:r>
              <a:rPr b="0" i="0" lang="pt-BR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NDES, 2024</a:t>
            </a:r>
            <a:r>
              <a:rPr lang="pt-BR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r>
              <a:rPr b="0" i="0" lang="pt-BR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786051" y="8563925"/>
            <a:ext cx="3500725" cy="1723075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23"/>
          <p:cNvSpPr txBox="1"/>
          <p:nvPr>
            <p:ph idx="1" type="body"/>
          </p:nvPr>
        </p:nvSpPr>
        <p:spPr>
          <a:xfrm>
            <a:off x="7473125" y="3956400"/>
            <a:ext cx="118800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4000">
              <a:solidFill>
                <a:srgbClr val="54545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4000">
              <a:solidFill>
                <a:srgbClr val="54545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23"/>
          <p:cNvSpPr txBox="1"/>
          <p:nvPr/>
        </p:nvSpPr>
        <p:spPr>
          <a:xfrm>
            <a:off x="745825" y="8863300"/>
            <a:ext cx="6892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54545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23"/>
          <p:cNvSpPr txBox="1"/>
          <p:nvPr/>
        </p:nvSpPr>
        <p:spPr>
          <a:xfrm>
            <a:off x="1355213" y="1034850"/>
            <a:ext cx="151812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b="1" i="0" lang="pt-BR" sz="50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BRASIL PARA ELAS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23"/>
          <p:cNvSpPr txBox="1"/>
          <p:nvPr/>
        </p:nvSpPr>
        <p:spPr>
          <a:xfrm>
            <a:off x="745825" y="2738684"/>
            <a:ext cx="14040300" cy="79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571500" lvl="0" marL="622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1" i="0" lang="pt-BR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Projeto que busca incluir e incentivar a participação de mulheres no empreendedorismo; </a:t>
            </a:r>
            <a:endParaRPr b="1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93700" lvl="0" marL="1028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71500" lvl="0" marL="622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1" i="0" lang="pt-BR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Amplia a oferta de crédito;</a:t>
            </a:r>
            <a:endParaRPr b="1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93700" lvl="0" marL="1028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71500" lvl="0" marL="622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1" i="0" lang="pt-BR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Promove o desenvolvimento e a educação financeira.</a:t>
            </a:r>
            <a:endParaRPr b="1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93700" lvl="0" marL="622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71500" lvl="0" marL="622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1" i="0" lang="pt-BR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Além de crédito, promove diversas ações e programas para desenvolver o empreendedorismo feminino.</a:t>
            </a:r>
            <a:endParaRPr b="1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23"/>
          <p:cNvSpPr txBox="1"/>
          <p:nvPr/>
        </p:nvSpPr>
        <p:spPr>
          <a:xfrm>
            <a:off x="745825" y="9140775"/>
            <a:ext cx="3592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pt-BR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(B</a:t>
            </a:r>
            <a:r>
              <a:rPr b="0" i="0" lang="pt-BR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rasil, 2022b)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786051" y="8563925"/>
            <a:ext cx="3500725" cy="1723075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24"/>
          <p:cNvSpPr txBox="1"/>
          <p:nvPr>
            <p:ph idx="1" type="body"/>
          </p:nvPr>
        </p:nvSpPr>
        <p:spPr>
          <a:xfrm>
            <a:off x="7473125" y="3956400"/>
            <a:ext cx="118800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4000">
              <a:solidFill>
                <a:srgbClr val="54545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4000">
              <a:solidFill>
                <a:srgbClr val="54545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24"/>
          <p:cNvSpPr txBox="1"/>
          <p:nvPr/>
        </p:nvSpPr>
        <p:spPr>
          <a:xfrm>
            <a:off x="745825" y="8863300"/>
            <a:ext cx="6892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54545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24"/>
          <p:cNvSpPr txBox="1"/>
          <p:nvPr/>
        </p:nvSpPr>
        <p:spPr>
          <a:xfrm>
            <a:off x="1553400" y="777200"/>
            <a:ext cx="15181200" cy="1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b="1" i="0" lang="pt-BR" sz="5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LINHAS DE CRÉDITO PARA MULHERES</a:t>
            </a:r>
            <a:endParaRPr b="0" i="0" sz="5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24"/>
          <p:cNvSpPr txBox="1"/>
          <p:nvPr/>
        </p:nvSpPr>
        <p:spPr>
          <a:xfrm>
            <a:off x="995260" y="2129572"/>
            <a:ext cx="15397500" cy="87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571500" lvl="0" marL="6223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pt-BR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 linhas de juros do crédito variam de 4% a 6%, sem contar a Selic. A carência é de 36 meses e as empreendedoras terão até 60 meses de prazo de pagamento.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71500" lvl="0" marL="622300" marR="0" rtl="0" algn="just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pt-BR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 crédito pré-aprovado para empresas que se enquadram no programa será de até R$200 mil. Caso o financiamento seja destinado a compra de equipamentos ou reforma, uma fatia de até 30% poderá se tornar capital de giro para impulsionar o empreendimento.</a:t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71500" lvl="0" marL="622300" marR="0" rtl="0" algn="just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pt-BR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 casos de projetos de sustentabilidade, como instalação de placas solares, a linha Desenvolve Mulher Sustentável oferece taxas de juros de 2% a 4% ao ano, mais Selic. As condições de carência e prazo de pagamento são as mesmas.</a:t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24"/>
          <p:cNvSpPr txBox="1"/>
          <p:nvPr/>
        </p:nvSpPr>
        <p:spPr>
          <a:xfrm>
            <a:off x="1553400" y="9231017"/>
            <a:ext cx="3889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pt-BR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b="0" i="0" lang="pt-BR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 Globo, 2023)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Google Shape;253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786051" y="8563925"/>
            <a:ext cx="3500725" cy="1723075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25"/>
          <p:cNvSpPr txBox="1"/>
          <p:nvPr>
            <p:ph idx="1" type="body"/>
          </p:nvPr>
        </p:nvSpPr>
        <p:spPr>
          <a:xfrm>
            <a:off x="7473125" y="3956400"/>
            <a:ext cx="118800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4000">
              <a:solidFill>
                <a:srgbClr val="54545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4000">
              <a:solidFill>
                <a:srgbClr val="54545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25"/>
          <p:cNvSpPr txBox="1"/>
          <p:nvPr/>
        </p:nvSpPr>
        <p:spPr>
          <a:xfrm>
            <a:off x="745825" y="8863300"/>
            <a:ext cx="6892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54545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25"/>
          <p:cNvSpPr txBox="1"/>
          <p:nvPr/>
        </p:nvSpPr>
        <p:spPr>
          <a:xfrm>
            <a:off x="1553400" y="875335"/>
            <a:ext cx="15181200" cy="1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b="1" i="0" lang="pt-BR" sz="5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CRÉDITO DO TRABALHADOR DO TURISMO</a:t>
            </a:r>
            <a:endParaRPr b="0" i="0" sz="5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25"/>
          <p:cNvSpPr txBox="1"/>
          <p:nvPr/>
        </p:nvSpPr>
        <p:spPr>
          <a:xfrm>
            <a:off x="1553400" y="2294490"/>
            <a:ext cx="14052300" cy="68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571500" lvl="0" marL="6223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b="1" i="0" lang="pt-BR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OBJETIVO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71500" lvl="0" marL="6223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b="0" i="0" lang="pt-BR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Fornecer crédito de forma rápida e acessível para trabalhadores ligados às atividades turísticas no estado de Alagoas.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508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508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71500" lvl="0" marL="6223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b="1" i="0" lang="pt-BR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INICIATIVA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71500" lvl="0" marL="6223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pt-BR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Secretaria de Estado de Turismo (SETUR) em parceria com a Agência de Fomento Desenvolve com recursos do Fundo Geral do Turismo (FUNGETUR).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25"/>
          <p:cNvSpPr txBox="1"/>
          <p:nvPr/>
        </p:nvSpPr>
        <p:spPr>
          <a:xfrm>
            <a:off x="1553400" y="9185557"/>
            <a:ext cx="5514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pt-BR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b="0" i="0" lang="pt-BR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Alagoas, 2023a)</a:t>
            </a:r>
            <a:r>
              <a:rPr b="0" i="0" lang="pt-BR" sz="28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63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786051" y="8563925"/>
            <a:ext cx="3500725" cy="1723075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26"/>
          <p:cNvSpPr txBox="1"/>
          <p:nvPr>
            <p:ph idx="1" type="body"/>
          </p:nvPr>
        </p:nvSpPr>
        <p:spPr>
          <a:xfrm>
            <a:off x="7473125" y="3956400"/>
            <a:ext cx="118800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4000">
              <a:solidFill>
                <a:srgbClr val="54545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4000">
              <a:solidFill>
                <a:srgbClr val="54545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26"/>
          <p:cNvSpPr txBox="1"/>
          <p:nvPr/>
        </p:nvSpPr>
        <p:spPr>
          <a:xfrm>
            <a:off x="745825" y="8863300"/>
            <a:ext cx="6892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54545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26"/>
          <p:cNvSpPr txBox="1"/>
          <p:nvPr/>
        </p:nvSpPr>
        <p:spPr>
          <a:xfrm>
            <a:off x="1553400" y="824305"/>
            <a:ext cx="15181200" cy="1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b="1" i="0" lang="pt-BR" sz="5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CRÉDITO DO TRABALHADOR DO TURISMO</a:t>
            </a:r>
            <a:endParaRPr b="0" i="0" sz="5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26"/>
          <p:cNvSpPr txBox="1"/>
          <p:nvPr/>
        </p:nvSpPr>
        <p:spPr>
          <a:xfrm>
            <a:off x="1202480" y="2104683"/>
            <a:ext cx="15882900" cy="60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596900" lvl="0" marL="6223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✔"/>
            </a:pPr>
            <a:r>
              <a:rPr b="1" i="0" lang="pt-BR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QUEM PODE CONTRATAR, VALORES, TAXAS E PRAZOS</a:t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1" marL="4826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pt-BR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Todos os MEIs com atividades ligadas ao turismo pode contratar os recursos que vão de 5 a 21 mil reais, com prazo de pagamento em até 2 anos, sendo 21 meses de amortização + 3 de carência. Não há contrapartida para conceder o crédito, as taxas de juros serão de 5% ao ano somado à inflação</a:t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508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96900" lvl="0" marL="6223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✔"/>
            </a:pPr>
            <a:r>
              <a:rPr b="1" i="0" lang="pt-BR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COMO CONTRATAR</a:t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96900" lvl="3" marL="6223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pt-BR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Para contratar o Microempreendedor deve agendar um horário para ir a sede da Desenvolve em Maceió ou Arapiraca, acessando o site: www.desenvolve-al.com.br ou ligando para os números: 3315-3468 / 98833-5856 / 98884-5212. O atendimento também pode ser feito nas Salas do Empreendedor.</a:t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26"/>
          <p:cNvSpPr txBox="1"/>
          <p:nvPr/>
        </p:nvSpPr>
        <p:spPr>
          <a:xfrm>
            <a:off x="1553400" y="9202038"/>
            <a:ext cx="5544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pt-BR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(A</a:t>
            </a:r>
            <a:r>
              <a:rPr b="0" i="0" lang="pt-BR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lagoas, 2023b)</a:t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9"/>
          <p:cNvSpPr txBox="1"/>
          <p:nvPr>
            <p:ph type="title"/>
          </p:nvPr>
        </p:nvSpPr>
        <p:spPr>
          <a:xfrm>
            <a:off x="6177701" y="0"/>
            <a:ext cx="110472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2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lang="pt-BR" sz="6200">
                <a:solidFill>
                  <a:srgbClr val="242625"/>
                </a:solidFill>
                <a:latin typeface="Trebuchet MS"/>
                <a:ea typeface="Trebuchet MS"/>
                <a:cs typeface="Trebuchet MS"/>
                <a:sym typeface="Trebuchet MS"/>
              </a:rPr>
              <a:t>Em que iremos te ajudar?</a:t>
            </a:r>
            <a:endParaRPr sz="62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1" name="Google Shape;71;p9"/>
          <p:cNvSpPr txBox="1"/>
          <p:nvPr/>
        </p:nvSpPr>
        <p:spPr>
          <a:xfrm>
            <a:off x="6177696" y="1763339"/>
            <a:ext cx="2061900" cy="10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5080" rtl="0" algn="l">
              <a:lnSpc>
                <a:spcPct val="1186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Arial"/>
              <a:buNone/>
            </a:pPr>
            <a:r>
              <a:rPr b="0" i="0" lang="pt-BR" sz="1950" u="none" cap="none" strike="noStrike">
                <a:solidFill>
                  <a:srgbClr val="242625"/>
                </a:solidFill>
                <a:latin typeface="Arial"/>
                <a:ea typeface="Arial"/>
                <a:cs typeface="Arial"/>
                <a:sym typeface="Arial"/>
              </a:rPr>
              <a:t>Contribuições do  MEI para a  sociedade</a:t>
            </a:r>
            <a:endParaRPr b="0" i="0" sz="19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2" name="Google Shape;72;p9"/>
          <p:cNvGrpSpPr/>
          <p:nvPr/>
        </p:nvGrpSpPr>
        <p:grpSpPr>
          <a:xfrm>
            <a:off x="0" y="826691"/>
            <a:ext cx="5479396" cy="8417050"/>
            <a:chOff x="0" y="826691"/>
            <a:chExt cx="5479396" cy="8417050"/>
          </a:xfrm>
        </p:grpSpPr>
        <p:pic>
          <p:nvPicPr>
            <p:cNvPr id="73" name="Google Shape;73;p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826691"/>
              <a:ext cx="5479396" cy="84170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4" name="Google Shape;74;p9"/>
            <p:cNvSpPr/>
            <p:nvPr/>
          </p:nvSpPr>
          <p:spPr>
            <a:xfrm>
              <a:off x="303390" y="2637585"/>
              <a:ext cx="231775" cy="2025650"/>
            </a:xfrm>
            <a:custGeom>
              <a:rect b="b" l="l" r="r" t="t"/>
              <a:pathLst>
                <a:path extrusionOk="0" h="2025650" w="231775">
                  <a:moveTo>
                    <a:pt x="135154" y="231479"/>
                  </a:moveTo>
                  <a:lnTo>
                    <a:pt x="96539" y="231479"/>
                  </a:lnTo>
                  <a:lnTo>
                    <a:pt x="96539" y="0"/>
                  </a:lnTo>
                  <a:lnTo>
                    <a:pt x="135154" y="0"/>
                  </a:lnTo>
                  <a:lnTo>
                    <a:pt x="135154" y="231479"/>
                  </a:lnTo>
                  <a:close/>
                </a:path>
                <a:path extrusionOk="0" h="2025650" w="231775">
                  <a:moveTo>
                    <a:pt x="115847" y="2025448"/>
                  </a:moveTo>
                  <a:lnTo>
                    <a:pt x="71137" y="2016406"/>
                  </a:lnTo>
                  <a:lnTo>
                    <a:pt x="34271" y="1991691"/>
                  </a:lnTo>
                  <a:lnTo>
                    <a:pt x="9231" y="1954919"/>
                  </a:lnTo>
                  <a:lnTo>
                    <a:pt x="0" y="1909708"/>
                  </a:lnTo>
                  <a:lnTo>
                    <a:pt x="38615" y="1909708"/>
                  </a:lnTo>
                  <a:lnTo>
                    <a:pt x="44709" y="1939668"/>
                  </a:lnTo>
                  <a:lnTo>
                    <a:pt x="61302" y="1964202"/>
                  </a:lnTo>
                  <a:lnTo>
                    <a:pt x="85859" y="1980780"/>
                  </a:lnTo>
                  <a:lnTo>
                    <a:pt x="115847" y="1986868"/>
                  </a:lnTo>
                  <a:lnTo>
                    <a:pt x="201149" y="1986868"/>
                  </a:lnTo>
                  <a:lnTo>
                    <a:pt x="197905" y="1991691"/>
                  </a:lnTo>
                  <a:lnTo>
                    <a:pt x="161099" y="2016406"/>
                  </a:lnTo>
                  <a:lnTo>
                    <a:pt x="115847" y="2025448"/>
                  </a:lnTo>
                  <a:close/>
                </a:path>
                <a:path extrusionOk="0" h="2025650" w="231775">
                  <a:moveTo>
                    <a:pt x="201149" y="1986868"/>
                  </a:moveTo>
                  <a:lnTo>
                    <a:pt x="115847" y="1986868"/>
                  </a:lnTo>
                  <a:lnTo>
                    <a:pt x="145834" y="1980780"/>
                  </a:lnTo>
                  <a:lnTo>
                    <a:pt x="170391" y="1964202"/>
                  </a:lnTo>
                  <a:lnTo>
                    <a:pt x="186984" y="1939668"/>
                  </a:lnTo>
                  <a:lnTo>
                    <a:pt x="193078" y="1909708"/>
                  </a:lnTo>
                  <a:lnTo>
                    <a:pt x="231694" y="1909708"/>
                  </a:lnTo>
                  <a:lnTo>
                    <a:pt x="222643" y="1954919"/>
                  </a:lnTo>
                  <a:lnTo>
                    <a:pt x="201149" y="1986868"/>
                  </a:lnTo>
                  <a:close/>
                </a:path>
              </a:pathLst>
            </a:custGeom>
            <a:solidFill>
              <a:srgbClr val="2ED47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5" name="Google Shape;75;p9"/>
          <p:cNvSpPr txBox="1"/>
          <p:nvPr/>
        </p:nvSpPr>
        <p:spPr>
          <a:xfrm>
            <a:off x="8916955" y="1767832"/>
            <a:ext cx="22878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5080" rtl="0" algn="l">
              <a:lnSpc>
                <a:spcPct val="1165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Arial"/>
              <a:buNone/>
            </a:pPr>
            <a:r>
              <a:rPr b="0" i="0" lang="pt-BR" sz="1950" u="none" cap="none" strike="noStrike">
                <a:solidFill>
                  <a:srgbClr val="242625"/>
                </a:solidFill>
                <a:latin typeface="Arial"/>
                <a:ea typeface="Arial"/>
                <a:cs typeface="Arial"/>
                <a:sym typeface="Arial"/>
              </a:rPr>
              <a:t>Direitos e  Obrigações do MEI</a:t>
            </a:r>
            <a:endParaRPr b="0" i="0" sz="19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9"/>
          <p:cNvSpPr txBox="1"/>
          <p:nvPr/>
        </p:nvSpPr>
        <p:spPr>
          <a:xfrm>
            <a:off x="11659558" y="1232005"/>
            <a:ext cx="972300" cy="30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6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pt-BR" sz="1900" u="none" cap="none" strike="noStrike">
                <a:solidFill>
                  <a:srgbClr val="242625"/>
                </a:solidFill>
                <a:latin typeface="Arial"/>
                <a:ea typeface="Arial"/>
                <a:cs typeface="Arial"/>
                <a:sym typeface="Arial"/>
              </a:rPr>
              <a:t>TEMA 3</a:t>
            </a:r>
            <a:endParaRPr b="0" i="0" sz="1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9"/>
          <p:cNvSpPr txBox="1"/>
          <p:nvPr/>
        </p:nvSpPr>
        <p:spPr>
          <a:xfrm>
            <a:off x="11659558" y="1748254"/>
            <a:ext cx="25095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5080" rtl="0" algn="l">
              <a:lnSpc>
                <a:spcPct val="1165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Arial"/>
              <a:buNone/>
            </a:pPr>
            <a:r>
              <a:rPr b="0" i="0" lang="pt-BR" sz="1950" u="none" cap="none" strike="noStrike">
                <a:solidFill>
                  <a:srgbClr val="242625"/>
                </a:solidFill>
                <a:latin typeface="Arial"/>
                <a:ea typeface="Arial"/>
                <a:cs typeface="Arial"/>
                <a:sym typeface="Arial"/>
              </a:rPr>
              <a:t>Como legalizar o seu  MEI</a:t>
            </a:r>
            <a:endParaRPr b="0" i="0" sz="19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9"/>
          <p:cNvSpPr/>
          <p:nvPr/>
        </p:nvSpPr>
        <p:spPr>
          <a:xfrm>
            <a:off x="16108453" y="1"/>
            <a:ext cx="2179955" cy="1256665"/>
          </a:xfrm>
          <a:custGeom>
            <a:rect b="b" l="l" r="r" t="t"/>
            <a:pathLst>
              <a:path extrusionOk="0" h="1256665" w="2179955">
                <a:moveTo>
                  <a:pt x="1429801" y="1256484"/>
                </a:moveTo>
                <a:lnTo>
                  <a:pt x="1381223" y="1255682"/>
                </a:lnTo>
                <a:lnTo>
                  <a:pt x="1333070" y="1253292"/>
                </a:lnTo>
                <a:lnTo>
                  <a:pt x="1285345" y="1249340"/>
                </a:lnTo>
                <a:lnTo>
                  <a:pt x="1238072" y="1243850"/>
                </a:lnTo>
                <a:lnTo>
                  <a:pt x="1191277" y="1236848"/>
                </a:lnTo>
                <a:lnTo>
                  <a:pt x="1144984" y="1228360"/>
                </a:lnTo>
                <a:lnTo>
                  <a:pt x="1099220" y="1218409"/>
                </a:lnTo>
                <a:lnTo>
                  <a:pt x="1054009" y="1207023"/>
                </a:lnTo>
                <a:lnTo>
                  <a:pt x="1009376" y="1194225"/>
                </a:lnTo>
                <a:lnTo>
                  <a:pt x="965347" y="1180042"/>
                </a:lnTo>
                <a:lnTo>
                  <a:pt x="921948" y="1164498"/>
                </a:lnTo>
                <a:lnTo>
                  <a:pt x="879202" y="1147618"/>
                </a:lnTo>
                <a:lnTo>
                  <a:pt x="837136" y="1129428"/>
                </a:lnTo>
                <a:lnTo>
                  <a:pt x="795775" y="1109953"/>
                </a:lnTo>
                <a:lnTo>
                  <a:pt x="755144" y="1089219"/>
                </a:lnTo>
                <a:lnTo>
                  <a:pt x="715267" y="1067250"/>
                </a:lnTo>
                <a:lnTo>
                  <a:pt x="676172" y="1044071"/>
                </a:lnTo>
                <a:lnTo>
                  <a:pt x="637881" y="1019709"/>
                </a:lnTo>
                <a:lnTo>
                  <a:pt x="600422" y="994188"/>
                </a:lnTo>
                <a:lnTo>
                  <a:pt x="563819" y="967533"/>
                </a:lnTo>
                <a:lnTo>
                  <a:pt x="528097" y="939770"/>
                </a:lnTo>
                <a:lnTo>
                  <a:pt x="493281" y="910923"/>
                </a:lnTo>
                <a:lnTo>
                  <a:pt x="459398" y="881019"/>
                </a:lnTo>
                <a:lnTo>
                  <a:pt x="426471" y="850082"/>
                </a:lnTo>
                <a:lnTo>
                  <a:pt x="394527" y="818138"/>
                </a:lnTo>
                <a:lnTo>
                  <a:pt x="363590" y="785211"/>
                </a:lnTo>
                <a:lnTo>
                  <a:pt x="333686" y="751327"/>
                </a:lnTo>
                <a:lnTo>
                  <a:pt x="304839" y="716512"/>
                </a:lnTo>
                <a:lnTo>
                  <a:pt x="277076" y="680790"/>
                </a:lnTo>
                <a:lnTo>
                  <a:pt x="250421" y="644187"/>
                </a:lnTo>
                <a:lnTo>
                  <a:pt x="224900" y="606727"/>
                </a:lnTo>
                <a:lnTo>
                  <a:pt x="200537" y="568437"/>
                </a:lnTo>
                <a:lnTo>
                  <a:pt x="177359" y="529341"/>
                </a:lnTo>
                <a:lnTo>
                  <a:pt x="155390" y="489465"/>
                </a:lnTo>
                <a:lnTo>
                  <a:pt x="134655" y="448834"/>
                </a:lnTo>
                <a:lnTo>
                  <a:pt x="115181" y="407473"/>
                </a:lnTo>
                <a:lnTo>
                  <a:pt x="96991" y="365407"/>
                </a:lnTo>
                <a:lnTo>
                  <a:pt x="80111" y="322661"/>
                </a:lnTo>
                <a:lnTo>
                  <a:pt x="64567" y="279261"/>
                </a:lnTo>
                <a:lnTo>
                  <a:pt x="50383" y="235233"/>
                </a:lnTo>
                <a:lnTo>
                  <a:pt x="37586" y="190600"/>
                </a:lnTo>
                <a:lnTo>
                  <a:pt x="26199" y="145389"/>
                </a:lnTo>
                <a:lnTo>
                  <a:pt x="16249" y="99625"/>
                </a:lnTo>
                <a:lnTo>
                  <a:pt x="7760" y="53332"/>
                </a:lnTo>
                <a:lnTo>
                  <a:pt x="759" y="6537"/>
                </a:lnTo>
                <a:lnTo>
                  <a:pt x="0" y="0"/>
                </a:lnTo>
                <a:lnTo>
                  <a:pt x="2179544" y="0"/>
                </a:lnTo>
                <a:lnTo>
                  <a:pt x="2179544" y="1046348"/>
                </a:lnTo>
                <a:lnTo>
                  <a:pt x="2144288" y="1067250"/>
                </a:lnTo>
                <a:lnTo>
                  <a:pt x="2104412" y="1089219"/>
                </a:lnTo>
                <a:lnTo>
                  <a:pt x="2063780" y="1109953"/>
                </a:lnTo>
                <a:lnTo>
                  <a:pt x="2022419" y="1129428"/>
                </a:lnTo>
                <a:lnTo>
                  <a:pt x="1980353" y="1147618"/>
                </a:lnTo>
                <a:lnTo>
                  <a:pt x="1937607" y="1164498"/>
                </a:lnTo>
                <a:lnTo>
                  <a:pt x="1894208" y="1180042"/>
                </a:lnTo>
                <a:lnTo>
                  <a:pt x="1850179" y="1194225"/>
                </a:lnTo>
                <a:lnTo>
                  <a:pt x="1805547" y="1207023"/>
                </a:lnTo>
                <a:lnTo>
                  <a:pt x="1760335" y="1218409"/>
                </a:lnTo>
                <a:lnTo>
                  <a:pt x="1714571" y="1228360"/>
                </a:lnTo>
                <a:lnTo>
                  <a:pt x="1668279" y="1236848"/>
                </a:lnTo>
                <a:lnTo>
                  <a:pt x="1621483" y="1243850"/>
                </a:lnTo>
                <a:lnTo>
                  <a:pt x="1574210" y="1249340"/>
                </a:lnTo>
                <a:lnTo>
                  <a:pt x="1526485" y="1253292"/>
                </a:lnTo>
                <a:lnTo>
                  <a:pt x="1478332" y="1255682"/>
                </a:lnTo>
                <a:lnTo>
                  <a:pt x="1429801" y="1256484"/>
                </a:lnTo>
                <a:close/>
              </a:path>
            </a:pathLst>
          </a:custGeom>
          <a:solidFill>
            <a:srgbClr val="242625">
              <a:alpha val="2745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9"/>
          <p:cNvSpPr txBox="1"/>
          <p:nvPr/>
        </p:nvSpPr>
        <p:spPr>
          <a:xfrm>
            <a:off x="6177696" y="1251582"/>
            <a:ext cx="9269700" cy="30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6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pt-BR" sz="1900" u="none" cap="none" strike="noStrike">
                <a:solidFill>
                  <a:srgbClr val="242625"/>
                </a:solidFill>
                <a:latin typeface="Arial"/>
                <a:ea typeface="Arial"/>
                <a:cs typeface="Arial"/>
                <a:sym typeface="Arial"/>
              </a:rPr>
              <a:t>TEMA 1</a:t>
            </a:r>
            <a:endParaRPr b="0" i="0" sz="1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9"/>
          <p:cNvSpPr txBox="1"/>
          <p:nvPr/>
        </p:nvSpPr>
        <p:spPr>
          <a:xfrm>
            <a:off x="14470163" y="1767832"/>
            <a:ext cx="24264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5080" rtl="0" algn="l">
              <a:lnSpc>
                <a:spcPct val="1165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Arial"/>
              <a:buNone/>
            </a:pPr>
            <a:r>
              <a:rPr b="0" i="0" lang="pt-BR" sz="1950" u="none" cap="none" strike="noStrike">
                <a:solidFill>
                  <a:srgbClr val="242625"/>
                </a:solidFill>
                <a:latin typeface="Arial"/>
                <a:ea typeface="Arial"/>
                <a:cs typeface="Arial"/>
                <a:sym typeface="Arial"/>
              </a:rPr>
              <a:t>Obrigações  Acessórias e Fiscais</a:t>
            </a:r>
            <a:endParaRPr b="0" i="0" sz="19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9"/>
          <p:cNvSpPr txBox="1"/>
          <p:nvPr/>
        </p:nvSpPr>
        <p:spPr>
          <a:xfrm>
            <a:off x="6177696" y="2886489"/>
            <a:ext cx="969000" cy="30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6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pt-BR" sz="1900" u="none" cap="none" strike="noStrike">
                <a:solidFill>
                  <a:srgbClr val="242625"/>
                </a:solidFill>
                <a:latin typeface="Arial"/>
                <a:ea typeface="Arial"/>
                <a:cs typeface="Arial"/>
                <a:sym typeface="Arial"/>
              </a:rPr>
              <a:t>TEMA 5</a:t>
            </a:r>
            <a:endParaRPr b="0" i="0" sz="1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9"/>
          <p:cNvSpPr txBox="1"/>
          <p:nvPr/>
        </p:nvSpPr>
        <p:spPr>
          <a:xfrm>
            <a:off x="8916955" y="2898633"/>
            <a:ext cx="972900" cy="30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6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pt-BR" sz="1900" u="none" cap="none" strike="noStrike">
                <a:solidFill>
                  <a:srgbClr val="242625"/>
                </a:solidFill>
                <a:latin typeface="Arial"/>
                <a:ea typeface="Arial"/>
                <a:cs typeface="Arial"/>
                <a:sym typeface="Arial"/>
              </a:rPr>
              <a:t>TEMA 6</a:t>
            </a:r>
            <a:endParaRPr b="0" i="0" sz="1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9"/>
          <p:cNvSpPr txBox="1"/>
          <p:nvPr/>
        </p:nvSpPr>
        <p:spPr>
          <a:xfrm>
            <a:off x="8916955" y="3414883"/>
            <a:ext cx="20421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5080" rtl="0" algn="l">
              <a:lnSpc>
                <a:spcPct val="1165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Arial"/>
              <a:buNone/>
            </a:pPr>
            <a:r>
              <a:rPr b="0" i="0" lang="pt-BR" sz="1950" u="none" cap="none" strike="noStrike">
                <a:solidFill>
                  <a:srgbClr val="242625"/>
                </a:solidFill>
                <a:latin typeface="Arial"/>
                <a:ea typeface="Arial"/>
                <a:cs typeface="Arial"/>
                <a:sym typeface="Arial"/>
              </a:rPr>
              <a:t>Como encerrar a  Atividade do MEI</a:t>
            </a:r>
            <a:endParaRPr b="0" i="0" sz="19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9"/>
          <p:cNvSpPr txBox="1"/>
          <p:nvPr/>
        </p:nvSpPr>
        <p:spPr>
          <a:xfrm>
            <a:off x="11659558" y="2866910"/>
            <a:ext cx="957000" cy="30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6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pt-BR" sz="1900" u="none" cap="none" strike="noStrike">
                <a:solidFill>
                  <a:srgbClr val="242625"/>
                </a:solidFill>
                <a:latin typeface="Arial"/>
                <a:ea typeface="Arial"/>
                <a:cs typeface="Arial"/>
                <a:sym typeface="Arial"/>
              </a:rPr>
              <a:t>TEMA 7</a:t>
            </a:r>
            <a:endParaRPr b="0" i="0" sz="1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9"/>
          <p:cNvSpPr txBox="1"/>
          <p:nvPr/>
        </p:nvSpPr>
        <p:spPr>
          <a:xfrm>
            <a:off x="11659558" y="3383160"/>
            <a:ext cx="21951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5080" rtl="0" algn="l">
              <a:lnSpc>
                <a:spcPct val="1165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Arial"/>
              <a:buNone/>
            </a:pPr>
            <a:r>
              <a:rPr b="0" i="0" lang="pt-BR" sz="1950" u="none" cap="none" strike="noStrike">
                <a:solidFill>
                  <a:srgbClr val="242625"/>
                </a:solidFill>
                <a:latin typeface="Arial"/>
                <a:ea typeface="Arial"/>
                <a:cs typeface="Arial"/>
                <a:sym typeface="Arial"/>
              </a:rPr>
              <a:t>Análise e Controle  do Fluxo de Caixa</a:t>
            </a:r>
            <a:endParaRPr b="0" i="0" sz="19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9"/>
          <p:cNvSpPr txBox="1"/>
          <p:nvPr/>
        </p:nvSpPr>
        <p:spPr>
          <a:xfrm>
            <a:off x="14402161" y="2918212"/>
            <a:ext cx="972900" cy="30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6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pt-BR" sz="1900" u="none" cap="none" strike="noStrike">
                <a:solidFill>
                  <a:srgbClr val="242625"/>
                </a:solidFill>
                <a:latin typeface="Arial"/>
                <a:ea typeface="Arial"/>
                <a:cs typeface="Arial"/>
                <a:sym typeface="Arial"/>
              </a:rPr>
              <a:t>TEMA 8</a:t>
            </a:r>
            <a:endParaRPr b="0" i="0" sz="1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9"/>
          <p:cNvSpPr txBox="1"/>
          <p:nvPr/>
        </p:nvSpPr>
        <p:spPr>
          <a:xfrm>
            <a:off x="14402161" y="3434461"/>
            <a:ext cx="24645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5080" rtl="0" algn="l">
              <a:lnSpc>
                <a:spcPct val="1165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Arial"/>
              <a:buNone/>
            </a:pPr>
            <a:r>
              <a:rPr b="0" i="0" lang="pt-BR" sz="1950" u="none" cap="none" strike="noStrike">
                <a:solidFill>
                  <a:srgbClr val="242625"/>
                </a:solidFill>
                <a:latin typeface="Arial"/>
                <a:ea typeface="Arial"/>
                <a:cs typeface="Arial"/>
                <a:sym typeface="Arial"/>
              </a:rPr>
              <a:t>Controle de Estoque  para o MEI</a:t>
            </a:r>
            <a:endParaRPr b="0" i="0" sz="19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9"/>
          <p:cNvSpPr txBox="1"/>
          <p:nvPr/>
        </p:nvSpPr>
        <p:spPr>
          <a:xfrm>
            <a:off x="6177696" y="3406506"/>
            <a:ext cx="2464500" cy="21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5080" rtl="0" algn="l">
              <a:lnSpc>
                <a:spcPct val="1182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50"/>
              <a:buFont typeface="Arial"/>
              <a:buNone/>
            </a:pPr>
            <a:r>
              <a:rPr b="0" i="0" lang="pt-BR" sz="1850" u="none" cap="none" strike="noStrike">
                <a:solidFill>
                  <a:srgbClr val="242625"/>
                </a:solidFill>
                <a:latin typeface="Arial"/>
                <a:ea typeface="Arial"/>
                <a:cs typeface="Arial"/>
                <a:sym typeface="Arial"/>
              </a:rPr>
              <a:t>Liquidação de  Pendências  Tributárias e  Desenquadramento  MEI</a:t>
            </a:r>
            <a:endParaRPr b="0" i="0" sz="18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1625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pt-BR" sz="1900" u="none" cap="none" strike="noStrike">
                <a:solidFill>
                  <a:srgbClr val="242625"/>
                </a:solidFill>
                <a:latin typeface="Arial"/>
                <a:ea typeface="Arial"/>
                <a:cs typeface="Arial"/>
                <a:sym typeface="Arial"/>
              </a:rPr>
              <a:t>TEMA 9</a:t>
            </a:r>
            <a:endParaRPr b="0" i="0" sz="1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9"/>
          <p:cNvSpPr txBox="1"/>
          <p:nvPr/>
        </p:nvSpPr>
        <p:spPr>
          <a:xfrm>
            <a:off x="6177696" y="5683884"/>
            <a:ext cx="2256300" cy="10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5080" rtl="0" algn="l">
              <a:lnSpc>
                <a:spcPct val="1165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Arial"/>
              <a:buNone/>
            </a:pPr>
            <a:r>
              <a:rPr b="0" i="0" lang="pt-BR" sz="1950" u="none" cap="none" strike="noStrike">
                <a:solidFill>
                  <a:srgbClr val="242625"/>
                </a:solidFill>
                <a:latin typeface="Arial"/>
                <a:ea typeface="Arial"/>
                <a:cs typeface="Arial"/>
                <a:sym typeface="Arial"/>
              </a:rPr>
              <a:t>Como o MEI pode  definir o seu preço  de Venda?</a:t>
            </a:r>
            <a:endParaRPr b="0" i="0" sz="19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9"/>
          <p:cNvSpPr txBox="1"/>
          <p:nvPr/>
        </p:nvSpPr>
        <p:spPr>
          <a:xfrm>
            <a:off x="8916955" y="5277071"/>
            <a:ext cx="1097400" cy="30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6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pt-BR" sz="1900" u="none" cap="none" strike="noStrike">
                <a:solidFill>
                  <a:srgbClr val="242625"/>
                </a:solidFill>
                <a:latin typeface="Arial"/>
                <a:ea typeface="Arial"/>
                <a:cs typeface="Arial"/>
                <a:sym typeface="Arial"/>
              </a:rPr>
              <a:t>TEMA 10</a:t>
            </a:r>
            <a:endParaRPr b="0" i="0" sz="1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9"/>
          <p:cNvSpPr txBox="1"/>
          <p:nvPr/>
        </p:nvSpPr>
        <p:spPr>
          <a:xfrm>
            <a:off x="8916955" y="5683884"/>
            <a:ext cx="23490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5080" rtl="0" algn="l">
              <a:lnSpc>
                <a:spcPct val="1165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Arial"/>
              <a:buNone/>
            </a:pPr>
            <a:r>
              <a:rPr b="0" i="0" lang="pt-BR" sz="1950" u="none" cap="none" strike="noStrike">
                <a:solidFill>
                  <a:srgbClr val="242625"/>
                </a:solidFill>
                <a:latin typeface="Arial"/>
                <a:ea typeface="Arial"/>
                <a:cs typeface="Arial"/>
                <a:sym typeface="Arial"/>
              </a:rPr>
              <a:t>Declaração do IRPF  para o MEI</a:t>
            </a:r>
            <a:endParaRPr b="0" i="0" sz="19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9"/>
          <p:cNvSpPr txBox="1"/>
          <p:nvPr/>
        </p:nvSpPr>
        <p:spPr>
          <a:xfrm>
            <a:off x="11659558" y="5245349"/>
            <a:ext cx="1045200" cy="30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6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pt-BR" sz="1900" u="none" cap="none" strike="noStrike">
                <a:solidFill>
                  <a:srgbClr val="242625"/>
                </a:solidFill>
                <a:latin typeface="Arial"/>
                <a:ea typeface="Arial"/>
                <a:cs typeface="Arial"/>
                <a:sym typeface="Arial"/>
              </a:rPr>
              <a:t>TEMA 11</a:t>
            </a:r>
            <a:endParaRPr b="0" i="0" sz="1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9"/>
          <p:cNvSpPr txBox="1"/>
          <p:nvPr/>
        </p:nvSpPr>
        <p:spPr>
          <a:xfrm>
            <a:off x="14402161" y="5241932"/>
            <a:ext cx="1083300" cy="30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6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pt-BR" sz="1900" u="none" cap="none" strike="noStrike">
                <a:solidFill>
                  <a:srgbClr val="242625"/>
                </a:solidFill>
                <a:latin typeface="Arial"/>
                <a:ea typeface="Arial"/>
                <a:cs typeface="Arial"/>
                <a:sym typeface="Arial"/>
              </a:rPr>
              <a:t>TEMA 12</a:t>
            </a:r>
            <a:endParaRPr b="0" i="0" sz="1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9"/>
          <p:cNvSpPr txBox="1"/>
          <p:nvPr/>
        </p:nvSpPr>
        <p:spPr>
          <a:xfrm>
            <a:off x="14402161" y="5703462"/>
            <a:ext cx="2465700" cy="10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5080" rtl="0" algn="l">
              <a:lnSpc>
                <a:spcPct val="1165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Arial"/>
              <a:buNone/>
            </a:pPr>
            <a:r>
              <a:rPr b="0" i="0" lang="pt-BR" sz="1950" u="none" cap="none" strike="noStrike">
                <a:solidFill>
                  <a:srgbClr val="242625"/>
                </a:solidFill>
                <a:latin typeface="Arial"/>
                <a:ea typeface="Arial"/>
                <a:cs typeface="Arial"/>
                <a:sym typeface="Arial"/>
              </a:rPr>
              <a:t>Previdência para o  MEI (Incluindo  previdência privada)</a:t>
            </a:r>
            <a:endParaRPr b="0" i="0" sz="19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9"/>
          <p:cNvSpPr txBox="1"/>
          <p:nvPr/>
        </p:nvSpPr>
        <p:spPr>
          <a:xfrm>
            <a:off x="6177696" y="7173879"/>
            <a:ext cx="1090200" cy="30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6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pt-BR" sz="1900" u="none" cap="none" strike="noStrike">
                <a:solidFill>
                  <a:srgbClr val="242625"/>
                </a:solidFill>
                <a:latin typeface="Arial"/>
                <a:ea typeface="Arial"/>
                <a:cs typeface="Arial"/>
                <a:sym typeface="Arial"/>
              </a:rPr>
              <a:t>TEMA 13</a:t>
            </a:r>
            <a:endParaRPr b="0" i="0" sz="1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9"/>
          <p:cNvSpPr txBox="1"/>
          <p:nvPr/>
        </p:nvSpPr>
        <p:spPr>
          <a:xfrm>
            <a:off x="6177696" y="7553333"/>
            <a:ext cx="2178600" cy="13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5080" rtl="0" algn="l">
              <a:lnSpc>
                <a:spcPct val="1165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Arial"/>
              <a:buNone/>
            </a:pPr>
            <a:r>
              <a:rPr b="0" i="0" lang="pt-BR" sz="1950" u="none" cap="none" strike="noStrike">
                <a:solidFill>
                  <a:srgbClr val="242625"/>
                </a:solidFill>
                <a:latin typeface="Arial"/>
                <a:ea typeface="Arial"/>
                <a:cs typeface="Arial"/>
                <a:sym typeface="Arial"/>
              </a:rPr>
              <a:t>Como atingir seu  público alvo para  expandir o seu  empreendimento?</a:t>
            </a:r>
            <a:endParaRPr b="0" i="0" sz="19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9"/>
          <p:cNvSpPr txBox="1"/>
          <p:nvPr/>
        </p:nvSpPr>
        <p:spPr>
          <a:xfrm>
            <a:off x="8916955" y="7158664"/>
            <a:ext cx="1094700" cy="30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6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pt-BR" sz="1900" u="none" cap="none" strike="noStrike">
                <a:solidFill>
                  <a:srgbClr val="242625"/>
                </a:solidFill>
                <a:latin typeface="Arial"/>
                <a:ea typeface="Arial"/>
                <a:cs typeface="Arial"/>
                <a:sym typeface="Arial"/>
              </a:rPr>
              <a:t>TEMA 14</a:t>
            </a:r>
            <a:endParaRPr b="0" i="0" sz="1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9"/>
          <p:cNvSpPr txBox="1"/>
          <p:nvPr/>
        </p:nvSpPr>
        <p:spPr>
          <a:xfrm>
            <a:off x="8916955" y="7565478"/>
            <a:ext cx="23508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5080" rtl="0" algn="l">
              <a:lnSpc>
                <a:spcPct val="1165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Arial"/>
              <a:buNone/>
            </a:pPr>
            <a:r>
              <a:rPr b="0" i="0" lang="pt-BR" sz="1950" u="none" cap="none" strike="noStrike">
                <a:solidFill>
                  <a:srgbClr val="242625"/>
                </a:solidFill>
                <a:latin typeface="Arial"/>
                <a:ea typeface="Arial"/>
                <a:cs typeface="Arial"/>
                <a:sym typeface="Arial"/>
              </a:rPr>
              <a:t>Empreendedorismo  para MEIs</a:t>
            </a:r>
            <a:endParaRPr b="0" i="0" sz="19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9"/>
          <p:cNvSpPr txBox="1"/>
          <p:nvPr/>
        </p:nvSpPr>
        <p:spPr>
          <a:xfrm>
            <a:off x="11659558" y="5655931"/>
            <a:ext cx="2475900" cy="184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5080" rtl="0" algn="l">
              <a:lnSpc>
                <a:spcPct val="1182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50"/>
              <a:buFont typeface="Arial"/>
              <a:buNone/>
            </a:pPr>
            <a:r>
              <a:rPr b="0" i="0" lang="pt-BR" sz="1850" u="none" cap="none" strike="noStrike">
                <a:solidFill>
                  <a:srgbClr val="242625"/>
                </a:solidFill>
                <a:latin typeface="Arial"/>
                <a:ea typeface="Arial"/>
                <a:cs typeface="Arial"/>
                <a:sym typeface="Arial"/>
              </a:rPr>
              <a:t>Meios de  recebimento e  financiamento para o  MEI (Incluindo linhas  de Crédito)</a:t>
            </a:r>
            <a:endParaRPr b="0" i="0" sz="18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495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pt-BR" sz="1900" u="none" cap="none" strike="noStrike">
                <a:solidFill>
                  <a:srgbClr val="242625"/>
                </a:solidFill>
                <a:latin typeface="Arial"/>
                <a:ea typeface="Arial"/>
                <a:cs typeface="Arial"/>
                <a:sym typeface="Arial"/>
              </a:rPr>
              <a:t>TEMA 15</a:t>
            </a:r>
            <a:endParaRPr b="0" i="0" sz="1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9"/>
          <p:cNvSpPr txBox="1"/>
          <p:nvPr/>
        </p:nvSpPr>
        <p:spPr>
          <a:xfrm>
            <a:off x="11659558" y="7533756"/>
            <a:ext cx="2350800" cy="10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5080" rtl="0" algn="l">
              <a:lnSpc>
                <a:spcPct val="1165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Arial"/>
              <a:buNone/>
            </a:pPr>
            <a:r>
              <a:rPr b="0" i="0" lang="pt-BR" sz="1950" u="none" cap="none" strike="noStrike">
                <a:solidFill>
                  <a:srgbClr val="242625"/>
                </a:solidFill>
                <a:latin typeface="Arial"/>
                <a:ea typeface="Arial"/>
                <a:cs typeface="Arial"/>
                <a:sym typeface="Arial"/>
              </a:rPr>
              <a:t>Empreendedorismo  feminino e para a  Terceira Idade</a:t>
            </a:r>
            <a:endParaRPr b="0" i="0" sz="19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9"/>
          <p:cNvSpPr txBox="1"/>
          <p:nvPr/>
        </p:nvSpPr>
        <p:spPr>
          <a:xfrm>
            <a:off x="8916938" y="1130200"/>
            <a:ext cx="30000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pt-BR" sz="1900" u="none" cap="none" strike="noStrike">
                <a:solidFill>
                  <a:srgbClr val="242625"/>
                </a:solidFill>
                <a:latin typeface="Arial"/>
                <a:ea typeface="Arial"/>
                <a:cs typeface="Arial"/>
                <a:sym typeface="Arial"/>
              </a:rPr>
              <a:t>TEMA 2</a:t>
            </a:r>
            <a:endParaRPr b="0" i="0" sz="1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9"/>
          <p:cNvSpPr txBox="1"/>
          <p:nvPr/>
        </p:nvSpPr>
        <p:spPr>
          <a:xfrm>
            <a:off x="14457355" y="1251577"/>
            <a:ext cx="972900" cy="30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6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pt-BR" sz="1900" u="none" cap="none" strike="noStrike">
                <a:solidFill>
                  <a:srgbClr val="242625"/>
                </a:solidFill>
                <a:latin typeface="Arial"/>
                <a:ea typeface="Arial"/>
                <a:cs typeface="Arial"/>
                <a:sym typeface="Arial"/>
              </a:rPr>
              <a:t>TEMA 4</a:t>
            </a:r>
            <a:endParaRPr b="0" i="0" sz="1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9"/>
          <p:cNvSpPr txBox="1"/>
          <p:nvPr/>
        </p:nvSpPr>
        <p:spPr>
          <a:xfrm>
            <a:off x="14473474" y="7216965"/>
            <a:ext cx="1083300" cy="30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6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pt-BR" sz="1900" u="none" cap="none" strike="noStrike">
                <a:solidFill>
                  <a:srgbClr val="242625"/>
                </a:solidFill>
                <a:latin typeface="Arial"/>
                <a:ea typeface="Arial"/>
                <a:cs typeface="Arial"/>
                <a:sym typeface="Arial"/>
              </a:rPr>
              <a:t>TEMA 16</a:t>
            </a:r>
            <a:endParaRPr b="0" i="0" sz="1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9"/>
          <p:cNvSpPr txBox="1"/>
          <p:nvPr/>
        </p:nvSpPr>
        <p:spPr>
          <a:xfrm>
            <a:off x="14425875" y="7570776"/>
            <a:ext cx="34665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5080" rtl="0" algn="l">
              <a:lnSpc>
                <a:spcPct val="1165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Arial"/>
              <a:buNone/>
            </a:pPr>
            <a:r>
              <a:rPr b="0" i="0" lang="pt-BR" sz="1950" u="none" cap="none" strike="noStrike">
                <a:solidFill>
                  <a:srgbClr val="242625"/>
                </a:solidFill>
                <a:latin typeface="Arial"/>
                <a:ea typeface="Arial"/>
                <a:cs typeface="Arial"/>
                <a:sym typeface="Arial"/>
              </a:rPr>
              <a:t>Importação e exportação para MEIs</a:t>
            </a:r>
            <a:endParaRPr b="0" i="0" sz="19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9"/>
          <p:cNvSpPr txBox="1"/>
          <p:nvPr/>
        </p:nvSpPr>
        <p:spPr>
          <a:xfrm>
            <a:off x="6177705" y="9185644"/>
            <a:ext cx="1083300" cy="30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6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pt-BR" sz="1900" u="none" cap="none" strike="noStrike">
                <a:solidFill>
                  <a:srgbClr val="242625"/>
                </a:solidFill>
                <a:latin typeface="Arial"/>
                <a:ea typeface="Arial"/>
                <a:cs typeface="Arial"/>
                <a:sym typeface="Arial"/>
              </a:rPr>
              <a:t>TEMA 17</a:t>
            </a:r>
            <a:endParaRPr b="0" i="0" sz="1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9"/>
          <p:cNvSpPr txBox="1"/>
          <p:nvPr/>
        </p:nvSpPr>
        <p:spPr>
          <a:xfrm>
            <a:off x="6190513" y="9647048"/>
            <a:ext cx="3466500" cy="31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5080" rtl="0" algn="l">
              <a:lnSpc>
                <a:spcPct val="1165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Arial"/>
              <a:buNone/>
            </a:pPr>
            <a:r>
              <a:rPr b="0" i="0" lang="pt-BR" sz="1950" u="none" cap="none" strike="noStrike">
                <a:solidFill>
                  <a:srgbClr val="242625"/>
                </a:solidFill>
                <a:latin typeface="Arial"/>
                <a:ea typeface="Arial"/>
                <a:cs typeface="Arial"/>
                <a:sym typeface="Arial"/>
              </a:rPr>
              <a:t>Licitação  para MEIs</a:t>
            </a:r>
            <a:endParaRPr b="0" i="0" sz="19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7"/>
          <p:cNvSpPr txBox="1"/>
          <p:nvPr>
            <p:ph type="title"/>
          </p:nvPr>
        </p:nvSpPr>
        <p:spPr>
          <a:xfrm>
            <a:off x="617220" y="490948"/>
            <a:ext cx="17053500" cy="15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sz="500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EMPRÉSTIMO COM GARANTIA DE IMÓVEL PARA MEI</a:t>
            </a:r>
            <a:br>
              <a:rPr lang="pt-BR" sz="500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t-BR" sz="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COMO FUNCIONA?</a:t>
            </a:r>
            <a:endParaRPr sz="5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27"/>
          <p:cNvSpPr txBox="1"/>
          <p:nvPr>
            <p:ph idx="2" type="body"/>
          </p:nvPr>
        </p:nvSpPr>
        <p:spPr>
          <a:xfrm>
            <a:off x="1084547" y="9480748"/>
            <a:ext cx="6562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(Serasa, 2023)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75" name="Google Shape;275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786051" y="8563925"/>
            <a:ext cx="3500725" cy="172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48051" y="2029831"/>
            <a:ext cx="9991900" cy="8480206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27"/>
          <p:cNvSpPr txBox="1"/>
          <p:nvPr/>
        </p:nvSpPr>
        <p:spPr>
          <a:xfrm>
            <a:off x="4779094" y="4096548"/>
            <a:ext cx="28683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Empréstimo de dinheiro deixando um imóvel residencial ou comercial como garantia.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27"/>
          <p:cNvSpPr txBox="1"/>
          <p:nvPr/>
        </p:nvSpPr>
        <p:spPr>
          <a:xfrm>
            <a:off x="8648700" y="2734284"/>
            <a:ext cx="42672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Valor: equivalente aproximadamente a 55% para imóvel residencial e 30% para imóvel comercial.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27"/>
          <p:cNvSpPr txBox="1"/>
          <p:nvPr/>
        </p:nvSpPr>
        <p:spPr>
          <a:xfrm>
            <a:off x="11380950" y="6760661"/>
            <a:ext cx="21351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Pagamento em até 240 meses.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27"/>
          <p:cNvSpPr txBox="1"/>
          <p:nvPr/>
        </p:nvSpPr>
        <p:spPr>
          <a:xfrm>
            <a:off x="5834223" y="9480748"/>
            <a:ext cx="1682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Taxa Fixa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27"/>
          <p:cNvSpPr txBox="1"/>
          <p:nvPr/>
        </p:nvSpPr>
        <p:spPr>
          <a:xfrm>
            <a:off x="10369971" y="9307167"/>
            <a:ext cx="27288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 imóvel continua em nome do proprietário.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oogle Shape;286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786051" y="8563925"/>
            <a:ext cx="3500725" cy="1723075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28"/>
          <p:cNvSpPr txBox="1"/>
          <p:nvPr>
            <p:ph idx="1" type="body"/>
          </p:nvPr>
        </p:nvSpPr>
        <p:spPr>
          <a:xfrm>
            <a:off x="1712061" y="637016"/>
            <a:ext cx="148638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pt-BR" sz="4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QUAIS BANCOS REALIZAM EMPRÉSTIMOS?</a:t>
            </a:r>
            <a:endParaRPr sz="4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88" name="Google Shape;288;p28"/>
          <p:cNvGraphicFramePr/>
          <p:nvPr/>
        </p:nvGraphicFramePr>
        <p:xfrm>
          <a:off x="3099800" y="1568300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{99E74AA1-11C9-4D51-9DA4-F1EFA9F18F21}</a:tableStyleId>
              </a:tblPr>
              <a:tblGrid>
                <a:gridCol w="3424200"/>
                <a:gridCol w="4513275"/>
                <a:gridCol w="4803475"/>
              </a:tblGrid>
              <a:tr h="1532825">
                <a:tc>
                  <a:txBody>
                    <a:bodyPr/>
                    <a:lstStyle/>
                    <a:p>
                      <a:pPr indent="0" lvl="0" marL="0" marR="33020" rtl="0" algn="ctr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EMPRESA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3025" marL="73025" anchor="ctr">
                    <a:lnL cap="flat" cmpd="sng" w="27000">
                      <a:solidFill>
                        <a:srgbClr val="30549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0549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4925">
                      <a:solidFill>
                        <a:srgbClr val="30549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4925">
                      <a:solidFill>
                        <a:srgbClr val="30549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29844" rtl="0" algn="ctr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MODALIDADE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3025" marL="73025" anchor="ctr">
                    <a:lnL cap="flat" cmpd="sng" w="9525">
                      <a:solidFill>
                        <a:srgbClr val="30549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0549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4925">
                      <a:solidFill>
                        <a:srgbClr val="30549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4925">
                      <a:solidFill>
                        <a:srgbClr val="30549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28575" rtl="0" algn="ctr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TAXA DE JUROS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3025" marL="73025" anchor="ctr">
                    <a:lnL cap="flat" cmpd="sng" w="9525">
                      <a:solidFill>
                        <a:srgbClr val="30549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7000">
                      <a:solidFill>
                        <a:srgbClr val="30549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4925">
                      <a:solidFill>
                        <a:srgbClr val="30549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4925">
                      <a:solidFill>
                        <a:srgbClr val="30549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05496"/>
                    </a:solidFill>
                  </a:tcPr>
                </a:tc>
              </a:tr>
              <a:tr h="651500">
                <a:tc>
                  <a:txBody>
                    <a:bodyPr/>
                    <a:lstStyle/>
                    <a:p>
                      <a:pPr indent="0" lvl="0" marL="0" marR="35560" rtl="0" algn="ctr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2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CashMe</a:t>
                      </a:r>
                      <a:endParaRPr sz="2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3025" marL="73025" anchor="ctr">
                    <a:lnL cap="flat" cmpd="sng" w="27000">
                      <a:solidFill>
                        <a:srgbClr val="30549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0549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4925">
                      <a:solidFill>
                        <a:srgbClr val="30549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0549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34925" rtl="0" algn="ctr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145"/>
                        </a:spcAft>
                        <a:buNone/>
                      </a:pPr>
                      <a:r>
                        <a:rPr lang="pt-BR" sz="2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Empréstimo com garantia de imóvel</a:t>
                      </a:r>
                      <a:endParaRPr sz="2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3025" marL="73025" anchor="ctr">
                    <a:lnL cap="flat" cmpd="sng" w="9525">
                      <a:solidFill>
                        <a:srgbClr val="30549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0549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4925">
                      <a:solidFill>
                        <a:srgbClr val="30549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0549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29210" rtl="0" algn="ctr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 partir de 1,52% ao mês +</a:t>
                      </a:r>
                      <a:endParaRPr sz="2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26035" rtl="0" algn="ctr">
                        <a:lnSpc>
                          <a:spcPct val="107916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IPCA</a:t>
                      </a:r>
                      <a:endParaRPr sz="2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3025" marL="73025" anchor="ctr">
                    <a:lnL cap="flat" cmpd="sng" w="9525">
                      <a:solidFill>
                        <a:srgbClr val="30549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7000">
                      <a:solidFill>
                        <a:srgbClr val="30549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4925">
                      <a:solidFill>
                        <a:srgbClr val="30549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0549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51500">
                <a:tc>
                  <a:txBody>
                    <a:bodyPr/>
                    <a:lstStyle/>
                    <a:p>
                      <a:pPr indent="0" lvl="0" marL="0" marR="33655" rtl="0" algn="ctr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2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Creditas</a:t>
                      </a:r>
                      <a:endParaRPr sz="2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3025" marL="73025" anchor="ctr">
                    <a:lnL cap="flat" cmpd="sng" w="27000">
                      <a:solidFill>
                        <a:srgbClr val="30549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0549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0549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0549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34925" rtl="0" algn="ctr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145"/>
                        </a:spcAft>
                        <a:buNone/>
                      </a:pPr>
                      <a:r>
                        <a:rPr lang="pt-BR" sz="2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Empréstimo com garantia de imóvel</a:t>
                      </a:r>
                      <a:endParaRPr sz="2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3025" marL="73025" anchor="ctr">
                    <a:lnL cap="flat" cmpd="sng" w="9525">
                      <a:solidFill>
                        <a:srgbClr val="30549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0549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0549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0549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29210" rtl="0" algn="ctr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 partir de 1,09% ao mês +</a:t>
                      </a:r>
                      <a:endParaRPr sz="2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26035" rtl="0" algn="ctr">
                        <a:lnSpc>
                          <a:spcPct val="107916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IPCA</a:t>
                      </a:r>
                      <a:endParaRPr sz="2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3025" marL="73025" anchor="ctr">
                    <a:lnL cap="flat" cmpd="sng" w="9525">
                      <a:solidFill>
                        <a:srgbClr val="30549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7000">
                      <a:solidFill>
                        <a:srgbClr val="30549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0549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0549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51500">
                <a:tc>
                  <a:txBody>
                    <a:bodyPr/>
                    <a:lstStyle/>
                    <a:p>
                      <a:pPr indent="0" lvl="0" marL="0" marR="34925" rtl="0" algn="ctr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2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Santander</a:t>
                      </a:r>
                      <a:endParaRPr sz="2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3025" marL="73025" anchor="ctr">
                    <a:lnL cap="flat" cmpd="sng" w="27000">
                      <a:solidFill>
                        <a:srgbClr val="30549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0549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0549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0549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34925" rtl="0" algn="ctr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145"/>
                        </a:spcAft>
                        <a:buNone/>
                      </a:pPr>
                      <a:r>
                        <a:rPr lang="pt-BR" sz="2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Empréstimo com garantia de imóvel</a:t>
                      </a:r>
                      <a:endParaRPr sz="2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3025" marL="73025" anchor="ctr">
                    <a:lnL cap="flat" cmpd="sng" w="9525">
                      <a:solidFill>
                        <a:srgbClr val="30549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0549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0549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0549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29210" rtl="0" algn="ctr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Não ultrapassam 1,12% ao mês + IPCA</a:t>
                      </a:r>
                      <a:endParaRPr sz="2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3025" marL="73025" anchor="ctr">
                    <a:lnL cap="flat" cmpd="sng" w="9525">
                      <a:solidFill>
                        <a:srgbClr val="30549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7000">
                      <a:solidFill>
                        <a:srgbClr val="30549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0549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0549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515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2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Caixa Econômica Federal</a:t>
                      </a:r>
                      <a:endParaRPr sz="2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3025" marL="73025" anchor="ctr">
                    <a:lnL cap="flat" cmpd="sng" w="27000">
                      <a:solidFill>
                        <a:srgbClr val="30549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0549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0549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0549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31115" rtl="0" algn="ctr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Microcrédito</a:t>
                      </a:r>
                      <a:endParaRPr sz="2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3025" marL="73025" anchor="ctr">
                    <a:lnL cap="flat" cmpd="sng" w="9525">
                      <a:solidFill>
                        <a:srgbClr val="30549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0549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0549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0549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68580" rtl="0" algn="ctr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 partir de  3,49% ao mês</a:t>
                      </a:r>
                      <a:endParaRPr sz="2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3025" marL="73025" anchor="ctr">
                    <a:lnL cap="flat" cmpd="sng" w="9525">
                      <a:solidFill>
                        <a:srgbClr val="30549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7000">
                      <a:solidFill>
                        <a:srgbClr val="30549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0549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0549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51500">
                <a:tc>
                  <a:txBody>
                    <a:bodyPr/>
                    <a:lstStyle/>
                    <a:p>
                      <a:pPr indent="0" lvl="0" marL="0" marR="33655" rtl="0" algn="ctr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2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Itaú</a:t>
                      </a:r>
                      <a:endParaRPr sz="2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3025" marL="73025" anchor="ctr">
                    <a:lnL cap="flat" cmpd="sng" w="27000">
                      <a:solidFill>
                        <a:srgbClr val="30549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0549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0549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0549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30480" rtl="0" algn="ctr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Microcrédito</a:t>
                      </a:r>
                      <a:endParaRPr sz="2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3025" marL="73025" anchor="ctr">
                    <a:lnL cap="flat" cmpd="sng" w="9525">
                      <a:solidFill>
                        <a:srgbClr val="30549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0549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0549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0549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27940" rtl="0" algn="ctr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 partir de  3,79% ao mês</a:t>
                      </a:r>
                      <a:endParaRPr sz="2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3025" marL="73025" anchor="ctr">
                    <a:lnL cap="flat" cmpd="sng" w="9525">
                      <a:solidFill>
                        <a:srgbClr val="30549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7000">
                      <a:solidFill>
                        <a:srgbClr val="30549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0549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0549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76175">
                <a:tc>
                  <a:txBody>
                    <a:bodyPr/>
                    <a:lstStyle/>
                    <a:p>
                      <a:pPr indent="0" lvl="0" marL="0" marR="33655" rtl="0" algn="ctr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2600">
                          <a:highlight>
                            <a:srgbClr val="00FF00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Banco do Brasil</a:t>
                      </a:r>
                      <a:endParaRPr b="1" sz="2600">
                        <a:highlight>
                          <a:srgbClr val="00FF00"/>
                        </a:highlight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3025" marL="73025" anchor="ctr">
                    <a:lnL cap="flat" cmpd="sng" w="27000">
                      <a:solidFill>
                        <a:srgbClr val="30549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0549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0549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7000">
                      <a:solidFill>
                        <a:srgbClr val="30549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30480" rtl="0" algn="ctr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600">
                          <a:highlight>
                            <a:srgbClr val="00FF00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Microcrédito</a:t>
                      </a:r>
                      <a:endParaRPr sz="2600">
                        <a:highlight>
                          <a:srgbClr val="00FF00"/>
                        </a:highlight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3025" marL="73025" anchor="ctr">
                    <a:lnL cap="flat" cmpd="sng" w="9525">
                      <a:solidFill>
                        <a:srgbClr val="30549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0549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0549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7000">
                      <a:solidFill>
                        <a:srgbClr val="30549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600">
                          <a:highlight>
                            <a:srgbClr val="00FF00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 partir de 2,8% a 3,5% ao mês</a:t>
                      </a:r>
                      <a:endParaRPr sz="2600">
                        <a:highlight>
                          <a:srgbClr val="00FF00"/>
                        </a:highlight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3025" marL="73025" anchor="ctr">
                    <a:lnL cap="flat" cmpd="sng" w="9525">
                      <a:solidFill>
                        <a:srgbClr val="30549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7000">
                      <a:solidFill>
                        <a:srgbClr val="30549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0549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7000">
                      <a:solidFill>
                        <a:srgbClr val="30549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89" name="Google Shape;289;p28"/>
          <p:cNvSpPr txBox="1"/>
          <p:nvPr/>
        </p:nvSpPr>
        <p:spPr>
          <a:xfrm>
            <a:off x="3099800" y="9007625"/>
            <a:ext cx="39306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85"/>
              </a:spcAft>
              <a:buNone/>
            </a:pPr>
            <a:r>
              <a:rPr lang="pt-BR" sz="2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(Fonte: autores, </a:t>
            </a:r>
            <a:r>
              <a:rPr lang="pt-BR" sz="2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2025)</a:t>
            </a:r>
            <a:endParaRPr sz="2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Google Shape;294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786051" y="8563925"/>
            <a:ext cx="3500725" cy="1723075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29"/>
          <p:cNvSpPr txBox="1"/>
          <p:nvPr>
            <p:ph idx="1" type="body"/>
          </p:nvPr>
        </p:nvSpPr>
        <p:spPr>
          <a:xfrm>
            <a:off x="2457528" y="1719082"/>
            <a:ext cx="133728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480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QUAIS BANCOS REALIZAM EMPRÉSTIMOS?</a:t>
            </a:r>
            <a:endParaRPr sz="4800">
              <a:solidFill>
                <a:srgbClr val="54545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29"/>
          <p:cNvSpPr txBox="1"/>
          <p:nvPr/>
        </p:nvSpPr>
        <p:spPr>
          <a:xfrm>
            <a:off x="1909594" y="3446709"/>
            <a:ext cx="14468700" cy="449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pt-BR" sz="4000" u="none" cap="none" strike="noStrike">
                <a:solidFill>
                  <a:schemeClr val="dk1"/>
                </a:solidFill>
                <a:highlight>
                  <a:srgbClr val="00FF00"/>
                </a:highlight>
                <a:latin typeface="Arial"/>
                <a:ea typeface="Arial"/>
                <a:cs typeface="Arial"/>
                <a:sym typeface="Arial"/>
              </a:rPr>
              <a:t>Com isso podemos concluir que a melhor opção empréstimo, oferecendo um imóvel como garantia, é o banco </a:t>
            </a:r>
            <a:r>
              <a:rPr b="1" i="0" lang="pt-BR" sz="4000" u="none" cap="none" strike="noStrike">
                <a:solidFill>
                  <a:schemeClr val="dk1"/>
                </a:solidFill>
                <a:highlight>
                  <a:srgbClr val="00FF00"/>
                </a:highlight>
                <a:latin typeface="Arial"/>
                <a:ea typeface="Arial"/>
                <a:cs typeface="Arial"/>
                <a:sym typeface="Arial"/>
              </a:rPr>
              <a:t>C</a:t>
            </a:r>
            <a:r>
              <a:rPr b="1" lang="pt-BR" sz="4000">
                <a:solidFill>
                  <a:schemeClr val="dk1"/>
                </a:solidFill>
                <a:highlight>
                  <a:srgbClr val="00FF00"/>
                </a:highlight>
              </a:rPr>
              <a:t>reditas</a:t>
            </a:r>
            <a:r>
              <a:rPr b="0" i="0" lang="pt-BR" sz="4000" u="none" cap="none" strike="noStrike">
                <a:solidFill>
                  <a:schemeClr val="dk1"/>
                </a:solidFill>
                <a:highlight>
                  <a:srgbClr val="00FF00"/>
                </a:highlight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1400" u="none" cap="none" strike="noStrike">
              <a:solidFill>
                <a:srgbClr val="000000"/>
              </a:solidFill>
              <a:highlight>
                <a:srgbClr val="00FF00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chemeClr val="dk1"/>
              </a:solidFill>
              <a:highlight>
                <a:srgbClr val="00FF00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pt-BR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Contudo, se o MEI optar por não dar um imóvel como garantia, a melhor opção é a Caixa Econômica Federal</a:t>
            </a:r>
            <a:r>
              <a:rPr lang="pt-BR" sz="4000">
                <a:solidFill>
                  <a:schemeClr val="dk1"/>
                </a:solidFill>
              </a:rPr>
              <a:t> e o Banco do Brasil.</a:t>
            </a:r>
            <a:endParaRPr b="0" i="0" sz="4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29"/>
          <p:cNvSpPr txBox="1"/>
          <p:nvPr/>
        </p:nvSpPr>
        <p:spPr>
          <a:xfrm>
            <a:off x="1909594" y="8809939"/>
            <a:ext cx="6892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b="0" i="0" lang="pt-BR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Mobills, 2025)</a:t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Google Shape;302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786051" y="8563925"/>
            <a:ext cx="3500725" cy="1723075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30"/>
          <p:cNvSpPr txBox="1"/>
          <p:nvPr>
            <p:ph idx="1" type="body"/>
          </p:nvPr>
        </p:nvSpPr>
        <p:spPr>
          <a:xfrm>
            <a:off x="1591381" y="1097514"/>
            <a:ext cx="151053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pt-BR" sz="440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CONDIÇÕES PARA ADQUIRIR AS LINHAS DE CRÉDITO</a:t>
            </a:r>
            <a:endParaRPr b="1" sz="4400">
              <a:solidFill>
                <a:srgbClr val="54545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30"/>
          <p:cNvSpPr txBox="1"/>
          <p:nvPr/>
        </p:nvSpPr>
        <p:spPr>
          <a:xfrm>
            <a:off x="1591381" y="2562772"/>
            <a:ext cx="15105300" cy="57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pt-BR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Para que um MEI possa adquirir uma linha de crédito nos bancos que disponibilizam esse serviço, o microempreendedor precisa estar em dia com algumas obrigações impostas pela Receita Federal, e isso significa estar em dia com: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742950" lvl="0" marL="7429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AutoNum type="arabicPeriod"/>
            </a:pPr>
            <a:r>
              <a:rPr b="1" i="0" lang="pt-BR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Obrigações fiscais;</a:t>
            </a:r>
            <a:endParaRPr b="1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742950" lvl="0" marL="7429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AutoNum type="arabicPeriod"/>
            </a:pPr>
            <a:r>
              <a:rPr b="1" i="0" lang="pt-BR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Possuir CNPJ Ativo nos últimos 12 meses;</a:t>
            </a:r>
            <a:endParaRPr b="1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742950" lvl="0" marL="7429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AutoNum type="arabicPeriod"/>
            </a:pPr>
            <a:r>
              <a:rPr b="1" i="0" lang="pt-BR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Comprovar a renda  por meio de declarações de faturamento, relatórios de fluxo de caixa ou em casos específicos até mesmo o extrato bancário;</a:t>
            </a:r>
            <a:endParaRPr b="1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30"/>
          <p:cNvSpPr txBox="1"/>
          <p:nvPr/>
        </p:nvSpPr>
        <p:spPr>
          <a:xfrm>
            <a:off x="1591381" y="9191429"/>
            <a:ext cx="6455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pt-BR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(i</a:t>
            </a:r>
            <a:r>
              <a:rPr b="0" i="0" lang="pt-BR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Dinheiro, 2022)</a:t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Google Shape;310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786051" y="8563925"/>
            <a:ext cx="3500725" cy="1723075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31"/>
          <p:cNvSpPr txBox="1"/>
          <p:nvPr>
            <p:ph idx="1" type="body"/>
          </p:nvPr>
        </p:nvSpPr>
        <p:spPr>
          <a:xfrm>
            <a:off x="963309" y="795125"/>
            <a:ext cx="163548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pt-BR" sz="440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QUEM PODE ADQUIRIR AS LINHAS DE CRÉDITO PARA MEI?</a:t>
            </a:r>
            <a:endParaRPr sz="4400">
              <a:solidFill>
                <a:srgbClr val="54545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31"/>
          <p:cNvSpPr txBox="1"/>
          <p:nvPr/>
        </p:nvSpPr>
        <p:spPr>
          <a:xfrm>
            <a:off x="963309" y="1982158"/>
            <a:ext cx="16354800" cy="73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pt-BR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Podem adquirir as linhas de crédito para MEI todos aqueles microempreendedores que </a:t>
            </a:r>
            <a:r>
              <a:rPr b="1" i="0" lang="pt-BR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estejam em dia com suas obrigações fiscais, contábeis, e regularizados com o CNPJ ativo. </a:t>
            </a:r>
            <a:r>
              <a:rPr b="0" i="0" lang="pt-BR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Dependendo do banco e do tipo de financiamento devem possuir um bom histórico de transações financeiras;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pt-BR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Vale ressaltar que, as linhas de crédito para MEI são importantes, pois impulsionam e incentivam os microempreendedores, mas devem ser uma segunda opção.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pt-BR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É importante também que o MEI escolha a linha de crédito mais adequada e com uma menor taxa de juros para que ele possa arcar com o pagamento das parcelas.</a:t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31"/>
          <p:cNvSpPr txBox="1"/>
          <p:nvPr/>
        </p:nvSpPr>
        <p:spPr>
          <a:xfrm>
            <a:off x="963309" y="9519525"/>
            <a:ext cx="7869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pt-BR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(Se</a:t>
            </a:r>
            <a:r>
              <a:rPr b="0" i="0" lang="pt-BR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brae, 202</a:t>
            </a:r>
            <a:r>
              <a:rPr lang="pt-BR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r>
              <a:rPr b="0" i="0" lang="pt-BR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" name="Google Shape;318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786051" y="8563925"/>
            <a:ext cx="3500725" cy="1723075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32"/>
          <p:cNvSpPr txBox="1"/>
          <p:nvPr>
            <p:ph idx="1" type="body"/>
          </p:nvPr>
        </p:nvSpPr>
        <p:spPr>
          <a:xfrm>
            <a:off x="3204000" y="746592"/>
            <a:ext cx="118800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pt-BR" sz="480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QUAIS SÃO AS ETAPAS?</a:t>
            </a:r>
            <a:endParaRPr b="1" sz="4800">
              <a:solidFill>
                <a:srgbClr val="54545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32"/>
          <p:cNvSpPr txBox="1"/>
          <p:nvPr/>
        </p:nvSpPr>
        <p:spPr>
          <a:xfrm>
            <a:off x="2089501" y="1485194"/>
            <a:ext cx="14109000" cy="880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pt-BR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Primeiramente possuir todos os documentos </a:t>
            </a:r>
            <a:r>
              <a:rPr b="1" i="0" lang="pt-BR" sz="40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atualizados</a:t>
            </a:r>
            <a:r>
              <a:rPr b="1" i="0" lang="pt-BR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i="0" sz="4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1" i="0" sz="4000" u="none" cap="none" strike="noStrike">
              <a:solidFill>
                <a:srgbClr val="24262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pt-BR" sz="4000" u="none" cap="none" strike="noStrike">
                <a:solidFill>
                  <a:srgbClr val="242625"/>
                </a:solidFill>
                <a:latin typeface="Arial"/>
                <a:ea typeface="Arial"/>
                <a:cs typeface="Arial"/>
                <a:sym typeface="Arial"/>
              </a:rPr>
              <a:t>Esses documentos serão necessários para a primeira análise de crédito, sendo eles: </a:t>
            </a:r>
            <a:endParaRPr b="0" i="0" sz="4000" u="none" cap="none" strike="noStrike">
              <a:solidFill>
                <a:srgbClr val="24262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sz="4000">
              <a:solidFill>
                <a:srgbClr val="242625"/>
              </a:solidFill>
            </a:endParaRPr>
          </a:p>
          <a:p>
            <a:pPr indent="-742950" lvl="0" marL="7429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AutoNum type="arabicPeriod"/>
            </a:pPr>
            <a:r>
              <a:rPr b="1" i="0" lang="pt-BR" sz="4000" u="none" cap="none" strike="noStrike">
                <a:solidFill>
                  <a:srgbClr val="242625"/>
                </a:solidFill>
                <a:latin typeface="Arial"/>
                <a:ea typeface="Arial"/>
                <a:cs typeface="Arial"/>
                <a:sym typeface="Arial"/>
              </a:rPr>
              <a:t>RG;</a:t>
            </a:r>
            <a:endParaRPr b="1" i="0" sz="4000" u="none" cap="none" strike="noStrike">
              <a:solidFill>
                <a:srgbClr val="24262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742950" lvl="0" marL="7429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AutoNum type="arabicPeriod"/>
            </a:pPr>
            <a:r>
              <a:rPr b="1" i="0" lang="pt-BR" sz="4000" u="none" cap="none" strike="noStrike">
                <a:solidFill>
                  <a:srgbClr val="242625"/>
                </a:solidFill>
                <a:latin typeface="Arial"/>
                <a:ea typeface="Arial"/>
                <a:cs typeface="Arial"/>
                <a:sym typeface="Arial"/>
              </a:rPr>
              <a:t>CPF;</a:t>
            </a:r>
            <a:endParaRPr b="1" i="0" sz="4000" u="none" cap="none" strike="noStrike">
              <a:solidFill>
                <a:srgbClr val="24262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742950" lvl="0" marL="7429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AutoNum type="arabicPeriod"/>
            </a:pPr>
            <a:r>
              <a:rPr b="1" i="0" lang="pt-BR" sz="4000" u="none" cap="none" strike="noStrike">
                <a:solidFill>
                  <a:srgbClr val="242625"/>
                </a:solidFill>
                <a:latin typeface="Arial"/>
                <a:ea typeface="Arial"/>
                <a:cs typeface="Arial"/>
                <a:sym typeface="Arial"/>
              </a:rPr>
              <a:t>Comprovante de residência;</a:t>
            </a:r>
            <a:endParaRPr b="1" i="0" sz="4000" u="none" cap="none" strike="noStrike">
              <a:solidFill>
                <a:srgbClr val="24262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742950" lvl="0" marL="7429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AutoNum type="arabicPeriod"/>
            </a:pPr>
            <a:r>
              <a:rPr b="1" i="0" lang="pt-BR" sz="4000" u="none" cap="none" strike="noStrike">
                <a:solidFill>
                  <a:srgbClr val="242625"/>
                </a:solidFill>
                <a:latin typeface="Arial"/>
                <a:ea typeface="Arial"/>
                <a:cs typeface="Arial"/>
                <a:sym typeface="Arial"/>
              </a:rPr>
              <a:t>Comprovante de renda;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742950" lvl="0" marL="7429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AutoNum type="arabicPeriod"/>
            </a:pPr>
            <a:r>
              <a:rPr b="1" i="0" lang="pt-BR" sz="4000" u="none" cap="none" strike="noStrike">
                <a:solidFill>
                  <a:srgbClr val="242625"/>
                </a:solidFill>
                <a:latin typeface="Arial"/>
                <a:ea typeface="Arial"/>
                <a:cs typeface="Arial"/>
                <a:sym typeface="Arial"/>
              </a:rPr>
              <a:t>Relatório mensal das Receitas;</a:t>
            </a:r>
            <a:endParaRPr b="1" i="0" sz="4000" u="none" cap="none" strike="noStrike">
              <a:solidFill>
                <a:srgbClr val="24262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742950" lvl="0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AutoNum type="arabicPeriod"/>
            </a:pPr>
            <a:r>
              <a:rPr b="1" i="0" lang="pt-BR" sz="4000" u="none" cap="none" strike="noStrike">
                <a:solidFill>
                  <a:srgbClr val="242625"/>
                </a:solidFill>
                <a:latin typeface="Arial"/>
                <a:ea typeface="Arial"/>
                <a:cs typeface="Arial"/>
                <a:sym typeface="Arial"/>
              </a:rPr>
              <a:t>Certificado de Condição de Microempreendedor Individual (CCMEI).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rgbClr val="54545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32"/>
          <p:cNvSpPr txBox="1"/>
          <p:nvPr/>
        </p:nvSpPr>
        <p:spPr>
          <a:xfrm>
            <a:off x="2089501" y="9408896"/>
            <a:ext cx="6892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pt-BR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b="0" i="0" lang="pt-BR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Qipu, 2020a)</a:t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Google Shape;326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786051" y="8563925"/>
            <a:ext cx="3500725" cy="1723075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33"/>
          <p:cNvSpPr txBox="1"/>
          <p:nvPr>
            <p:ph idx="1" type="body"/>
          </p:nvPr>
        </p:nvSpPr>
        <p:spPr>
          <a:xfrm>
            <a:off x="3204000" y="1396293"/>
            <a:ext cx="118800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pt-BR" sz="480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QUAIS SÃO AS ETAPAS?</a:t>
            </a:r>
            <a:endParaRPr/>
          </a:p>
        </p:txBody>
      </p:sp>
      <p:sp>
        <p:nvSpPr>
          <p:cNvPr id="328" name="Google Shape;328;p33"/>
          <p:cNvSpPr txBox="1"/>
          <p:nvPr/>
        </p:nvSpPr>
        <p:spPr>
          <a:xfrm>
            <a:off x="4552025" y="2134525"/>
            <a:ext cx="96441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rgbClr val="54545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33"/>
          <p:cNvSpPr txBox="1"/>
          <p:nvPr/>
        </p:nvSpPr>
        <p:spPr>
          <a:xfrm>
            <a:off x="1769445" y="8874481"/>
            <a:ext cx="6892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pt-BR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(Q</a:t>
            </a:r>
            <a:r>
              <a:rPr b="0" i="0" lang="pt-BR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ipu, 2020a)</a:t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0" name="Google Shape;330;p33"/>
          <p:cNvSpPr txBox="1"/>
          <p:nvPr/>
        </p:nvSpPr>
        <p:spPr>
          <a:xfrm>
            <a:off x="1769445" y="2733355"/>
            <a:ext cx="15209400" cy="42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pt-BR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 segundo lugar, escolher e entrar em contato com o banco.</a:t>
            </a:r>
            <a:endParaRPr b="1" i="0" sz="4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1" i="0" sz="4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pt-BR" sz="3600" u="none" cap="none" strike="noStrike">
                <a:solidFill>
                  <a:srgbClr val="242625"/>
                </a:solidFill>
                <a:latin typeface="Arial"/>
                <a:ea typeface="Arial"/>
                <a:cs typeface="Arial"/>
                <a:sym typeface="Arial"/>
              </a:rPr>
              <a:t>Após essa primeira etapa, será necessário escolher qual instituição bancária possui os empréstimos mais vantajosos e que se adequem às necessidades e condições financeiras da empresa e entrar em contato com o banco escolhido que ofereça o empréstimo desejado.</a:t>
            </a:r>
            <a:endParaRPr b="0" i="0" sz="3600" u="none" cap="none" strike="noStrike">
              <a:solidFill>
                <a:srgbClr val="24262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Google Shape;335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786051" y="8563925"/>
            <a:ext cx="3500725" cy="1723075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34"/>
          <p:cNvSpPr txBox="1"/>
          <p:nvPr>
            <p:ph idx="1" type="body"/>
          </p:nvPr>
        </p:nvSpPr>
        <p:spPr>
          <a:xfrm>
            <a:off x="3204000" y="553777"/>
            <a:ext cx="118800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pt-BR" sz="480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QUAIS SÃO AS ETAPAS?</a:t>
            </a:r>
            <a:endParaRPr/>
          </a:p>
        </p:txBody>
      </p:sp>
      <p:sp>
        <p:nvSpPr>
          <p:cNvPr id="337" name="Google Shape;337;p34"/>
          <p:cNvSpPr txBox="1"/>
          <p:nvPr/>
        </p:nvSpPr>
        <p:spPr>
          <a:xfrm>
            <a:off x="1570950" y="1634862"/>
            <a:ext cx="15146100" cy="701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pt-BR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Por fim, aguardar a Análise de Crédito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pt-BR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 esperar a instituição bancária entrar em contato.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1" i="0" sz="4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pt-BR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 empreendedor também pode fornecer informações acerca dos motivos pelos quais precisa do dinheiro, </a:t>
            </a:r>
            <a:r>
              <a:rPr b="0" i="0" lang="pt-BR" sz="36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pois o objetivo da aquisição do empréstimo influencia diretamente na decisão do banco de liberar ou não o crédito.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pt-BR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pt-BR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Caso seja possível, o MEI poderá elaborar um planejamento de orçamento com as propostas para quais vai utilizar o dinheiro adquirido e de que forma pretende pagar, essa etapa </a:t>
            </a:r>
            <a:r>
              <a:rPr b="1" i="1" lang="pt-BR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não</a:t>
            </a:r>
            <a:r>
              <a:rPr b="0" i="0" lang="pt-BR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é obrigatória, mas demonstra organização e planejamento.</a:t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34"/>
          <p:cNvSpPr txBox="1"/>
          <p:nvPr/>
        </p:nvSpPr>
        <p:spPr>
          <a:xfrm>
            <a:off x="1570950" y="9117700"/>
            <a:ext cx="6892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pt-BR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b="0" i="0" lang="pt-BR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Qipu, 2020b)</a:t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" name="Google Shape;343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786051" y="8563925"/>
            <a:ext cx="3500725" cy="1723075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35"/>
          <p:cNvSpPr txBox="1"/>
          <p:nvPr>
            <p:ph idx="1" type="body"/>
          </p:nvPr>
        </p:nvSpPr>
        <p:spPr>
          <a:xfrm>
            <a:off x="3204000" y="801041"/>
            <a:ext cx="118800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pt-BR" sz="540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FORMAS DE RECEBIMENTO</a:t>
            </a:r>
            <a:endParaRPr sz="5400">
              <a:solidFill>
                <a:srgbClr val="54545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35"/>
          <p:cNvSpPr txBox="1"/>
          <p:nvPr/>
        </p:nvSpPr>
        <p:spPr>
          <a:xfrm>
            <a:off x="4246549" y="2314646"/>
            <a:ext cx="9536700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i="0" lang="pt-BR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Pessoa Física  x  Pessoa Jurídica</a:t>
            </a:r>
            <a:endParaRPr b="1" i="0" sz="4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6" name="Google Shape;346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5825" y="2314646"/>
            <a:ext cx="3500724" cy="3500703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35"/>
          <p:cNvSpPr txBox="1"/>
          <p:nvPr/>
        </p:nvSpPr>
        <p:spPr>
          <a:xfrm>
            <a:off x="4656413" y="3271092"/>
            <a:ext cx="11880000" cy="26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pt-BR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 o MEI faz seus recebimentos na sua conta pessoal, recomenda-se que o mesmo crie uma conta para empresa e por meio dela faça os seus recebimentos.</a:t>
            </a:r>
            <a:endParaRPr b="0" i="0" sz="4000" u="none" cap="none" strike="noStrik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35"/>
          <p:cNvSpPr txBox="1"/>
          <p:nvPr/>
        </p:nvSpPr>
        <p:spPr>
          <a:xfrm>
            <a:off x="0" y="6707651"/>
            <a:ext cx="81552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pt-BR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Algumas Vantagens:</a:t>
            </a:r>
            <a:endParaRPr b="1" i="0" sz="4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35"/>
          <p:cNvSpPr txBox="1"/>
          <p:nvPr/>
        </p:nvSpPr>
        <p:spPr>
          <a:xfrm>
            <a:off x="1418192" y="7557646"/>
            <a:ext cx="14140200" cy="22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571500" lvl="0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2625"/>
              </a:buClr>
              <a:buSzPts val="3700"/>
              <a:buFont typeface="Arial"/>
              <a:buChar char="•"/>
            </a:pPr>
            <a:r>
              <a:rPr b="0" i="0" lang="pt-BR" sz="4000" u="none" cap="none" strike="noStrike">
                <a:solidFill>
                  <a:srgbClr val="242625"/>
                </a:solidFill>
                <a:latin typeface="Arial"/>
                <a:ea typeface="Arial"/>
                <a:cs typeface="Arial"/>
                <a:sym typeface="Arial"/>
              </a:rPr>
              <a:t>Maior profissionalismo;</a:t>
            </a:r>
            <a:endParaRPr b="0" i="0" sz="4000" u="none" cap="none" strike="noStrike">
              <a:solidFill>
                <a:srgbClr val="24262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71500" lvl="0" marL="5715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42625"/>
              </a:buClr>
              <a:buSzPts val="3700"/>
              <a:buFont typeface="Arial"/>
              <a:buChar char="•"/>
            </a:pPr>
            <a:r>
              <a:rPr b="0" i="0" lang="pt-BR" sz="4000" u="none" cap="none" strike="noStrike">
                <a:solidFill>
                  <a:srgbClr val="242625"/>
                </a:solidFill>
                <a:latin typeface="Arial"/>
                <a:ea typeface="Arial"/>
                <a:cs typeface="Arial"/>
                <a:sym typeface="Arial"/>
              </a:rPr>
              <a:t>Acesso a linhas de crédito;</a:t>
            </a:r>
            <a:endParaRPr b="0" i="0" sz="4000" u="none" cap="none" strike="noStrike">
              <a:solidFill>
                <a:srgbClr val="24262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71500" lvl="0" marL="571500" marR="0" rtl="0" algn="l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rgbClr val="242625"/>
              </a:buClr>
              <a:buSzPts val="3700"/>
              <a:buFont typeface="Arial"/>
              <a:buChar char="•"/>
            </a:pPr>
            <a:r>
              <a:rPr b="0" i="0" lang="pt-BR" sz="4000" u="none" cap="none" strike="noStrike">
                <a:solidFill>
                  <a:srgbClr val="242625"/>
                </a:solidFill>
                <a:latin typeface="Arial"/>
                <a:ea typeface="Arial"/>
                <a:cs typeface="Arial"/>
                <a:sym typeface="Arial"/>
              </a:rPr>
              <a:t>Separação do que é pessoal e o que é da empresa;</a:t>
            </a:r>
            <a:endParaRPr b="0" i="0" sz="4000" u="none" cap="none" strike="noStrike">
              <a:solidFill>
                <a:srgbClr val="24262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" name="Google Shape;354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786051" y="8563925"/>
            <a:ext cx="3500725" cy="1723075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36"/>
          <p:cNvSpPr txBox="1"/>
          <p:nvPr>
            <p:ph idx="1" type="body"/>
          </p:nvPr>
        </p:nvSpPr>
        <p:spPr>
          <a:xfrm>
            <a:off x="1106714" y="1303126"/>
            <a:ext cx="16074600" cy="13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pt-BR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 MEI está </a:t>
            </a:r>
            <a:r>
              <a:rPr b="1" i="1" lang="pt-BR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obrigado</a:t>
            </a:r>
            <a:r>
              <a:rPr b="1" lang="pt-BR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abrir uma conta corrente de </a:t>
            </a:r>
            <a:r>
              <a:rPr b="1" i="1" lang="pt-BR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Pessoa Jurídica</a:t>
            </a:r>
            <a:r>
              <a:rPr b="1" lang="pt-BR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para registro das suas movimentações bancárias?</a:t>
            </a:r>
            <a:endParaRPr b="1"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36"/>
          <p:cNvSpPr txBox="1"/>
          <p:nvPr/>
        </p:nvSpPr>
        <p:spPr>
          <a:xfrm>
            <a:off x="1778642" y="3407316"/>
            <a:ext cx="14730600" cy="40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pt-BR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Não. </a:t>
            </a:r>
            <a:r>
              <a:rPr b="0" i="0" lang="pt-BR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Para realizar movimentações bancárias das receitas e despesas como MEI e usufruir dos benefícios de acesso ao crédito </a:t>
            </a:r>
            <a:r>
              <a:rPr b="0" i="0" lang="pt-BR" sz="36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não é obrigatório abrir uma conta corrente de Pessoa Jurídica.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pt-BR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 entanto, a boa administração da empresa começa a partir da separação daquilo que é </a:t>
            </a:r>
            <a:r>
              <a:rPr b="0" i="1" lang="pt-BR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patrimônio pessoal </a:t>
            </a:r>
            <a:r>
              <a:rPr b="0" i="0" lang="pt-BR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 o que é </a:t>
            </a:r>
            <a:r>
              <a:rPr b="0" i="1" lang="pt-BR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patrimônio da empresa.</a:t>
            </a:r>
            <a:endParaRPr b="0" i="1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36"/>
          <p:cNvSpPr txBox="1"/>
          <p:nvPr/>
        </p:nvSpPr>
        <p:spPr>
          <a:xfrm>
            <a:off x="1756193" y="8897017"/>
            <a:ext cx="6892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pt-BR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(Gov.br</a:t>
            </a:r>
            <a:r>
              <a:rPr b="0" i="0" lang="pt-BR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202</a:t>
            </a:r>
            <a:r>
              <a:rPr lang="pt-BR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</a:t>
            </a:r>
            <a:r>
              <a:rPr b="0" i="0" lang="pt-BR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0"/>
          <p:cNvSpPr/>
          <p:nvPr/>
        </p:nvSpPr>
        <p:spPr>
          <a:xfrm>
            <a:off x="12319001" y="4939957"/>
            <a:ext cx="1854300" cy="1017600"/>
          </a:xfrm>
          <a:prstGeom prst="roundRect">
            <a:avLst>
              <a:gd fmla="val 16667" name="adj"/>
            </a:avLst>
          </a:prstGeom>
          <a:solidFill>
            <a:srgbClr val="C0FF72"/>
          </a:solidFill>
          <a:ln cap="flat" cmpd="sng" w="25400">
            <a:solidFill>
              <a:srgbClr val="C0FF7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0"/>
          <p:cNvSpPr/>
          <p:nvPr/>
        </p:nvSpPr>
        <p:spPr>
          <a:xfrm>
            <a:off x="1333500" y="3759379"/>
            <a:ext cx="14452500" cy="45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1" i="0" lang="pt-BR" sz="7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MEIOS DE RECEBIMENTO E FINANCIAMENTO PARA O</a:t>
            </a:r>
            <a:r>
              <a:rPr b="1" i="0" lang="pt-BR" sz="7200" u="none" cap="none" strike="noStrike">
                <a:solidFill>
                  <a:srgbClr val="000000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 MEI</a:t>
            </a:r>
            <a:r>
              <a:rPr b="1" i="0" lang="pt-BR" sz="7200" u="none" cap="none" strike="noStrike">
                <a:solidFill>
                  <a:srgbClr val="000000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i="0" lang="pt-BR" sz="7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(INCLUINDO LINHAS DE CRÉDITO)</a:t>
            </a:r>
            <a:endParaRPr b="1" i="0" sz="7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t/>
            </a:r>
            <a:endParaRPr b="0" i="0" sz="72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3" name="Google Shape;113;p10"/>
          <p:cNvSpPr/>
          <p:nvPr/>
        </p:nvSpPr>
        <p:spPr>
          <a:xfrm rot="5400000">
            <a:off x="14324373" y="1333500"/>
            <a:ext cx="3581400" cy="914400"/>
          </a:xfrm>
          <a:prstGeom prst="homePlate">
            <a:avLst>
              <a:gd fmla="val 50000" name="adj"/>
            </a:avLst>
          </a:prstGeom>
          <a:solidFill>
            <a:srgbClr val="C0FF72"/>
          </a:solidFill>
          <a:ln cap="flat" cmpd="sng" w="25400">
            <a:solidFill>
              <a:srgbClr val="C0FF7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0"/>
          <p:cNvSpPr txBox="1"/>
          <p:nvPr/>
        </p:nvSpPr>
        <p:spPr>
          <a:xfrm>
            <a:off x="1333500" y="2724946"/>
            <a:ext cx="2451000" cy="6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6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pt-BR" sz="4000" u="none" cap="none" strike="noStrike">
                <a:solidFill>
                  <a:srgbClr val="242625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TEMA 11:</a:t>
            </a:r>
            <a:endParaRPr b="1" i="0" sz="4000" u="none" cap="none" strike="noStrike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pic>
        <p:nvPicPr>
          <p:cNvPr id="115" name="Google Shape;115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786051" y="8563925"/>
            <a:ext cx="3500725" cy="172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" name="Google Shape;362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786051" y="8563925"/>
            <a:ext cx="3500725" cy="1723075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37"/>
          <p:cNvSpPr txBox="1"/>
          <p:nvPr>
            <p:ph idx="1" type="body"/>
          </p:nvPr>
        </p:nvSpPr>
        <p:spPr>
          <a:xfrm>
            <a:off x="3204000" y="781213"/>
            <a:ext cx="118800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pt-BR" sz="440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PRINCIPAIS MEIOS DE RECEBIMENTO</a:t>
            </a:r>
            <a:endParaRPr sz="4400">
              <a:solidFill>
                <a:srgbClr val="54545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37"/>
          <p:cNvSpPr txBox="1"/>
          <p:nvPr/>
        </p:nvSpPr>
        <p:spPr>
          <a:xfrm>
            <a:off x="1386877" y="2425984"/>
            <a:ext cx="7261800" cy="56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742950" lvl="0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373A"/>
              </a:buClr>
              <a:buSzPts val="4200"/>
              <a:buFont typeface="Arial"/>
              <a:buChar char="•"/>
            </a:pPr>
            <a:r>
              <a:rPr b="1" i="0" lang="pt-BR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Cartão de crédito e débito;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76250" lvl="0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373A"/>
              </a:buClr>
              <a:buSzPts val="42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742950" lvl="0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373A"/>
              </a:buClr>
              <a:buSzPts val="4200"/>
              <a:buFont typeface="Arial"/>
              <a:buChar char="•"/>
            </a:pPr>
            <a:r>
              <a:rPr b="1" i="0" lang="pt-BR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Pagamento via Whatsapp;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76250" lvl="0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373A"/>
              </a:buClr>
              <a:buSzPts val="42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742950" lvl="0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373A"/>
              </a:buClr>
              <a:buSzPts val="4200"/>
              <a:buFont typeface="Arial"/>
              <a:buChar char="•"/>
            </a:pPr>
            <a:r>
              <a:rPr b="1" i="0" lang="pt-BR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Transferência Bancária;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76250" lvl="0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373A"/>
              </a:buClr>
              <a:buSzPts val="42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742950" lvl="0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373A"/>
              </a:buClr>
              <a:buSzPts val="4200"/>
              <a:buFont typeface="Arial"/>
              <a:buChar char="•"/>
            </a:pPr>
            <a:r>
              <a:rPr b="1" i="0" lang="pt-BR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Boleto bancário;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76250" lvl="0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373A"/>
              </a:buClr>
              <a:buSzPts val="42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742950" lvl="0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373A"/>
              </a:buClr>
              <a:buSzPts val="4200"/>
              <a:buFont typeface="Arial"/>
              <a:buChar char="•"/>
            </a:pPr>
            <a:r>
              <a:rPr b="1" i="0" lang="pt-BR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PIX;</a:t>
            </a:r>
            <a:endParaRPr b="1" sz="3600">
              <a:solidFill>
                <a:schemeClr val="dk1"/>
              </a:solidFill>
            </a:endParaRPr>
          </a:p>
        </p:txBody>
      </p:sp>
      <p:sp>
        <p:nvSpPr>
          <p:cNvPr id="365" name="Google Shape;365;p37"/>
          <p:cNvSpPr txBox="1"/>
          <p:nvPr/>
        </p:nvSpPr>
        <p:spPr>
          <a:xfrm>
            <a:off x="9144000" y="2425984"/>
            <a:ext cx="9247500" cy="62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742950" lvl="0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373A"/>
              </a:buClr>
              <a:buSzPts val="4200"/>
              <a:buFont typeface="Arial"/>
              <a:buChar char="•"/>
            </a:pPr>
            <a:r>
              <a:rPr b="1" i="0" lang="pt-BR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Carteiras digitais;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76250" lvl="0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373A"/>
              </a:buClr>
              <a:buSzPts val="42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742950" lvl="0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373A"/>
              </a:buClr>
              <a:buSzPts val="4200"/>
              <a:buFont typeface="Arial"/>
              <a:buChar char="•"/>
            </a:pPr>
            <a:r>
              <a:rPr b="1" i="0" lang="pt-BR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Cheque;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76250" lvl="0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373A"/>
              </a:buClr>
              <a:buSzPts val="42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742950" lvl="0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373A"/>
              </a:buClr>
              <a:buSzPts val="4200"/>
              <a:buFont typeface="Arial"/>
              <a:buChar char="•"/>
            </a:pPr>
            <a:r>
              <a:rPr b="1" i="0" lang="pt-BR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Intermediários (no e-commerce);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76250" lvl="0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373A"/>
              </a:buClr>
              <a:buSzPts val="42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742950" lvl="0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373A"/>
              </a:buClr>
              <a:buSzPts val="4200"/>
              <a:buFont typeface="Arial"/>
              <a:buChar char="•"/>
            </a:pPr>
            <a:r>
              <a:rPr b="1" i="0" lang="pt-BR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Pagamentos por aproximação;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76250" lvl="0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373A"/>
              </a:buClr>
              <a:buSzPts val="42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742950" lvl="0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373A"/>
              </a:buClr>
              <a:buSzPts val="4200"/>
              <a:buFont typeface="Arial"/>
              <a:buChar char="•"/>
            </a:pPr>
            <a:r>
              <a:rPr b="1" i="0" lang="pt-BR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Crediário;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76250" lvl="0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373A"/>
              </a:buClr>
              <a:buSzPts val="42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742950" lvl="0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373A"/>
              </a:buClr>
              <a:buSzPts val="4200"/>
              <a:buFont typeface="Arial"/>
              <a:buChar char="•"/>
            </a:pPr>
            <a:r>
              <a:rPr b="1" i="0" lang="pt-BR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QR Code.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8"/>
          <p:cNvSpPr txBox="1"/>
          <p:nvPr>
            <p:ph type="title"/>
          </p:nvPr>
        </p:nvSpPr>
        <p:spPr>
          <a:xfrm>
            <a:off x="315355" y="462274"/>
            <a:ext cx="176574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sz="4400">
                <a:latin typeface="Arial"/>
                <a:ea typeface="Arial"/>
                <a:cs typeface="Arial"/>
                <a:sym typeface="Arial"/>
              </a:rPr>
              <a:t>MEIOS DE RECEBIMENTOS MAIS USADOS PELOS BRASILEIROS</a:t>
            </a:r>
            <a:endParaRPr sz="4400"/>
          </a:p>
        </p:txBody>
      </p:sp>
      <p:pic>
        <p:nvPicPr>
          <p:cNvPr id="371" name="Google Shape;371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530121" y="1077211"/>
            <a:ext cx="18354703" cy="9587396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Google Shape;372;p38"/>
          <p:cNvSpPr txBox="1"/>
          <p:nvPr>
            <p:ph idx="2" type="body"/>
          </p:nvPr>
        </p:nvSpPr>
        <p:spPr>
          <a:xfrm>
            <a:off x="3989092" y="9425462"/>
            <a:ext cx="10309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(Agência SEBRAE de Notícias Nacional, 2025)</a:t>
            </a:r>
            <a:endParaRPr sz="2800">
              <a:solidFill>
                <a:srgbClr val="7F7F7F"/>
              </a:solidFill>
            </a:endParaRPr>
          </a:p>
        </p:txBody>
      </p:sp>
      <p:pic>
        <p:nvPicPr>
          <p:cNvPr id="373" name="Google Shape;373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786051" y="8563925"/>
            <a:ext cx="3500725" cy="172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39"/>
          <p:cNvSpPr txBox="1"/>
          <p:nvPr>
            <p:ph type="title"/>
          </p:nvPr>
        </p:nvSpPr>
        <p:spPr>
          <a:xfrm>
            <a:off x="2046172" y="372159"/>
            <a:ext cx="14195700" cy="11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MEIOS DE RECEBIMENTO QUE POSSUEM MENORES TAXAS DE CONTRIBUIÇÃO OU DE MENSALIDADE</a:t>
            </a: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p39"/>
          <p:cNvSpPr txBox="1"/>
          <p:nvPr>
            <p:ph idx="2" type="body"/>
          </p:nvPr>
        </p:nvSpPr>
        <p:spPr>
          <a:xfrm>
            <a:off x="4735772" y="6963472"/>
            <a:ext cx="7955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Fonte: autores</a:t>
            </a:r>
            <a:r>
              <a:rPr lang="pt-BR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2024</a:t>
            </a:r>
            <a:endParaRPr sz="3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80" name="Google Shape;380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786051" y="8563925"/>
            <a:ext cx="3500725" cy="172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39"/>
          <p:cNvPicPr preferRelativeResize="0"/>
          <p:nvPr/>
        </p:nvPicPr>
        <p:blipFill rotWithShape="1">
          <a:blip r:embed="rId4">
            <a:alphaModFix/>
          </a:blip>
          <a:srcRect b="13534" l="856" r="1995" t="-1210"/>
          <a:stretch/>
        </p:blipFill>
        <p:spPr>
          <a:xfrm>
            <a:off x="4735773" y="2327573"/>
            <a:ext cx="9280477" cy="44007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6" name="Google Shape;386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786051" y="8563925"/>
            <a:ext cx="3500725" cy="1723075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Google Shape;387;p40"/>
          <p:cNvSpPr txBox="1"/>
          <p:nvPr>
            <p:ph idx="1" type="body"/>
          </p:nvPr>
        </p:nvSpPr>
        <p:spPr>
          <a:xfrm>
            <a:off x="3203999" y="983699"/>
            <a:ext cx="118800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pt-BR" sz="540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CONCLUSÃO</a:t>
            </a:r>
            <a:endParaRPr sz="5400">
              <a:solidFill>
                <a:srgbClr val="54545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40"/>
          <p:cNvSpPr txBox="1"/>
          <p:nvPr/>
        </p:nvSpPr>
        <p:spPr>
          <a:xfrm>
            <a:off x="1737836" y="2533025"/>
            <a:ext cx="14812200" cy="57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pt-BR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Desse modo, podemos perceber que existem diversos tipos de empréstimos e meios de recebimento para o MEI no Brasil. </a:t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pt-BR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 entanto, é necessário que o Microempreendedor analise suas opções e realize um planejamento antes de realizar qualquer tipo de tomada de decisão.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pt-BR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Além disso, antes de escolher a linha de crédito ou os métodos de recebimento, é importante avaliar quais se encaixam melhor no negócio e atendem as necessidades do seu público-alvo.</a:t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p40"/>
          <p:cNvSpPr txBox="1"/>
          <p:nvPr/>
        </p:nvSpPr>
        <p:spPr>
          <a:xfrm>
            <a:off x="745825" y="8863300"/>
            <a:ext cx="68922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rgbClr val="54545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4" name="Google Shape;394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786051" y="8563925"/>
            <a:ext cx="3500725" cy="1723075"/>
          </a:xfrm>
          <a:prstGeom prst="rect">
            <a:avLst/>
          </a:prstGeom>
          <a:noFill/>
          <a:ln>
            <a:noFill/>
          </a:ln>
        </p:spPr>
      </p:pic>
      <p:sp>
        <p:nvSpPr>
          <p:cNvPr id="395" name="Google Shape;395;p41"/>
          <p:cNvSpPr txBox="1"/>
          <p:nvPr>
            <p:ph idx="1" type="body"/>
          </p:nvPr>
        </p:nvSpPr>
        <p:spPr>
          <a:xfrm>
            <a:off x="3204000" y="731215"/>
            <a:ext cx="11880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pt-BR" sz="400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REFERÊNCIAS</a:t>
            </a:r>
            <a:endParaRPr sz="4000">
              <a:solidFill>
                <a:srgbClr val="54545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41"/>
          <p:cNvSpPr txBox="1"/>
          <p:nvPr/>
        </p:nvSpPr>
        <p:spPr>
          <a:xfrm>
            <a:off x="844425" y="1808775"/>
            <a:ext cx="13702800" cy="9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pt-BR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BORNIA, Antônio Cezar. A utilização do método da unidade de esforço de  produção na quantificação das perdas internas da empresa. In Anais do  Congresso Brasileiro de Custos-ABC, 1995</a:t>
            </a:r>
            <a:endParaRPr b="0" i="0" sz="2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pt-BR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BORNIA, Antônio Cezar. Análise gerencial de custos: aplicação em  empresas modernas. São Paulo: Atlas, 2010.</a:t>
            </a:r>
            <a:endParaRPr b="0" i="0" sz="2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pt-BR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CLEMENTE, Ademir, RODRIGUES, Ronaldo dos Santos Alves, &amp; Souza, Alceu. </a:t>
            </a:r>
            <a:endParaRPr b="0" i="0" sz="2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pt-BR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Regime Concorrencial e Contabilização de Perdas: Possíveis Consequências. ABCustos, São Leopoldo: Associação Brasileira de Custos, v. 16, n. 2, p. 50-81, Neoway, 2021. </a:t>
            </a:r>
            <a:endParaRPr b="0" i="0" sz="2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pt-BR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CRC SP. Conselho Regional de Contabilidade de São Paulo. Custo como ferramenta gerencial 8. São Paulo: Atlas, 1995. </a:t>
            </a:r>
            <a:endParaRPr b="0" i="0" sz="2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pt-BR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GONÇALVES Eugênio Celso. BATISTA, Antônio Eustáquio. Contabilidade Geral. São Paulo: Atlas, 1996. </a:t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pt-BR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pt-BR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p41"/>
          <p:cNvSpPr txBox="1"/>
          <p:nvPr/>
        </p:nvSpPr>
        <p:spPr>
          <a:xfrm>
            <a:off x="703125" y="9486600"/>
            <a:ext cx="68922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rgbClr val="54545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2" name="Google Shape;402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786051" y="8563925"/>
            <a:ext cx="3500725" cy="1723075"/>
          </a:xfrm>
          <a:prstGeom prst="rect">
            <a:avLst/>
          </a:prstGeom>
          <a:noFill/>
          <a:ln>
            <a:noFill/>
          </a:ln>
        </p:spPr>
      </p:pic>
      <p:sp>
        <p:nvSpPr>
          <p:cNvPr id="403" name="Google Shape;403;p42"/>
          <p:cNvSpPr txBox="1"/>
          <p:nvPr>
            <p:ph idx="1" type="body"/>
          </p:nvPr>
        </p:nvSpPr>
        <p:spPr>
          <a:xfrm>
            <a:off x="3204000" y="573673"/>
            <a:ext cx="11880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pt-BR" sz="400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REFERÊNCIAS</a:t>
            </a:r>
            <a:endParaRPr sz="4000">
              <a:solidFill>
                <a:srgbClr val="54545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42"/>
          <p:cNvSpPr txBox="1"/>
          <p:nvPr/>
        </p:nvSpPr>
        <p:spPr>
          <a:xfrm>
            <a:off x="642562" y="1578993"/>
            <a:ext cx="13990800" cy="880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pt-BR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GOULART, Marselle; ROSA, Luciano. O Tratamento Contábil Das Perdas Ocorridas No Processo Produtivo Como Elemento De Qualidade. In: Anais do Congresso Brasileiro de Custos-ABC. 2004. </a:t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pt-BR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HORNGREN, Charles T., FOSTER, George, DATAR, Srikant, M. Contabilidade de custos. 9. ed. Rio de Janeiro: LTC, 2000. </a:t>
            </a:r>
            <a:endParaRPr b="0" i="0" sz="2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pt-BR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LEONEL, Silas Oliveira. Receitas, Despesas, Perdas e Ganhos. Maringá, 2007.</a:t>
            </a:r>
            <a:endParaRPr b="0" i="0" sz="2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pt-BR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MAHER, Michael. Contabilidade de custos: criando valor para a administração. Atlas, 2001. </a:t>
            </a:r>
            <a:endParaRPr b="0" i="0" sz="2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pt-BR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MARTINS, Eliseu. Contabilidade de custos. 9. ed. São Paulo: Atlas, 2003. </a:t>
            </a:r>
            <a:endParaRPr b="0" i="0" sz="2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pt-BR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pt-BR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SÁ, Antônio Lopes de. História geral e das doutrinas da contabilidade. 1.ed. - 6. reimpr. - São Paulo: Atlas, 2007.</a:t>
            </a:r>
            <a:endParaRPr b="0" i="0" sz="2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pt-BR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pt-BR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SWERTS, Gabriela Barreto Araújo. A teoria das receitas e despesas. Revista de Contabilidade do Mestrado em Ciências Contábeis da UERJ, v. 5, n. 2, p. 48-60, 2013.</a:t>
            </a:r>
            <a:r>
              <a:rPr b="0" i="0" lang="pt-BR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pt-BR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42"/>
          <p:cNvSpPr txBox="1"/>
          <p:nvPr/>
        </p:nvSpPr>
        <p:spPr>
          <a:xfrm>
            <a:off x="745825" y="8863300"/>
            <a:ext cx="68922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rgbClr val="54545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" name="Google Shape;410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786051" y="8563925"/>
            <a:ext cx="3500725" cy="1723075"/>
          </a:xfrm>
          <a:prstGeom prst="rect">
            <a:avLst/>
          </a:prstGeom>
          <a:noFill/>
          <a:ln>
            <a:noFill/>
          </a:ln>
        </p:spPr>
      </p:pic>
      <p:sp>
        <p:nvSpPr>
          <p:cNvPr id="411" name="Google Shape;411;p43"/>
          <p:cNvSpPr txBox="1"/>
          <p:nvPr>
            <p:ph idx="1" type="body"/>
          </p:nvPr>
        </p:nvSpPr>
        <p:spPr>
          <a:xfrm>
            <a:off x="3204000" y="473675"/>
            <a:ext cx="11880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pt-BR" sz="400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REFERÊNCIAS</a:t>
            </a:r>
            <a:endParaRPr sz="4000">
              <a:solidFill>
                <a:srgbClr val="54545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p43"/>
          <p:cNvSpPr txBox="1"/>
          <p:nvPr/>
        </p:nvSpPr>
        <p:spPr>
          <a:xfrm>
            <a:off x="844425" y="1336335"/>
            <a:ext cx="14239500" cy="105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pt-BR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 formas de pagamento e como escolher a ideal para o MEI! Emitte Blog. Disponível em: &lt;https://blog.emitte.com.br/formas-de-pagamento/&gt;. Acesso em: 25 fev. 2023. </a:t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pt-BR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WALTER, Ribeiro. CREDMEI - Como funciona o empréstimo para MEI? Disponível em: &lt;https://www.portalmei.org/credmei-como-funciona/&gt;. Acesso em: 23 fev. 2023. </a:t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pt-BR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pt-BR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CUNHA, Thainá. Linha de crédito para MEI: veja qual a melhor e como conseguir! iDinheiro. </a:t>
            </a:r>
            <a:r>
              <a:rPr lang="pt-BR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iDinheiro, 2022. </a:t>
            </a:r>
            <a:r>
              <a:rPr b="0" i="0" lang="pt-BR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Disponível em: &lt;https://www.idinheiro.com.br/negocios/linhade-credito-para-mei/&gt;. Acesso em: 23 fev. 2023. </a:t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pt-BR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pt-BR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BNDS: Para sua micro, empresa ou média empresa ir mais longe. BNDS, 202</a:t>
            </a:r>
            <a:r>
              <a:rPr lang="pt-BR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4a</a:t>
            </a:r>
            <a:r>
              <a:rPr b="0" i="0" lang="pt-BR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Disponível na Internet via correio eletrônico: </a:t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pt-BR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&lt;https://www.bndes.gov.br/wps/wcm/connect/site/4a582aaf-72ce-47df-938be7b8c5cb2a6f/%5BSemLogo%5D+Folheto-cartao-bndes-junho-</a:t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pt-BR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2017.pdf?MOD=AJPERES&amp;CVID=o9q.x9P&gt;. junho/2017. Acesso em 25 fev. 2023. </a:t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pt-BR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pt-BR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Como conseguir empréstimo para MEI: um passo a passo com as 3 etapas fundamentais. Qipu, 2020</a:t>
            </a:r>
            <a:r>
              <a:rPr lang="pt-BR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b. </a:t>
            </a:r>
            <a:r>
              <a:rPr b="0" i="0" lang="pt-BR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Disponível em: &lt;https://www.qipu.com.br//blog/como-conseguiremprestimo-para-mei&gt;. Acesso em: 25 fev. 2023. </a:t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pt-BR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pt-BR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p43"/>
          <p:cNvSpPr txBox="1"/>
          <p:nvPr/>
        </p:nvSpPr>
        <p:spPr>
          <a:xfrm>
            <a:off x="745825" y="8863300"/>
            <a:ext cx="68922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rgbClr val="54545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8" name="Google Shape;418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786051" y="8563925"/>
            <a:ext cx="3500725" cy="1723075"/>
          </a:xfrm>
          <a:prstGeom prst="rect">
            <a:avLst/>
          </a:prstGeom>
          <a:noFill/>
          <a:ln>
            <a:noFill/>
          </a:ln>
        </p:spPr>
      </p:pic>
      <p:sp>
        <p:nvSpPr>
          <p:cNvPr id="419" name="Google Shape;419;p44"/>
          <p:cNvSpPr txBox="1"/>
          <p:nvPr>
            <p:ph idx="1" type="body"/>
          </p:nvPr>
        </p:nvSpPr>
        <p:spPr>
          <a:xfrm>
            <a:off x="3204000" y="553521"/>
            <a:ext cx="11880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pt-BR" sz="400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REFERÊNCIAS</a:t>
            </a:r>
            <a:endParaRPr sz="4000">
              <a:solidFill>
                <a:srgbClr val="54545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Google Shape;420;p44"/>
          <p:cNvSpPr txBox="1"/>
          <p:nvPr/>
        </p:nvSpPr>
        <p:spPr>
          <a:xfrm>
            <a:off x="844451" y="1484621"/>
            <a:ext cx="13941600" cy="932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pt-BR" sz="2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BNDES - Como Contratar o Microcrédito. BNDES, 2024b. Disponível em: &lt;https://pitbr.com/bndescomo-contratar-o-microcredito/&gt;. Acesso em: 26 fev. 2023. </a:t>
            </a:r>
            <a:endParaRPr b="0" i="0" sz="27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pt-BR" sz="2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0" i="0" sz="27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pt-BR" sz="2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BNDES libera até R$ 21 mil em empréstimo para MEI. BNDS, 2024b. Disponível em: &lt;https://concursosnobrasil.com/noticia/2022/11/29/bndes-libera-ate-r-21-mil-ememprestimo-para-mei/&gt;. Acesso em: 25 fev. 2023. </a:t>
            </a:r>
            <a:endParaRPr b="0" i="0" sz="27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pt-BR" sz="2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0" i="0" sz="27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pt-BR" sz="2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 formas de pagamento e como escolher a ideal para o MEI! Emitte Blog. Disponível em: &lt;https://blog.emitte.com.br/formas-de-pagamento/&gt;. Acesso em: 23 fev. 2023. </a:t>
            </a:r>
            <a:endParaRPr b="0" i="0" sz="27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pt-BR" sz="2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MAISMEI. Qual os melhores meios de pagamento para MEI? Qual os melhores meios de pagamento para MEI? Disponível em: &lt;https://www.maismei.com.br/blog/https:/www.maismei.com.br&gt;. Acesso em: 24 fev. 2023. </a:t>
            </a:r>
            <a:endParaRPr b="0" i="0" sz="27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pt-BR" sz="2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0" i="0" sz="27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pt-BR" sz="2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Brasileiro triplica uso de pagamento pelo celular | Radar. VEJA. Disponível em: &lt;https://veja.abril.com.br/coluna/radar/brasileiro-triplica-uso-de-pagamento-pelocelular/&gt;. Acesso em: 25 fev. 2023. </a:t>
            </a:r>
            <a:endParaRPr b="0" i="0" sz="27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sz="2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pt-BR" sz="2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Mobills. Bancos que fazem empréstimos para negativados. Mobills, 2025. Disponível em: </a:t>
            </a:r>
            <a:r>
              <a:rPr lang="pt-BR" sz="27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https://www.mobills.com.br/blog/emprestimo/bancos-que-fazem-emprestimo-para-negativados/</a:t>
            </a:r>
            <a:r>
              <a:rPr lang="pt-BR" sz="2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Acesso em: 24 de fev. de 2023.</a:t>
            </a:r>
            <a:endParaRPr b="0" i="0" sz="27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Google Shape;421;p44"/>
          <p:cNvSpPr txBox="1"/>
          <p:nvPr/>
        </p:nvSpPr>
        <p:spPr>
          <a:xfrm>
            <a:off x="745825" y="8863300"/>
            <a:ext cx="68922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rgbClr val="54545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6" name="Google Shape;426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787276" y="8563925"/>
            <a:ext cx="3500725" cy="1723075"/>
          </a:xfrm>
          <a:prstGeom prst="rect">
            <a:avLst/>
          </a:prstGeom>
          <a:noFill/>
          <a:ln>
            <a:noFill/>
          </a:ln>
        </p:spPr>
      </p:pic>
      <p:sp>
        <p:nvSpPr>
          <p:cNvPr id="427" name="Google Shape;427;p45"/>
          <p:cNvSpPr txBox="1"/>
          <p:nvPr>
            <p:ph idx="1" type="body"/>
          </p:nvPr>
        </p:nvSpPr>
        <p:spPr>
          <a:xfrm>
            <a:off x="3204000" y="233584"/>
            <a:ext cx="11880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pt-BR" sz="400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REFERÊNCIAS</a:t>
            </a:r>
            <a:endParaRPr sz="4000">
              <a:solidFill>
                <a:srgbClr val="54545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p45"/>
          <p:cNvSpPr txBox="1"/>
          <p:nvPr/>
        </p:nvSpPr>
        <p:spPr>
          <a:xfrm>
            <a:off x="920475" y="686225"/>
            <a:ext cx="15027000" cy="837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pt-BR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Microcrédito do BNB para mulheres já liberou R$ 500 milhões em 2022 - Portal Banco do Nordeste. </a:t>
            </a:r>
            <a:endParaRPr b="0" i="0" sz="2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pt-BR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Disponível em: &lt;https://www.bnb.gov.br/web/guest/imprensa/noticias/-/asset_publisher/QGdgGhxvRtMv/content/microcr%C3%A9dito-do-bnb-para-mulheres-j%C3%A1-liberou-r-500-milh%C3%B5es-em-2022/44540&gt;. Acesso em: 14 abr. 2023.</a:t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pt-BR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Mulheres no Topo – Banco do Brasil. </a:t>
            </a:r>
            <a:endParaRPr b="0" i="0" sz="2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pt-BR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Disponível em: &lt;https://www.bb.com.br/site/pro-seu-negocio/mulheres-no-topo/&gt;. Acesso em: 16 abr. 2023.</a:t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pt-BR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Crediamigo Delas - Microcrédito Urbano - Produtos e Serviços - Portal Banco do Nordeste. </a:t>
            </a:r>
            <a:endParaRPr b="0" i="0" sz="2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pt-BR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Disponível em: &lt;https://bnb.gov.br/crediamigo-delas&gt;. Acesso em: 16 abr. 2023.</a:t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pt-BR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LINHA DE CRÉDITO - PESSOA JURÍDICA</a:t>
            </a:r>
            <a:endParaRPr b="0" i="0" sz="2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pt-BR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Disponível em: &lt;https://www.desenvolve-al.com.br/linhas-de-credito/pessoa-juridica/&gt;. Acesso em: 23/07/2023</a:t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pt-BR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Governo lança programa Crédito do Trabalhador do Turismo nesta segunda-feira </a:t>
            </a:r>
            <a:r>
              <a:rPr lang="pt-BR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(22). Alagoas, 2023a.</a:t>
            </a:r>
            <a:endParaRPr b="0" i="0" sz="2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pt-BR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Disponível em: &lt;https://alagoas.al.gov.br/noticia/governo-lanca-programa-credito-do-trabalhador-do-turismo-nesta-segunda-feira-22&gt;. Acesso em: 23/07/2023</a:t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9" name="Google Shape;429;p45"/>
          <p:cNvSpPr txBox="1"/>
          <p:nvPr/>
        </p:nvSpPr>
        <p:spPr>
          <a:xfrm>
            <a:off x="2190650" y="9025263"/>
            <a:ext cx="68922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rgbClr val="54545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4" name="Google Shape;434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786051" y="8563925"/>
            <a:ext cx="3500725" cy="1723075"/>
          </a:xfrm>
          <a:prstGeom prst="rect">
            <a:avLst/>
          </a:prstGeom>
          <a:noFill/>
          <a:ln>
            <a:noFill/>
          </a:ln>
        </p:spPr>
      </p:pic>
      <p:sp>
        <p:nvSpPr>
          <p:cNvPr id="435" name="Google Shape;435;p46"/>
          <p:cNvSpPr txBox="1"/>
          <p:nvPr>
            <p:ph idx="1" type="body"/>
          </p:nvPr>
        </p:nvSpPr>
        <p:spPr>
          <a:xfrm>
            <a:off x="3204000" y="489684"/>
            <a:ext cx="11880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pt-BR" sz="400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REFERÊNCIAS</a:t>
            </a:r>
            <a:endParaRPr sz="4000">
              <a:solidFill>
                <a:srgbClr val="54545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Google Shape;436;p46"/>
          <p:cNvSpPr txBox="1"/>
          <p:nvPr/>
        </p:nvSpPr>
        <p:spPr>
          <a:xfrm>
            <a:off x="673600" y="1344770"/>
            <a:ext cx="150270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pt-BR" sz="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Crédito do Trabalhador do Turismo: saiba como ter acesso ao benefício com condições especiais de pagamento – Alagoas.al.gov.br. Alagoas, 2023b. Disponível em: &lt;https://alagoas.al.gov.br/noticia/credito-do-trabalhador-do-turismo-saiba-como-ter-acesso-ao-beneficio-com-condicoes-especiais-de-pagamento#:~:text=Para%20ter%20acesso%20aos%20empr%C3%A9stimos,%2F%2098833%2D5856%20%2F%20988845212&gt;. Acesso em: 23 jul. 2023.</a:t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7" name="Google Shape;437;p46"/>
          <p:cNvSpPr txBox="1"/>
          <p:nvPr/>
        </p:nvSpPr>
        <p:spPr>
          <a:xfrm>
            <a:off x="673600" y="8877750"/>
            <a:ext cx="68922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rgbClr val="54545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p46"/>
          <p:cNvSpPr txBox="1"/>
          <p:nvPr/>
        </p:nvSpPr>
        <p:spPr>
          <a:xfrm>
            <a:off x="673600" y="3842200"/>
            <a:ext cx="17613300" cy="69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pt-BR" sz="2700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Empréstimo para MEI com taxas a partir de 1,09%. (n.d.). Creditas. Retrieved March 18, 2024, from </a:t>
            </a:r>
            <a:r>
              <a:rPr b="0" i="0" lang="pt-BR" sz="2700" cap="none" strike="noStrike">
                <a:solidFill>
                  <a:schemeClr val="hlink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https://www.creditas.com/emprestimo-mei</a:t>
            </a:r>
            <a:endParaRPr b="0" i="0" sz="2700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700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pt-BR" sz="2700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Cashme: conheça as vantagens e faça uma simulação. (n.d.). Com.br. Retrieved March 18, 2024, from https://www.serasa.com.br/credito/emprestimos/cashme/</a:t>
            </a:r>
            <a:endParaRPr b="0" i="0" sz="2700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br>
              <a:rPr b="0" i="0" lang="pt-BR" sz="2700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pt-BR" sz="2700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Empréstimo com Garantia de Imóvel Usecasa – Santander. (n.d.). Santander Financiamentos.Retrieved March 18, 2024, from </a:t>
            </a:r>
            <a:r>
              <a:rPr b="0" i="0" lang="pt-BR" sz="2700" cap="none" strike="noStrike">
                <a:solidFill>
                  <a:schemeClr val="hlink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https://www.santander.com.br/hotsite/emprestimo-garantia-imovel-usecasa/</a:t>
            </a:r>
            <a:endParaRPr b="0" i="0" sz="2700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700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pt-BR" sz="2700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CONTABILIZEI.</a:t>
            </a:r>
            <a:r>
              <a:rPr lang="pt-BR" sz="27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0" lang="pt-BR" sz="2700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 que é capital de giro?</a:t>
            </a:r>
            <a:r>
              <a:rPr b="0" i="0" lang="pt-BR" sz="2700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Contabilizei, 2023. Disponível em: </a:t>
            </a:r>
            <a:r>
              <a:rPr b="0" i="0" lang="pt-BR" sz="2700" cap="none" strike="noStrike">
                <a:solidFill>
                  <a:schemeClr val="hlink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6"/>
              </a:rPr>
              <a:t>https://www.contabilizei.com.br/contabilidade-online/capital-de-giro/</a:t>
            </a:r>
            <a:endParaRPr b="0" i="0" sz="2700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br>
              <a:rPr b="0" i="0" lang="pt-BR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786051" y="8563925"/>
            <a:ext cx="3500725" cy="1723075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1"/>
          <p:cNvSpPr txBox="1"/>
          <p:nvPr>
            <p:ph idx="1" type="body"/>
          </p:nvPr>
        </p:nvSpPr>
        <p:spPr>
          <a:xfrm>
            <a:off x="700100" y="273600"/>
            <a:ext cx="8357100" cy="99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pt-BR" sz="230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                                          </a:t>
            </a:r>
            <a:r>
              <a:rPr b="1" lang="pt-BR" sz="230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INTEGRANTES </a:t>
            </a:r>
            <a:endParaRPr b="1" sz="2300">
              <a:solidFill>
                <a:srgbClr val="54545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pt-BR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Aisha Rayane Cavalcante Lima</a:t>
            </a:r>
            <a:endParaRPr b="1" sz="2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2625"/>
              </a:buClr>
              <a:buSzPts val="4000"/>
              <a:buNone/>
            </a:pPr>
            <a:r>
              <a:rPr i="1" lang="pt-BR" sz="23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aisha.lima@feac.ufal.br</a:t>
            </a:r>
            <a:endParaRPr i="1" sz="23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2625"/>
              </a:buClr>
              <a:buSzPts val="4000"/>
              <a:buNone/>
            </a:pPr>
            <a:r>
              <a:t/>
            </a:r>
            <a:endParaRPr b="1" sz="2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pt-BR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Aline Regina da Silva</a:t>
            </a:r>
            <a:endParaRPr b="1" sz="2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2625"/>
              </a:buClr>
              <a:buSzPts val="4000"/>
              <a:buNone/>
            </a:pPr>
            <a:r>
              <a:rPr i="1" lang="pt-BR" sz="23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aline.regina@feac.ufal.br</a:t>
            </a:r>
            <a:endParaRPr i="1" sz="2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2625"/>
              </a:buClr>
              <a:buSzPts val="4000"/>
              <a:buNone/>
            </a:pPr>
            <a:r>
              <a:t/>
            </a:r>
            <a:endParaRPr sz="2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pt-BR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Antonio Marcos Barboza da Silva Segundo</a:t>
            </a:r>
            <a:endParaRPr b="1" sz="2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2625"/>
              </a:buClr>
              <a:buSzPts val="4000"/>
              <a:buNone/>
            </a:pPr>
            <a:r>
              <a:rPr i="1" lang="pt-BR" sz="23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antonio.segundo@feac.ufal.br</a:t>
            </a:r>
            <a:endParaRPr i="1" sz="2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2625"/>
              </a:buClr>
              <a:buSzPts val="4000"/>
              <a:buNone/>
            </a:pPr>
            <a:r>
              <a:t/>
            </a:r>
            <a:endParaRPr sz="2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pt-BR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Gabriel Jordan Ataide</a:t>
            </a:r>
            <a:endParaRPr b="1" sz="2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2625"/>
              </a:buClr>
              <a:buSzPts val="4000"/>
              <a:buNone/>
            </a:pPr>
            <a:r>
              <a:rPr i="1" lang="pt-BR" sz="23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gabriel.passos@feac.ufal.br</a:t>
            </a:r>
            <a:endParaRPr i="1" sz="2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2625"/>
              </a:buClr>
              <a:buSzPts val="4000"/>
              <a:buNone/>
            </a:pPr>
            <a:r>
              <a:t/>
            </a:r>
            <a:endParaRPr sz="2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pt-BR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Jaya Louedy Hounkponou</a:t>
            </a:r>
            <a:endParaRPr b="1" sz="2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2625"/>
              </a:buClr>
              <a:buSzPts val="4000"/>
              <a:buNone/>
            </a:pPr>
            <a:r>
              <a:rPr i="1" lang="pt-BR" sz="23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jaya.hounkponou@feac.ufal.br</a:t>
            </a:r>
            <a:endParaRPr i="1" sz="2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2625"/>
              </a:buClr>
              <a:buSzPts val="4000"/>
              <a:buNone/>
            </a:pPr>
            <a:r>
              <a:t/>
            </a:r>
            <a:endParaRPr sz="2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pt-BR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Karla Vanessa Santos Soares de Barros</a:t>
            </a:r>
            <a:endParaRPr b="1" sz="2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2625"/>
              </a:buClr>
              <a:buSzPts val="4000"/>
              <a:buNone/>
            </a:pPr>
            <a:r>
              <a:rPr i="1" lang="pt-BR" sz="23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9"/>
              </a:rPr>
              <a:t>karla.barros@feac.ufal.br</a:t>
            </a:r>
            <a:endParaRPr i="1" sz="23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2625"/>
              </a:buClr>
              <a:buSzPts val="4000"/>
              <a:buNone/>
            </a:pPr>
            <a:r>
              <a:t/>
            </a:r>
            <a:endParaRPr i="1" sz="23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2625"/>
              </a:buClr>
              <a:buSzPts val="4000"/>
              <a:buNone/>
            </a:pPr>
            <a:r>
              <a:rPr b="1" lang="pt-BR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Carla Gabrielle Archanjo Silva</a:t>
            </a:r>
            <a:endParaRPr b="1" sz="2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2625"/>
              </a:buClr>
              <a:buSzPts val="4000"/>
              <a:buNone/>
            </a:pPr>
            <a:r>
              <a:rPr i="1" lang="pt-BR" sz="23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carla.archanjo@feac.ufal.br</a:t>
            </a:r>
            <a:endParaRPr i="1" sz="23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2625"/>
              </a:buClr>
              <a:buSzPts val="4000"/>
              <a:buNone/>
            </a:pPr>
            <a:r>
              <a:t/>
            </a:r>
            <a:endParaRPr i="1" sz="23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2625"/>
              </a:buClr>
              <a:buSzPts val="4000"/>
              <a:buNone/>
            </a:pPr>
            <a:r>
              <a:rPr b="1" lang="pt-BR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Tiago Danniel Matias dos Santos</a:t>
            </a:r>
            <a:r>
              <a:rPr i="1" lang="pt-BR" sz="23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i="1" sz="23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2625"/>
              </a:buClr>
              <a:buSzPts val="4000"/>
              <a:buNone/>
            </a:pPr>
            <a:r>
              <a:rPr i="1" lang="pt-BR" sz="23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tiago.matias@iqb.ufal.br</a:t>
            </a:r>
            <a:r>
              <a:rPr i="1" lang="pt-BR" sz="23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i="1" sz="23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2625"/>
              </a:buClr>
              <a:buSzPts val="4000"/>
              <a:buNone/>
            </a:pPr>
            <a:r>
              <a:t/>
            </a:r>
            <a:endParaRPr i="1" sz="23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2625"/>
              </a:buClr>
              <a:buSzPts val="4000"/>
              <a:buNone/>
            </a:pPr>
            <a:r>
              <a:rPr b="1" lang="pt-BR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Glauber Vinicius Fernandes dos Santos</a:t>
            </a:r>
            <a:endParaRPr b="1" sz="2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2625"/>
              </a:buClr>
              <a:buSzPts val="4000"/>
              <a:buNone/>
            </a:pPr>
            <a:r>
              <a:rPr i="1" lang="pt-BR" sz="23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2"/>
              </a:rPr>
              <a:t>glauber.santos@feac.ufal.br</a:t>
            </a:r>
            <a:r>
              <a:rPr i="1" lang="pt-BR" sz="23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i="1" lang="pt-BR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2025.1</a:t>
            </a:r>
            <a:endParaRPr i="1" sz="2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11"/>
          <p:cNvSpPr txBox="1"/>
          <p:nvPr/>
        </p:nvSpPr>
        <p:spPr>
          <a:xfrm>
            <a:off x="9468250" y="273600"/>
            <a:ext cx="5317800" cy="117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2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t-BR" sz="2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João Vitor Alves Alquimim</a:t>
            </a:r>
            <a:endParaRPr b="1" i="0" sz="2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1" lang="pt-BR" sz="23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joao.alquimim@ctec.ufal.br</a:t>
            </a:r>
            <a:endParaRPr b="0" i="1" sz="2300" u="sng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2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pt-BR" sz="2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William Matheus Anselmo Lins</a:t>
            </a:r>
            <a:endParaRPr b="1" i="0" sz="2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1" lang="pt-BR" sz="23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3"/>
              </a:rPr>
              <a:t>william.lins@feac.ufal.br</a:t>
            </a:r>
            <a:endParaRPr b="0" i="1" sz="2300" u="sng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1" sz="2300" u="sng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pt-BR" sz="2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Lívia Maria Soares Luz</a:t>
            </a:r>
            <a:endParaRPr b="0" i="0" sz="2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1" lang="pt-BR" sz="23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4"/>
              </a:rPr>
              <a:t>livia.luz@feac.ufal.br</a:t>
            </a:r>
            <a:endParaRPr b="0" i="1" sz="2300" u="sng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1" sz="2300" u="sng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pt-BR" sz="2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Amanda dos Santos</a:t>
            </a:r>
            <a:endParaRPr b="0" i="0" sz="2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1" lang="pt-BR" sz="23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amanda.santos@feac.ufal.br</a:t>
            </a:r>
            <a:endParaRPr b="0" i="1" sz="2300" u="sng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2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pt-BR" sz="2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Caio Silva Melo</a:t>
            </a:r>
            <a:endParaRPr b="0" i="0" sz="2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1" lang="pt-BR" sz="23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caio.melo@feac.ufal.br</a:t>
            </a:r>
            <a:endParaRPr b="0" i="0" sz="2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2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pt-BR" sz="2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Nicolas Rodrigues Martins</a:t>
            </a:r>
            <a:endParaRPr b="1" i="0" sz="2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1" lang="pt-BR" sz="23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nicolas.martins@feac.ufal.br</a:t>
            </a:r>
            <a:endParaRPr b="0" i="0" sz="2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2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pt-BR" sz="2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Bruna Victória dos Santos Várzea</a:t>
            </a:r>
            <a:endParaRPr b="0" i="0" sz="2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1" lang="pt-BR" sz="23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bruna.varzea@fsso.ufal.br</a:t>
            </a:r>
            <a:endParaRPr b="0" i="0" sz="2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2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pt-BR" sz="2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Ludmilla Sousa de Lima</a:t>
            </a:r>
            <a:endParaRPr b="1" i="0" sz="2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1" lang="pt-BR" sz="23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ludmilla.lima@feac.ufal.br</a:t>
            </a:r>
            <a:endParaRPr b="0" i="1" sz="2300" u="sng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sz="23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lang="pt-BR" sz="2300"/>
              <a:t>Anne Vitória do Nascimento Queiroz</a:t>
            </a:r>
            <a:endParaRPr b="1" sz="23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i="1" lang="pt-BR" sz="2300" u="sng">
                <a:solidFill>
                  <a:schemeClr val="hlink"/>
                </a:solidFill>
                <a:hlinkClick r:id="rId15"/>
              </a:rPr>
              <a:t>anne.queiroz@feac.ufal.br</a:t>
            </a:r>
            <a:r>
              <a:rPr i="1" lang="pt-BR" sz="2300"/>
              <a:t>    2025.1</a:t>
            </a:r>
            <a:endParaRPr b="0" i="1" sz="2300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2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2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2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2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2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2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3" name="Google Shape;443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786051" y="8563925"/>
            <a:ext cx="3500725" cy="1723075"/>
          </a:xfrm>
          <a:prstGeom prst="rect">
            <a:avLst/>
          </a:prstGeom>
          <a:noFill/>
          <a:ln>
            <a:noFill/>
          </a:ln>
        </p:spPr>
      </p:pic>
      <p:sp>
        <p:nvSpPr>
          <p:cNvPr id="444" name="Google Shape;444;p47"/>
          <p:cNvSpPr txBox="1"/>
          <p:nvPr>
            <p:ph idx="1" type="body"/>
          </p:nvPr>
        </p:nvSpPr>
        <p:spPr>
          <a:xfrm>
            <a:off x="3204000" y="489684"/>
            <a:ext cx="11880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pt-BR" sz="400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REFERÊNCIAS</a:t>
            </a:r>
            <a:endParaRPr sz="4000">
              <a:solidFill>
                <a:srgbClr val="54545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p47"/>
          <p:cNvSpPr txBox="1"/>
          <p:nvPr/>
        </p:nvSpPr>
        <p:spPr>
          <a:xfrm>
            <a:off x="673600" y="8877750"/>
            <a:ext cx="68922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rgbClr val="54545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Google Shape;446;p47"/>
          <p:cNvSpPr txBox="1"/>
          <p:nvPr/>
        </p:nvSpPr>
        <p:spPr>
          <a:xfrm>
            <a:off x="673600" y="3842200"/>
            <a:ext cx="16516200" cy="19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br>
              <a:rPr b="0" i="0" lang="pt-BR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47"/>
          <p:cNvSpPr txBox="1"/>
          <p:nvPr/>
        </p:nvSpPr>
        <p:spPr>
          <a:xfrm>
            <a:off x="25" y="1296175"/>
            <a:ext cx="18288000" cy="89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pt-BR" sz="2800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CONTÁBEIS. </a:t>
            </a:r>
            <a:r>
              <a:rPr b="1" i="0" lang="pt-BR" sz="2800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Cheque especial para MEI: confira os juros, regras e alternativas mais baratas</a:t>
            </a:r>
            <a:r>
              <a:rPr b="0" i="0" lang="pt-BR" sz="2800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Contábeis, 2025. Disponível em: </a:t>
            </a:r>
            <a:r>
              <a:rPr b="0" i="0" lang="pt-BR" sz="2800" cap="none" strike="noStrike">
                <a:solidFill>
                  <a:schemeClr val="hlink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https://www.contabeis.com.br/noticias/69365/qual-e-o-limite-de-juros-do-cheque-especial-para-mei/</a:t>
            </a:r>
            <a:endParaRPr b="0" i="0" sz="2800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pt-BR" sz="2800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BRASIL. Casa Civil. </a:t>
            </a:r>
            <a:r>
              <a:rPr b="1" i="0" lang="pt-BR" sz="2800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Pronampe: linhas de crédito já estão abertas.</a:t>
            </a:r>
            <a:r>
              <a:rPr b="0" i="0" lang="pt-BR" sz="2800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Brasil, 2022a</a:t>
            </a:r>
            <a:r>
              <a:rPr lang="pt-BR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b="0" i="0" lang="pt-BR" sz="2800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Disponível em: </a:t>
            </a:r>
            <a:r>
              <a:rPr b="0" i="0" lang="pt-BR" sz="2800" cap="none" strike="noStrike">
                <a:solidFill>
                  <a:schemeClr val="hlink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https://www.gov.br/casacivil/pt-br/assuntos/noticias/2022/julho/pronampe-linhas-de-credito-ja-estao-abertas</a:t>
            </a:r>
            <a:endParaRPr b="0" i="0" sz="2800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pt-BR" sz="2800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BRASIL. Empresas &amp; Negócios. </a:t>
            </a:r>
            <a:r>
              <a:rPr b="1" i="0" lang="pt-BR" sz="2800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Conheça o Programa de Simplificação do Acesso a Produtos e Serviços Financeiros para os Pequenos Negócios(CRED+). </a:t>
            </a:r>
            <a:r>
              <a:rPr lang="pt-BR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Brasil, </a:t>
            </a:r>
            <a:r>
              <a:rPr b="0" i="0" lang="pt-BR" sz="2800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2024</a:t>
            </a:r>
            <a:r>
              <a:rPr lang="pt-BR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r>
              <a:rPr b="0" i="0" lang="pt-BR" sz="2800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 Disponível em: </a:t>
            </a:r>
            <a:r>
              <a:rPr b="0" i="0" lang="pt-BR" sz="2800" cap="none" strike="noStrike">
                <a:solidFill>
                  <a:schemeClr val="hlink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6"/>
              </a:rPr>
              <a:t>https://www.gov.br/empresas-e-negocios/pt-br/empreendedor/servicos-para-mei/solucoes-financeiras-para-o-seu-negocio-credmei</a:t>
            </a:r>
            <a:endParaRPr b="0" i="0" sz="2800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pt-BR" sz="2800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BRASIL. Caixa </a:t>
            </a:r>
            <a:r>
              <a:rPr lang="pt-BR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Economica</a:t>
            </a:r>
            <a:r>
              <a:rPr b="0" i="0" lang="pt-BR" sz="2800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Federal. </a:t>
            </a:r>
            <a:r>
              <a:rPr b="1" i="0" lang="pt-BR" sz="2800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Crédito CAIXA Tem Empreendedor PF.</a:t>
            </a:r>
            <a:r>
              <a:rPr b="0" i="0" lang="pt-BR" sz="2800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Brasil</a:t>
            </a:r>
            <a:r>
              <a:rPr lang="pt-BR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b="0" i="0" lang="pt-BR" sz="2800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2024b. Disponível em: </a:t>
            </a:r>
            <a:r>
              <a:rPr lang="pt-BR" sz="2800">
                <a:solidFill>
                  <a:schemeClr val="hlink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7"/>
              </a:rPr>
              <a:t>https://www.caixa.gov.br/voce/credito-financiamento/emprestimo/credito-caixa-tem-pf/Paginas/default.aspx</a:t>
            </a:r>
            <a:endParaRPr b="0" i="0" sz="2800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pt-BR" sz="2800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BANCO NACIONAL DE DESENVOLVIMENTO ECONOMICO E SOCIAL (BNDES). </a:t>
            </a:r>
            <a:r>
              <a:rPr b="1" i="0" lang="pt-BR" sz="2800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Cartão BND</a:t>
            </a:r>
            <a:r>
              <a:rPr b="1" lang="pt-BR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</a:t>
            </a:r>
            <a:r>
              <a:rPr b="1" i="0" lang="pt-BR" sz="2800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r>
              <a:rPr b="0" i="0" lang="pt-BR" sz="2800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BNDS, 2024a. Disponível em: </a:t>
            </a:r>
            <a:r>
              <a:rPr b="0" i="0" lang="pt-BR" sz="2800" cap="none" strike="noStrike">
                <a:solidFill>
                  <a:schemeClr val="hlink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8"/>
              </a:rPr>
              <a:t>https://www.bndes.gov.br/wps/portal/site/home/financiamento/produto/cartao-bndes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9"/>
              </a:rPr>
              <a:t>Gob.br</a:t>
            </a:r>
            <a:r>
              <a:rPr lang="pt-BR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O MEI está obrigado a abrir uma conta corrente de PJ. </a:t>
            </a:r>
            <a:r>
              <a:rPr lang="pt-BR" sz="28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10"/>
              </a:rPr>
              <a:t>Gov.br</a:t>
            </a:r>
            <a:r>
              <a:rPr lang="pt-BR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2020. Disponível em: </a:t>
            </a:r>
            <a:r>
              <a:rPr lang="pt-BR" sz="28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11"/>
              </a:rPr>
              <a:t>https://www.gov.br/empresas-e-negocios/pt-br/empreendedor/perguntas-frequentes/outros-assuntos/o-mei-esta-obrigado-a</a:t>
            </a:r>
            <a:r>
              <a:rPr lang="pt-BR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Acesso em: 17 de jul. de 2025.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‌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2" name="Google Shape;452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786051" y="8563925"/>
            <a:ext cx="3500725" cy="1723075"/>
          </a:xfrm>
          <a:prstGeom prst="rect">
            <a:avLst/>
          </a:prstGeom>
          <a:noFill/>
          <a:ln>
            <a:noFill/>
          </a:ln>
        </p:spPr>
      </p:pic>
      <p:sp>
        <p:nvSpPr>
          <p:cNvPr id="453" name="Google Shape;453;p48"/>
          <p:cNvSpPr txBox="1"/>
          <p:nvPr>
            <p:ph idx="1" type="body"/>
          </p:nvPr>
        </p:nvSpPr>
        <p:spPr>
          <a:xfrm>
            <a:off x="3204000" y="489684"/>
            <a:ext cx="11880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pt-BR" sz="400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REFERÊNCIAS</a:t>
            </a:r>
            <a:endParaRPr sz="4000">
              <a:solidFill>
                <a:srgbClr val="54545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48"/>
          <p:cNvSpPr txBox="1"/>
          <p:nvPr/>
        </p:nvSpPr>
        <p:spPr>
          <a:xfrm>
            <a:off x="673600" y="8877750"/>
            <a:ext cx="68922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rgbClr val="54545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48"/>
          <p:cNvSpPr txBox="1"/>
          <p:nvPr/>
        </p:nvSpPr>
        <p:spPr>
          <a:xfrm>
            <a:off x="673600" y="3842200"/>
            <a:ext cx="16516200" cy="19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br>
              <a:rPr b="0" i="0" lang="pt-BR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48"/>
          <p:cNvSpPr txBox="1"/>
          <p:nvPr/>
        </p:nvSpPr>
        <p:spPr>
          <a:xfrm>
            <a:off x="25" y="1296175"/>
            <a:ext cx="18288000" cy="99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pt-BR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BRASIL. </a:t>
            </a:r>
            <a:r>
              <a:rPr b="0" i="0" lang="pt-BR" sz="2800" u="none" cap="none" strike="noStrike">
                <a:solidFill>
                  <a:schemeClr val="dk1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Gabinete de Segurança Institucional</a:t>
            </a:r>
            <a:r>
              <a:rPr b="0" i="0" lang="pt-BR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b="1" i="0" lang="pt-BR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Brasil “pra” Elas</a:t>
            </a:r>
            <a:r>
              <a:rPr b="0" i="0" lang="pt-BR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Brasil, 2022b. Disponível em</a:t>
            </a:r>
            <a:r>
              <a:rPr b="0" i="0" lang="pt-BR" sz="2800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b="0" i="0" lang="pt-BR" sz="2800" cap="none" strike="noStrike">
                <a:solidFill>
                  <a:schemeClr val="hlink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https://www.gov.br/gsi/pt-br/centrais-de-conteudo/noticias/2022/brasil-pra-elas</a:t>
            </a:r>
            <a:endParaRPr b="0" i="0" sz="2800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pt-BR" sz="2800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SERASA. </a:t>
            </a:r>
            <a:r>
              <a:rPr b="1" i="0" lang="pt-BR" sz="2800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Empréstimo para MEI: saiba tudo sobre a opção de crédito. </a:t>
            </a:r>
            <a:r>
              <a:rPr i="0" lang="pt-BR" sz="2800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Serasa,</a:t>
            </a:r>
            <a:r>
              <a:rPr b="0" i="0" lang="pt-BR" sz="2800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2023. Disponível em: </a:t>
            </a:r>
            <a:r>
              <a:rPr lang="pt-BR" sz="2800">
                <a:solidFill>
                  <a:schemeClr val="hlink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6"/>
              </a:rPr>
              <a:t>https://www.serasaexperian.com.br/blog-pme/emprestimo-para-mei/#:~:text=%2D%20Empr%C3%A9stimo%20com%20garantia%20de%20im%C3%B3vel,d%C3%ADvidas%20com%20juros%20mais%20altos</a:t>
            </a:r>
            <a:endParaRPr b="0" i="0" sz="2800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pt-BR" sz="2800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QIPU. Etapas para adquirir linhas de créditos para MEI. Qip</a:t>
            </a:r>
            <a:r>
              <a:rPr lang="pt-BR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</a:t>
            </a:r>
            <a:r>
              <a:rPr b="0" i="0" lang="pt-BR" sz="2800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2020a. Disponível em: </a:t>
            </a:r>
            <a:r>
              <a:rPr b="0" i="0" lang="pt-BR" sz="2800" cap="none" strike="noStrike">
                <a:solidFill>
                  <a:schemeClr val="hlink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7"/>
              </a:rPr>
              <a:t>https://www.qipu.com.br/blog/como-conseguir-emprestimo-para-mei</a:t>
            </a:r>
            <a:r>
              <a:rPr b="0" i="0" lang="pt-BR" sz="2800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0" i="0" sz="2800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PRONAMPE. Disponível em:  &lt;</a:t>
            </a:r>
            <a:r>
              <a:rPr lang="pt-BR" sz="2800">
                <a:solidFill>
                  <a:schemeClr val="hlink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8"/>
              </a:rPr>
              <a:t>https://www.gov.br/memp/pt-br/programa-acredita/pronampe</a:t>
            </a:r>
            <a:r>
              <a:rPr lang="pt-BR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&gt;. Acesso em: 17 jul. 2025.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SEBRAE.</a:t>
            </a:r>
            <a:r>
              <a:rPr b="1" lang="pt-BR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Conheça as linhas de crédito disponíveis para MEI</a:t>
            </a:r>
            <a:r>
              <a:rPr lang="pt-BR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Sebrae, 2025. Disponível em: </a:t>
            </a:r>
            <a:r>
              <a:rPr lang="pt-BR" sz="2800">
                <a:solidFill>
                  <a:schemeClr val="dk1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https://sebrae.com.br/sites/PortalSebrae/artigos/conheca-as-linhas-de-credito-disponiveis-para-mei%2Ccb7b198074952810VgnVCM100000d701210aRCRD</a:t>
            </a:r>
            <a:r>
              <a:rPr lang="pt-BR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 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‌O Globo. </a:t>
            </a:r>
            <a:r>
              <a:rPr b="1" lang="pt-BR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Ministerio das mulheres completa três meses tendo de driblar o baixo orçamento.</a:t>
            </a:r>
            <a:r>
              <a:rPr lang="pt-BR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 Globo, 2023. Disponível em: </a:t>
            </a:r>
            <a:r>
              <a:rPr lang="pt-BR" sz="28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10"/>
              </a:rPr>
              <a:t>https://oglobo.globo.com/brasil/noticia/2023/03/ministerio-das-mulheres-completa-tres-meses-tendo-de-driblar-o-baixo-orcamento.ghtml</a:t>
            </a:r>
            <a:r>
              <a:rPr lang="pt-BR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Acesso em: 17 de jul. de 2025.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1" name="Google Shape;461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34027" y="2481935"/>
            <a:ext cx="10820397" cy="53244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50"/>
          <p:cNvSpPr txBox="1"/>
          <p:nvPr/>
        </p:nvSpPr>
        <p:spPr>
          <a:xfrm>
            <a:off x="4297132" y="2444820"/>
            <a:ext cx="96936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</a:pPr>
            <a:r>
              <a:rPr b="1" i="0" lang="pt-BR" sz="8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UM OFERECIMENTO:</a:t>
            </a:r>
            <a:endParaRPr b="1" i="0" sz="80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67" name="Google Shape;467;p50"/>
          <p:cNvSpPr txBox="1"/>
          <p:nvPr/>
        </p:nvSpPr>
        <p:spPr>
          <a:xfrm>
            <a:off x="5220390" y="9401298"/>
            <a:ext cx="7847100" cy="6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1275">
            <a:spAutoFit/>
          </a:bodyPr>
          <a:lstStyle/>
          <a:p>
            <a:pPr indent="0" lvl="0" marL="127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0" i="0" lang="pt-BR" sz="3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Contato: </a:t>
            </a:r>
            <a:r>
              <a:rPr b="0" i="1" lang="pt-BR" sz="34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ace1contabeisufal@gmail.com</a:t>
            </a:r>
            <a:endParaRPr b="0" i="0" sz="3400" u="none" cap="none" strike="noStrik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786051" y="8563925"/>
            <a:ext cx="3500725" cy="1723075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2"/>
          <p:cNvSpPr txBox="1"/>
          <p:nvPr>
            <p:ph idx="1" type="body"/>
          </p:nvPr>
        </p:nvSpPr>
        <p:spPr>
          <a:xfrm>
            <a:off x="1033466" y="1199462"/>
            <a:ext cx="162210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pt-BR" sz="540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O QUE SÃO LINHAS DE CRÉDITO PARA O MEI?</a:t>
            </a:r>
            <a:endParaRPr sz="5400">
              <a:solidFill>
                <a:srgbClr val="54545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12"/>
          <p:cNvSpPr txBox="1"/>
          <p:nvPr/>
        </p:nvSpPr>
        <p:spPr>
          <a:xfrm>
            <a:off x="1874250" y="2824323"/>
            <a:ext cx="145395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pt-BR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Linhas de Crédito são recursos oferecidos por instituições financeiras ou bancos, podendo ser empréstimos ou financiamentos.</a:t>
            </a:r>
            <a:endParaRPr b="1" i="0" sz="4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12"/>
          <p:cNvSpPr txBox="1"/>
          <p:nvPr/>
        </p:nvSpPr>
        <p:spPr>
          <a:xfrm>
            <a:off x="1874250" y="9357789"/>
            <a:ext cx="6892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pt-BR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(S</a:t>
            </a:r>
            <a:r>
              <a:rPr b="0" i="0" lang="pt-BR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ebrae, 2025)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1" name="Google Shape;131;p12"/>
          <p:cNvPicPr preferRelativeResize="0"/>
          <p:nvPr/>
        </p:nvPicPr>
        <p:blipFill rotWithShape="1">
          <a:blip r:embed="rId4">
            <a:alphaModFix/>
          </a:blip>
          <a:srcRect b="21808" l="29890" r="30375" t="25219"/>
          <a:stretch/>
        </p:blipFill>
        <p:spPr>
          <a:xfrm>
            <a:off x="3602925" y="5535999"/>
            <a:ext cx="4037251" cy="3027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2"/>
          <p:cNvPicPr preferRelativeResize="0"/>
          <p:nvPr/>
        </p:nvPicPr>
        <p:blipFill rotWithShape="1">
          <a:blip r:embed="rId5">
            <a:alphaModFix/>
          </a:blip>
          <a:srcRect b="24811" l="33997" r="34026" t="25536"/>
          <a:stretch/>
        </p:blipFill>
        <p:spPr>
          <a:xfrm>
            <a:off x="10647826" y="5755099"/>
            <a:ext cx="3216125" cy="2808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786051" y="8563925"/>
            <a:ext cx="3500725" cy="1723075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3"/>
          <p:cNvSpPr txBox="1"/>
          <p:nvPr>
            <p:ph idx="1" type="body"/>
          </p:nvPr>
        </p:nvSpPr>
        <p:spPr>
          <a:xfrm>
            <a:off x="1445014" y="831500"/>
            <a:ext cx="153981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pt-BR" sz="540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COMO FUNCIONAM AS LINHAS DE CRÉDITO?</a:t>
            </a:r>
            <a:endParaRPr sz="5400">
              <a:solidFill>
                <a:srgbClr val="54545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13"/>
          <p:cNvSpPr txBox="1"/>
          <p:nvPr/>
        </p:nvSpPr>
        <p:spPr>
          <a:xfrm>
            <a:off x="883175" y="2254298"/>
            <a:ext cx="16521600" cy="71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pt-BR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Primeiramente deve ser feita a comprovação de renda, podendo ser por meio de extrato bancário ou declaração do imposto de renda sobre pessoa física (IRPF). Além disso, deve-se estar com o CPF regularizado e estar em dia com a Declaração de Arrecadação Simplificada.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pt-BR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Não é recomendado obter uma linha de crédito para uso pessoal, mas sim com a finalidade para o negócio, seja para compra de matéria prima, ou para expansão do empreendimento. Ademais, um dos pontos positivos, é que o indivíduo que possui CNPJ MEI possui o direito na diminuição das taxas de crédito, ainda mais se oferecer um imóvel como garantia</a:t>
            </a:r>
            <a:r>
              <a:rPr b="0" i="0" lang="pt-BR" sz="3600" u="none" cap="none" strike="noStrike">
                <a:solidFill>
                  <a:srgbClr val="212529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3600" u="none" cap="none" strike="noStrike">
              <a:solidFill>
                <a:srgbClr val="21252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rgbClr val="21252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13"/>
          <p:cNvSpPr txBox="1"/>
          <p:nvPr/>
        </p:nvSpPr>
        <p:spPr>
          <a:xfrm>
            <a:off x="768625" y="8886100"/>
            <a:ext cx="68922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pt-BR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(N</a:t>
            </a:r>
            <a:r>
              <a:rPr b="0" i="0" lang="pt-BR" sz="2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eoway, 2021)</a:t>
            </a:r>
            <a:endParaRPr b="0" i="0" sz="25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4"/>
          <p:cNvSpPr txBox="1"/>
          <p:nvPr>
            <p:ph type="title"/>
          </p:nvPr>
        </p:nvSpPr>
        <p:spPr>
          <a:xfrm>
            <a:off x="1955492" y="926959"/>
            <a:ext cx="14376300" cy="8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ctr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400"/>
              <a:buNone/>
            </a:pPr>
            <a:r>
              <a:rPr lang="pt-BR" sz="5400">
                <a:solidFill>
                  <a:schemeClr val="dk1"/>
                </a:solidFill>
              </a:rPr>
              <a:t>LINHAS DE CRÉDITO VS EMPRÉSTIMO</a:t>
            </a:r>
            <a:endParaRPr sz="5400">
              <a:solidFill>
                <a:schemeClr val="dk1"/>
              </a:solidFill>
            </a:endParaRPr>
          </a:p>
        </p:txBody>
      </p:sp>
      <p:sp>
        <p:nvSpPr>
          <p:cNvPr id="146" name="Google Shape;146;p14"/>
          <p:cNvSpPr txBox="1"/>
          <p:nvPr/>
        </p:nvSpPr>
        <p:spPr>
          <a:xfrm>
            <a:off x="635408" y="2094034"/>
            <a:ext cx="16548600" cy="84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50">
            <a:spAutoFit/>
          </a:bodyPr>
          <a:lstStyle/>
          <a:p>
            <a:pPr indent="0" lvl="0" marL="12700" marR="5080" rtl="0" algn="just">
              <a:lnSpc>
                <a:spcPct val="11944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pt-BR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Linhas de crédito são valores pré-aprovados de um fundo de valor que fica disponível para uso e é pago juros apenas sobre a quantidade sacada. A medida que o valor que foi tirado é pago, o limite é restituído</a:t>
            </a:r>
            <a:endParaRPr b="0" i="0" sz="3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5080" rtl="0" algn="just">
              <a:lnSpc>
                <a:spcPct val="11944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pt-BR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Já os empréstimos são valores limitados e com taxa, valor e prazo fixados no momento da contratação. Alguns exemplos de linhas de crédito são o cartão de crédito e cheque especial. A caixa possui uma linha de crédito específica para MEI e os valores podem variar de R$1.500,00 até R$3.000,00, com juros de 1,99% a.m. e o prazo de pagamento de até 24 meses. No entanto, é preciso comprovar 12 meses de trabalho para poder dar seguimento a contratação.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5080" rtl="0" algn="just">
              <a:lnSpc>
                <a:spcPct val="11944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5080" rtl="0" algn="just">
              <a:lnSpc>
                <a:spcPct val="11944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5080" rtl="0" algn="just">
              <a:lnSpc>
                <a:spcPct val="11944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5080" rtl="0" algn="l">
              <a:lnSpc>
                <a:spcPct val="11944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7" name="Google Shape;147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785847" y="8561831"/>
            <a:ext cx="3502152" cy="172212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14"/>
          <p:cNvSpPr txBox="1"/>
          <p:nvPr/>
        </p:nvSpPr>
        <p:spPr>
          <a:xfrm>
            <a:off x="869325" y="9161281"/>
            <a:ext cx="8207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(Sebrae,2025)</a:t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786051" y="8563925"/>
            <a:ext cx="3500725" cy="1723075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15"/>
          <p:cNvSpPr txBox="1"/>
          <p:nvPr>
            <p:ph idx="1" type="body"/>
          </p:nvPr>
        </p:nvSpPr>
        <p:spPr>
          <a:xfrm>
            <a:off x="6680750" y="3864211"/>
            <a:ext cx="11880000" cy="22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pt-BR" sz="7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QUAIS SÃO AS LINHAS</a:t>
            </a:r>
            <a:endParaRPr b="1" sz="7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pt-BR" sz="7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DE CRÉDITO?</a:t>
            </a:r>
            <a:endParaRPr b="1" sz="7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5" name="Google Shape;155;p15"/>
          <p:cNvSpPr txBox="1"/>
          <p:nvPr/>
        </p:nvSpPr>
        <p:spPr>
          <a:xfrm>
            <a:off x="745825" y="8863300"/>
            <a:ext cx="6892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54545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15"/>
          <p:cNvSpPr txBox="1"/>
          <p:nvPr/>
        </p:nvSpPr>
        <p:spPr>
          <a:xfrm>
            <a:off x="-2463250" y="4572007"/>
            <a:ext cx="18288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7" name="Google Shape;157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0128" y="191925"/>
            <a:ext cx="8765500" cy="990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6"/>
          <p:cNvSpPr txBox="1"/>
          <p:nvPr>
            <p:ph type="title"/>
          </p:nvPr>
        </p:nvSpPr>
        <p:spPr>
          <a:xfrm>
            <a:off x="5433448" y="281556"/>
            <a:ext cx="61077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sz="540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CAPITAL DE GIRO</a:t>
            </a:r>
            <a:endParaRPr sz="5400">
              <a:solidFill>
                <a:srgbClr val="54545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16"/>
          <p:cNvSpPr txBox="1"/>
          <p:nvPr>
            <p:ph idx="1" type="body"/>
          </p:nvPr>
        </p:nvSpPr>
        <p:spPr>
          <a:xfrm>
            <a:off x="882025" y="1361033"/>
            <a:ext cx="16524000" cy="77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pt-BR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 capital de giro da empresa são todos os recursos financeiros necessários que ela precisa para se manter operando regularmente, ou seja, é a parte do investimento total que fica reservada para o pagamento de custos e despesas ao longo do tempo.</a:t>
            </a:r>
            <a:endParaRPr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pt-BR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CAPITAL DE GIRO LÍQUIDO = ativo circulante – passivo circulante</a:t>
            </a:r>
            <a:endParaRPr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3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0" lang="pt-BR" sz="3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Ter controle e acompanhar o capital de giro da empresa é fundamental para manter o fluxo de caixa sempre saudável e garantir a continuidade do negócio, evitando surpresas desagradáveis.</a:t>
            </a:r>
            <a:endParaRPr b="1"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Este modelo de empréstimo se trata de uma linha de crédito que tem como objetivo reorganizar o fluxo de caixa de uma empresa que esteja com dificuldade de manter seus compromissos básicos em dia.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64" name="Google Shape;164;p16"/>
          <p:cNvSpPr txBox="1"/>
          <p:nvPr>
            <p:ph idx="2" type="body"/>
          </p:nvPr>
        </p:nvSpPr>
        <p:spPr>
          <a:xfrm>
            <a:off x="882025" y="9361411"/>
            <a:ext cx="79554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(Contabilizei</a:t>
            </a:r>
            <a:r>
              <a:rPr lang="pt-BR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2023)</a:t>
            </a:r>
            <a:r>
              <a:rPr lang="pt-BR" sz="28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800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5" name="Google Shape;165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786051" y="8563925"/>
            <a:ext cx="3500725" cy="172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