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3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theme+xml" PartName="/ppt/theme/theme4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4"/>
    <p:sldMasterId id="2147483656" r:id="rId5"/>
    <p:sldMasterId id="2147483663" r:id="rId6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7" r:id="rId29"/>
    <p:sldId id="278" r:id="rId30"/>
    <p:sldId id="279" r:id="rId31"/>
    <p:sldId id="280" r:id="rId32"/>
    <p:sldId id="281" r:id="rId33"/>
    <p:sldId id="282" r:id="rId34"/>
  </p:sldIdLst>
  <p:sldSz cy="10287000" cx="18288000"/>
  <p:notesSz cx="18288000" cy="10287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  <p:ext uri="GoogleSlidesCustomDataVersion2">
      <go:slidesCustomData xmlns:go="http://customooxmlschemas.google.com/" r:id="rId35" roundtripDataSignature="AMtx7mgOwfDEem8cEkjNLjAFP58A04veV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880" orient="horz"/>
        <p:guide pos="216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3.xml"/><Relationship Id="rId22" Type="http://schemas.openxmlformats.org/officeDocument/2006/relationships/slide" Target="slides/slide15.xml"/><Relationship Id="rId21" Type="http://schemas.openxmlformats.org/officeDocument/2006/relationships/slide" Target="slides/slide14.xml"/><Relationship Id="rId24" Type="http://schemas.openxmlformats.org/officeDocument/2006/relationships/slide" Target="slides/slide17.xml"/><Relationship Id="rId23" Type="http://schemas.openxmlformats.org/officeDocument/2006/relationships/slide" Target="slides/slide16.xml"/><Relationship Id="rId1" Type="http://schemas.openxmlformats.org/officeDocument/2006/relationships/theme" Target="theme/theme4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26" Type="http://schemas.openxmlformats.org/officeDocument/2006/relationships/slide" Target="slides/slide19.xml"/><Relationship Id="rId25" Type="http://schemas.openxmlformats.org/officeDocument/2006/relationships/slide" Target="slides/slide18.xml"/><Relationship Id="rId28" Type="http://schemas.openxmlformats.org/officeDocument/2006/relationships/slide" Target="slides/slide21.xml"/><Relationship Id="rId27" Type="http://schemas.openxmlformats.org/officeDocument/2006/relationships/slide" Target="slides/slide20.xml"/><Relationship Id="rId5" Type="http://schemas.openxmlformats.org/officeDocument/2006/relationships/slideMaster" Target="slideMasters/slideMaster2.xml"/><Relationship Id="rId6" Type="http://schemas.openxmlformats.org/officeDocument/2006/relationships/slideMaster" Target="slideMasters/slideMaster3.xml"/><Relationship Id="rId29" Type="http://schemas.openxmlformats.org/officeDocument/2006/relationships/slide" Target="slides/slide22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31" Type="http://schemas.openxmlformats.org/officeDocument/2006/relationships/slide" Target="slides/slide24.xml"/><Relationship Id="rId30" Type="http://schemas.openxmlformats.org/officeDocument/2006/relationships/slide" Target="slides/slide23.xml"/><Relationship Id="rId11" Type="http://schemas.openxmlformats.org/officeDocument/2006/relationships/slide" Target="slides/slide4.xml"/><Relationship Id="rId33" Type="http://schemas.openxmlformats.org/officeDocument/2006/relationships/slide" Target="slides/slide26.xml"/><Relationship Id="rId10" Type="http://schemas.openxmlformats.org/officeDocument/2006/relationships/slide" Target="slides/slide3.xml"/><Relationship Id="rId32" Type="http://schemas.openxmlformats.org/officeDocument/2006/relationships/slide" Target="slides/slide25.xml"/><Relationship Id="rId13" Type="http://schemas.openxmlformats.org/officeDocument/2006/relationships/slide" Target="slides/slide6.xml"/><Relationship Id="rId35" Type="http://customschemas.google.com/relationships/presentationmetadata" Target="metadata"/><Relationship Id="rId12" Type="http://schemas.openxmlformats.org/officeDocument/2006/relationships/slide" Target="slides/slide5.xml"/><Relationship Id="rId34" Type="http://schemas.openxmlformats.org/officeDocument/2006/relationships/slide" Target="slides/slide27.xml"/><Relationship Id="rId15" Type="http://schemas.openxmlformats.org/officeDocument/2006/relationships/slide" Target="slides/slide8.xml"/><Relationship Id="rId14" Type="http://schemas.openxmlformats.org/officeDocument/2006/relationships/slide" Target="slides/slide7.xml"/><Relationship Id="rId17" Type="http://schemas.openxmlformats.org/officeDocument/2006/relationships/slide" Target="slides/slide10.xml"/><Relationship Id="rId16" Type="http://schemas.openxmlformats.org/officeDocument/2006/relationships/slide" Target="slides/slide9.xml"/><Relationship Id="rId19" Type="http://schemas.openxmlformats.org/officeDocument/2006/relationships/slide" Target="slides/slide12.xml"/><Relationship Id="rId18" Type="http://schemas.openxmlformats.org/officeDocument/2006/relationships/slide" Target="slides/slide1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048600" y="771525"/>
            <a:ext cx="12192600" cy="38577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1828800" y="4886325"/>
            <a:ext cx="14630400" cy="462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g3dac4003983_0_64:notes"/>
          <p:cNvSpPr txBox="1"/>
          <p:nvPr>
            <p:ph idx="1" type="body"/>
          </p:nvPr>
        </p:nvSpPr>
        <p:spPr>
          <a:xfrm>
            <a:off x="1828800" y="4886325"/>
            <a:ext cx="14630400" cy="4629300"/>
          </a:xfrm>
          <a:prstGeom prst="rect">
            <a:avLst/>
          </a:prstGeom>
          <a:noFill/>
          <a:ln>
            <a:noFill/>
          </a:ln>
        </p:spPr>
        <p:txBody>
          <a:bodyPr anchorCtr="0" anchor="t" bIns="107525" lIns="107525" spcFirstLastPara="1" rIns="107525" wrap="square" tIns="1075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r>
              <a:t/>
            </a:r>
            <a:endParaRPr/>
          </a:p>
        </p:txBody>
      </p:sp>
      <p:sp>
        <p:nvSpPr>
          <p:cNvPr id="175" name="Google Shape;175;g3dac4003983_0_64:notes"/>
          <p:cNvSpPr/>
          <p:nvPr>
            <p:ph idx="2" type="sldImg"/>
          </p:nvPr>
        </p:nvSpPr>
        <p:spPr>
          <a:xfrm>
            <a:off x="1016000" y="771525"/>
            <a:ext cx="16256100" cy="38577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205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6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g3f0ed60a132_0_186:notes"/>
          <p:cNvSpPr txBox="1"/>
          <p:nvPr>
            <p:ph idx="1" type="body"/>
          </p:nvPr>
        </p:nvSpPr>
        <p:spPr>
          <a:xfrm>
            <a:off x="1828800" y="4951413"/>
            <a:ext cx="14630400" cy="4049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98" name="Google Shape;298;g3f0ed60a132_0_186:notes"/>
          <p:cNvSpPr/>
          <p:nvPr>
            <p:ph idx="2" type="sldImg"/>
          </p:nvPr>
        </p:nvSpPr>
        <p:spPr>
          <a:xfrm>
            <a:off x="6057900" y="1285875"/>
            <a:ext cx="6172200" cy="3471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6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g3f0ed60a132_0_196:notes"/>
          <p:cNvSpPr txBox="1"/>
          <p:nvPr>
            <p:ph idx="1" type="body"/>
          </p:nvPr>
        </p:nvSpPr>
        <p:spPr>
          <a:xfrm>
            <a:off x="1828800" y="4951413"/>
            <a:ext cx="14630400" cy="4049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08" name="Google Shape;308;g3f0ed60a132_0_196:notes"/>
          <p:cNvSpPr/>
          <p:nvPr>
            <p:ph idx="2" type="sldImg"/>
          </p:nvPr>
        </p:nvSpPr>
        <p:spPr>
          <a:xfrm>
            <a:off x="6057900" y="1285875"/>
            <a:ext cx="6172200" cy="3471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6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g3f0ed60a132_0_216:notes"/>
          <p:cNvSpPr txBox="1"/>
          <p:nvPr>
            <p:ph idx="1" type="body"/>
          </p:nvPr>
        </p:nvSpPr>
        <p:spPr>
          <a:xfrm>
            <a:off x="1828800" y="4951413"/>
            <a:ext cx="14630400" cy="4049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18" name="Google Shape;318;g3f0ed60a132_0_216:notes"/>
          <p:cNvSpPr/>
          <p:nvPr>
            <p:ph idx="2" type="sldImg"/>
          </p:nvPr>
        </p:nvSpPr>
        <p:spPr>
          <a:xfrm>
            <a:off x="6057900" y="1285875"/>
            <a:ext cx="6172200" cy="3471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7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Google Shape;328;g3f0ed60a132_0_226:notes"/>
          <p:cNvSpPr txBox="1"/>
          <p:nvPr>
            <p:ph idx="1" type="body"/>
          </p:nvPr>
        </p:nvSpPr>
        <p:spPr>
          <a:xfrm>
            <a:off x="1828800" y="4951413"/>
            <a:ext cx="14630400" cy="4049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29" name="Google Shape;329;g3f0ed60a132_0_226:notes"/>
          <p:cNvSpPr/>
          <p:nvPr>
            <p:ph idx="2" type="sldImg"/>
          </p:nvPr>
        </p:nvSpPr>
        <p:spPr>
          <a:xfrm>
            <a:off x="6057900" y="1285875"/>
            <a:ext cx="6172200" cy="3471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8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Google Shape;339;g3f0ed60a132_0_237:notes"/>
          <p:cNvSpPr txBox="1"/>
          <p:nvPr>
            <p:ph idx="1" type="body"/>
          </p:nvPr>
        </p:nvSpPr>
        <p:spPr>
          <a:xfrm>
            <a:off x="1828800" y="4951413"/>
            <a:ext cx="14630400" cy="4049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40" name="Google Shape;340;g3f0ed60a132_0_237:notes"/>
          <p:cNvSpPr/>
          <p:nvPr>
            <p:ph idx="2" type="sldImg"/>
          </p:nvPr>
        </p:nvSpPr>
        <p:spPr>
          <a:xfrm>
            <a:off x="6057900" y="1285875"/>
            <a:ext cx="6172200" cy="3471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Google Shape;352;g3f0ed60a132_0_272:notes"/>
          <p:cNvSpPr txBox="1"/>
          <p:nvPr>
            <p:ph idx="1" type="body"/>
          </p:nvPr>
        </p:nvSpPr>
        <p:spPr>
          <a:xfrm>
            <a:off x="1828800" y="4951413"/>
            <a:ext cx="14630400" cy="4049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53" name="Google Shape;353;g3f0ed60a132_0_272:notes"/>
          <p:cNvSpPr/>
          <p:nvPr>
            <p:ph idx="2" type="sldImg"/>
          </p:nvPr>
        </p:nvSpPr>
        <p:spPr>
          <a:xfrm>
            <a:off x="6057900" y="1285875"/>
            <a:ext cx="6172200" cy="3471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Google Shape;362;g3f0ed60a132_0_292:notes"/>
          <p:cNvSpPr txBox="1"/>
          <p:nvPr>
            <p:ph idx="1" type="body"/>
          </p:nvPr>
        </p:nvSpPr>
        <p:spPr>
          <a:xfrm>
            <a:off x="1828800" y="4951413"/>
            <a:ext cx="14630400" cy="4049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63" name="Google Shape;363;g3f0ed60a132_0_292:notes"/>
          <p:cNvSpPr/>
          <p:nvPr>
            <p:ph idx="2" type="sldImg"/>
          </p:nvPr>
        </p:nvSpPr>
        <p:spPr>
          <a:xfrm>
            <a:off x="6057900" y="1285875"/>
            <a:ext cx="6172200" cy="3471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1" name="Shape 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" name="Google Shape;372;g3f0ed60a132_0_302:notes"/>
          <p:cNvSpPr txBox="1"/>
          <p:nvPr>
            <p:ph idx="1" type="body"/>
          </p:nvPr>
        </p:nvSpPr>
        <p:spPr>
          <a:xfrm>
            <a:off x="1828800" y="4951413"/>
            <a:ext cx="14630400" cy="4049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73" name="Google Shape;373;g3f0ed60a132_0_302:notes"/>
          <p:cNvSpPr/>
          <p:nvPr>
            <p:ph idx="2" type="sldImg"/>
          </p:nvPr>
        </p:nvSpPr>
        <p:spPr>
          <a:xfrm>
            <a:off x="6057900" y="1285875"/>
            <a:ext cx="6172200" cy="3471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1" name="Shape 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Google Shape;382;g3f0ed60a132_0_312:notes"/>
          <p:cNvSpPr txBox="1"/>
          <p:nvPr>
            <p:ph idx="1" type="body"/>
          </p:nvPr>
        </p:nvSpPr>
        <p:spPr>
          <a:xfrm>
            <a:off x="1828800" y="4951413"/>
            <a:ext cx="14630400" cy="4049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83" name="Google Shape;383;g3f0ed60a132_0_312:notes"/>
          <p:cNvSpPr/>
          <p:nvPr>
            <p:ph idx="2" type="sldImg"/>
          </p:nvPr>
        </p:nvSpPr>
        <p:spPr>
          <a:xfrm>
            <a:off x="6057900" y="1285875"/>
            <a:ext cx="6172200" cy="3471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1" name="Shape 3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" name="Google Shape;392;g3f0ed60a132_0_322:notes"/>
          <p:cNvSpPr txBox="1"/>
          <p:nvPr>
            <p:ph idx="1" type="body"/>
          </p:nvPr>
        </p:nvSpPr>
        <p:spPr>
          <a:xfrm>
            <a:off x="1828800" y="4951413"/>
            <a:ext cx="14630400" cy="4049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93" name="Google Shape;393;g3f0ed60a132_0_322:notes"/>
          <p:cNvSpPr/>
          <p:nvPr>
            <p:ph idx="2" type="sldImg"/>
          </p:nvPr>
        </p:nvSpPr>
        <p:spPr>
          <a:xfrm>
            <a:off x="6057900" y="1285875"/>
            <a:ext cx="6172200" cy="3471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2:notes"/>
          <p:cNvSpPr txBox="1"/>
          <p:nvPr>
            <p:ph idx="1" type="body"/>
          </p:nvPr>
        </p:nvSpPr>
        <p:spPr>
          <a:xfrm>
            <a:off x="1828800" y="4951413"/>
            <a:ext cx="14630400" cy="4049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86" name="Google Shape;186;p2:notes"/>
          <p:cNvSpPr/>
          <p:nvPr>
            <p:ph idx="2" type="sldImg"/>
          </p:nvPr>
        </p:nvSpPr>
        <p:spPr>
          <a:xfrm>
            <a:off x="6057900" y="1285875"/>
            <a:ext cx="6172200" cy="3471863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1" name="Shape 4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2" name="Google Shape;402;g3f0ed60a132_0_342:notes"/>
          <p:cNvSpPr txBox="1"/>
          <p:nvPr>
            <p:ph idx="1" type="body"/>
          </p:nvPr>
        </p:nvSpPr>
        <p:spPr>
          <a:xfrm>
            <a:off x="1828800" y="4951413"/>
            <a:ext cx="14630400" cy="4049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403" name="Google Shape;403;g3f0ed60a132_0_342:notes"/>
          <p:cNvSpPr/>
          <p:nvPr>
            <p:ph idx="2" type="sldImg"/>
          </p:nvPr>
        </p:nvSpPr>
        <p:spPr>
          <a:xfrm>
            <a:off x="6057900" y="1285875"/>
            <a:ext cx="6172200" cy="3471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3" name="Shape 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" name="Google Shape;414;g3f0ed60a132_0_352:notes"/>
          <p:cNvSpPr txBox="1"/>
          <p:nvPr>
            <p:ph idx="1" type="body"/>
          </p:nvPr>
        </p:nvSpPr>
        <p:spPr>
          <a:xfrm>
            <a:off x="1828800" y="4951413"/>
            <a:ext cx="14630400" cy="4049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415" name="Google Shape;415;g3f0ed60a132_0_352:notes"/>
          <p:cNvSpPr/>
          <p:nvPr>
            <p:ph idx="2" type="sldImg"/>
          </p:nvPr>
        </p:nvSpPr>
        <p:spPr>
          <a:xfrm>
            <a:off x="6057900" y="1285875"/>
            <a:ext cx="6172200" cy="3471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4" name="Shape 4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5" name="Google Shape;425;g3f0ed60a132_0_373:notes"/>
          <p:cNvSpPr txBox="1"/>
          <p:nvPr>
            <p:ph idx="1" type="body"/>
          </p:nvPr>
        </p:nvSpPr>
        <p:spPr>
          <a:xfrm>
            <a:off x="1828800" y="4951413"/>
            <a:ext cx="14630400" cy="4049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426" name="Google Shape;426;g3f0ed60a132_0_373:notes"/>
          <p:cNvSpPr/>
          <p:nvPr>
            <p:ph idx="2" type="sldImg"/>
          </p:nvPr>
        </p:nvSpPr>
        <p:spPr>
          <a:xfrm>
            <a:off x="6057900" y="1285875"/>
            <a:ext cx="6172200" cy="3471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4" name="Shape 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5" name="Google Shape;435;g3f0ed60a132_0_385:notes"/>
          <p:cNvSpPr txBox="1"/>
          <p:nvPr>
            <p:ph idx="1" type="body"/>
          </p:nvPr>
        </p:nvSpPr>
        <p:spPr>
          <a:xfrm>
            <a:off x="1828800" y="4951413"/>
            <a:ext cx="14630400" cy="4049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436" name="Google Shape;436;g3f0ed60a132_0_385:notes"/>
          <p:cNvSpPr/>
          <p:nvPr>
            <p:ph idx="2" type="sldImg"/>
          </p:nvPr>
        </p:nvSpPr>
        <p:spPr>
          <a:xfrm>
            <a:off x="6057900" y="1285875"/>
            <a:ext cx="6172200" cy="3471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3" name="Shape 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" name="Google Shape;444;g3f365993382_0_56:notes"/>
          <p:cNvSpPr/>
          <p:nvPr>
            <p:ph idx="2" type="sldImg"/>
          </p:nvPr>
        </p:nvSpPr>
        <p:spPr>
          <a:xfrm>
            <a:off x="6057900" y="1285875"/>
            <a:ext cx="6171900" cy="3471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49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45" name="Google Shape;445;g3f365993382_0_56:notes"/>
          <p:cNvSpPr txBox="1"/>
          <p:nvPr>
            <p:ph idx="1" type="body"/>
          </p:nvPr>
        </p:nvSpPr>
        <p:spPr>
          <a:xfrm>
            <a:off x="1828800" y="4951413"/>
            <a:ext cx="14630400" cy="4049700"/>
          </a:xfrm>
          <a:prstGeom prst="rect">
            <a:avLst/>
          </a:prstGeom>
          <a:noFill/>
          <a:ln>
            <a:noFill/>
          </a:ln>
        </p:spPr>
        <p:txBody>
          <a:bodyPr anchorCtr="0" anchor="t" bIns="53775" lIns="107525" spcFirstLastPara="1" rIns="107525" wrap="square" tIns="537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</a:pPr>
            <a:r>
              <a:t/>
            </a:r>
            <a:endParaRPr/>
          </a:p>
        </p:txBody>
      </p:sp>
      <p:sp>
        <p:nvSpPr>
          <p:cNvPr id="446" name="Google Shape;446;g3f365993382_0_56:notes"/>
          <p:cNvSpPr txBox="1"/>
          <p:nvPr>
            <p:ph idx="12" type="sldNum"/>
          </p:nvPr>
        </p:nvSpPr>
        <p:spPr>
          <a:xfrm>
            <a:off x="10358438" y="9771063"/>
            <a:ext cx="7924800" cy="516000"/>
          </a:xfrm>
          <a:prstGeom prst="rect">
            <a:avLst/>
          </a:prstGeom>
          <a:noFill/>
          <a:ln>
            <a:noFill/>
          </a:ln>
        </p:spPr>
        <p:txBody>
          <a:bodyPr anchorCtr="0" anchor="b" bIns="53775" lIns="107525" spcFirstLastPara="1" rIns="107525" wrap="square" tIns="5377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</a:pPr>
            <a:fld id="{00000000-1234-1234-1234-123412341234}" type="slidenum">
              <a:rPr lang="pt-BR" sz="3000"/>
              <a:t>‹#›</a:t>
            </a:fld>
            <a:endParaRPr sz="300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1" name="Shape 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2" name="Google Shape;452;g3f0ed60a132_0_458:notes"/>
          <p:cNvSpPr/>
          <p:nvPr>
            <p:ph idx="2" type="sldImg"/>
          </p:nvPr>
        </p:nvSpPr>
        <p:spPr>
          <a:xfrm>
            <a:off x="6057900" y="1285875"/>
            <a:ext cx="6171900" cy="3471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49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53" name="Google Shape;453;g3f0ed60a132_0_458:notes"/>
          <p:cNvSpPr txBox="1"/>
          <p:nvPr>
            <p:ph idx="1" type="body"/>
          </p:nvPr>
        </p:nvSpPr>
        <p:spPr>
          <a:xfrm>
            <a:off x="1828800" y="4951413"/>
            <a:ext cx="14630400" cy="4049700"/>
          </a:xfrm>
          <a:prstGeom prst="rect">
            <a:avLst/>
          </a:prstGeom>
          <a:noFill/>
          <a:ln>
            <a:noFill/>
          </a:ln>
        </p:spPr>
        <p:txBody>
          <a:bodyPr anchorCtr="0" anchor="t" bIns="53775" lIns="107525" spcFirstLastPara="1" rIns="107525" wrap="square" tIns="537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</a:pPr>
            <a:r>
              <a:t/>
            </a:r>
            <a:endParaRPr/>
          </a:p>
        </p:txBody>
      </p:sp>
      <p:sp>
        <p:nvSpPr>
          <p:cNvPr id="454" name="Google Shape;454;g3f0ed60a132_0_458:notes"/>
          <p:cNvSpPr txBox="1"/>
          <p:nvPr>
            <p:ph idx="12" type="sldNum"/>
          </p:nvPr>
        </p:nvSpPr>
        <p:spPr>
          <a:xfrm>
            <a:off x="10358438" y="9771063"/>
            <a:ext cx="7924800" cy="516000"/>
          </a:xfrm>
          <a:prstGeom prst="rect">
            <a:avLst/>
          </a:prstGeom>
          <a:noFill/>
          <a:ln>
            <a:noFill/>
          </a:ln>
        </p:spPr>
        <p:txBody>
          <a:bodyPr anchorCtr="0" anchor="b" bIns="53775" lIns="107525" spcFirstLastPara="1" rIns="107525" wrap="square" tIns="5377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</a:pPr>
            <a:fld id="{00000000-1234-1234-1234-123412341234}" type="slidenum">
              <a:rPr lang="pt-BR" sz="3000"/>
              <a:t>‹#›</a:t>
            </a:fld>
            <a:endParaRPr sz="300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9" name="Shape 4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" name="Google Shape;460;g3f365993382_0_63:notes"/>
          <p:cNvSpPr/>
          <p:nvPr>
            <p:ph idx="2" type="sldImg"/>
          </p:nvPr>
        </p:nvSpPr>
        <p:spPr>
          <a:xfrm>
            <a:off x="6057900" y="1285875"/>
            <a:ext cx="6171900" cy="3471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49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61" name="Google Shape;461;g3f365993382_0_63:notes"/>
          <p:cNvSpPr txBox="1"/>
          <p:nvPr>
            <p:ph idx="1" type="body"/>
          </p:nvPr>
        </p:nvSpPr>
        <p:spPr>
          <a:xfrm>
            <a:off x="1828800" y="4951413"/>
            <a:ext cx="14630400" cy="4049700"/>
          </a:xfrm>
          <a:prstGeom prst="rect">
            <a:avLst/>
          </a:prstGeom>
          <a:noFill/>
          <a:ln>
            <a:noFill/>
          </a:ln>
        </p:spPr>
        <p:txBody>
          <a:bodyPr anchorCtr="0" anchor="t" bIns="53775" lIns="107525" spcFirstLastPara="1" rIns="107525" wrap="square" tIns="537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</a:pPr>
            <a:r>
              <a:t/>
            </a:r>
            <a:endParaRPr/>
          </a:p>
        </p:txBody>
      </p:sp>
      <p:sp>
        <p:nvSpPr>
          <p:cNvPr id="462" name="Google Shape;462;g3f365993382_0_63:notes"/>
          <p:cNvSpPr txBox="1"/>
          <p:nvPr>
            <p:ph idx="12" type="sldNum"/>
          </p:nvPr>
        </p:nvSpPr>
        <p:spPr>
          <a:xfrm>
            <a:off x="10358438" y="9771063"/>
            <a:ext cx="7924800" cy="516000"/>
          </a:xfrm>
          <a:prstGeom prst="rect">
            <a:avLst/>
          </a:prstGeom>
          <a:noFill/>
          <a:ln>
            <a:noFill/>
          </a:ln>
        </p:spPr>
        <p:txBody>
          <a:bodyPr anchorCtr="0" anchor="b" bIns="53775" lIns="107525" spcFirstLastPara="1" rIns="107525" wrap="square" tIns="5377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</a:pPr>
            <a:fld id="{00000000-1234-1234-1234-123412341234}" type="slidenum">
              <a:rPr lang="pt-BR" sz="3000"/>
              <a:t>‹#›</a:t>
            </a:fld>
            <a:endParaRPr sz="300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7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Google Shape;468;g3f365993382_0_81:notes"/>
          <p:cNvSpPr/>
          <p:nvPr>
            <p:ph idx="2" type="sldImg"/>
          </p:nvPr>
        </p:nvSpPr>
        <p:spPr>
          <a:xfrm>
            <a:off x="6057900" y="1285875"/>
            <a:ext cx="6171900" cy="3471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49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69" name="Google Shape;469;g3f365993382_0_81:notes"/>
          <p:cNvSpPr txBox="1"/>
          <p:nvPr>
            <p:ph idx="1" type="body"/>
          </p:nvPr>
        </p:nvSpPr>
        <p:spPr>
          <a:xfrm>
            <a:off x="1828800" y="4951413"/>
            <a:ext cx="14630400" cy="4049700"/>
          </a:xfrm>
          <a:prstGeom prst="rect">
            <a:avLst/>
          </a:prstGeom>
          <a:noFill/>
          <a:ln>
            <a:noFill/>
          </a:ln>
        </p:spPr>
        <p:txBody>
          <a:bodyPr anchorCtr="0" anchor="t" bIns="53775" lIns="107525" spcFirstLastPara="1" rIns="107525" wrap="square" tIns="537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</a:pPr>
            <a:r>
              <a:t/>
            </a:r>
            <a:endParaRPr/>
          </a:p>
        </p:txBody>
      </p:sp>
      <p:sp>
        <p:nvSpPr>
          <p:cNvPr id="470" name="Google Shape;470;g3f365993382_0_81:notes"/>
          <p:cNvSpPr txBox="1"/>
          <p:nvPr>
            <p:ph idx="12" type="sldNum"/>
          </p:nvPr>
        </p:nvSpPr>
        <p:spPr>
          <a:xfrm>
            <a:off x="10358438" y="9771063"/>
            <a:ext cx="7924800" cy="516000"/>
          </a:xfrm>
          <a:prstGeom prst="rect">
            <a:avLst/>
          </a:prstGeom>
          <a:noFill/>
          <a:ln>
            <a:noFill/>
          </a:ln>
        </p:spPr>
        <p:txBody>
          <a:bodyPr anchorCtr="0" anchor="b" bIns="53775" lIns="107525" spcFirstLastPara="1" rIns="107525" wrap="square" tIns="5377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</a:pPr>
            <a:fld id="{00000000-1234-1234-1234-123412341234}" type="slidenum">
              <a:rPr lang="pt-BR" sz="3000"/>
              <a:t>‹#›</a:t>
            </a:fld>
            <a:endParaRPr sz="300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5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g3f0ed60a132_0_64:notes"/>
          <p:cNvSpPr txBox="1"/>
          <p:nvPr>
            <p:ph idx="1" type="body"/>
          </p:nvPr>
        </p:nvSpPr>
        <p:spPr>
          <a:xfrm>
            <a:off x="1828800" y="4951413"/>
            <a:ext cx="14630400" cy="4049700"/>
          </a:xfrm>
          <a:prstGeom prst="rect">
            <a:avLst/>
          </a:prstGeom>
          <a:noFill/>
          <a:ln>
            <a:noFill/>
          </a:ln>
        </p:spPr>
        <p:txBody>
          <a:bodyPr anchorCtr="0" anchor="t" bIns="63250" lIns="126475" spcFirstLastPara="1" rIns="126475" wrap="square" tIns="6325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</a:pPr>
            <a:r>
              <a:t/>
            </a:r>
            <a:endParaRPr/>
          </a:p>
        </p:txBody>
      </p:sp>
      <p:sp>
        <p:nvSpPr>
          <p:cNvPr id="227" name="Google Shape;227;g3f0ed60a132_0_64:notes"/>
          <p:cNvSpPr/>
          <p:nvPr>
            <p:ph idx="2" type="sldImg"/>
          </p:nvPr>
        </p:nvSpPr>
        <p:spPr>
          <a:xfrm>
            <a:off x="6057900" y="1285875"/>
            <a:ext cx="6171900" cy="3471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76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6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g3daccee61d2_0_62:notes"/>
          <p:cNvSpPr txBox="1"/>
          <p:nvPr>
            <p:ph idx="1" type="body"/>
          </p:nvPr>
        </p:nvSpPr>
        <p:spPr>
          <a:xfrm>
            <a:off x="1828800" y="4951413"/>
            <a:ext cx="14630400" cy="4049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38" name="Google Shape;238;g3daccee61d2_0_62:notes"/>
          <p:cNvSpPr/>
          <p:nvPr>
            <p:ph idx="2" type="sldImg"/>
          </p:nvPr>
        </p:nvSpPr>
        <p:spPr>
          <a:xfrm>
            <a:off x="6057900" y="1285875"/>
            <a:ext cx="6172200" cy="3471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5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g3f0ed60a132_0_130:notes"/>
          <p:cNvSpPr txBox="1"/>
          <p:nvPr>
            <p:ph idx="1" type="body"/>
          </p:nvPr>
        </p:nvSpPr>
        <p:spPr>
          <a:xfrm>
            <a:off x="1828800" y="4951413"/>
            <a:ext cx="14630400" cy="4049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47" name="Google Shape;247;g3f0ed60a132_0_130:notes"/>
          <p:cNvSpPr/>
          <p:nvPr>
            <p:ph idx="2" type="sldImg"/>
          </p:nvPr>
        </p:nvSpPr>
        <p:spPr>
          <a:xfrm>
            <a:off x="6057900" y="1285875"/>
            <a:ext cx="6172200" cy="3471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5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g3f0ed60a132_0_144:notes"/>
          <p:cNvSpPr txBox="1"/>
          <p:nvPr>
            <p:ph idx="1" type="body"/>
          </p:nvPr>
        </p:nvSpPr>
        <p:spPr>
          <a:xfrm>
            <a:off x="1828800" y="4951413"/>
            <a:ext cx="14630400" cy="4049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57" name="Google Shape;257;g3f0ed60a132_0_144:notes"/>
          <p:cNvSpPr/>
          <p:nvPr>
            <p:ph idx="2" type="sldImg"/>
          </p:nvPr>
        </p:nvSpPr>
        <p:spPr>
          <a:xfrm>
            <a:off x="6057900" y="1285875"/>
            <a:ext cx="6172200" cy="3471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5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g3f0ed60a132_0_154:notes"/>
          <p:cNvSpPr txBox="1"/>
          <p:nvPr>
            <p:ph idx="1" type="body"/>
          </p:nvPr>
        </p:nvSpPr>
        <p:spPr>
          <a:xfrm>
            <a:off x="1828800" y="4951413"/>
            <a:ext cx="14630400" cy="4049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67" name="Google Shape;267;g3f0ed60a132_0_154:notes"/>
          <p:cNvSpPr/>
          <p:nvPr>
            <p:ph idx="2" type="sldImg"/>
          </p:nvPr>
        </p:nvSpPr>
        <p:spPr>
          <a:xfrm>
            <a:off x="6057900" y="1285875"/>
            <a:ext cx="6172200" cy="3471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6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g3f0ed60a132_0_164:notes"/>
          <p:cNvSpPr txBox="1"/>
          <p:nvPr>
            <p:ph idx="1" type="body"/>
          </p:nvPr>
        </p:nvSpPr>
        <p:spPr>
          <a:xfrm>
            <a:off x="1828800" y="4951413"/>
            <a:ext cx="14630400" cy="4049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78" name="Google Shape;278;g3f0ed60a132_0_164:notes"/>
          <p:cNvSpPr/>
          <p:nvPr>
            <p:ph idx="2" type="sldImg"/>
          </p:nvPr>
        </p:nvSpPr>
        <p:spPr>
          <a:xfrm>
            <a:off x="6057900" y="1285875"/>
            <a:ext cx="6172200" cy="3471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4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g3f0ed60a132_0_174:notes"/>
          <p:cNvSpPr txBox="1"/>
          <p:nvPr>
            <p:ph idx="1" type="body"/>
          </p:nvPr>
        </p:nvSpPr>
        <p:spPr>
          <a:xfrm>
            <a:off x="1828800" y="4951413"/>
            <a:ext cx="14630400" cy="4049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86" name="Google Shape;286;g3f0ed60a132_0_174:notes"/>
          <p:cNvSpPr/>
          <p:nvPr>
            <p:ph idx="2" type="sldImg"/>
          </p:nvPr>
        </p:nvSpPr>
        <p:spPr>
          <a:xfrm>
            <a:off x="6057900" y="1285875"/>
            <a:ext cx="6172200" cy="3471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7.jp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3.jpg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7.jpg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3.jpg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3.jp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7.jpg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showMasterSp="0" type="obj">
  <p:cSld name="OBJECT">
    <p:bg>
      <p:bgPr>
        <a:solidFill>
          <a:schemeClr val="lt1"/>
        </a:solidFill>
      </p:bgPr>
    </p:bg>
    <p:spTree>
      <p:nvGrpSpPr>
        <p:cNvPr id="12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46"/>
          <p:cNvSpPr/>
          <p:nvPr/>
        </p:nvSpPr>
        <p:spPr>
          <a:xfrm>
            <a:off x="0" y="0"/>
            <a:ext cx="18288000" cy="9721215"/>
          </a:xfrm>
          <a:custGeom>
            <a:rect b="b" l="l" r="r" t="t"/>
            <a:pathLst>
              <a:path extrusionOk="0" h="9721215" w="18288000">
                <a:moveTo>
                  <a:pt x="0" y="9720639"/>
                </a:moveTo>
                <a:lnTo>
                  <a:pt x="18287998" y="9720639"/>
                </a:lnTo>
                <a:lnTo>
                  <a:pt x="18287998" y="0"/>
                </a:lnTo>
                <a:lnTo>
                  <a:pt x="0" y="0"/>
                </a:lnTo>
                <a:lnTo>
                  <a:pt x="0" y="9720639"/>
                </a:ln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" name="Google Shape;14;p46"/>
          <p:cNvSpPr/>
          <p:nvPr/>
        </p:nvSpPr>
        <p:spPr>
          <a:xfrm>
            <a:off x="0" y="9720639"/>
            <a:ext cx="18288000" cy="566420"/>
          </a:xfrm>
          <a:custGeom>
            <a:rect b="b" l="l" r="r" t="t"/>
            <a:pathLst>
              <a:path extrusionOk="0" h="566420" w="18288000">
                <a:moveTo>
                  <a:pt x="18287998" y="566360"/>
                </a:moveTo>
                <a:lnTo>
                  <a:pt x="0" y="56636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566360"/>
                </a:lnTo>
                <a:close/>
              </a:path>
            </a:pathLst>
          </a:custGeom>
          <a:solidFill>
            <a:srgbClr val="C1FF72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5" name="Google Shape;15;p4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3908915" y="7071874"/>
            <a:ext cx="1152524" cy="2190749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Google Shape;16;p4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896341" y="7846655"/>
            <a:ext cx="2114549" cy="1409699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Google Shape;17;p46"/>
          <p:cNvSpPr/>
          <p:nvPr/>
        </p:nvSpPr>
        <p:spPr>
          <a:xfrm>
            <a:off x="17062145" y="8233792"/>
            <a:ext cx="171450" cy="236220"/>
          </a:xfrm>
          <a:custGeom>
            <a:rect b="b" l="l" r="r" t="t"/>
            <a:pathLst>
              <a:path extrusionOk="0" h="236220" w="171450">
                <a:moveTo>
                  <a:pt x="170928" y="235678"/>
                </a:moveTo>
                <a:lnTo>
                  <a:pt x="0" y="235678"/>
                </a:lnTo>
                <a:lnTo>
                  <a:pt x="85464" y="0"/>
                </a:lnTo>
                <a:lnTo>
                  <a:pt x="170928" y="235678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8" name="Google Shape;18;p4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176043" y="2404268"/>
            <a:ext cx="7934323" cy="3905249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Google Shape;19;p46"/>
          <p:cNvSpPr txBox="1"/>
          <p:nvPr>
            <p:ph type="title"/>
          </p:nvPr>
        </p:nvSpPr>
        <p:spPr>
          <a:xfrm>
            <a:off x="3787551" y="252476"/>
            <a:ext cx="10713000" cy="1427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92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46"/>
          <p:cNvSpPr txBox="1"/>
          <p:nvPr>
            <p:ph idx="11" type="ftr"/>
          </p:nvPr>
        </p:nvSpPr>
        <p:spPr>
          <a:xfrm>
            <a:off x="6217920" y="9566910"/>
            <a:ext cx="5852100" cy="5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46"/>
          <p:cNvSpPr txBox="1"/>
          <p:nvPr>
            <p:ph idx="10" type="dt"/>
          </p:nvPr>
        </p:nvSpPr>
        <p:spPr>
          <a:xfrm>
            <a:off x="914400" y="9566910"/>
            <a:ext cx="4206300" cy="5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46"/>
          <p:cNvSpPr txBox="1"/>
          <p:nvPr>
            <p:ph idx="12" type="sldNum"/>
          </p:nvPr>
        </p:nvSpPr>
        <p:spPr>
          <a:xfrm>
            <a:off x="13167361" y="9566910"/>
            <a:ext cx="4206300" cy="5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showMasterSp="0">
  <p:cSld name="Title Slide">
    <p:bg>
      <p:bgPr>
        <a:solidFill>
          <a:schemeClr val="lt1"/>
        </a:solidFill>
      </p:bgPr>
    </p:bg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3f0ed60a132_0_101"/>
          <p:cNvSpPr/>
          <p:nvPr/>
        </p:nvSpPr>
        <p:spPr>
          <a:xfrm>
            <a:off x="0" y="1"/>
            <a:ext cx="18288000" cy="10287000"/>
          </a:xfrm>
          <a:custGeom>
            <a:rect b="b" l="l" r="r" t="t"/>
            <a:pathLst>
              <a:path extrusionOk="0" h="10287000" w="18288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4" name="Google Shape;94;g3f0ed60a132_0_10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653768" y="5024430"/>
            <a:ext cx="2181224" cy="4114799"/>
          </a:xfrm>
          <a:prstGeom prst="rect">
            <a:avLst/>
          </a:prstGeom>
          <a:noFill/>
          <a:ln>
            <a:noFill/>
          </a:ln>
        </p:spPr>
      </p:pic>
      <p:pic>
        <p:nvPicPr>
          <p:cNvPr id="95" name="Google Shape;95;g3f0ed60a132_0_10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519383" y="6127005"/>
            <a:ext cx="3248024" cy="2162174"/>
          </a:xfrm>
          <a:prstGeom prst="rect">
            <a:avLst/>
          </a:prstGeom>
          <a:noFill/>
          <a:ln>
            <a:noFill/>
          </a:ln>
        </p:spPr>
      </p:pic>
      <p:sp>
        <p:nvSpPr>
          <p:cNvPr id="96" name="Google Shape;96;g3f0ed60a132_0_101"/>
          <p:cNvSpPr/>
          <p:nvPr/>
        </p:nvSpPr>
        <p:spPr>
          <a:xfrm>
            <a:off x="9308298" y="6721064"/>
            <a:ext cx="262890" cy="361950"/>
          </a:xfrm>
          <a:custGeom>
            <a:rect b="b" l="l" r="r" t="t"/>
            <a:pathLst>
              <a:path extrusionOk="0" h="361950" w="262890">
                <a:moveTo>
                  <a:pt x="262289" y="361646"/>
                </a:moveTo>
                <a:lnTo>
                  <a:pt x="0" y="361646"/>
                </a:lnTo>
                <a:lnTo>
                  <a:pt x="131144" y="0"/>
                </a:lnTo>
                <a:lnTo>
                  <a:pt x="262289" y="361646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7" name="Google Shape;97;g3f0ed60a132_0_10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2546999" y="5974828"/>
            <a:ext cx="4714874" cy="2314574"/>
          </a:xfrm>
          <a:prstGeom prst="rect">
            <a:avLst/>
          </a:prstGeom>
          <a:noFill/>
          <a:ln>
            <a:noFill/>
          </a:ln>
        </p:spPr>
      </p:pic>
      <p:sp>
        <p:nvSpPr>
          <p:cNvPr id="98" name="Google Shape;98;g3f0ed60a132_0_101"/>
          <p:cNvSpPr txBox="1"/>
          <p:nvPr>
            <p:ph type="ctrTitle"/>
          </p:nvPr>
        </p:nvSpPr>
        <p:spPr>
          <a:xfrm>
            <a:off x="898213" y="415686"/>
            <a:ext cx="16491600" cy="1199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g3f0ed60a132_0_101"/>
          <p:cNvSpPr txBox="1"/>
          <p:nvPr>
            <p:ph idx="1" type="subTitle"/>
          </p:nvPr>
        </p:nvSpPr>
        <p:spPr>
          <a:xfrm>
            <a:off x="2743200" y="5760720"/>
            <a:ext cx="12801600" cy="2571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g3f0ed60a132_0_101"/>
          <p:cNvSpPr txBox="1"/>
          <p:nvPr>
            <p:ph idx="11" type="ftr"/>
          </p:nvPr>
        </p:nvSpPr>
        <p:spPr>
          <a:xfrm>
            <a:off x="6217920" y="9566910"/>
            <a:ext cx="5852100" cy="5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1" name="Google Shape;101;g3f0ed60a132_0_101"/>
          <p:cNvSpPr txBox="1"/>
          <p:nvPr>
            <p:ph idx="10" type="dt"/>
          </p:nvPr>
        </p:nvSpPr>
        <p:spPr>
          <a:xfrm>
            <a:off x="914400" y="9566910"/>
            <a:ext cx="4206300" cy="5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2" name="Google Shape;102;g3f0ed60a132_0_101"/>
          <p:cNvSpPr txBox="1"/>
          <p:nvPr>
            <p:ph idx="12" type="sldNum"/>
          </p:nvPr>
        </p:nvSpPr>
        <p:spPr>
          <a:xfrm>
            <a:off x="13167361" y="9566910"/>
            <a:ext cx="4206300" cy="2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>
  <p:cSld name="Blank"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g3f0ed60a132_0_112"/>
          <p:cNvSpPr txBox="1"/>
          <p:nvPr>
            <p:ph idx="11" type="ftr"/>
          </p:nvPr>
        </p:nvSpPr>
        <p:spPr>
          <a:xfrm>
            <a:off x="6217920" y="9566910"/>
            <a:ext cx="5852100" cy="5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5" name="Google Shape;105;g3f0ed60a132_0_112"/>
          <p:cNvSpPr txBox="1"/>
          <p:nvPr>
            <p:ph idx="10" type="dt"/>
          </p:nvPr>
        </p:nvSpPr>
        <p:spPr>
          <a:xfrm>
            <a:off x="914400" y="9566910"/>
            <a:ext cx="4206300" cy="5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g3f0ed60a132_0_112"/>
          <p:cNvSpPr txBox="1"/>
          <p:nvPr>
            <p:ph idx="12" type="sldNum"/>
          </p:nvPr>
        </p:nvSpPr>
        <p:spPr>
          <a:xfrm>
            <a:off x="13167361" y="9566910"/>
            <a:ext cx="4206300" cy="2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>
  <p:cSld name="Two Content"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g3f0ed60a132_0_116"/>
          <p:cNvSpPr txBox="1"/>
          <p:nvPr>
            <p:ph type="title"/>
          </p:nvPr>
        </p:nvSpPr>
        <p:spPr>
          <a:xfrm>
            <a:off x="3787551" y="252476"/>
            <a:ext cx="10713000" cy="1427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92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9" name="Google Shape;109;g3f0ed60a132_0_116"/>
          <p:cNvSpPr txBox="1"/>
          <p:nvPr>
            <p:ph idx="1" type="body"/>
          </p:nvPr>
        </p:nvSpPr>
        <p:spPr>
          <a:xfrm>
            <a:off x="914400" y="2366010"/>
            <a:ext cx="7955400" cy="6789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g3f0ed60a132_0_116"/>
          <p:cNvSpPr txBox="1"/>
          <p:nvPr>
            <p:ph idx="2" type="body"/>
          </p:nvPr>
        </p:nvSpPr>
        <p:spPr>
          <a:xfrm>
            <a:off x="9418320" y="2366010"/>
            <a:ext cx="7955400" cy="6789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1" name="Google Shape;111;g3f0ed60a132_0_116"/>
          <p:cNvSpPr txBox="1"/>
          <p:nvPr>
            <p:ph idx="11" type="ftr"/>
          </p:nvPr>
        </p:nvSpPr>
        <p:spPr>
          <a:xfrm>
            <a:off x="6217920" y="9566910"/>
            <a:ext cx="5852100" cy="5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2" name="Google Shape;112;g3f0ed60a132_0_116"/>
          <p:cNvSpPr txBox="1"/>
          <p:nvPr>
            <p:ph idx="10" type="dt"/>
          </p:nvPr>
        </p:nvSpPr>
        <p:spPr>
          <a:xfrm>
            <a:off x="914400" y="9566910"/>
            <a:ext cx="4206300" cy="5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g3f0ed60a132_0_116"/>
          <p:cNvSpPr txBox="1"/>
          <p:nvPr>
            <p:ph idx="12" type="sldNum"/>
          </p:nvPr>
        </p:nvSpPr>
        <p:spPr>
          <a:xfrm>
            <a:off x="13167361" y="9566910"/>
            <a:ext cx="4206300" cy="2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 1">
  <p:cSld name="OBJECT_1"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g3f0ed60a132_0_123"/>
          <p:cNvSpPr txBox="1"/>
          <p:nvPr>
            <p:ph type="title"/>
          </p:nvPr>
        </p:nvSpPr>
        <p:spPr>
          <a:xfrm>
            <a:off x="293299" y="4111022"/>
            <a:ext cx="17701800" cy="328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92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6" name="Google Shape;116;g3f0ed60a132_0_123"/>
          <p:cNvSpPr txBox="1"/>
          <p:nvPr>
            <p:ph idx="11" type="ftr"/>
          </p:nvPr>
        </p:nvSpPr>
        <p:spPr>
          <a:xfrm>
            <a:off x="6217920" y="9566910"/>
            <a:ext cx="5852400" cy="5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g3f0ed60a132_0_123"/>
          <p:cNvSpPr txBox="1"/>
          <p:nvPr>
            <p:ph idx="10" type="dt"/>
          </p:nvPr>
        </p:nvSpPr>
        <p:spPr>
          <a:xfrm>
            <a:off x="914400" y="9566910"/>
            <a:ext cx="4206300" cy="5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8" name="Google Shape;118;g3f0ed60a132_0_123"/>
          <p:cNvSpPr txBox="1"/>
          <p:nvPr>
            <p:ph idx="12" type="sldNum"/>
          </p:nvPr>
        </p:nvSpPr>
        <p:spPr>
          <a:xfrm>
            <a:off x="13167361" y="9566910"/>
            <a:ext cx="4206300" cy="2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showMasterSp="0" type="obj">
  <p:cSld name="OBJECT">
    <p:bg>
      <p:bgPr>
        <a:solidFill>
          <a:schemeClr val="lt1"/>
        </a:solidFill>
      </p:bgPr>
    </p:bg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g3f0ed60a132_0_472"/>
          <p:cNvSpPr/>
          <p:nvPr/>
        </p:nvSpPr>
        <p:spPr>
          <a:xfrm>
            <a:off x="0" y="0"/>
            <a:ext cx="18288000" cy="9721215"/>
          </a:xfrm>
          <a:custGeom>
            <a:rect b="b" l="l" r="r" t="t"/>
            <a:pathLst>
              <a:path extrusionOk="0" h="9721215" w="18288000">
                <a:moveTo>
                  <a:pt x="0" y="9720639"/>
                </a:moveTo>
                <a:lnTo>
                  <a:pt x="18287998" y="9720639"/>
                </a:lnTo>
                <a:lnTo>
                  <a:pt x="18287998" y="0"/>
                </a:lnTo>
                <a:lnTo>
                  <a:pt x="0" y="0"/>
                </a:lnTo>
                <a:lnTo>
                  <a:pt x="0" y="9720639"/>
                </a:ln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8" name="Google Shape;128;g3f0ed60a132_0_472"/>
          <p:cNvSpPr/>
          <p:nvPr/>
        </p:nvSpPr>
        <p:spPr>
          <a:xfrm>
            <a:off x="0" y="9720639"/>
            <a:ext cx="18288000" cy="566420"/>
          </a:xfrm>
          <a:custGeom>
            <a:rect b="b" l="l" r="r" t="t"/>
            <a:pathLst>
              <a:path extrusionOk="0" h="566420" w="18288000">
                <a:moveTo>
                  <a:pt x="18287998" y="566360"/>
                </a:moveTo>
                <a:lnTo>
                  <a:pt x="0" y="56636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566360"/>
                </a:lnTo>
                <a:close/>
              </a:path>
            </a:pathLst>
          </a:custGeom>
          <a:solidFill>
            <a:srgbClr val="C1FF72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29" name="Google Shape;129;g3f0ed60a132_0_47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3908915" y="7071874"/>
            <a:ext cx="1152524" cy="2190749"/>
          </a:xfrm>
          <a:prstGeom prst="rect">
            <a:avLst/>
          </a:prstGeom>
          <a:noFill/>
          <a:ln>
            <a:noFill/>
          </a:ln>
        </p:spPr>
      </p:pic>
      <p:pic>
        <p:nvPicPr>
          <p:cNvPr id="130" name="Google Shape;130;g3f0ed60a132_0_47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896341" y="7846655"/>
            <a:ext cx="2114549" cy="1409699"/>
          </a:xfrm>
          <a:prstGeom prst="rect">
            <a:avLst/>
          </a:prstGeom>
          <a:noFill/>
          <a:ln>
            <a:noFill/>
          </a:ln>
        </p:spPr>
      </p:pic>
      <p:sp>
        <p:nvSpPr>
          <p:cNvPr id="131" name="Google Shape;131;g3f0ed60a132_0_472"/>
          <p:cNvSpPr/>
          <p:nvPr/>
        </p:nvSpPr>
        <p:spPr>
          <a:xfrm>
            <a:off x="17062145" y="8233792"/>
            <a:ext cx="171450" cy="236220"/>
          </a:xfrm>
          <a:custGeom>
            <a:rect b="b" l="l" r="r" t="t"/>
            <a:pathLst>
              <a:path extrusionOk="0" h="236220" w="171450">
                <a:moveTo>
                  <a:pt x="170928" y="235678"/>
                </a:moveTo>
                <a:lnTo>
                  <a:pt x="0" y="235678"/>
                </a:lnTo>
                <a:lnTo>
                  <a:pt x="85464" y="0"/>
                </a:lnTo>
                <a:lnTo>
                  <a:pt x="170928" y="235678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2" name="Google Shape;132;g3f0ed60a132_0_47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176043" y="2404268"/>
            <a:ext cx="7934323" cy="3905249"/>
          </a:xfrm>
          <a:prstGeom prst="rect">
            <a:avLst/>
          </a:prstGeom>
          <a:noFill/>
          <a:ln>
            <a:noFill/>
          </a:ln>
        </p:spPr>
      </p:pic>
      <p:sp>
        <p:nvSpPr>
          <p:cNvPr id="133" name="Google Shape;133;g3f0ed60a132_0_472"/>
          <p:cNvSpPr txBox="1"/>
          <p:nvPr>
            <p:ph type="title"/>
          </p:nvPr>
        </p:nvSpPr>
        <p:spPr>
          <a:xfrm>
            <a:off x="3787551" y="252476"/>
            <a:ext cx="10713000" cy="1427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92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4" name="Google Shape;134;g3f0ed60a132_0_472"/>
          <p:cNvSpPr txBox="1"/>
          <p:nvPr>
            <p:ph idx="11" type="ftr"/>
          </p:nvPr>
        </p:nvSpPr>
        <p:spPr>
          <a:xfrm>
            <a:off x="6217920" y="9566910"/>
            <a:ext cx="5852100" cy="5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5" name="Google Shape;135;g3f0ed60a132_0_472"/>
          <p:cNvSpPr txBox="1"/>
          <p:nvPr>
            <p:ph idx="10" type="dt"/>
          </p:nvPr>
        </p:nvSpPr>
        <p:spPr>
          <a:xfrm>
            <a:off x="914400" y="9566910"/>
            <a:ext cx="4206300" cy="5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6" name="Google Shape;136;g3f0ed60a132_0_472"/>
          <p:cNvSpPr txBox="1"/>
          <p:nvPr>
            <p:ph idx="12" type="sldNum"/>
          </p:nvPr>
        </p:nvSpPr>
        <p:spPr>
          <a:xfrm>
            <a:off x="13167361" y="9566910"/>
            <a:ext cx="4206300" cy="2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showMasterSp="0">
  <p:cSld name="Title and Content">
    <p:bg>
      <p:bgPr>
        <a:solidFill>
          <a:schemeClr val="lt1"/>
        </a:solidFill>
      </p:bgPr>
    </p:bg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g3f0ed60a132_0_483"/>
          <p:cNvSpPr/>
          <p:nvPr/>
        </p:nvSpPr>
        <p:spPr>
          <a:xfrm>
            <a:off x="0" y="0"/>
            <a:ext cx="18288000" cy="10287000"/>
          </a:xfrm>
          <a:custGeom>
            <a:rect b="b" l="l" r="r" t="t"/>
            <a:pathLst>
              <a:path extrusionOk="0" h="10287000" w="18288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9" name="Google Shape;139;g3f0ed60a132_0_483"/>
          <p:cNvSpPr/>
          <p:nvPr/>
        </p:nvSpPr>
        <p:spPr>
          <a:xfrm>
            <a:off x="6190396" y="790575"/>
            <a:ext cx="1510665" cy="76200"/>
          </a:xfrm>
          <a:custGeom>
            <a:rect b="b" l="l" r="r" t="t"/>
            <a:pathLst>
              <a:path extrusionOk="0" h="76200" w="1510665">
                <a:moveTo>
                  <a:pt x="1510216" y="76199"/>
                </a:moveTo>
                <a:lnTo>
                  <a:pt x="0" y="76199"/>
                </a:lnTo>
                <a:lnTo>
                  <a:pt x="0" y="0"/>
                </a:lnTo>
                <a:lnTo>
                  <a:pt x="1510216" y="0"/>
                </a:lnTo>
                <a:lnTo>
                  <a:pt x="1510216" y="76199"/>
                </a:lnTo>
                <a:close/>
              </a:path>
            </a:pathLst>
          </a:custGeom>
          <a:solidFill>
            <a:srgbClr val="242625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0" name="Google Shape;140;g3f0ed60a132_0_483"/>
          <p:cNvSpPr/>
          <p:nvPr/>
        </p:nvSpPr>
        <p:spPr>
          <a:xfrm>
            <a:off x="7913941" y="790587"/>
            <a:ext cx="6938009" cy="76200"/>
          </a:xfrm>
          <a:custGeom>
            <a:rect b="b" l="l" r="r" t="t"/>
            <a:pathLst>
              <a:path extrusionOk="0" h="76200" w="6938009">
                <a:moveTo>
                  <a:pt x="6937654" y="0"/>
                </a:moveTo>
                <a:lnTo>
                  <a:pt x="5005857" y="0"/>
                </a:lnTo>
                <a:lnTo>
                  <a:pt x="0" y="0"/>
                </a:lnTo>
                <a:lnTo>
                  <a:pt x="0" y="76200"/>
                </a:lnTo>
                <a:lnTo>
                  <a:pt x="5005857" y="76200"/>
                </a:lnTo>
                <a:lnTo>
                  <a:pt x="6937654" y="76200"/>
                </a:lnTo>
                <a:lnTo>
                  <a:pt x="6937654" y="0"/>
                </a:lnTo>
                <a:close/>
              </a:path>
            </a:pathLst>
          </a:custGeom>
          <a:solidFill>
            <a:srgbClr val="242625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g3f0ed60a132_0_483"/>
          <p:cNvSpPr txBox="1"/>
          <p:nvPr>
            <p:ph type="title"/>
          </p:nvPr>
        </p:nvSpPr>
        <p:spPr>
          <a:xfrm>
            <a:off x="3787551" y="252476"/>
            <a:ext cx="10713000" cy="1427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92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2" name="Google Shape;142;g3f0ed60a132_0_483"/>
          <p:cNvSpPr txBox="1"/>
          <p:nvPr>
            <p:ph idx="1" type="body"/>
          </p:nvPr>
        </p:nvSpPr>
        <p:spPr>
          <a:xfrm>
            <a:off x="914400" y="2366010"/>
            <a:ext cx="16459200" cy="6789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3" name="Google Shape;143;g3f0ed60a132_0_483"/>
          <p:cNvSpPr txBox="1"/>
          <p:nvPr>
            <p:ph idx="11" type="ftr"/>
          </p:nvPr>
        </p:nvSpPr>
        <p:spPr>
          <a:xfrm>
            <a:off x="6217920" y="9566910"/>
            <a:ext cx="5852100" cy="5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4" name="Google Shape;144;g3f0ed60a132_0_483"/>
          <p:cNvSpPr txBox="1"/>
          <p:nvPr>
            <p:ph idx="10" type="dt"/>
          </p:nvPr>
        </p:nvSpPr>
        <p:spPr>
          <a:xfrm>
            <a:off x="914400" y="9566910"/>
            <a:ext cx="4206300" cy="5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5" name="Google Shape;145;g3f0ed60a132_0_483"/>
          <p:cNvSpPr txBox="1"/>
          <p:nvPr>
            <p:ph idx="12" type="sldNum"/>
          </p:nvPr>
        </p:nvSpPr>
        <p:spPr>
          <a:xfrm>
            <a:off x="13167361" y="9566910"/>
            <a:ext cx="4206300" cy="2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showMasterSp="0">
  <p:cSld name="Title Slide">
    <p:bg>
      <p:bgPr>
        <a:solidFill>
          <a:schemeClr val="lt1"/>
        </a:solidFill>
      </p:bgPr>
    </p:bg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g3f0ed60a132_0_492"/>
          <p:cNvSpPr/>
          <p:nvPr/>
        </p:nvSpPr>
        <p:spPr>
          <a:xfrm>
            <a:off x="0" y="1"/>
            <a:ext cx="18288000" cy="10287000"/>
          </a:xfrm>
          <a:custGeom>
            <a:rect b="b" l="l" r="r" t="t"/>
            <a:pathLst>
              <a:path extrusionOk="0" h="10287000" w="18288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48" name="Google Shape;148;g3f0ed60a132_0_49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653768" y="5024430"/>
            <a:ext cx="2181224" cy="41147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49" name="Google Shape;149;g3f0ed60a132_0_49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519383" y="6127005"/>
            <a:ext cx="3248024" cy="2162174"/>
          </a:xfrm>
          <a:prstGeom prst="rect">
            <a:avLst/>
          </a:prstGeom>
          <a:noFill/>
          <a:ln>
            <a:noFill/>
          </a:ln>
        </p:spPr>
      </p:pic>
      <p:sp>
        <p:nvSpPr>
          <p:cNvPr id="150" name="Google Shape;150;g3f0ed60a132_0_492"/>
          <p:cNvSpPr/>
          <p:nvPr/>
        </p:nvSpPr>
        <p:spPr>
          <a:xfrm>
            <a:off x="9308298" y="6721064"/>
            <a:ext cx="262890" cy="361950"/>
          </a:xfrm>
          <a:custGeom>
            <a:rect b="b" l="l" r="r" t="t"/>
            <a:pathLst>
              <a:path extrusionOk="0" h="361950" w="262890">
                <a:moveTo>
                  <a:pt x="262289" y="361646"/>
                </a:moveTo>
                <a:lnTo>
                  <a:pt x="0" y="361646"/>
                </a:lnTo>
                <a:lnTo>
                  <a:pt x="131144" y="0"/>
                </a:lnTo>
                <a:lnTo>
                  <a:pt x="262289" y="361646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51" name="Google Shape;151;g3f0ed60a132_0_49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2546999" y="5974828"/>
            <a:ext cx="4714874" cy="2314574"/>
          </a:xfrm>
          <a:prstGeom prst="rect">
            <a:avLst/>
          </a:prstGeom>
          <a:noFill/>
          <a:ln>
            <a:noFill/>
          </a:ln>
        </p:spPr>
      </p:pic>
      <p:sp>
        <p:nvSpPr>
          <p:cNvPr id="152" name="Google Shape;152;g3f0ed60a132_0_492"/>
          <p:cNvSpPr txBox="1"/>
          <p:nvPr>
            <p:ph type="ctrTitle"/>
          </p:nvPr>
        </p:nvSpPr>
        <p:spPr>
          <a:xfrm>
            <a:off x="898213" y="415686"/>
            <a:ext cx="16491600" cy="1199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3" name="Google Shape;153;g3f0ed60a132_0_492"/>
          <p:cNvSpPr txBox="1"/>
          <p:nvPr>
            <p:ph idx="1" type="subTitle"/>
          </p:nvPr>
        </p:nvSpPr>
        <p:spPr>
          <a:xfrm>
            <a:off x="2743200" y="5760720"/>
            <a:ext cx="12801600" cy="2571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4" name="Google Shape;154;g3f0ed60a132_0_492"/>
          <p:cNvSpPr txBox="1"/>
          <p:nvPr>
            <p:ph idx="11" type="ftr"/>
          </p:nvPr>
        </p:nvSpPr>
        <p:spPr>
          <a:xfrm>
            <a:off x="6217920" y="9566910"/>
            <a:ext cx="5852100" cy="5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5" name="Google Shape;155;g3f0ed60a132_0_492"/>
          <p:cNvSpPr txBox="1"/>
          <p:nvPr>
            <p:ph idx="10" type="dt"/>
          </p:nvPr>
        </p:nvSpPr>
        <p:spPr>
          <a:xfrm>
            <a:off x="914400" y="9566910"/>
            <a:ext cx="4206300" cy="5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6" name="Google Shape;156;g3f0ed60a132_0_492"/>
          <p:cNvSpPr txBox="1"/>
          <p:nvPr>
            <p:ph idx="12" type="sldNum"/>
          </p:nvPr>
        </p:nvSpPr>
        <p:spPr>
          <a:xfrm>
            <a:off x="13167361" y="9566910"/>
            <a:ext cx="4206300" cy="2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>
  <p:cSld name="Blank"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g3f0ed60a132_0_503"/>
          <p:cNvSpPr txBox="1"/>
          <p:nvPr>
            <p:ph idx="11" type="ftr"/>
          </p:nvPr>
        </p:nvSpPr>
        <p:spPr>
          <a:xfrm>
            <a:off x="6217920" y="9566910"/>
            <a:ext cx="5852100" cy="5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9" name="Google Shape;159;g3f0ed60a132_0_503"/>
          <p:cNvSpPr txBox="1"/>
          <p:nvPr>
            <p:ph idx="10" type="dt"/>
          </p:nvPr>
        </p:nvSpPr>
        <p:spPr>
          <a:xfrm>
            <a:off x="914400" y="9566910"/>
            <a:ext cx="4206300" cy="5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0" name="Google Shape;160;g3f0ed60a132_0_503"/>
          <p:cNvSpPr txBox="1"/>
          <p:nvPr>
            <p:ph idx="12" type="sldNum"/>
          </p:nvPr>
        </p:nvSpPr>
        <p:spPr>
          <a:xfrm>
            <a:off x="13167361" y="9566910"/>
            <a:ext cx="4206300" cy="2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>
  <p:cSld name="Two Content"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g3f0ed60a132_0_507"/>
          <p:cNvSpPr txBox="1"/>
          <p:nvPr>
            <p:ph type="title"/>
          </p:nvPr>
        </p:nvSpPr>
        <p:spPr>
          <a:xfrm>
            <a:off x="3787551" y="252476"/>
            <a:ext cx="10713000" cy="1427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92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3" name="Google Shape;163;g3f0ed60a132_0_507"/>
          <p:cNvSpPr txBox="1"/>
          <p:nvPr>
            <p:ph idx="1" type="body"/>
          </p:nvPr>
        </p:nvSpPr>
        <p:spPr>
          <a:xfrm>
            <a:off x="914400" y="2366010"/>
            <a:ext cx="7955400" cy="6789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4" name="Google Shape;164;g3f0ed60a132_0_507"/>
          <p:cNvSpPr txBox="1"/>
          <p:nvPr>
            <p:ph idx="2" type="body"/>
          </p:nvPr>
        </p:nvSpPr>
        <p:spPr>
          <a:xfrm>
            <a:off x="9418320" y="2366010"/>
            <a:ext cx="7955400" cy="6789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5" name="Google Shape;165;g3f0ed60a132_0_507"/>
          <p:cNvSpPr txBox="1"/>
          <p:nvPr>
            <p:ph idx="11" type="ftr"/>
          </p:nvPr>
        </p:nvSpPr>
        <p:spPr>
          <a:xfrm>
            <a:off x="6217920" y="9566910"/>
            <a:ext cx="5852100" cy="5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6" name="Google Shape;166;g3f0ed60a132_0_507"/>
          <p:cNvSpPr txBox="1"/>
          <p:nvPr>
            <p:ph idx="10" type="dt"/>
          </p:nvPr>
        </p:nvSpPr>
        <p:spPr>
          <a:xfrm>
            <a:off x="914400" y="9566910"/>
            <a:ext cx="4206300" cy="5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7" name="Google Shape;167;g3f0ed60a132_0_507"/>
          <p:cNvSpPr txBox="1"/>
          <p:nvPr>
            <p:ph idx="12" type="sldNum"/>
          </p:nvPr>
        </p:nvSpPr>
        <p:spPr>
          <a:xfrm>
            <a:off x="13167361" y="9566910"/>
            <a:ext cx="4206300" cy="2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 1">
  <p:cSld name="OBJECT_1"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g3f0ed60a132_0_514"/>
          <p:cNvSpPr txBox="1"/>
          <p:nvPr>
            <p:ph type="title"/>
          </p:nvPr>
        </p:nvSpPr>
        <p:spPr>
          <a:xfrm>
            <a:off x="293299" y="4111022"/>
            <a:ext cx="17701800" cy="328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92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0" name="Google Shape;170;g3f0ed60a132_0_514"/>
          <p:cNvSpPr txBox="1"/>
          <p:nvPr>
            <p:ph idx="11" type="ftr"/>
          </p:nvPr>
        </p:nvSpPr>
        <p:spPr>
          <a:xfrm>
            <a:off x="6217920" y="9566910"/>
            <a:ext cx="5852400" cy="5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1" name="Google Shape;171;g3f0ed60a132_0_514"/>
          <p:cNvSpPr txBox="1"/>
          <p:nvPr>
            <p:ph idx="10" type="dt"/>
          </p:nvPr>
        </p:nvSpPr>
        <p:spPr>
          <a:xfrm>
            <a:off x="914400" y="9566910"/>
            <a:ext cx="4206300" cy="5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2" name="Google Shape;172;g3f0ed60a132_0_514"/>
          <p:cNvSpPr txBox="1"/>
          <p:nvPr>
            <p:ph idx="12" type="sldNum"/>
          </p:nvPr>
        </p:nvSpPr>
        <p:spPr>
          <a:xfrm>
            <a:off x="13167361" y="9566910"/>
            <a:ext cx="4206300" cy="2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showMasterSp="0">
  <p:cSld name="Title and Content">
    <p:bg>
      <p:bgPr>
        <a:solidFill>
          <a:schemeClr val="lt1"/>
        </a:solidFill>
      </p:bgPr>
    </p:bg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47"/>
          <p:cNvSpPr/>
          <p:nvPr/>
        </p:nvSpPr>
        <p:spPr>
          <a:xfrm>
            <a:off x="0" y="0"/>
            <a:ext cx="18288000" cy="10287000"/>
          </a:xfrm>
          <a:custGeom>
            <a:rect b="b" l="l" r="r" t="t"/>
            <a:pathLst>
              <a:path extrusionOk="0" h="10287000" w="18288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" name="Google Shape;25;p47"/>
          <p:cNvSpPr/>
          <p:nvPr/>
        </p:nvSpPr>
        <p:spPr>
          <a:xfrm>
            <a:off x="6190396" y="790575"/>
            <a:ext cx="1510665" cy="76200"/>
          </a:xfrm>
          <a:custGeom>
            <a:rect b="b" l="l" r="r" t="t"/>
            <a:pathLst>
              <a:path extrusionOk="0" h="76200" w="1510665">
                <a:moveTo>
                  <a:pt x="1510216" y="76199"/>
                </a:moveTo>
                <a:lnTo>
                  <a:pt x="0" y="76199"/>
                </a:lnTo>
                <a:lnTo>
                  <a:pt x="0" y="0"/>
                </a:lnTo>
                <a:lnTo>
                  <a:pt x="1510216" y="0"/>
                </a:lnTo>
                <a:lnTo>
                  <a:pt x="1510216" y="76199"/>
                </a:lnTo>
                <a:close/>
              </a:path>
            </a:pathLst>
          </a:custGeom>
          <a:solidFill>
            <a:srgbClr val="242625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" name="Google Shape;26;p47"/>
          <p:cNvSpPr/>
          <p:nvPr/>
        </p:nvSpPr>
        <p:spPr>
          <a:xfrm>
            <a:off x="7913941" y="790587"/>
            <a:ext cx="6938009" cy="76200"/>
          </a:xfrm>
          <a:custGeom>
            <a:rect b="b" l="l" r="r" t="t"/>
            <a:pathLst>
              <a:path extrusionOk="0" h="76200" w="6938009">
                <a:moveTo>
                  <a:pt x="6937654" y="0"/>
                </a:moveTo>
                <a:lnTo>
                  <a:pt x="5005857" y="0"/>
                </a:lnTo>
                <a:lnTo>
                  <a:pt x="0" y="0"/>
                </a:lnTo>
                <a:lnTo>
                  <a:pt x="0" y="76200"/>
                </a:lnTo>
                <a:lnTo>
                  <a:pt x="5005857" y="76200"/>
                </a:lnTo>
                <a:lnTo>
                  <a:pt x="6937654" y="76200"/>
                </a:lnTo>
                <a:lnTo>
                  <a:pt x="6937654" y="0"/>
                </a:lnTo>
                <a:close/>
              </a:path>
            </a:pathLst>
          </a:custGeom>
          <a:solidFill>
            <a:srgbClr val="242625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" name="Google Shape;27;p47"/>
          <p:cNvSpPr txBox="1"/>
          <p:nvPr>
            <p:ph type="title"/>
          </p:nvPr>
        </p:nvSpPr>
        <p:spPr>
          <a:xfrm>
            <a:off x="3787551" y="252476"/>
            <a:ext cx="10713000" cy="1427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92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47"/>
          <p:cNvSpPr txBox="1"/>
          <p:nvPr>
            <p:ph idx="1" type="body"/>
          </p:nvPr>
        </p:nvSpPr>
        <p:spPr>
          <a:xfrm>
            <a:off x="914400" y="2366010"/>
            <a:ext cx="16459200" cy="6789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47"/>
          <p:cNvSpPr txBox="1"/>
          <p:nvPr>
            <p:ph idx="11" type="ftr"/>
          </p:nvPr>
        </p:nvSpPr>
        <p:spPr>
          <a:xfrm>
            <a:off x="6217920" y="9566910"/>
            <a:ext cx="5852100" cy="5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" name="Google Shape;30;p47"/>
          <p:cNvSpPr txBox="1"/>
          <p:nvPr>
            <p:ph idx="10" type="dt"/>
          </p:nvPr>
        </p:nvSpPr>
        <p:spPr>
          <a:xfrm>
            <a:off x="914400" y="9566910"/>
            <a:ext cx="4206300" cy="5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47"/>
          <p:cNvSpPr txBox="1"/>
          <p:nvPr>
            <p:ph idx="12" type="sldNum"/>
          </p:nvPr>
        </p:nvSpPr>
        <p:spPr>
          <a:xfrm>
            <a:off x="13167361" y="9566910"/>
            <a:ext cx="4206300" cy="5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>
  <p:cSld name="Blank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48"/>
          <p:cNvSpPr txBox="1"/>
          <p:nvPr>
            <p:ph idx="11" type="ftr"/>
          </p:nvPr>
        </p:nvSpPr>
        <p:spPr>
          <a:xfrm>
            <a:off x="6217920" y="9566910"/>
            <a:ext cx="5852100" cy="5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48"/>
          <p:cNvSpPr txBox="1"/>
          <p:nvPr>
            <p:ph idx="10" type="dt"/>
          </p:nvPr>
        </p:nvSpPr>
        <p:spPr>
          <a:xfrm>
            <a:off x="914400" y="9566910"/>
            <a:ext cx="4206300" cy="5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48"/>
          <p:cNvSpPr txBox="1"/>
          <p:nvPr>
            <p:ph idx="12" type="sldNum"/>
          </p:nvPr>
        </p:nvSpPr>
        <p:spPr>
          <a:xfrm>
            <a:off x="13167361" y="9566910"/>
            <a:ext cx="4206300" cy="5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>
  <p:cSld name="Two Conten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49"/>
          <p:cNvSpPr txBox="1"/>
          <p:nvPr>
            <p:ph type="title"/>
          </p:nvPr>
        </p:nvSpPr>
        <p:spPr>
          <a:xfrm>
            <a:off x="3787551" y="252476"/>
            <a:ext cx="10713000" cy="1427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92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49"/>
          <p:cNvSpPr txBox="1"/>
          <p:nvPr>
            <p:ph idx="1" type="body"/>
          </p:nvPr>
        </p:nvSpPr>
        <p:spPr>
          <a:xfrm>
            <a:off x="914400" y="2366010"/>
            <a:ext cx="7955400" cy="6789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49"/>
          <p:cNvSpPr txBox="1"/>
          <p:nvPr>
            <p:ph idx="2" type="body"/>
          </p:nvPr>
        </p:nvSpPr>
        <p:spPr>
          <a:xfrm>
            <a:off x="9418320" y="2366010"/>
            <a:ext cx="7955400" cy="6789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" name="Google Shape;40;p49"/>
          <p:cNvSpPr txBox="1"/>
          <p:nvPr>
            <p:ph idx="11" type="ftr"/>
          </p:nvPr>
        </p:nvSpPr>
        <p:spPr>
          <a:xfrm>
            <a:off x="6217920" y="9566910"/>
            <a:ext cx="5852100" cy="5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" name="Google Shape;41;p49"/>
          <p:cNvSpPr txBox="1"/>
          <p:nvPr>
            <p:ph idx="10" type="dt"/>
          </p:nvPr>
        </p:nvSpPr>
        <p:spPr>
          <a:xfrm>
            <a:off x="914400" y="9566910"/>
            <a:ext cx="4206300" cy="5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49"/>
          <p:cNvSpPr txBox="1"/>
          <p:nvPr>
            <p:ph idx="12" type="sldNum"/>
          </p:nvPr>
        </p:nvSpPr>
        <p:spPr>
          <a:xfrm>
            <a:off x="13167361" y="9566910"/>
            <a:ext cx="4206300" cy="5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 and Content">
  <p:cSld name="1_Title and Content"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50"/>
          <p:cNvSpPr txBox="1"/>
          <p:nvPr>
            <p:ph type="title"/>
          </p:nvPr>
        </p:nvSpPr>
        <p:spPr>
          <a:xfrm>
            <a:off x="3787551" y="252476"/>
            <a:ext cx="10713000" cy="1427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000">
                <a:solidFill>
                  <a:srgbClr val="545454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5" name="Google Shape;45;p50"/>
          <p:cNvSpPr txBox="1"/>
          <p:nvPr>
            <p:ph idx="1" type="body"/>
          </p:nvPr>
        </p:nvSpPr>
        <p:spPr>
          <a:xfrm>
            <a:off x="914400" y="2366010"/>
            <a:ext cx="16459200" cy="6789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6" name="Google Shape;46;p50"/>
          <p:cNvSpPr txBox="1"/>
          <p:nvPr>
            <p:ph idx="11" type="ftr"/>
          </p:nvPr>
        </p:nvSpPr>
        <p:spPr>
          <a:xfrm>
            <a:off x="6217920" y="9566910"/>
            <a:ext cx="5852100" cy="5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50"/>
          <p:cNvSpPr txBox="1"/>
          <p:nvPr>
            <p:ph idx="10" type="dt"/>
          </p:nvPr>
        </p:nvSpPr>
        <p:spPr>
          <a:xfrm>
            <a:off x="914400" y="9566910"/>
            <a:ext cx="4206300" cy="5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50"/>
          <p:cNvSpPr txBox="1"/>
          <p:nvPr>
            <p:ph idx="12" type="sldNum"/>
          </p:nvPr>
        </p:nvSpPr>
        <p:spPr>
          <a:xfrm>
            <a:off x="13167361" y="9566910"/>
            <a:ext cx="4206300" cy="5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showMasterSp="0">
  <p:cSld name="Title Slide">
    <p:bg>
      <p:bgPr>
        <a:solidFill>
          <a:schemeClr val="lt1"/>
        </a:solidFill>
      </p:bgPr>
    </p:bg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51"/>
          <p:cNvSpPr/>
          <p:nvPr/>
        </p:nvSpPr>
        <p:spPr>
          <a:xfrm>
            <a:off x="0" y="1"/>
            <a:ext cx="18288000" cy="10287000"/>
          </a:xfrm>
          <a:custGeom>
            <a:rect b="b" l="l" r="r" t="t"/>
            <a:pathLst>
              <a:path extrusionOk="0" h="10287000" w="18288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1" name="Google Shape;51;p5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653768" y="5024430"/>
            <a:ext cx="2181224" cy="4114799"/>
          </a:xfrm>
          <a:prstGeom prst="rect">
            <a:avLst/>
          </a:prstGeom>
          <a:noFill/>
          <a:ln>
            <a:noFill/>
          </a:ln>
        </p:spPr>
      </p:pic>
      <p:pic>
        <p:nvPicPr>
          <p:cNvPr id="52" name="Google Shape;52;p5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519383" y="6127005"/>
            <a:ext cx="3248024" cy="2162174"/>
          </a:xfrm>
          <a:prstGeom prst="rect">
            <a:avLst/>
          </a:prstGeom>
          <a:noFill/>
          <a:ln>
            <a:noFill/>
          </a:ln>
        </p:spPr>
      </p:pic>
      <p:sp>
        <p:nvSpPr>
          <p:cNvPr id="53" name="Google Shape;53;p51"/>
          <p:cNvSpPr/>
          <p:nvPr/>
        </p:nvSpPr>
        <p:spPr>
          <a:xfrm>
            <a:off x="9308298" y="6721064"/>
            <a:ext cx="262890" cy="361950"/>
          </a:xfrm>
          <a:custGeom>
            <a:rect b="b" l="l" r="r" t="t"/>
            <a:pathLst>
              <a:path extrusionOk="0" h="361950" w="262890">
                <a:moveTo>
                  <a:pt x="262289" y="361646"/>
                </a:moveTo>
                <a:lnTo>
                  <a:pt x="0" y="361646"/>
                </a:lnTo>
                <a:lnTo>
                  <a:pt x="131144" y="0"/>
                </a:lnTo>
                <a:lnTo>
                  <a:pt x="262289" y="361646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4" name="Google Shape;54;p5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2546999" y="5974828"/>
            <a:ext cx="4714874" cy="2314574"/>
          </a:xfrm>
          <a:prstGeom prst="rect">
            <a:avLst/>
          </a:prstGeom>
          <a:noFill/>
          <a:ln>
            <a:noFill/>
          </a:ln>
        </p:spPr>
      </p:pic>
      <p:sp>
        <p:nvSpPr>
          <p:cNvPr id="55" name="Google Shape;55;p51"/>
          <p:cNvSpPr txBox="1"/>
          <p:nvPr>
            <p:ph type="ctrTitle"/>
          </p:nvPr>
        </p:nvSpPr>
        <p:spPr>
          <a:xfrm>
            <a:off x="898213" y="415686"/>
            <a:ext cx="16491600" cy="1199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51"/>
          <p:cNvSpPr txBox="1"/>
          <p:nvPr>
            <p:ph idx="1" type="subTitle"/>
          </p:nvPr>
        </p:nvSpPr>
        <p:spPr>
          <a:xfrm>
            <a:off x="2743200" y="5760720"/>
            <a:ext cx="12801600" cy="2571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51"/>
          <p:cNvSpPr txBox="1"/>
          <p:nvPr>
            <p:ph idx="11" type="ftr"/>
          </p:nvPr>
        </p:nvSpPr>
        <p:spPr>
          <a:xfrm>
            <a:off x="6217920" y="9566910"/>
            <a:ext cx="5852100" cy="5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51"/>
          <p:cNvSpPr txBox="1"/>
          <p:nvPr>
            <p:ph idx="10" type="dt"/>
          </p:nvPr>
        </p:nvSpPr>
        <p:spPr>
          <a:xfrm>
            <a:off x="914400" y="9566910"/>
            <a:ext cx="4206300" cy="5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51"/>
          <p:cNvSpPr txBox="1"/>
          <p:nvPr>
            <p:ph idx="12" type="sldNum"/>
          </p:nvPr>
        </p:nvSpPr>
        <p:spPr>
          <a:xfrm>
            <a:off x="13167361" y="9566910"/>
            <a:ext cx="4206300" cy="5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 1">
  <p:cSld name="OBJECT_1"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g3d88fa20f9f_0_108"/>
          <p:cNvSpPr txBox="1"/>
          <p:nvPr>
            <p:ph type="title"/>
          </p:nvPr>
        </p:nvSpPr>
        <p:spPr>
          <a:xfrm>
            <a:off x="293299" y="4111022"/>
            <a:ext cx="17701800" cy="328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92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2" name="Google Shape;62;g3d88fa20f9f_0_108"/>
          <p:cNvSpPr txBox="1"/>
          <p:nvPr>
            <p:ph idx="11" type="ftr"/>
          </p:nvPr>
        </p:nvSpPr>
        <p:spPr>
          <a:xfrm>
            <a:off x="6217920" y="9566910"/>
            <a:ext cx="5852400" cy="5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g3d88fa20f9f_0_108"/>
          <p:cNvSpPr txBox="1"/>
          <p:nvPr>
            <p:ph idx="10" type="dt"/>
          </p:nvPr>
        </p:nvSpPr>
        <p:spPr>
          <a:xfrm>
            <a:off x="914400" y="9566910"/>
            <a:ext cx="4206300" cy="5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g3d88fa20f9f_0_108"/>
          <p:cNvSpPr txBox="1"/>
          <p:nvPr>
            <p:ph idx="12" type="sldNum"/>
          </p:nvPr>
        </p:nvSpPr>
        <p:spPr>
          <a:xfrm>
            <a:off x="13167361" y="9566910"/>
            <a:ext cx="4206300" cy="2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showMasterSp="0" type="obj">
  <p:cSld name="OBJECT">
    <p:bg>
      <p:bgPr>
        <a:solidFill>
          <a:schemeClr val="lt1"/>
        </a:solidFill>
      </p:bgPr>
    </p:bg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g3f0ed60a132_0_81"/>
          <p:cNvSpPr/>
          <p:nvPr/>
        </p:nvSpPr>
        <p:spPr>
          <a:xfrm>
            <a:off x="0" y="0"/>
            <a:ext cx="18288000" cy="9721215"/>
          </a:xfrm>
          <a:custGeom>
            <a:rect b="b" l="l" r="r" t="t"/>
            <a:pathLst>
              <a:path extrusionOk="0" h="9721215" w="18288000">
                <a:moveTo>
                  <a:pt x="0" y="9720639"/>
                </a:moveTo>
                <a:lnTo>
                  <a:pt x="18287998" y="9720639"/>
                </a:lnTo>
                <a:lnTo>
                  <a:pt x="18287998" y="0"/>
                </a:lnTo>
                <a:lnTo>
                  <a:pt x="0" y="0"/>
                </a:lnTo>
                <a:lnTo>
                  <a:pt x="0" y="9720639"/>
                </a:ln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" name="Google Shape;74;g3f0ed60a132_0_81"/>
          <p:cNvSpPr/>
          <p:nvPr/>
        </p:nvSpPr>
        <p:spPr>
          <a:xfrm>
            <a:off x="0" y="9720639"/>
            <a:ext cx="18288000" cy="566420"/>
          </a:xfrm>
          <a:custGeom>
            <a:rect b="b" l="l" r="r" t="t"/>
            <a:pathLst>
              <a:path extrusionOk="0" h="566420" w="18288000">
                <a:moveTo>
                  <a:pt x="18287998" y="566360"/>
                </a:moveTo>
                <a:lnTo>
                  <a:pt x="0" y="56636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566360"/>
                </a:lnTo>
                <a:close/>
              </a:path>
            </a:pathLst>
          </a:custGeom>
          <a:solidFill>
            <a:srgbClr val="C1FF72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5" name="Google Shape;75;g3f0ed60a132_0_8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3908915" y="7071874"/>
            <a:ext cx="1152524" cy="2190749"/>
          </a:xfrm>
          <a:prstGeom prst="rect">
            <a:avLst/>
          </a:prstGeom>
          <a:noFill/>
          <a:ln>
            <a:noFill/>
          </a:ln>
        </p:spPr>
      </p:pic>
      <p:pic>
        <p:nvPicPr>
          <p:cNvPr id="76" name="Google Shape;76;g3f0ed60a132_0_8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896341" y="7846655"/>
            <a:ext cx="2114549" cy="1409699"/>
          </a:xfrm>
          <a:prstGeom prst="rect">
            <a:avLst/>
          </a:prstGeom>
          <a:noFill/>
          <a:ln>
            <a:noFill/>
          </a:ln>
        </p:spPr>
      </p:pic>
      <p:sp>
        <p:nvSpPr>
          <p:cNvPr id="77" name="Google Shape;77;g3f0ed60a132_0_81"/>
          <p:cNvSpPr/>
          <p:nvPr/>
        </p:nvSpPr>
        <p:spPr>
          <a:xfrm>
            <a:off x="17062145" y="8233792"/>
            <a:ext cx="171450" cy="236220"/>
          </a:xfrm>
          <a:custGeom>
            <a:rect b="b" l="l" r="r" t="t"/>
            <a:pathLst>
              <a:path extrusionOk="0" h="236220" w="171450">
                <a:moveTo>
                  <a:pt x="170928" y="235678"/>
                </a:moveTo>
                <a:lnTo>
                  <a:pt x="0" y="235678"/>
                </a:lnTo>
                <a:lnTo>
                  <a:pt x="85464" y="0"/>
                </a:lnTo>
                <a:lnTo>
                  <a:pt x="170928" y="235678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8" name="Google Shape;78;g3f0ed60a132_0_8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176043" y="2404268"/>
            <a:ext cx="7934323" cy="3905249"/>
          </a:xfrm>
          <a:prstGeom prst="rect">
            <a:avLst/>
          </a:prstGeom>
          <a:noFill/>
          <a:ln>
            <a:noFill/>
          </a:ln>
        </p:spPr>
      </p:pic>
      <p:sp>
        <p:nvSpPr>
          <p:cNvPr id="79" name="Google Shape;79;g3f0ed60a132_0_81"/>
          <p:cNvSpPr txBox="1"/>
          <p:nvPr>
            <p:ph type="title"/>
          </p:nvPr>
        </p:nvSpPr>
        <p:spPr>
          <a:xfrm>
            <a:off x="3787551" y="252476"/>
            <a:ext cx="10713000" cy="1427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92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g3f0ed60a132_0_81"/>
          <p:cNvSpPr txBox="1"/>
          <p:nvPr>
            <p:ph idx="11" type="ftr"/>
          </p:nvPr>
        </p:nvSpPr>
        <p:spPr>
          <a:xfrm>
            <a:off x="6217920" y="9566910"/>
            <a:ext cx="5852100" cy="5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g3f0ed60a132_0_81"/>
          <p:cNvSpPr txBox="1"/>
          <p:nvPr>
            <p:ph idx="10" type="dt"/>
          </p:nvPr>
        </p:nvSpPr>
        <p:spPr>
          <a:xfrm>
            <a:off x="914400" y="9566910"/>
            <a:ext cx="4206300" cy="5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g3f0ed60a132_0_81"/>
          <p:cNvSpPr txBox="1"/>
          <p:nvPr>
            <p:ph idx="12" type="sldNum"/>
          </p:nvPr>
        </p:nvSpPr>
        <p:spPr>
          <a:xfrm>
            <a:off x="13167361" y="9566910"/>
            <a:ext cx="4206300" cy="2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showMasterSp="0">
  <p:cSld name="Title and Content">
    <p:bg>
      <p:bgPr>
        <a:solidFill>
          <a:schemeClr val="lt1"/>
        </a:solidFill>
      </p:bgPr>
    </p:bg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g3f0ed60a132_0_92"/>
          <p:cNvSpPr/>
          <p:nvPr/>
        </p:nvSpPr>
        <p:spPr>
          <a:xfrm>
            <a:off x="0" y="0"/>
            <a:ext cx="18288000" cy="10287000"/>
          </a:xfrm>
          <a:custGeom>
            <a:rect b="b" l="l" r="r" t="t"/>
            <a:pathLst>
              <a:path extrusionOk="0" h="10287000" w="18288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" name="Google Shape;85;g3f0ed60a132_0_92"/>
          <p:cNvSpPr/>
          <p:nvPr/>
        </p:nvSpPr>
        <p:spPr>
          <a:xfrm>
            <a:off x="6190396" y="790575"/>
            <a:ext cx="1510665" cy="76200"/>
          </a:xfrm>
          <a:custGeom>
            <a:rect b="b" l="l" r="r" t="t"/>
            <a:pathLst>
              <a:path extrusionOk="0" h="76200" w="1510665">
                <a:moveTo>
                  <a:pt x="1510216" y="76199"/>
                </a:moveTo>
                <a:lnTo>
                  <a:pt x="0" y="76199"/>
                </a:lnTo>
                <a:lnTo>
                  <a:pt x="0" y="0"/>
                </a:lnTo>
                <a:lnTo>
                  <a:pt x="1510216" y="0"/>
                </a:lnTo>
                <a:lnTo>
                  <a:pt x="1510216" y="76199"/>
                </a:lnTo>
                <a:close/>
              </a:path>
            </a:pathLst>
          </a:custGeom>
          <a:solidFill>
            <a:srgbClr val="242625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6" name="Google Shape;86;g3f0ed60a132_0_92"/>
          <p:cNvSpPr/>
          <p:nvPr/>
        </p:nvSpPr>
        <p:spPr>
          <a:xfrm>
            <a:off x="7913941" y="790587"/>
            <a:ext cx="6938009" cy="76200"/>
          </a:xfrm>
          <a:custGeom>
            <a:rect b="b" l="l" r="r" t="t"/>
            <a:pathLst>
              <a:path extrusionOk="0" h="76200" w="6938009">
                <a:moveTo>
                  <a:pt x="6937654" y="0"/>
                </a:moveTo>
                <a:lnTo>
                  <a:pt x="5005857" y="0"/>
                </a:lnTo>
                <a:lnTo>
                  <a:pt x="0" y="0"/>
                </a:lnTo>
                <a:lnTo>
                  <a:pt x="0" y="76200"/>
                </a:lnTo>
                <a:lnTo>
                  <a:pt x="5005857" y="76200"/>
                </a:lnTo>
                <a:lnTo>
                  <a:pt x="6937654" y="76200"/>
                </a:lnTo>
                <a:lnTo>
                  <a:pt x="6937654" y="0"/>
                </a:lnTo>
                <a:close/>
              </a:path>
            </a:pathLst>
          </a:custGeom>
          <a:solidFill>
            <a:srgbClr val="242625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" name="Google Shape;87;g3f0ed60a132_0_92"/>
          <p:cNvSpPr txBox="1"/>
          <p:nvPr>
            <p:ph type="title"/>
          </p:nvPr>
        </p:nvSpPr>
        <p:spPr>
          <a:xfrm>
            <a:off x="3787551" y="252476"/>
            <a:ext cx="10713000" cy="1427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92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" name="Google Shape;88;g3f0ed60a132_0_92"/>
          <p:cNvSpPr txBox="1"/>
          <p:nvPr>
            <p:ph idx="1" type="body"/>
          </p:nvPr>
        </p:nvSpPr>
        <p:spPr>
          <a:xfrm>
            <a:off x="914400" y="2366010"/>
            <a:ext cx="16459200" cy="6789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" name="Google Shape;89;g3f0ed60a132_0_92"/>
          <p:cNvSpPr txBox="1"/>
          <p:nvPr>
            <p:ph idx="11" type="ftr"/>
          </p:nvPr>
        </p:nvSpPr>
        <p:spPr>
          <a:xfrm>
            <a:off x="6217920" y="9566910"/>
            <a:ext cx="5852100" cy="5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g3f0ed60a132_0_92"/>
          <p:cNvSpPr txBox="1"/>
          <p:nvPr>
            <p:ph idx="10" type="dt"/>
          </p:nvPr>
        </p:nvSpPr>
        <p:spPr>
          <a:xfrm>
            <a:off x="914400" y="9566910"/>
            <a:ext cx="4206300" cy="5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g3f0ed60a132_0_92"/>
          <p:cNvSpPr txBox="1"/>
          <p:nvPr>
            <p:ph idx="12" type="sldNum"/>
          </p:nvPr>
        </p:nvSpPr>
        <p:spPr>
          <a:xfrm>
            <a:off x="13167361" y="9566910"/>
            <a:ext cx="4206300" cy="2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theme" Target="../theme/theme4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slideLayout" Target="../slideLayouts/slideLayout9.xml"/><Relationship Id="rId3" Type="http://schemas.openxmlformats.org/officeDocument/2006/relationships/slideLayout" Target="../slideLayouts/slideLayout10.xml"/><Relationship Id="rId4" Type="http://schemas.openxmlformats.org/officeDocument/2006/relationships/slideLayout" Target="../slideLayouts/slideLayout11.xml"/><Relationship Id="rId5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3.xml"/><Relationship Id="rId7" Type="http://schemas.openxmlformats.org/officeDocument/2006/relationships/theme" Target="../theme/theme3.xml"/></Relationships>
</file>

<file path=ppt/slideMasters/_rels/slideMaster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8.xml"/><Relationship Id="rId6" Type="http://schemas.openxmlformats.org/officeDocument/2006/relationships/slideLayout" Target="../slideLayouts/slideLayout19.xml"/><Relationship Id="rId7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45"/>
          <p:cNvSpPr/>
          <p:nvPr/>
        </p:nvSpPr>
        <p:spPr>
          <a:xfrm>
            <a:off x="0" y="3"/>
            <a:ext cx="18288000" cy="10287000"/>
          </a:xfrm>
          <a:custGeom>
            <a:rect b="b" l="l" r="r" t="t"/>
            <a:pathLst>
              <a:path extrusionOk="0" h="10287000" w="18288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" name="Google Shape;7;p45"/>
          <p:cNvSpPr txBox="1"/>
          <p:nvPr>
            <p:ph type="title"/>
          </p:nvPr>
        </p:nvSpPr>
        <p:spPr>
          <a:xfrm>
            <a:off x="3787551" y="252476"/>
            <a:ext cx="10713000" cy="1427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0" sz="92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p45"/>
          <p:cNvSpPr txBox="1"/>
          <p:nvPr>
            <p:ph idx="1" type="body"/>
          </p:nvPr>
        </p:nvSpPr>
        <p:spPr>
          <a:xfrm>
            <a:off x="914400" y="2366010"/>
            <a:ext cx="16459200" cy="6789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45"/>
          <p:cNvSpPr txBox="1"/>
          <p:nvPr>
            <p:ph idx="11" type="ftr"/>
          </p:nvPr>
        </p:nvSpPr>
        <p:spPr>
          <a:xfrm>
            <a:off x="6217920" y="9566910"/>
            <a:ext cx="5852100" cy="5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45"/>
          <p:cNvSpPr txBox="1"/>
          <p:nvPr>
            <p:ph idx="10" type="dt"/>
          </p:nvPr>
        </p:nvSpPr>
        <p:spPr>
          <a:xfrm>
            <a:off x="914400" y="9566910"/>
            <a:ext cx="4206300" cy="5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1" name="Google Shape;11;p45"/>
          <p:cNvSpPr txBox="1"/>
          <p:nvPr>
            <p:ph idx="12" type="sldNum"/>
          </p:nvPr>
        </p:nvSpPr>
        <p:spPr>
          <a:xfrm>
            <a:off x="13167361" y="9566910"/>
            <a:ext cx="4206300" cy="5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g3f0ed60a132_0_74"/>
          <p:cNvSpPr/>
          <p:nvPr/>
        </p:nvSpPr>
        <p:spPr>
          <a:xfrm>
            <a:off x="0" y="3"/>
            <a:ext cx="18288000" cy="10287000"/>
          </a:xfrm>
          <a:custGeom>
            <a:rect b="b" l="l" r="r" t="t"/>
            <a:pathLst>
              <a:path extrusionOk="0" h="10287000" w="18288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" name="Google Shape;67;g3f0ed60a132_0_74"/>
          <p:cNvSpPr txBox="1"/>
          <p:nvPr>
            <p:ph type="title"/>
          </p:nvPr>
        </p:nvSpPr>
        <p:spPr>
          <a:xfrm>
            <a:off x="3787551" y="252476"/>
            <a:ext cx="10713000" cy="1427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0" sz="92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lvl="1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8" name="Google Shape;68;g3f0ed60a132_0_74"/>
          <p:cNvSpPr txBox="1"/>
          <p:nvPr>
            <p:ph idx="1" type="body"/>
          </p:nvPr>
        </p:nvSpPr>
        <p:spPr>
          <a:xfrm>
            <a:off x="914400" y="2366010"/>
            <a:ext cx="16459200" cy="6789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9" name="Google Shape;69;g3f0ed60a132_0_74"/>
          <p:cNvSpPr txBox="1"/>
          <p:nvPr>
            <p:ph idx="11" type="ftr"/>
          </p:nvPr>
        </p:nvSpPr>
        <p:spPr>
          <a:xfrm>
            <a:off x="6217920" y="9566910"/>
            <a:ext cx="5852100" cy="5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0" name="Google Shape;70;g3f0ed60a132_0_74"/>
          <p:cNvSpPr txBox="1"/>
          <p:nvPr>
            <p:ph idx="10" type="dt"/>
          </p:nvPr>
        </p:nvSpPr>
        <p:spPr>
          <a:xfrm>
            <a:off x="914400" y="9566910"/>
            <a:ext cx="4206300" cy="5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1" name="Google Shape;71;g3f0ed60a132_0_74"/>
          <p:cNvSpPr txBox="1"/>
          <p:nvPr>
            <p:ph idx="12" type="sldNum"/>
          </p:nvPr>
        </p:nvSpPr>
        <p:spPr>
          <a:xfrm>
            <a:off x="13167361" y="9566910"/>
            <a:ext cx="4206300" cy="2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7" r:id="rId1"/>
    <p:sldLayoutId id="2147483658" r:id="rId2"/>
    <p:sldLayoutId id="2147483659" r:id="rId3"/>
    <p:sldLayoutId id="2147483660" r:id="rId4"/>
    <p:sldLayoutId id="2147483661" r:id="rId5"/>
    <p:sldLayoutId id="2147483662" r:id="rId6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g3f0ed60a132_0_465"/>
          <p:cNvSpPr/>
          <p:nvPr/>
        </p:nvSpPr>
        <p:spPr>
          <a:xfrm>
            <a:off x="0" y="3"/>
            <a:ext cx="18288000" cy="10287000"/>
          </a:xfrm>
          <a:custGeom>
            <a:rect b="b" l="l" r="r" t="t"/>
            <a:pathLst>
              <a:path extrusionOk="0" h="10287000" w="18288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1" name="Google Shape;121;g3f0ed60a132_0_465"/>
          <p:cNvSpPr txBox="1"/>
          <p:nvPr>
            <p:ph type="title"/>
          </p:nvPr>
        </p:nvSpPr>
        <p:spPr>
          <a:xfrm>
            <a:off x="3787551" y="252476"/>
            <a:ext cx="10713000" cy="1427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0" sz="92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lvl="1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2" name="Google Shape;122;g3f0ed60a132_0_465"/>
          <p:cNvSpPr txBox="1"/>
          <p:nvPr>
            <p:ph idx="1" type="body"/>
          </p:nvPr>
        </p:nvSpPr>
        <p:spPr>
          <a:xfrm>
            <a:off x="914400" y="2366010"/>
            <a:ext cx="16459200" cy="6789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3" name="Google Shape;123;g3f0ed60a132_0_465"/>
          <p:cNvSpPr txBox="1"/>
          <p:nvPr>
            <p:ph idx="11" type="ftr"/>
          </p:nvPr>
        </p:nvSpPr>
        <p:spPr>
          <a:xfrm>
            <a:off x="6217920" y="9566910"/>
            <a:ext cx="5852100" cy="5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4" name="Google Shape;124;g3f0ed60a132_0_465"/>
          <p:cNvSpPr txBox="1"/>
          <p:nvPr>
            <p:ph idx="10" type="dt"/>
          </p:nvPr>
        </p:nvSpPr>
        <p:spPr>
          <a:xfrm>
            <a:off x="914400" y="9566910"/>
            <a:ext cx="4206300" cy="5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5" name="Google Shape;125;g3f0ed60a132_0_465"/>
          <p:cNvSpPr txBox="1"/>
          <p:nvPr>
            <p:ph idx="12" type="sldNum"/>
          </p:nvPr>
        </p:nvSpPr>
        <p:spPr>
          <a:xfrm>
            <a:off x="13167361" y="9566910"/>
            <a:ext cx="4206300" cy="2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5.png"/><Relationship Id="rId4" Type="http://schemas.openxmlformats.org/officeDocument/2006/relationships/image" Target="../media/image24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4.png"/><Relationship Id="rId4" Type="http://schemas.openxmlformats.org/officeDocument/2006/relationships/image" Target="../media/image15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4.png"/><Relationship Id="rId4" Type="http://schemas.openxmlformats.org/officeDocument/2006/relationships/image" Target="../media/image15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24.png"/><Relationship Id="rId4" Type="http://schemas.openxmlformats.org/officeDocument/2006/relationships/image" Target="../media/image15.png"/><Relationship Id="rId5" Type="http://schemas.openxmlformats.org/officeDocument/2006/relationships/image" Target="../media/image18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24.png"/><Relationship Id="rId4" Type="http://schemas.openxmlformats.org/officeDocument/2006/relationships/image" Target="../media/image15.png"/><Relationship Id="rId5" Type="http://schemas.openxmlformats.org/officeDocument/2006/relationships/image" Target="../media/image17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24.png"/><Relationship Id="rId4" Type="http://schemas.openxmlformats.org/officeDocument/2006/relationships/image" Target="../media/image15.png"/><Relationship Id="rId5" Type="http://schemas.openxmlformats.org/officeDocument/2006/relationships/image" Target="../media/image20.png"/><Relationship Id="rId6" Type="http://schemas.openxmlformats.org/officeDocument/2006/relationships/image" Target="../media/image19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24.png"/><Relationship Id="rId4" Type="http://schemas.openxmlformats.org/officeDocument/2006/relationships/image" Target="../media/image15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24.png"/><Relationship Id="rId4" Type="http://schemas.openxmlformats.org/officeDocument/2006/relationships/image" Target="../media/image15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24.png"/><Relationship Id="rId4" Type="http://schemas.openxmlformats.org/officeDocument/2006/relationships/image" Target="../media/image15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24.png"/><Relationship Id="rId4" Type="http://schemas.openxmlformats.org/officeDocument/2006/relationships/image" Target="../media/image15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24.png"/><Relationship Id="rId4" Type="http://schemas.openxmlformats.org/officeDocument/2006/relationships/image" Target="../media/image15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1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24.png"/><Relationship Id="rId4" Type="http://schemas.openxmlformats.org/officeDocument/2006/relationships/image" Target="../media/image15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24.png"/><Relationship Id="rId4" Type="http://schemas.openxmlformats.org/officeDocument/2006/relationships/image" Target="../media/image15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24.png"/><Relationship Id="rId4" Type="http://schemas.openxmlformats.org/officeDocument/2006/relationships/image" Target="../media/image15.png"/><Relationship Id="rId5" Type="http://schemas.openxmlformats.org/officeDocument/2006/relationships/image" Target="../media/image22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24.png"/><Relationship Id="rId4" Type="http://schemas.openxmlformats.org/officeDocument/2006/relationships/image" Target="../media/image15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27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4.png"/><Relationship Id="rId4" Type="http://schemas.openxmlformats.org/officeDocument/2006/relationships/image" Target="../media/image15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4.png"/><Relationship Id="rId4" Type="http://schemas.openxmlformats.org/officeDocument/2006/relationships/image" Target="../media/image15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4.png"/><Relationship Id="rId4" Type="http://schemas.openxmlformats.org/officeDocument/2006/relationships/image" Target="../media/image15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4.png"/><Relationship Id="rId4" Type="http://schemas.openxmlformats.org/officeDocument/2006/relationships/image" Target="../media/image15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4.png"/><Relationship Id="rId4" Type="http://schemas.openxmlformats.org/officeDocument/2006/relationships/image" Target="../media/image15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4.png"/><Relationship Id="rId4" Type="http://schemas.openxmlformats.org/officeDocument/2006/relationships/image" Target="../media/image15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24.png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g3dac4003983_0_64"/>
          <p:cNvSpPr/>
          <p:nvPr/>
        </p:nvSpPr>
        <p:spPr>
          <a:xfrm>
            <a:off x="0" y="3"/>
            <a:ext cx="18333720" cy="9745518"/>
          </a:xfrm>
          <a:custGeom>
            <a:rect b="b" l="l" r="r" t="t"/>
            <a:pathLst>
              <a:path extrusionOk="0" h="9721215" w="18288000">
                <a:moveTo>
                  <a:pt x="0" y="9720635"/>
                </a:moveTo>
                <a:lnTo>
                  <a:pt x="18287998" y="9720635"/>
                </a:lnTo>
                <a:lnTo>
                  <a:pt x="18287998" y="0"/>
                </a:lnTo>
                <a:lnTo>
                  <a:pt x="0" y="0"/>
                </a:lnTo>
                <a:lnTo>
                  <a:pt x="0" y="9720635"/>
                </a:ln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78" name="Google Shape;178;g3dac4003983_0_64"/>
          <p:cNvSpPr/>
          <p:nvPr/>
        </p:nvSpPr>
        <p:spPr>
          <a:xfrm>
            <a:off x="0" y="10282518"/>
            <a:ext cx="18333720" cy="5092"/>
          </a:xfrm>
          <a:custGeom>
            <a:rect b="b" l="l" r="r" t="t"/>
            <a:pathLst>
              <a:path extrusionOk="0" h="5079" w="18288000">
                <a:moveTo>
                  <a:pt x="0" y="4483"/>
                </a:moveTo>
                <a:lnTo>
                  <a:pt x="18287998" y="4483"/>
                </a:lnTo>
                <a:lnTo>
                  <a:pt x="18287998" y="0"/>
                </a:lnTo>
                <a:lnTo>
                  <a:pt x="0" y="0"/>
                </a:lnTo>
                <a:lnTo>
                  <a:pt x="0" y="4483"/>
                </a:ln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79" name="Google Shape;179;g3dac4003983_0_64"/>
          <p:cNvSpPr/>
          <p:nvPr/>
        </p:nvSpPr>
        <p:spPr>
          <a:xfrm>
            <a:off x="0" y="9720638"/>
            <a:ext cx="18333720" cy="563380"/>
          </a:xfrm>
          <a:custGeom>
            <a:rect b="b" l="l" r="r" t="t"/>
            <a:pathLst>
              <a:path extrusionOk="0" h="561975" w="18288000">
                <a:moveTo>
                  <a:pt x="18287998" y="561880"/>
                </a:moveTo>
                <a:lnTo>
                  <a:pt x="0" y="56188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561880"/>
                </a:lnTo>
                <a:close/>
              </a:path>
            </a:pathLst>
          </a:custGeom>
          <a:solidFill>
            <a:srgbClr val="0B4803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80" name="Google Shape;180;g3dac4003983_0_64"/>
          <p:cNvSpPr txBox="1"/>
          <p:nvPr>
            <p:ph type="title"/>
          </p:nvPr>
        </p:nvSpPr>
        <p:spPr>
          <a:xfrm>
            <a:off x="1532677" y="1332517"/>
            <a:ext cx="15701100" cy="3122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25">
            <a:spAutoFit/>
          </a:bodyPr>
          <a:lstStyle/>
          <a:p>
            <a:pPr indent="0" lvl="0" marL="254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pt-BR" sz="10100">
                <a:latin typeface="Times New Roman"/>
                <a:ea typeface="Times New Roman"/>
                <a:cs typeface="Times New Roman"/>
                <a:sym typeface="Times New Roman"/>
              </a:rPr>
              <a:t>PROJETO DE EXTENSÃO</a:t>
            </a:r>
            <a:br>
              <a:rPr lang="pt-BR" sz="10100">
                <a:latin typeface="Times New Roman"/>
                <a:ea typeface="Times New Roman"/>
                <a:cs typeface="Times New Roman"/>
                <a:sym typeface="Times New Roman"/>
              </a:rPr>
            </a:br>
            <a:endParaRPr sz="101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181" name="Google Shape;181;g3dac4003983_0_64" title="DIREITOS E OBRIGAÇÕES DO MEI 2026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367213" y="7708205"/>
            <a:ext cx="9553575" cy="1666875"/>
          </a:xfrm>
          <a:prstGeom prst="rect">
            <a:avLst/>
          </a:prstGeom>
          <a:noFill/>
          <a:ln>
            <a:noFill/>
          </a:ln>
        </p:spPr>
      </p:pic>
      <p:sp>
        <p:nvSpPr>
          <p:cNvPr id="182" name="Google Shape;182;g3dac4003983_0_64"/>
          <p:cNvSpPr txBox="1"/>
          <p:nvPr/>
        </p:nvSpPr>
        <p:spPr>
          <a:xfrm>
            <a:off x="0" y="9043546"/>
            <a:ext cx="14794800" cy="67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1" i="0" lang="pt-BR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Coordenação: Profa. Dra. Elyrouse Cavalcante de Oliveira Bellini - UFAL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83" name="Google Shape;183;g3dac4003983_0_64" title="IDENTIDADE VISUAL (1).png"/>
          <p:cNvPicPr preferRelativeResize="0"/>
          <p:nvPr/>
        </p:nvPicPr>
        <p:blipFill rotWithShape="1">
          <a:blip r:embed="rId4">
            <a:alphaModFix/>
          </a:blip>
          <a:srcRect b="17662" l="0" r="0" t="17901"/>
          <a:stretch/>
        </p:blipFill>
        <p:spPr>
          <a:xfrm>
            <a:off x="5700019" y="2924381"/>
            <a:ext cx="6887965" cy="443823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9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g3f0ed60a132_0_186"/>
          <p:cNvSpPr/>
          <p:nvPr/>
        </p:nvSpPr>
        <p:spPr>
          <a:xfrm>
            <a:off x="-22862" y="-12"/>
            <a:ext cx="18333720" cy="563380"/>
          </a:xfrm>
          <a:custGeom>
            <a:rect b="b" l="l" r="r" t="t"/>
            <a:pathLst>
              <a:path extrusionOk="0" h="561975" w="18288000">
                <a:moveTo>
                  <a:pt x="18287998" y="561880"/>
                </a:moveTo>
                <a:lnTo>
                  <a:pt x="0" y="56188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56188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301" name="Google Shape;301;g3f0ed60a132_0_186" title="IDENTIDADE VISUAL (1)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71100" y="8578938"/>
            <a:ext cx="1708050" cy="1708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02" name="Google Shape;302;g3f0ed60a132_0_186" title="DIREITOS E OBRIGAÇÕES DO MEI 2026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63325" y="8599530"/>
            <a:ext cx="9553575" cy="1666875"/>
          </a:xfrm>
          <a:prstGeom prst="rect">
            <a:avLst/>
          </a:prstGeom>
          <a:noFill/>
          <a:ln>
            <a:noFill/>
          </a:ln>
        </p:spPr>
      </p:pic>
      <p:sp>
        <p:nvSpPr>
          <p:cNvPr id="303" name="Google Shape;303;g3f0ed60a132_0_186"/>
          <p:cNvSpPr txBox="1"/>
          <p:nvPr/>
        </p:nvSpPr>
        <p:spPr>
          <a:xfrm>
            <a:off x="7148550" y="1227950"/>
            <a:ext cx="4270500" cy="8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45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Cheque especial </a:t>
            </a:r>
            <a:endParaRPr b="1" sz="45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04" name="Google Shape;304;g3f0ed60a132_0_186"/>
          <p:cNvSpPr txBox="1"/>
          <p:nvPr/>
        </p:nvSpPr>
        <p:spPr>
          <a:xfrm>
            <a:off x="2235900" y="2812000"/>
            <a:ext cx="13645500" cy="5060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4508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B4803"/>
              </a:buClr>
              <a:buSzPts val="3500"/>
              <a:buFont typeface="Times New Roman"/>
              <a:buChar char="➢"/>
            </a:pPr>
            <a:r>
              <a:rPr lang="pt-BR" sz="35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 Cheque Especial para Pessoa Jurídica funciona de forma parecida com o convencional. Bancos costumam ser mais criteriosos para PJ, exigindo Declaração de Imposto de Renda ou DECORE.</a:t>
            </a:r>
            <a:endParaRPr sz="35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100"/>
              <a:buFont typeface="Arial"/>
              <a:buNone/>
            </a:pPr>
            <a:r>
              <a:t/>
            </a:r>
            <a:endParaRPr sz="35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100"/>
              <a:buFont typeface="Arial"/>
              <a:buNone/>
            </a:pPr>
            <a:r>
              <a:rPr lang="pt-BR" sz="35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Desde 2020, o Banco Central estabeleceu um teto legal de 8% ao mês (cerca de 151% ao ano) para o cheque especial de pessoas físicas e MEIs, uma das linhas de crédito mais caras do mercado, a ser usada com cautela.</a:t>
            </a:r>
            <a:endParaRPr sz="35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05" name="Google Shape;305;g3f0ed60a132_0_186"/>
          <p:cNvSpPr txBox="1"/>
          <p:nvPr/>
        </p:nvSpPr>
        <p:spPr>
          <a:xfrm>
            <a:off x="-22850" y="9810000"/>
            <a:ext cx="4270500" cy="477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9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Fonte: Banco Central do Brasil, 2026.</a:t>
            </a:r>
            <a:endParaRPr sz="19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9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10;g3f0ed60a132_0_196"/>
          <p:cNvSpPr/>
          <p:nvPr/>
        </p:nvSpPr>
        <p:spPr>
          <a:xfrm>
            <a:off x="-22862" y="-12"/>
            <a:ext cx="18333720" cy="563380"/>
          </a:xfrm>
          <a:custGeom>
            <a:rect b="b" l="l" r="r" t="t"/>
            <a:pathLst>
              <a:path extrusionOk="0" h="561975" w="18288000">
                <a:moveTo>
                  <a:pt x="18287998" y="561880"/>
                </a:moveTo>
                <a:lnTo>
                  <a:pt x="0" y="56188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56188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311" name="Google Shape;311;g3f0ed60a132_0_196" title="IDENTIDADE VISUAL (1)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71100" y="8578938"/>
            <a:ext cx="1708050" cy="1708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12" name="Google Shape;312;g3f0ed60a132_0_196" title="DIREITOS E OBRIGAÇÕES DO MEI 2026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63325" y="8599530"/>
            <a:ext cx="9553575" cy="1666875"/>
          </a:xfrm>
          <a:prstGeom prst="rect">
            <a:avLst/>
          </a:prstGeom>
          <a:noFill/>
          <a:ln>
            <a:noFill/>
          </a:ln>
        </p:spPr>
      </p:pic>
      <p:sp>
        <p:nvSpPr>
          <p:cNvPr id="313" name="Google Shape;313;g3f0ed60a132_0_196"/>
          <p:cNvSpPr txBox="1"/>
          <p:nvPr/>
        </p:nvSpPr>
        <p:spPr>
          <a:xfrm>
            <a:off x="7148550" y="1227950"/>
            <a:ext cx="3824100" cy="8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45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PRONAMPE </a:t>
            </a:r>
            <a:endParaRPr b="1" sz="45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14" name="Google Shape;314;g3f0ed60a132_0_196"/>
          <p:cNvSpPr txBox="1"/>
          <p:nvPr/>
        </p:nvSpPr>
        <p:spPr>
          <a:xfrm>
            <a:off x="1991825" y="2461975"/>
            <a:ext cx="14160000" cy="55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4635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B4803"/>
              </a:buClr>
              <a:buSzPts val="3700"/>
              <a:buFont typeface="Times New Roman"/>
              <a:buChar char="➢"/>
            </a:pPr>
            <a:r>
              <a:rPr lang="pt-BR" sz="37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Para contratar, deve-se informar à Receita Federal o faturamento do ano-calendário (PGMEI E DASN-SIMEI) com as certidões negativas. Além disso, o MEI deve autorizar o compartilhamento de dados com a instituição financeira por meio do portal e-CAC.</a:t>
            </a:r>
            <a:endParaRPr sz="37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69900" lvl="0" marL="457200" rtl="0" algn="l">
              <a:spcBef>
                <a:spcPts val="0"/>
              </a:spcBef>
              <a:spcAft>
                <a:spcPts val="0"/>
              </a:spcAft>
              <a:buClr>
                <a:srgbClr val="0B4803"/>
              </a:buClr>
              <a:buSzPts val="3800"/>
              <a:buFont typeface="Times New Roman"/>
              <a:buChar char="➢"/>
            </a:pPr>
            <a:r>
              <a:rPr lang="pt-BR" sz="33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Vedado o empréstimo para uso pessoal.</a:t>
            </a:r>
            <a:endParaRPr sz="3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69900" lvl="0" marL="457200" rtl="0" algn="l">
              <a:spcBef>
                <a:spcPts val="0"/>
              </a:spcBef>
              <a:spcAft>
                <a:spcPts val="0"/>
              </a:spcAft>
              <a:buClr>
                <a:srgbClr val="0B4803"/>
              </a:buClr>
              <a:buSzPts val="3800"/>
              <a:buFont typeface="Times New Roman"/>
              <a:buChar char="➢"/>
            </a:pPr>
            <a:r>
              <a:rPr lang="pt-BR" sz="33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Programa permanente e ativo em 2026, com teto de crédito ampliado (varia conforme o banco operador).</a:t>
            </a:r>
            <a:endParaRPr sz="3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69900" lvl="0" marL="457200" rtl="0" algn="l">
              <a:spcBef>
                <a:spcPts val="0"/>
              </a:spcBef>
              <a:spcAft>
                <a:spcPts val="0"/>
              </a:spcAft>
              <a:buClr>
                <a:srgbClr val="0B4803"/>
              </a:buClr>
              <a:buSzPts val="3800"/>
              <a:buFont typeface="Times New Roman"/>
              <a:buChar char="➢"/>
            </a:pPr>
            <a:r>
              <a:rPr lang="pt-BR" sz="33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Necessário informar à Receita Federal o faturamento do ano anterior e autorizar o compartilhamento de dados pelo portal e-CAC.</a:t>
            </a:r>
            <a:endParaRPr sz="38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15" name="Google Shape;315;g3f0ed60a132_0_196"/>
          <p:cNvSpPr txBox="1"/>
          <p:nvPr/>
        </p:nvSpPr>
        <p:spPr>
          <a:xfrm>
            <a:off x="-78300" y="9810000"/>
            <a:ext cx="7014600" cy="477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9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Fonte: Caixa Econômica Federal, 2026; Ministério da Fazenda, 2026. </a:t>
            </a:r>
            <a:endParaRPr sz="190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9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Google Shape;320;g3f0ed60a132_0_216"/>
          <p:cNvSpPr/>
          <p:nvPr/>
        </p:nvSpPr>
        <p:spPr>
          <a:xfrm>
            <a:off x="-22862" y="-12"/>
            <a:ext cx="18333720" cy="563380"/>
          </a:xfrm>
          <a:custGeom>
            <a:rect b="b" l="l" r="r" t="t"/>
            <a:pathLst>
              <a:path extrusionOk="0" h="561975" w="18288000">
                <a:moveTo>
                  <a:pt x="18287998" y="561880"/>
                </a:moveTo>
                <a:lnTo>
                  <a:pt x="0" y="56188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56188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321" name="Google Shape;321;g3f0ed60a132_0_216" title="IDENTIDADE VISUAL (1)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71100" y="8578938"/>
            <a:ext cx="1708050" cy="1708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22" name="Google Shape;322;g3f0ed60a132_0_216" title="DIREITOS E OBRIGAÇÕES DO MEI 2026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63325" y="8599530"/>
            <a:ext cx="9553575" cy="1666875"/>
          </a:xfrm>
          <a:prstGeom prst="rect">
            <a:avLst/>
          </a:prstGeom>
          <a:noFill/>
          <a:ln>
            <a:noFill/>
          </a:ln>
        </p:spPr>
      </p:pic>
      <p:sp>
        <p:nvSpPr>
          <p:cNvPr id="323" name="Google Shape;323;g3f0ed60a132_0_216"/>
          <p:cNvSpPr txBox="1"/>
          <p:nvPr/>
        </p:nvSpPr>
        <p:spPr>
          <a:xfrm>
            <a:off x="7148550" y="1227950"/>
            <a:ext cx="3000000" cy="8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45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CRED+ </a:t>
            </a:r>
            <a:endParaRPr b="1" sz="45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24" name="Google Shape;324;g3f0ed60a132_0_216"/>
          <p:cNvSpPr txBox="1"/>
          <p:nvPr/>
        </p:nvSpPr>
        <p:spPr>
          <a:xfrm>
            <a:off x="10967350" y="3511950"/>
            <a:ext cx="6414000" cy="326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482600" lvl="0" marL="457200" rtl="0" algn="l">
              <a:spcBef>
                <a:spcPts val="0"/>
              </a:spcBef>
              <a:spcAft>
                <a:spcPts val="0"/>
              </a:spcAft>
              <a:buClr>
                <a:srgbClr val="0B4803"/>
              </a:buClr>
              <a:buSzPts val="4000"/>
              <a:buFont typeface="Times New Roman"/>
              <a:buChar char="➢"/>
            </a:pPr>
            <a:r>
              <a:rPr lang="pt-BR" sz="40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Programa encontrado no Portal do Empreendedor; reúne produtos e serviços financeiros junto a bancos credenciados.</a:t>
            </a:r>
            <a:endParaRPr sz="40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25" name="Google Shape;325;g3f0ed60a132_0_216"/>
          <p:cNvSpPr txBox="1"/>
          <p:nvPr/>
        </p:nvSpPr>
        <p:spPr>
          <a:xfrm>
            <a:off x="0" y="9810000"/>
            <a:ext cx="3000000" cy="477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9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Fonte: Brasil, 2024.</a:t>
            </a:r>
            <a:endParaRPr sz="1900"/>
          </a:p>
        </p:txBody>
      </p:sp>
      <p:pic>
        <p:nvPicPr>
          <p:cNvPr id="326" name="Google Shape;326;g3f0ed60a132_0_216" title="Captura de tela 2026-07-07 110502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197500" y="2363213"/>
            <a:ext cx="9320329" cy="5957663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0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Google Shape;331;g3f0ed60a132_0_226"/>
          <p:cNvSpPr/>
          <p:nvPr/>
        </p:nvSpPr>
        <p:spPr>
          <a:xfrm>
            <a:off x="-22862" y="-12"/>
            <a:ext cx="18333720" cy="563380"/>
          </a:xfrm>
          <a:custGeom>
            <a:rect b="b" l="l" r="r" t="t"/>
            <a:pathLst>
              <a:path extrusionOk="0" h="561975" w="18288000">
                <a:moveTo>
                  <a:pt x="18287998" y="561880"/>
                </a:moveTo>
                <a:lnTo>
                  <a:pt x="0" y="56188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56188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332" name="Google Shape;332;g3f0ed60a132_0_226" title="IDENTIDADE VISUAL (1)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71100" y="8578938"/>
            <a:ext cx="1708050" cy="1708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33" name="Google Shape;333;g3f0ed60a132_0_226" title="DIREITOS E OBRIGAÇÕES DO MEI 2026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63325" y="8599530"/>
            <a:ext cx="9553575" cy="1666875"/>
          </a:xfrm>
          <a:prstGeom prst="rect">
            <a:avLst/>
          </a:prstGeom>
          <a:noFill/>
          <a:ln>
            <a:noFill/>
          </a:ln>
        </p:spPr>
      </p:pic>
      <p:sp>
        <p:nvSpPr>
          <p:cNvPr id="334" name="Google Shape;334;g3f0ed60a132_0_226"/>
          <p:cNvSpPr txBox="1"/>
          <p:nvPr/>
        </p:nvSpPr>
        <p:spPr>
          <a:xfrm>
            <a:off x="7148550" y="1227950"/>
            <a:ext cx="4998600" cy="8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45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Crédito Caixa Tem </a:t>
            </a:r>
            <a:endParaRPr b="1" sz="45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35" name="Google Shape;335;g3f0ed60a132_0_226"/>
          <p:cNvSpPr txBox="1"/>
          <p:nvPr/>
        </p:nvSpPr>
        <p:spPr>
          <a:xfrm>
            <a:off x="10393550" y="3671375"/>
            <a:ext cx="7008300" cy="2524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469900" lvl="0" marL="457200" rtl="0" algn="l">
              <a:spcBef>
                <a:spcPts val="0"/>
              </a:spcBef>
              <a:spcAft>
                <a:spcPts val="0"/>
              </a:spcAft>
              <a:buClr>
                <a:srgbClr val="0B4803"/>
              </a:buClr>
              <a:buSzPts val="3800"/>
              <a:buFont typeface="Times New Roman"/>
              <a:buChar char="➢"/>
            </a:pPr>
            <a:r>
              <a:rPr lang="pt-BR" sz="38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Voltado a microempreendedores com menor faturamento. Valores liberados entre R$ 1.500,00 e R$ 3.000,00, prazo de até 24 meses.</a:t>
            </a:r>
            <a:endParaRPr sz="38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336" name="Google Shape;336;g3f0ed60a132_0_22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43875" y="2251725"/>
            <a:ext cx="9153650" cy="5880600"/>
          </a:xfrm>
          <a:prstGeom prst="rect">
            <a:avLst/>
          </a:prstGeom>
          <a:noFill/>
          <a:ln>
            <a:noFill/>
          </a:ln>
        </p:spPr>
      </p:pic>
      <p:sp>
        <p:nvSpPr>
          <p:cNvPr id="337" name="Google Shape;337;g3f0ed60a132_0_226"/>
          <p:cNvSpPr txBox="1"/>
          <p:nvPr/>
        </p:nvSpPr>
        <p:spPr>
          <a:xfrm>
            <a:off x="0" y="9820675"/>
            <a:ext cx="4881300" cy="477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9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Fonte: Caixa Econômica Federal, 2026. </a:t>
            </a:r>
            <a:endParaRPr sz="190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Google Shape;342;g3f0ed60a132_0_237"/>
          <p:cNvSpPr/>
          <p:nvPr/>
        </p:nvSpPr>
        <p:spPr>
          <a:xfrm>
            <a:off x="-22862" y="-12"/>
            <a:ext cx="18333720" cy="563380"/>
          </a:xfrm>
          <a:custGeom>
            <a:rect b="b" l="l" r="r" t="t"/>
            <a:pathLst>
              <a:path extrusionOk="0" h="561975" w="18288000">
                <a:moveTo>
                  <a:pt x="18287998" y="561880"/>
                </a:moveTo>
                <a:lnTo>
                  <a:pt x="0" y="56188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56188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343" name="Google Shape;343;g3f0ed60a132_0_237" title="IDENTIDADE VISUAL (1)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71100" y="8578938"/>
            <a:ext cx="1708050" cy="1708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44" name="Google Shape;344;g3f0ed60a132_0_237" title="DIREITOS E OBRIGAÇÕES DO MEI 2026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63325" y="8599530"/>
            <a:ext cx="9553575" cy="1666875"/>
          </a:xfrm>
          <a:prstGeom prst="rect">
            <a:avLst/>
          </a:prstGeom>
          <a:noFill/>
          <a:ln>
            <a:noFill/>
          </a:ln>
        </p:spPr>
      </p:pic>
      <p:sp>
        <p:nvSpPr>
          <p:cNvPr id="345" name="Google Shape;345;g3f0ed60a132_0_237"/>
          <p:cNvSpPr txBox="1"/>
          <p:nvPr/>
        </p:nvSpPr>
        <p:spPr>
          <a:xfrm>
            <a:off x="5087263" y="1048088"/>
            <a:ext cx="9905700" cy="8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45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Cartão BNDES e BNDES Microcrédito </a:t>
            </a:r>
            <a:endParaRPr b="1" sz="45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46" name="Google Shape;346;g3f0ed60a132_0_237"/>
          <p:cNvSpPr txBox="1"/>
          <p:nvPr/>
        </p:nvSpPr>
        <p:spPr>
          <a:xfrm>
            <a:off x="8130950" y="2410000"/>
            <a:ext cx="9393900" cy="3029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438150" lvl="0" marL="457200" rtl="0" algn="just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rgbClr val="0B4803"/>
              </a:buClr>
              <a:buSzPts val="3300"/>
              <a:buFont typeface="Times New Roman"/>
              <a:buChar char="➢"/>
            </a:pPr>
            <a:r>
              <a:rPr lang="pt-BR" sz="33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CARTÃO BNDES: financia investimentos, aquisição de computadores, máquinas, equipamentos e serviços de design, pesquisa e inovação. Parcelamento de até 48 vezes; limite de até R$ 2 milhões por cartão e por banco emissor.</a:t>
            </a:r>
            <a:endParaRPr sz="33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347" name="Google Shape;347;g3f0ed60a132_0_23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441687" y="2219748"/>
            <a:ext cx="5766876" cy="3207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48" name="Google Shape;348;g3f0ed60a132_0_237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392475" y="5659600"/>
            <a:ext cx="5865325" cy="3207825"/>
          </a:xfrm>
          <a:prstGeom prst="rect">
            <a:avLst/>
          </a:prstGeom>
          <a:noFill/>
          <a:ln>
            <a:noFill/>
          </a:ln>
        </p:spPr>
      </p:pic>
      <p:sp>
        <p:nvSpPr>
          <p:cNvPr id="349" name="Google Shape;349;g3f0ed60a132_0_237"/>
          <p:cNvSpPr txBox="1"/>
          <p:nvPr/>
        </p:nvSpPr>
        <p:spPr>
          <a:xfrm>
            <a:off x="-22850" y="9789400"/>
            <a:ext cx="3000000" cy="477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pt-BR" sz="19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Fonte: BNDES, 2026.</a:t>
            </a:r>
            <a:endParaRPr sz="1900"/>
          </a:p>
        </p:txBody>
      </p:sp>
      <p:sp>
        <p:nvSpPr>
          <p:cNvPr id="350" name="Google Shape;350;g3f0ed60a132_0_237"/>
          <p:cNvSpPr txBox="1"/>
          <p:nvPr/>
        </p:nvSpPr>
        <p:spPr>
          <a:xfrm>
            <a:off x="8130950" y="5923800"/>
            <a:ext cx="9393900" cy="1860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438150" lvl="0" marL="457200" rtl="0" algn="just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Times New Roman"/>
              <a:buChar char="➢"/>
            </a:pPr>
            <a:r>
              <a:rPr lang="pt-BR" sz="33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BNDES MICROCRÉDITO: financiamento para capital de giro, obras civis e compra de materiais e insumos. Valores de até R$ 21.000,00.</a:t>
            </a: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4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Google Shape;355;g3f0ed60a132_0_272"/>
          <p:cNvSpPr/>
          <p:nvPr/>
        </p:nvSpPr>
        <p:spPr>
          <a:xfrm>
            <a:off x="-22862" y="-12"/>
            <a:ext cx="18333720" cy="563380"/>
          </a:xfrm>
          <a:custGeom>
            <a:rect b="b" l="l" r="r" t="t"/>
            <a:pathLst>
              <a:path extrusionOk="0" h="561975" w="18288000">
                <a:moveTo>
                  <a:pt x="18287998" y="561880"/>
                </a:moveTo>
                <a:lnTo>
                  <a:pt x="0" y="56188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56188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356" name="Google Shape;356;g3f0ed60a132_0_272" title="IDENTIDADE VISUAL (1)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71100" y="8578938"/>
            <a:ext cx="1708050" cy="1708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57" name="Google Shape;357;g3f0ed60a132_0_272" title="DIREITOS E OBRIGAÇÕES DO MEI 2026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63325" y="8599530"/>
            <a:ext cx="9553575" cy="1666875"/>
          </a:xfrm>
          <a:prstGeom prst="rect">
            <a:avLst/>
          </a:prstGeom>
          <a:noFill/>
          <a:ln>
            <a:noFill/>
          </a:ln>
        </p:spPr>
      </p:pic>
      <p:sp>
        <p:nvSpPr>
          <p:cNvPr id="358" name="Google Shape;358;g3f0ed60a132_0_272"/>
          <p:cNvSpPr txBox="1"/>
          <p:nvPr/>
        </p:nvSpPr>
        <p:spPr>
          <a:xfrm>
            <a:off x="3132950" y="1227950"/>
            <a:ext cx="11816400" cy="8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45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Crédito do Trabalhador do Turismo (Alagoas) </a:t>
            </a:r>
            <a:endParaRPr b="1" sz="45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59" name="Google Shape;359;g3f0ed60a132_0_272"/>
          <p:cNvSpPr txBox="1"/>
          <p:nvPr/>
        </p:nvSpPr>
        <p:spPr>
          <a:xfrm>
            <a:off x="1213500" y="2449425"/>
            <a:ext cx="15861000" cy="641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pt-BR" sz="33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Linha de crédito oferecida pela SETUR-AL em parceria com a Agência de Fomento Desenvolve, com recursos do FUNGETUR, destinada a pequenos empreendedores ligados ao turismo, como hospedagem, alimentação, artesanato e transporte turístico.</a:t>
            </a:r>
            <a:endParaRPr sz="33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pt-BR" sz="33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Condições:</a:t>
            </a:r>
            <a:endParaRPr b="1" sz="33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3815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rgbClr val="0B4803"/>
              </a:buClr>
              <a:buSzPts val="3300"/>
              <a:buFont typeface="Times New Roman"/>
              <a:buChar char="●"/>
            </a:pPr>
            <a:r>
              <a:rPr lang="pt-BR" sz="33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Valor: de R$ 5.000,00 a R$ 21.000,00</a:t>
            </a:r>
            <a:endParaRPr sz="33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381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B4803"/>
              </a:buClr>
              <a:buSzPts val="3300"/>
              <a:buFont typeface="Times New Roman"/>
              <a:buChar char="●"/>
            </a:pPr>
            <a:r>
              <a:rPr lang="pt-BR" sz="33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Prazo: até 2 anos (3 meses de carência + 21 meses para pagar)</a:t>
            </a:r>
            <a:endParaRPr sz="33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381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B4803"/>
              </a:buClr>
              <a:buSzPts val="3300"/>
              <a:buFont typeface="Times New Roman"/>
              <a:buChar char="●"/>
            </a:pPr>
            <a:r>
              <a:rPr lang="pt-BR" sz="33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Juros: 5% ao ano + correção pela inflação</a:t>
            </a:r>
            <a:endParaRPr sz="33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381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B4803"/>
              </a:buClr>
              <a:buSzPts val="3300"/>
              <a:buFont typeface="Times New Roman"/>
              <a:buChar char="●"/>
            </a:pPr>
            <a:r>
              <a:rPr lang="pt-BR" sz="33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Sem contrapartida financeira</a:t>
            </a:r>
            <a:endParaRPr sz="33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Clr>
                <a:schemeClr val="hlink"/>
              </a:buClr>
              <a:buSzPts val="1100"/>
              <a:buFont typeface="Arial"/>
              <a:buNone/>
            </a:pPr>
            <a:r>
              <a:rPr b="1" lang="pt-BR" sz="33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Para que pode ser usado:</a:t>
            </a:r>
            <a:br>
              <a:rPr b="1" lang="pt-BR" sz="33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lang="pt-BR" sz="33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Capital de giro, compra de equipamentos, melhoria do espaço e investimento em estoque.</a:t>
            </a:r>
            <a:endParaRPr i="1" sz="33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60" name="Google Shape;360;g3f0ed60a132_0_272"/>
          <p:cNvSpPr txBox="1"/>
          <p:nvPr/>
        </p:nvSpPr>
        <p:spPr>
          <a:xfrm>
            <a:off x="-22850" y="9789400"/>
            <a:ext cx="2844000" cy="477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9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Fonte: Alagoas, 2023. </a:t>
            </a:r>
            <a:endParaRPr sz="190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4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Google Shape;365;g3f0ed60a132_0_292"/>
          <p:cNvSpPr/>
          <p:nvPr/>
        </p:nvSpPr>
        <p:spPr>
          <a:xfrm>
            <a:off x="-22862" y="-12"/>
            <a:ext cx="18333720" cy="563380"/>
          </a:xfrm>
          <a:custGeom>
            <a:rect b="b" l="l" r="r" t="t"/>
            <a:pathLst>
              <a:path extrusionOk="0" h="561975" w="18288000">
                <a:moveTo>
                  <a:pt x="18287998" y="561880"/>
                </a:moveTo>
                <a:lnTo>
                  <a:pt x="0" y="56188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56188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366" name="Google Shape;366;g3f0ed60a132_0_292" title="IDENTIDADE VISUAL (1)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71100" y="8578938"/>
            <a:ext cx="1708050" cy="1708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67" name="Google Shape;367;g3f0ed60a132_0_292" title="DIREITOS E OBRIGAÇÕES DO MEI 2026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63325" y="8599530"/>
            <a:ext cx="9553575" cy="1666875"/>
          </a:xfrm>
          <a:prstGeom prst="rect">
            <a:avLst/>
          </a:prstGeom>
          <a:noFill/>
          <a:ln>
            <a:noFill/>
          </a:ln>
        </p:spPr>
      </p:pic>
      <p:sp>
        <p:nvSpPr>
          <p:cNvPr id="368" name="Google Shape;368;g3f0ed60a132_0_292"/>
          <p:cNvSpPr txBox="1"/>
          <p:nvPr/>
        </p:nvSpPr>
        <p:spPr>
          <a:xfrm>
            <a:off x="3471100" y="1227950"/>
            <a:ext cx="11729100" cy="8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45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Empréstimo com garantia de imóvel para MEI </a:t>
            </a:r>
            <a:endParaRPr b="1" sz="45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69" name="Google Shape;369;g3f0ed60a132_0_292"/>
          <p:cNvSpPr txBox="1"/>
          <p:nvPr/>
        </p:nvSpPr>
        <p:spPr>
          <a:xfrm>
            <a:off x="1948650" y="3154925"/>
            <a:ext cx="14390700" cy="406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514350" lvl="0" marL="4572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B4803"/>
              </a:buClr>
              <a:buSzPts val="4500"/>
              <a:buFont typeface="Times New Roman"/>
              <a:buChar char="➢"/>
            </a:pPr>
            <a:r>
              <a:rPr lang="pt-BR" sz="45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Empréstimo com imóvel residencial ou comercial como garantia. Valor equivalente a aproximadamente 55% (imóvel residencial) ou 30% (imóvel comercial). Pagamento em até 240 meses, com taxa fixa. O imóvel permanece em nome do proprietário.</a:t>
            </a:r>
            <a:endParaRPr sz="45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70" name="Google Shape;370;g3f0ed60a132_0_292"/>
          <p:cNvSpPr txBox="1"/>
          <p:nvPr/>
        </p:nvSpPr>
        <p:spPr>
          <a:xfrm>
            <a:off x="0" y="9810000"/>
            <a:ext cx="8241900" cy="477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9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Fonte: Banco Central do Brasil — Taxas de Juros e Operações de Crédito, 2026.</a:t>
            </a:r>
            <a:endParaRPr sz="19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4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" name="Google Shape;375;g3f0ed60a132_0_302"/>
          <p:cNvSpPr/>
          <p:nvPr/>
        </p:nvSpPr>
        <p:spPr>
          <a:xfrm>
            <a:off x="-22862" y="-12"/>
            <a:ext cx="18333720" cy="563380"/>
          </a:xfrm>
          <a:custGeom>
            <a:rect b="b" l="l" r="r" t="t"/>
            <a:pathLst>
              <a:path extrusionOk="0" h="561975" w="18288000">
                <a:moveTo>
                  <a:pt x="18287998" y="561880"/>
                </a:moveTo>
                <a:lnTo>
                  <a:pt x="0" y="56188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56188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376" name="Google Shape;376;g3f0ed60a132_0_302" title="IDENTIDADE VISUAL (1)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71100" y="8578938"/>
            <a:ext cx="1708050" cy="1708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77" name="Google Shape;377;g3f0ed60a132_0_302" title="DIREITOS E OBRIGAÇÕES DO MEI 2026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63325" y="8599530"/>
            <a:ext cx="9553575" cy="1666875"/>
          </a:xfrm>
          <a:prstGeom prst="rect">
            <a:avLst/>
          </a:prstGeom>
          <a:noFill/>
          <a:ln>
            <a:noFill/>
          </a:ln>
        </p:spPr>
      </p:pic>
      <p:sp>
        <p:nvSpPr>
          <p:cNvPr id="378" name="Google Shape;378;g3f0ed60a132_0_302"/>
          <p:cNvSpPr txBox="1"/>
          <p:nvPr/>
        </p:nvSpPr>
        <p:spPr>
          <a:xfrm>
            <a:off x="3934238" y="1166475"/>
            <a:ext cx="11219400" cy="8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45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Condições para adquirir as linhas de crédito </a:t>
            </a:r>
            <a:endParaRPr b="1" sz="45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79" name="Google Shape;379;g3f0ed60a132_0_302"/>
          <p:cNvSpPr txBox="1"/>
          <p:nvPr/>
        </p:nvSpPr>
        <p:spPr>
          <a:xfrm>
            <a:off x="2361150" y="3023025"/>
            <a:ext cx="13565700" cy="4340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514350" lvl="0" marL="457200" rtl="0" algn="just">
              <a:spcBef>
                <a:spcPts val="0"/>
              </a:spcBef>
              <a:spcAft>
                <a:spcPts val="0"/>
              </a:spcAft>
              <a:buClr>
                <a:srgbClr val="0B4803"/>
              </a:buClr>
              <a:buSzPts val="4500"/>
              <a:buFont typeface="Times New Roman"/>
              <a:buChar char="➢"/>
            </a:pPr>
            <a:r>
              <a:rPr lang="pt-BR" sz="45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Para adquirir uma linha de crédito, o MEI precisa estar em dia com obrigações fiscais, ter CNPJ ativo e comprovar renda por meio da DASN-SIMEI, do Certificado de Condição de Microempreendedor Individual (CCMEI) ou de extrato bancário. Cada instituição pode impor condições específicas adicionais.</a:t>
            </a:r>
            <a:endParaRPr sz="45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80" name="Google Shape;380;g3f0ed60a132_0_302"/>
          <p:cNvSpPr txBox="1"/>
          <p:nvPr/>
        </p:nvSpPr>
        <p:spPr>
          <a:xfrm>
            <a:off x="0" y="9810000"/>
            <a:ext cx="3000000" cy="477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9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Fonte: Brasil, 2026. </a:t>
            </a:r>
            <a:endParaRPr sz="190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4" name="Shape 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" name="Google Shape;385;g3f0ed60a132_0_312"/>
          <p:cNvSpPr/>
          <p:nvPr/>
        </p:nvSpPr>
        <p:spPr>
          <a:xfrm>
            <a:off x="-22862" y="-12"/>
            <a:ext cx="18333720" cy="563380"/>
          </a:xfrm>
          <a:custGeom>
            <a:rect b="b" l="l" r="r" t="t"/>
            <a:pathLst>
              <a:path extrusionOk="0" h="561975" w="18288000">
                <a:moveTo>
                  <a:pt x="18287998" y="561880"/>
                </a:moveTo>
                <a:lnTo>
                  <a:pt x="0" y="56188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56188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386" name="Google Shape;386;g3f0ed60a132_0_312" title="IDENTIDADE VISUAL (1)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71100" y="8578938"/>
            <a:ext cx="1708050" cy="1708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87" name="Google Shape;387;g3f0ed60a132_0_312" title="DIREITOS E OBRIGAÇÕES DO MEI 2026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63325" y="8599530"/>
            <a:ext cx="9553575" cy="1666875"/>
          </a:xfrm>
          <a:prstGeom prst="rect">
            <a:avLst/>
          </a:prstGeom>
          <a:noFill/>
          <a:ln>
            <a:noFill/>
          </a:ln>
        </p:spPr>
      </p:pic>
      <p:sp>
        <p:nvSpPr>
          <p:cNvPr id="388" name="Google Shape;388;g3f0ed60a132_0_312"/>
          <p:cNvSpPr txBox="1"/>
          <p:nvPr/>
        </p:nvSpPr>
        <p:spPr>
          <a:xfrm>
            <a:off x="2749650" y="1227975"/>
            <a:ext cx="13094400" cy="8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45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Quem pode adquirir as linhas de crédito para MEI? </a:t>
            </a:r>
            <a:endParaRPr b="1" sz="45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89" name="Google Shape;389;g3f0ed60a132_0_312"/>
          <p:cNvSpPr txBox="1"/>
          <p:nvPr/>
        </p:nvSpPr>
        <p:spPr>
          <a:xfrm>
            <a:off x="1991325" y="3148050"/>
            <a:ext cx="13852800" cy="406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514350" lvl="0" marL="4572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B4803"/>
              </a:buClr>
              <a:buSzPts val="4500"/>
              <a:buFont typeface="Times New Roman"/>
              <a:buChar char="➢"/>
            </a:pPr>
            <a:r>
              <a:rPr lang="pt-BR" sz="45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Podem adquirir linhas de crédito para MEI todos os microempreendedores em dia com suas obrigações fiscais e contábeis, com CNPJ ativo. As linhas de crédito devem ser uma segunda opção, é essencial escolher a linha mais adequada e com menor taxa de juros.</a:t>
            </a:r>
            <a:endParaRPr sz="45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90" name="Google Shape;390;g3f0ed60a132_0_312"/>
          <p:cNvSpPr txBox="1"/>
          <p:nvPr/>
        </p:nvSpPr>
        <p:spPr>
          <a:xfrm>
            <a:off x="0" y="9810000"/>
            <a:ext cx="2340300" cy="477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9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Fonte: Sebrae, 2022. </a:t>
            </a:r>
            <a:endParaRPr sz="190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4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" name="Google Shape;395;g3f0ed60a132_0_322"/>
          <p:cNvSpPr/>
          <p:nvPr/>
        </p:nvSpPr>
        <p:spPr>
          <a:xfrm>
            <a:off x="-22862" y="-12"/>
            <a:ext cx="18333720" cy="563380"/>
          </a:xfrm>
          <a:custGeom>
            <a:rect b="b" l="l" r="r" t="t"/>
            <a:pathLst>
              <a:path extrusionOk="0" h="561975" w="18288000">
                <a:moveTo>
                  <a:pt x="18287998" y="561880"/>
                </a:moveTo>
                <a:lnTo>
                  <a:pt x="0" y="56188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56188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396" name="Google Shape;396;g3f0ed60a132_0_322" title="IDENTIDADE VISUAL (1)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71100" y="8578938"/>
            <a:ext cx="1708050" cy="1708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97" name="Google Shape;397;g3f0ed60a132_0_322" title="DIREITOS E OBRIGAÇÕES DO MEI 2026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63325" y="8599530"/>
            <a:ext cx="9553575" cy="1666875"/>
          </a:xfrm>
          <a:prstGeom prst="rect">
            <a:avLst/>
          </a:prstGeom>
          <a:noFill/>
          <a:ln>
            <a:noFill/>
          </a:ln>
        </p:spPr>
      </p:pic>
      <p:sp>
        <p:nvSpPr>
          <p:cNvPr id="398" name="Google Shape;398;g3f0ed60a132_0_322"/>
          <p:cNvSpPr txBox="1"/>
          <p:nvPr/>
        </p:nvSpPr>
        <p:spPr>
          <a:xfrm>
            <a:off x="6419550" y="1180975"/>
            <a:ext cx="5448900" cy="8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45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Quais são as etapas? </a:t>
            </a:r>
            <a:endParaRPr b="1" sz="45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99" name="Google Shape;399;g3f0ed60a132_0_322"/>
          <p:cNvSpPr txBox="1"/>
          <p:nvPr/>
        </p:nvSpPr>
        <p:spPr>
          <a:xfrm>
            <a:off x="2203800" y="2343975"/>
            <a:ext cx="13880400" cy="628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438150" lvl="0" marL="457200" rtl="0" algn="l">
              <a:spcBef>
                <a:spcPts val="0"/>
              </a:spcBef>
              <a:spcAft>
                <a:spcPts val="0"/>
              </a:spcAft>
              <a:buClr>
                <a:srgbClr val="0B4803"/>
              </a:buClr>
              <a:buSzPts val="3300"/>
              <a:buFont typeface="Times New Roman"/>
              <a:buChar char="➢"/>
            </a:pPr>
            <a:r>
              <a:rPr lang="pt-BR" sz="33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Documentos necessários para a primeira análise de crédito: </a:t>
            </a:r>
            <a:endParaRPr sz="33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38150" lvl="0" marL="457200" rtl="0" algn="l">
              <a:spcBef>
                <a:spcPts val="0"/>
              </a:spcBef>
              <a:spcAft>
                <a:spcPts val="0"/>
              </a:spcAft>
              <a:buClr>
                <a:srgbClr val="0B4803"/>
              </a:buClr>
              <a:buSzPts val="3300"/>
              <a:buFont typeface="Times New Roman"/>
              <a:buChar char="●"/>
            </a:pPr>
            <a:r>
              <a:rPr lang="pt-BR" sz="33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RG;</a:t>
            </a:r>
            <a:endParaRPr sz="33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38150" lvl="0" marL="457200" rtl="0" algn="l">
              <a:spcBef>
                <a:spcPts val="0"/>
              </a:spcBef>
              <a:spcAft>
                <a:spcPts val="0"/>
              </a:spcAft>
              <a:buClr>
                <a:srgbClr val="0B4803"/>
              </a:buClr>
              <a:buSzPts val="3300"/>
              <a:buFont typeface="Times New Roman"/>
              <a:buChar char="●"/>
            </a:pPr>
            <a:r>
              <a:rPr lang="pt-BR" sz="33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CPF;</a:t>
            </a:r>
            <a:endParaRPr sz="33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38150" lvl="0" marL="457200" rtl="0" algn="l">
              <a:spcBef>
                <a:spcPts val="0"/>
              </a:spcBef>
              <a:spcAft>
                <a:spcPts val="0"/>
              </a:spcAft>
              <a:buClr>
                <a:srgbClr val="0B4803"/>
              </a:buClr>
              <a:buSzPts val="3300"/>
              <a:buFont typeface="Times New Roman"/>
              <a:buChar char="●"/>
            </a:pPr>
            <a:r>
              <a:rPr lang="pt-BR" sz="33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Comprovante de residência; </a:t>
            </a:r>
            <a:endParaRPr sz="33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38150" lvl="0" marL="457200" rtl="0" algn="l">
              <a:spcBef>
                <a:spcPts val="0"/>
              </a:spcBef>
              <a:spcAft>
                <a:spcPts val="0"/>
              </a:spcAft>
              <a:buClr>
                <a:srgbClr val="0B4803"/>
              </a:buClr>
              <a:buSzPts val="3300"/>
              <a:buFont typeface="Times New Roman"/>
              <a:buChar char="●"/>
            </a:pPr>
            <a:r>
              <a:rPr lang="pt-BR" sz="33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Comprovante de renda (DASN-SIMEI), e;</a:t>
            </a:r>
            <a:endParaRPr sz="33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38150" lvl="0" marL="457200" rtl="0" algn="l">
              <a:spcBef>
                <a:spcPts val="0"/>
              </a:spcBef>
              <a:spcAft>
                <a:spcPts val="0"/>
              </a:spcAft>
              <a:buClr>
                <a:srgbClr val="0B4803"/>
              </a:buClr>
              <a:buSzPts val="3300"/>
              <a:buFont typeface="Times New Roman"/>
              <a:buChar char="●"/>
            </a:pPr>
            <a:r>
              <a:rPr lang="pt-BR" sz="33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Certificado de Condição de Microempreendedor Individual (CCMEI), emitido gratuitamente pelo Portal do Empreendedor.</a:t>
            </a:r>
            <a:endParaRPr sz="33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38150" lvl="0" marL="457200" rtl="0" algn="l">
              <a:spcBef>
                <a:spcPts val="0"/>
              </a:spcBef>
              <a:spcAft>
                <a:spcPts val="0"/>
              </a:spcAft>
              <a:buClr>
                <a:srgbClr val="0B4803"/>
              </a:buClr>
              <a:buSzPts val="3300"/>
              <a:buFont typeface="Times New Roman"/>
              <a:buChar char="➢"/>
            </a:pPr>
            <a:r>
              <a:rPr lang="pt-BR" sz="33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Em seguida: escolher e contatar o banco com as condições mais vantajosas para as necessidades do negócio.</a:t>
            </a:r>
            <a:endParaRPr sz="33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38150" lvl="0" marL="457200" rtl="0" algn="l">
              <a:spcBef>
                <a:spcPts val="0"/>
              </a:spcBef>
              <a:spcAft>
                <a:spcPts val="0"/>
              </a:spcAft>
              <a:buClr>
                <a:srgbClr val="0B4803"/>
              </a:buClr>
              <a:buSzPts val="3300"/>
              <a:buFont typeface="Times New Roman"/>
              <a:buChar char="➢"/>
            </a:pPr>
            <a:r>
              <a:rPr lang="pt-BR" sz="33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Por fim: aguardar a análise de crédito. O empreendedor pode apresentar um planejamento de uso do recurso, o que demonstra organização (não obrigatório).</a:t>
            </a:r>
            <a:endParaRPr sz="33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00" name="Google Shape;400;g3f0ed60a132_0_322"/>
          <p:cNvSpPr txBox="1"/>
          <p:nvPr/>
        </p:nvSpPr>
        <p:spPr>
          <a:xfrm>
            <a:off x="0" y="9789400"/>
            <a:ext cx="2281200" cy="477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9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Fonte: Brasil, 2026. </a:t>
            </a:r>
            <a:endParaRPr sz="19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2"/>
          <p:cNvSpPr txBox="1"/>
          <p:nvPr>
            <p:ph type="title"/>
          </p:nvPr>
        </p:nvSpPr>
        <p:spPr>
          <a:xfrm>
            <a:off x="6177701" y="0"/>
            <a:ext cx="11047200" cy="969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5225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b="0" lang="pt-BR" sz="6200">
                <a:solidFill>
                  <a:srgbClr val="242625"/>
                </a:solidFill>
                <a:latin typeface="Trebuchet MS"/>
                <a:ea typeface="Trebuchet MS"/>
                <a:cs typeface="Trebuchet MS"/>
                <a:sym typeface="Trebuchet MS"/>
              </a:rPr>
              <a:t>Em que iremos te ajudar?</a:t>
            </a:r>
            <a:endParaRPr sz="6200"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89" name="Google Shape;189;p2"/>
          <p:cNvSpPr txBox="1"/>
          <p:nvPr/>
        </p:nvSpPr>
        <p:spPr>
          <a:xfrm>
            <a:off x="6177696" y="1763339"/>
            <a:ext cx="2061900" cy="1023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1425">
            <a:spAutoFit/>
          </a:bodyPr>
          <a:lstStyle/>
          <a:p>
            <a:pPr indent="0" lvl="0" marL="12700" marR="5080" rtl="0" algn="l">
              <a:lnSpc>
                <a:spcPct val="1186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50"/>
              <a:buFont typeface="Arial"/>
              <a:buNone/>
            </a:pPr>
            <a:r>
              <a:rPr b="0" i="0" lang="pt-BR" sz="1950" u="none" cap="none" strike="noStrike">
                <a:solidFill>
                  <a:srgbClr val="242625"/>
                </a:solidFill>
                <a:latin typeface="Arial"/>
                <a:ea typeface="Arial"/>
                <a:cs typeface="Arial"/>
                <a:sym typeface="Arial"/>
              </a:rPr>
              <a:t>Contribuições do  MEI para a  sociedade</a:t>
            </a:r>
            <a:endParaRPr b="0" i="0" sz="195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90" name="Google Shape;190;p2"/>
          <p:cNvGrpSpPr/>
          <p:nvPr/>
        </p:nvGrpSpPr>
        <p:grpSpPr>
          <a:xfrm>
            <a:off x="0" y="826691"/>
            <a:ext cx="5479396" cy="8417050"/>
            <a:chOff x="0" y="826691"/>
            <a:chExt cx="5479396" cy="8417050"/>
          </a:xfrm>
        </p:grpSpPr>
        <p:pic>
          <p:nvPicPr>
            <p:cNvPr id="191" name="Google Shape;191;p2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0" y="826691"/>
              <a:ext cx="5479396" cy="841705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92" name="Google Shape;192;p2"/>
            <p:cNvSpPr/>
            <p:nvPr/>
          </p:nvSpPr>
          <p:spPr>
            <a:xfrm>
              <a:off x="303390" y="2637585"/>
              <a:ext cx="231775" cy="2025650"/>
            </a:xfrm>
            <a:custGeom>
              <a:rect b="b" l="l" r="r" t="t"/>
              <a:pathLst>
                <a:path extrusionOk="0" h="2025650" w="231775">
                  <a:moveTo>
                    <a:pt x="135154" y="231479"/>
                  </a:moveTo>
                  <a:lnTo>
                    <a:pt x="96539" y="231479"/>
                  </a:lnTo>
                  <a:lnTo>
                    <a:pt x="96539" y="0"/>
                  </a:lnTo>
                  <a:lnTo>
                    <a:pt x="135154" y="0"/>
                  </a:lnTo>
                  <a:lnTo>
                    <a:pt x="135154" y="231479"/>
                  </a:lnTo>
                  <a:close/>
                </a:path>
                <a:path extrusionOk="0" h="2025650" w="231775">
                  <a:moveTo>
                    <a:pt x="115847" y="2025448"/>
                  </a:moveTo>
                  <a:lnTo>
                    <a:pt x="71137" y="2016406"/>
                  </a:lnTo>
                  <a:lnTo>
                    <a:pt x="34271" y="1991691"/>
                  </a:lnTo>
                  <a:lnTo>
                    <a:pt x="9231" y="1954919"/>
                  </a:lnTo>
                  <a:lnTo>
                    <a:pt x="0" y="1909708"/>
                  </a:lnTo>
                  <a:lnTo>
                    <a:pt x="38615" y="1909708"/>
                  </a:lnTo>
                  <a:lnTo>
                    <a:pt x="44709" y="1939668"/>
                  </a:lnTo>
                  <a:lnTo>
                    <a:pt x="61302" y="1964202"/>
                  </a:lnTo>
                  <a:lnTo>
                    <a:pt x="85859" y="1980780"/>
                  </a:lnTo>
                  <a:lnTo>
                    <a:pt x="115847" y="1986868"/>
                  </a:lnTo>
                  <a:lnTo>
                    <a:pt x="201149" y="1986868"/>
                  </a:lnTo>
                  <a:lnTo>
                    <a:pt x="197905" y="1991691"/>
                  </a:lnTo>
                  <a:lnTo>
                    <a:pt x="161099" y="2016406"/>
                  </a:lnTo>
                  <a:lnTo>
                    <a:pt x="115847" y="2025448"/>
                  </a:lnTo>
                  <a:close/>
                </a:path>
                <a:path extrusionOk="0" h="2025650" w="231775">
                  <a:moveTo>
                    <a:pt x="201149" y="1986868"/>
                  </a:moveTo>
                  <a:lnTo>
                    <a:pt x="115847" y="1986868"/>
                  </a:lnTo>
                  <a:lnTo>
                    <a:pt x="145834" y="1980780"/>
                  </a:lnTo>
                  <a:lnTo>
                    <a:pt x="170391" y="1964202"/>
                  </a:lnTo>
                  <a:lnTo>
                    <a:pt x="186984" y="1939668"/>
                  </a:lnTo>
                  <a:lnTo>
                    <a:pt x="193078" y="1909708"/>
                  </a:lnTo>
                  <a:lnTo>
                    <a:pt x="231694" y="1909708"/>
                  </a:lnTo>
                  <a:lnTo>
                    <a:pt x="222643" y="1954919"/>
                  </a:lnTo>
                  <a:lnTo>
                    <a:pt x="201149" y="1986868"/>
                  </a:lnTo>
                  <a:close/>
                </a:path>
              </a:pathLst>
            </a:custGeom>
            <a:solidFill>
              <a:srgbClr val="2ED47B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93" name="Google Shape;193;p2"/>
          <p:cNvSpPr txBox="1"/>
          <p:nvPr/>
        </p:nvSpPr>
        <p:spPr>
          <a:xfrm>
            <a:off x="8916955" y="1767832"/>
            <a:ext cx="2287800" cy="661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1425">
            <a:spAutoFit/>
          </a:bodyPr>
          <a:lstStyle/>
          <a:p>
            <a:pPr indent="0" lvl="0" marL="12700" marR="5080" rtl="0" algn="l">
              <a:lnSpc>
                <a:spcPct val="1165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50"/>
              <a:buFont typeface="Arial"/>
              <a:buNone/>
            </a:pPr>
            <a:r>
              <a:rPr b="0" i="0" lang="pt-BR" sz="1950" u="none" cap="none" strike="noStrike">
                <a:solidFill>
                  <a:srgbClr val="242625"/>
                </a:solidFill>
                <a:latin typeface="Arial"/>
                <a:ea typeface="Arial"/>
                <a:cs typeface="Arial"/>
                <a:sym typeface="Arial"/>
              </a:rPr>
              <a:t>Direitos e  Obrigações do MEI</a:t>
            </a:r>
            <a:endParaRPr b="0" i="0" sz="195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" name="Google Shape;194;p2"/>
          <p:cNvSpPr txBox="1"/>
          <p:nvPr/>
        </p:nvSpPr>
        <p:spPr>
          <a:xfrm>
            <a:off x="11659558" y="1232005"/>
            <a:ext cx="972300" cy="30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4600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b="1" i="0" lang="pt-BR" sz="1900" u="none" cap="none" strike="noStrike">
                <a:solidFill>
                  <a:srgbClr val="242625"/>
                </a:solidFill>
                <a:latin typeface="Arial"/>
                <a:ea typeface="Arial"/>
                <a:cs typeface="Arial"/>
                <a:sym typeface="Arial"/>
              </a:rPr>
              <a:t>TEMA 3</a:t>
            </a:r>
            <a:endParaRPr b="0" i="0" sz="1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5" name="Google Shape;195;p2"/>
          <p:cNvSpPr txBox="1"/>
          <p:nvPr/>
        </p:nvSpPr>
        <p:spPr>
          <a:xfrm>
            <a:off x="11659558" y="1748254"/>
            <a:ext cx="2509500" cy="661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1425">
            <a:spAutoFit/>
          </a:bodyPr>
          <a:lstStyle/>
          <a:p>
            <a:pPr indent="0" lvl="0" marL="12700" marR="5080" rtl="0" algn="l">
              <a:lnSpc>
                <a:spcPct val="1165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50"/>
              <a:buFont typeface="Arial"/>
              <a:buNone/>
            </a:pPr>
            <a:r>
              <a:rPr b="0" i="0" lang="pt-BR" sz="1950" u="none" cap="none" strike="noStrike">
                <a:solidFill>
                  <a:srgbClr val="242625"/>
                </a:solidFill>
                <a:latin typeface="Arial"/>
                <a:ea typeface="Arial"/>
                <a:cs typeface="Arial"/>
                <a:sym typeface="Arial"/>
              </a:rPr>
              <a:t>Como legalizar o seu  MEI</a:t>
            </a:r>
            <a:endParaRPr b="0" i="0" sz="195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6" name="Google Shape;196;p2"/>
          <p:cNvSpPr/>
          <p:nvPr/>
        </p:nvSpPr>
        <p:spPr>
          <a:xfrm>
            <a:off x="16108453" y="1"/>
            <a:ext cx="2179955" cy="1256665"/>
          </a:xfrm>
          <a:custGeom>
            <a:rect b="b" l="l" r="r" t="t"/>
            <a:pathLst>
              <a:path extrusionOk="0" h="1256665" w="2179955">
                <a:moveTo>
                  <a:pt x="1429801" y="1256484"/>
                </a:moveTo>
                <a:lnTo>
                  <a:pt x="1381223" y="1255682"/>
                </a:lnTo>
                <a:lnTo>
                  <a:pt x="1333070" y="1253292"/>
                </a:lnTo>
                <a:lnTo>
                  <a:pt x="1285345" y="1249340"/>
                </a:lnTo>
                <a:lnTo>
                  <a:pt x="1238072" y="1243850"/>
                </a:lnTo>
                <a:lnTo>
                  <a:pt x="1191277" y="1236848"/>
                </a:lnTo>
                <a:lnTo>
                  <a:pt x="1144984" y="1228360"/>
                </a:lnTo>
                <a:lnTo>
                  <a:pt x="1099220" y="1218409"/>
                </a:lnTo>
                <a:lnTo>
                  <a:pt x="1054009" y="1207023"/>
                </a:lnTo>
                <a:lnTo>
                  <a:pt x="1009376" y="1194225"/>
                </a:lnTo>
                <a:lnTo>
                  <a:pt x="965347" y="1180042"/>
                </a:lnTo>
                <a:lnTo>
                  <a:pt x="921948" y="1164498"/>
                </a:lnTo>
                <a:lnTo>
                  <a:pt x="879202" y="1147618"/>
                </a:lnTo>
                <a:lnTo>
                  <a:pt x="837136" y="1129428"/>
                </a:lnTo>
                <a:lnTo>
                  <a:pt x="795775" y="1109953"/>
                </a:lnTo>
                <a:lnTo>
                  <a:pt x="755144" y="1089219"/>
                </a:lnTo>
                <a:lnTo>
                  <a:pt x="715267" y="1067250"/>
                </a:lnTo>
                <a:lnTo>
                  <a:pt x="676172" y="1044071"/>
                </a:lnTo>
                <a:lnTo>
                  <a:pt x="637881" y="1019709"/>
                </a:lnTo>
                <a:lnTo>
                  <a:pt x="600422" y="994188"/>
                </a:lnTo>
                <a:lnTo>
                  <a:pt x="563819" y="967533"/>
                </a:lnTo>
                <a:lnTo>
                  <a:pt x="528097" y="939770"/>
                </a:lnTo>
                <a:lnTo>
                  <a:pt x="493281" y="910923"/>
                </a:lnTo>
                <a:lnTo>
                  <a:pt x="459398" y="881019"/>
                </a:lnTo>
                <a:lnTo>
                  <a:pt x="426471" y="850082"/>
                </a:lnTo>
                <a:lnTo>
                  <a:pt x="394527" y="818138"/>
                </a:lnTo>
                <a:lnTo>
                  <a:pt x="363590" y="785211"/>
                </a:lnTo>
                <a:lnTo>
                  <a:pt x="333686" y="751327"/>
                </a:lnTo>
                <a:lnTo>
                  <a:pt x="304839" y="716512"/>
                </a:lnTo>
                <a:lnTo>
                  <a:pt x="277076" y="680790"/>
                </a:lnTo>
                <a:lnTo>
                  <a:pt x="250421" y="644187"/>
                </a:lnTo>
                <a:lnTo>
                  <a:pt x="224900" y="606727"/>
                </a:lnTo>
                <a:lnTo>
                  <a:pt x="200537" y="568437"/>
                </a:lnTo>
                <a:lnTo>
                  <a:pt x="177359" y="529341"/>
                </a:lnTo>
                <a:lnTo>
                  <a:pt x="155390" y="489465"/>
                </a:lnTo>
                <a:lnTo>
                  <a:pt x="134655" y="448834"/>
                </a:lnTo>
                <a:lnTo>
                  <a:pt x="115181" y="407473"/>
                </a:lnTo>
                <a:lnTo>
                  <a:pt x="96991" y="365407"/>
                </a:lnTo>
                <a:lnTo>
                  <a:pt x="80111" y="322661"/>
                </a:lnTo>
                <a:lnTo>
                  <a:pt x="64567" y="279261"/>
                </a:lnTo>
                <a:lnTo>
                  <a:pt x="50383" y="235233"/>
                </a:lnTo>
                <a:lnTo>
                  <a:pt x="37586" y="190600"/>
                </a:lnTo>
                <a:lnTo>
                  <a:pt x="26199" y="145389"/>
                </a:lnTo>
                <a:lnTo>
                  <a:pt x="16249" y="99625"/>
                </a:lnTo>
                <a:lnTo>
                  <a:pt x="7760" y="53332"/>
                </a:lnTo>
                <a:lnTo>
                  <a:pt x="759" y="6537"/>
                </a:lnTo>
                <a:lnTo>
                  <a:pt x="0" y="0"/>
                </a:lnTo>
                <a:lnTo>
                  <a:pt x="2179544" y="0"/>
                </a:lnTo>
                <a:lnTo>
                  <a:pt x="2179544" y="1046348"/>
                </a:lnTo>
                <a:lnTo>
                  <a:pt x="2144288" y="1067250"/>
                </a:lnTo>
                <a:lnTo>
                  <a:pt x="2104412" y="1089219"/>
                </a:lnTo>
                <a:lnTo>
                  <a:pt x="2063780" y="1109953"/>
                </a:lnTo>
                <a:lnTo>
                  <a:pt x="2022419" y="1129428"/>
                </a:lnTo>
                <a:lnTo>
                  <a:pt x="1980353" y="1147618"/>
                </a:lnTo>
                <a:lnTo>
                  <a:pt x="1937607" y="1164498"/>
                </a:lnTo>
                <a:lnTo>
                  <a:pt x="1894208" y="1180042"/>
                </a:lnTo>
                <a:lnTo>
                  <a:pt x="1850179" y="1194225"/>
                </a:lnTo>
                <a:lnTo>
                  <a:pt x="1805547" y="1207023"/>
                </a:lnTo>
                <a:lnTo>
                  <a:pt x="1760335" y="1218409"/>
                </a:lnTo>
                <a:lnTo>
                  <a:pt x="1714571" y="1228360"/>
                </a:lnTo>
                <a:lnTo>
                  <a:pt x="1668279" y="1236848"/>
                </a:lnTo>
                <a:lnTo>
                  <a:pt x="1621483" y="1243850"/>
                </a:lnTo>
                <a:lnTo>
                  <a:pt x="1574210" y="1249340"/>
                </a:lnTo>
                <a:lnTo>
                  <a:pt x="1526485" y="1253292"/>
                </a:lnTo>
                <a:lnTo>
                  <a:pt x="1478332" y="1255682"/>
                </a:lnTo>
                <a:lnTo>
                  <a:pt x="1429801" y="1256484"/>
                </a:lnTo>
                <a:close/>
              </a:path>
            </a:pathLst>
          </a:custGeom>
          <a:solidFill>
            <a:srgbClr val="242625">
              <a:alpha val="3137"/>
            </a:srgbClr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7" name="Google Shape;197;p2"/>
          <p:cNvSpPr txBox="1"/>
          <p:nvPr/>
        </p:nvSpPr>
        <p:spPr>
          <a:xfrm>
            <a:off x="6177696" y="1251582"/>
            <a:ext cx="9269700" cy="30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4600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b="1" i="0" lang="pt-BR" sz="1900" u="none" cap="none" strike="noStrike">
                <a:solidFill>
                  <a:srgbClr val="242625"/>
                </a:solidFill>
                <a:latin typeface="Arial"/>
                <a:ea typeface="Arial"/>
                <a:cs typeface="Arial"/>
                <a:sym typeface="Arial"/>
              </a:rPr>
              <a:t>TEMA 1</a:t>
            </a:r>
            <a:endParaRPr b="0" i="0" sz="1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8" name="Google Shape;198;p2"/>
          <p:cNvSpPr txBox="1"/>
          <p:nvPr/>
        </p:nvSpPr>
        <p:spPr>
          <a:xfrm>
            <a:off x="14470163" y="1767832"/>
            <a:ext cx="2426400" cy="661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1425">
            <a:spAutoFit/>
          </a:bodyPr>
          <a:lstStyle/>
          <a:p>
            <a:pPr indent="0" lvl="0" marL="12700" marR="5080" rtl="0" algn="l">
              <a:lnSpc>
                <a:spcPct val="1165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50"/>
              <a:buFont typeface="Arial"/>
              <a:buNone/>
            </a:pPr>
            <a:r>
              <a:rPr b="0" i="0" lang="pt-BR" sz="1950" u="none" cap="none" strike="noStrike">
                <a:solidFill>
                  <a:srgbClr val="242625"/>
                </a:solidFill>
                <a:latin typeface="Arial"/>
                <a:ea typeface="Arial"/>
                <a:cs typeface="Arial"/>
                <a:sym typeface="Arial"/>
              </a:rPr>
              <a:t>Obrigações  Acessórias e Fiscais</a:t>
            </a:r>
            <a:endParaRPr b="0" i="0" sz="195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9" name="Google Shape;199;p2"/>
          <p:cNvSpPr txBox="1"/>
          <p:nvPr/>
        </p:nvSpPr>
        <p:spPr>
          <a:xfrm>
            <a:off x="6177696" y="3132720"/>
            <a:ext cx="969000" cy="30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4600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b="1" i="0" lang="pt-BR" sz="1900" u="none" cap="none" strike="noStrike">
                <a:solidFill>
                  <a:srgbClr val="242625"/>
                </a:solidFill>
                <a:latin typeface="Arial"/>
                <a:ea typeface="Arial"/>
                <a:cs typeface="Arial"/>
                <a:sym typeface="Arial"/>
              </a:rPr>
              <a:t>TEMA 5</a:t>
            </a:r>
            <a:endParaRPr b="0" i="0" sz="1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0" name="Google Shape;200;p2"/>
          <p:cNvSpPr txBox="1"/>
          <p:nvPr/>
        </p:nvSpPr>
        <p:spPr>
          <a:xfrm>
            <a:off x="8916955" y="3144864"/>
            <a:ext cx="972900" cy="30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4600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b="1" i="0" lang="pt-BR" sz="1900" u="none" cap="none" strike="noStrike">
                <a:solidFill>
                  <a:srgbClr val="242625"/>
                </a:solidFill>
                <a:latin typeface="Arial"/>
                <a:ea typeface="Arial"/>
                <a:cs typeface="Arial"/>
                <a:sym typeface="Arial"/>
              </a:rPr>
              <a:t>TEMA 6</a:t>
            </a:r>
            <a:endParaRPr b="0" i="0" sz="1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1" name="Google Shape;201;p2"/>
          <p:cNvSpPr txBox="1"/>
          <p:nvPr/>
        </p:nvSpPr>
        <p:spPr>
          <a:xfrm>
            <a:off x="8916955" y="3661114"/>
            <a:ext cx="2042100" cy="661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1425">
            <a:spAutoFit/>
          </a:bodyPr>
          <a:lstStyle/>
          <a:p>
            <a:pPr indent="0" lvl="0" marL="12700" marR="5080" rtl="0" algn="l">
              <a:lnSpc>
                <a:spcPct val="1165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50"/>
              <a:buFont typeface="Arial"/>
              <a:buNone/>
            </a:pPr>
            <a:r>
              <a:rPr b="0" i="0" lang="pt-BR" sz="1950" u="none" cap="none" strike="noStrike">
                <a:solidFill>
                  <a:srgbClr val="242625"/>
                </a:solidFill>
                <a:latin typeface="Arial"/>
                <a:ea typeface="Arial"/>
                <a:cs typeface="Arial"/>
                <a:sym typeface="Arial"/>
              </a:rPr>
              <a:t>Como encerrar a  Atividade do MEI</a:t>
            </a:r>
            <a:endParaRPr b="0" i="0" sz="195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2" name="Google Shape;202;p2"/>
          <p:cNvSpPr txBox="1"/>
          <p:nvPr/>
        </p:nvSpPr>
        <p:spPr>
          <a:xfrm>
            <a:off x="11659558" y="3113141"/>
            <a:ext cx="957000" cy="30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4600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b="1" i="0" lang="pt-BR" sz="1900" u="none" cap="none" strike="noStrike">
                <a:solidFill>
                  <a:srgbClr val="242625"/>
                </a:solidFill>
                <a:latin typeface="Arial"/>
                <a:ea typeface="Arial"/>
                <a:cs typeface="Arial"/>
                <a:sym typeface="Arial"/>
              </a:rPr>
              <a:t>TEMA 7</a:t>
            </a:r>
            <a:endParaRPr b="0" i="0" sz="1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3" name="Google Shape;203;p2"/>
          <p:cNvSpPr txBox="1"/>
          <p:nvPr/>
        </p:nvSpPr>
        <p:spPr>
          <a:xfrm>
            <a:off x="11659558" y="3629391"/>
            <a:ext cx="2195100" cy="661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1425">
            <a:spAutoFit/>
          </a:bodyPr>
          <a:lstStyle/>
          <a:p>
            <a:pPr indent="0" lvl="0" marL="12700" marR="5080" rtl="0" algn="l">
              <a:lnSpc>
                <a:spcPct val="1165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50"/>
              <a:buFont typeface="Arial"/>
              <a:buNone/>
            </a:pPr>
            <a:r>
              <a:rPr b="0" i="0" lang="pt-BR" sz="1950" u="none" cap="none" strike="noStrike">
                <a:solidFill>
                  <a:srgbClr val="242625"/>
                </a:solidFill>
                <a:latin typeface="Arial"/>
                <a:ea typeface="Arial"/>
                <a:cs typeface="Arial"/>
                <a:sym typeface="Arial"/>
              </a:rPr>
              <a:t>Análise e Controle  do Fluxo de Caixa</a:t>
            </a:r>
            <a:endParaRPr b="0" i="0" sz="195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4" name="Google Shape;204;p2"/>
          <p:cNvSpPr txBox="1"/>
          <p:nvPr/>
        </p:nvSpPr>
        <p:spPr>
          <a:xfrm>
            <a:off x="14402161" y="3164443"/>
            <a:ext cx="972900" cy="30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4600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b="1" i="0" lang="pt-BR" sz="1900" u="none" cap="none" strike="noStrike">
                <a:solidFill>
                  <a:srgbClr val="242625"/>
                </a:solidFill>
                <a:latin typeface="Arial"/>
                <a:ea typeface="Arial"/>
                <a:cs typeface="Arial"/>
                <a:sym typeface="Arial"/>
              </a:rPr>
              <a:t>TEMA 8</a:t>
            </a:r>
            <a:endParaRPr b="0" i="0" sz="1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5" name="Google Shape;205;p2"/>
          <p:cNvSpPr txBox="1"/>
          <p:nvPr/>
        </p:nvSpPr>
        <p:spPr>
          <a:xfrm>
            <a:off x="14402161" y="3680692"/>
            <a:ext cx="2464500" cy="661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1425">
            <a:spAutoFit/>
          </a:bodyPr>
          <a:lstStyle/>
          <a:p>
            <a:pPr indent="0" lvl="0" marL="12700" marR="5080" rtl="0" algn="l">
              <a:lnSpc>
                <a:spcPct val="1165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50"/>
              <a:buFont typeface="Arial"/>
              <a:buNone/>
            </a:pPr>
            <a:r>
              <a:rPr b="0" i="0" lang="pt-BR" sz="1950" u="none" cap="none" strike="noStrike">
                <a:solidFill>
                  <a:srgbClr val="242625"/>
                </a:solidFill>
                <a:latin typeface="Arial"/>
                <a:ea typeface="Arial"/>
                <a:cs typeface="Arial"/>
                <a:sym typeface="Arial"/>
              </a:rPr>
              <a:t>Controle de Estoque  para o MEI</a:t>
            </a:r>
            <a:endParaRPr b="0" i="0" sz="195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6" name="Google Shape;206;p2"/>
          <p:cNvSpPr txBox="1"/>
          <p:nvPr/>
        </p:nvSpPr>
        <p:spPr>
          <a:xfrm>
            <a:off x="6177696" y="3652737"/>
            <a:ext cx="2464500" cy="2196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050">
            <a:spAutoFit/>
          </a:bodyPr>
          <a:lstStyle/>
          <a:p>
            <a:pPr indent="0" lvl="0" marL="12700" marR="5080" rtl="0" algn="l">
              <a:lnSpc>
                <a:spcPct val="1182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50"/>
              <a:buFont typeface="Arial"/>
              <a:buNone/>
            </a:pPr>
            <a:r>
              <a:rPr b="0" i="0" lang="pt-BR" sz="1850" u="none" cap="none" strike="noStrike">
                <a:solidFill>
                  <a:srgbClr val="242625"/>
                </a:solidFill>
                <a:latin typeface="Arial"/>
                <a:ea typeface="Arial"/>
                <a:cs typeface="Arial"/>
                <a:sym typeface="Arial"/>
              </a:rPr>
              <a:t>Liquidação de  Pendências  Tributárias e  Desenquadramento  MEI</a:t>
            </a:r>
            <a:endParaRPr b="0" i="0" sz="185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12700" marR="0" rtl="0" algn="l">
              <a:lnSpc>
                <a:spcPct val="100000"/>
              </a:lnSpc>
              <a:spcBef>
                <a:spcPts val="1625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b="1" i="0" lang="pt-BR" sz="1900" u="none" cap="none" strike="noStrike">
                <a:solidFill>
                  <a:srgbClr val="242625"/>
                </a:solidFill>
                <a:latin typeface="Arial"/>
                <a:ea typeface="Arial"/>
                <a:cs typeface="Arial"/>
                <a:sym typeface="Arial"/>
              </a:rPr>
              <a:t>TEMA 9</a:t>
            </a:r>
            <a:endParaRPr b="0" i="0" sz="1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7" name="Google Shape;207;p2"/>
          <p:cNvSpPr txBox="1"/>
          <p:nvPr/>
        </p:nvSpPr>
        <p:spPr>
          <a:xfrm>
            <a:off x="6177696" y="6039552"/>
            <a:ext cx="2256300" cy="101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1425">
            <a:spAutoFit/>
          </a:bodyPr>
          <a:lstStyle/>
          <a:p>
            <a:pPr indent="0" lvl="0" marL="12700" marR="5080" rtl="0" algn="l">
              <a:lnSpc>
                <a:spcPct val="1165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50"/>
              <a:buFont typeface="Arial"/>
              <a:buNone/>
            </a:pPr>
            <a:r>
              <a:rPr b="0" i="0" lang="pt-BR" sz="1950" u="none" cap="none" strike="noStrike">
                <a:solidFill>
                  <a:srgbClr val="242625"/>
                </a:solidFill>
                <a:latin typeface="Arial"/>
                <a:ea typeface="Arial"/>
                <a:cs typeface="Arial"/>
                <a:sym typeface="Arial"/>
              </a:rPr>
              <a:t>Como o MEI pode  definir o seu preço  de Venda?</a:t>
            </a:r>
            <a:endParaRPr b="0" i="0" sz="195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8" name="Google Shape;208;p2"/>
          <p:cNvSpPr txBox="1"/>
          <p:nvPr/>
        </p:nvSpPr>
        <p:spPr>
          <a:xfrm>
            <a:off x="8916955" y="5523302"/>
            <a:ext cx="1097400" cy="30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4600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b="1" i="0" lang="pt-BR" sz="1900" u="none" cap="none" strike="noStrike">
                <a:solidFill>
                  <a:srgbClr val="242625"/>
                </a:solidFill>
                <a:latin typeface="Arial"/>
                <a:ea typeface="Arial"/>
                <a:cs typeface="Arial"/>
                <a:sym typeface="Arial"/>
              </a:rPr>
              <a:t>TEMA 10</a:t>
            </a:r>
            <a:endParaRPr b="0" i="0" sz="1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9" name="Google Shape;209;p2"/>
          <p:cNvSpPr txBox="1"/>
          <p:nvPr/>
        </p:nvSpPr>
        <p:spPr>
          <a:xfrm>
            <a:off x="8916955" y="6039552"/>
            <a:ext cx="2349000" cy="661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1425">
            <a:spAutoFit/>
          </a:bodyPr>
          <a:lstStyle/>
          <a:p>
            <a:pPr indent="0" lvl="0" marL="12700" marR="5080" rtl="0" algn="l">
              <a:lnSpc>
                <a:spcPct val="1165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50"/>
              <a:buFont typeface="Arial"/>
              <a:buNone/>
            </a:pPr>
            <a:r>
              <a:rPr b="0" i="0" lang="pt-BR" sz="1950" u="none" cap="none" strike="noStrike">
                <a:solidFill>
                  <a:srgbClr val="242625"/>
                </a:solidFill>
                <a:latin typeface="Arial"/>
                <a:ea typeface="Arial"/>
                <a:cs typeface="Arial"/>
                <a:sym typeface="Arial"/>
              </a:rPr>
              <a:t>Declaração do IRPF  para o MEI</a:t>
            </a:r>
            <a:endParaRPr b="0" i="0" sz="195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0" name="Google Shape;210;p2"/>
          <p:cNvSpPr txBox="1"/>
          <p:nvPr/>
        </p:nvSpPr>
        <p:spPr>
          <a:xfrm>
            <a:off x="11659558" y="5491580"/>
            <a:ext cx="1045200" cy="30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4600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b="1" i="0" lang="pt-BR" sz="1900" u="none" cap="none" strike="noStrike">
                <a:solidFill>
                  <a:srgbClr val="242625"/>
                </a:solidFill>
                <a:latin typeface="Arial"/>
                <a:ea typeface="Arial"/>
                <a:cs typeface="Arial"/>
                <a:sym typeface="Arial"/>
              </a:rPr>
              <a:t>TEMA 11</a:t>
            </a:r>
            <a:endParaRPr b="0" i="0" sz="1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1" name="Google Shape;211;p2"/>
          <p:cNvSpPr txBox="1"/>
          <p:nvPr/>
        </p:nvSpPr>
        <p:spPr>
          <a:xfrm>
            <a:off x="14402161" y="5542881"/>
            <a:ext cx="1083300" cy="30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4600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b="1" i="0" lang="pt-BR" sz="1900" u="none" cap="none" strike="noStrike">
                <a:solidFill>
                  <a:srgbClr val="242625"/>
                </a:solidFill>
                <a:latin typeface="Arial"/>
                <a:ea typeface="Arial"/>
                <a:cs typeface="Arial"/>
                <a:sym typeface="Arial"/>
              </a:rPr>
              <a:t>TEMA 12</a:t>
            </a:r>
            <a:endParaRPr b="0" i="0" sz="1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2" name="Google Shape;212;p2"/>
          <p:cNvSpPr txBox="1"/>
          <p:nvPr/>
        </p:nvSpPr>
        <p:spPr>
          <a:xfrm>
            <a:off x="14402161" y="6059130"/>
            <a:ext cx="2465700" cy="101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1425">
            <a:spAutoFit/>
          </a:bodyPr>
          <a:lstStyle/>
          <a:p>
            <a:pPr indent="0" lvl="0" marL="12700" marR="5080" rtl="0" algn="l">
              <a:lnSpc>
                <a:spcPct val="1165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50"/>
              <a:buFont typeface="Arial"/>
              <a:buNone/>
            </a:pPr>
            <a:r>
              <a:rPr b="0" i="0" lang="pt-BR" sz="1950" u="none" cap="none" strike="noStrike">
                <a:solidFill>
                  <a:srgbClr val="242625"/>
                </a:solidFill>
                <a:latin typeface="Arial"/>
                <a:ea typeface="Arial"/>
                <a:cs typeface="Arial"/>
                <a:sym typeface="Arial"/>
              </a:rPr>
              <a:t>Previdência para o  MEI (Incluindo  previdência privada)</a:t>
            </a:r>
            <a:endParaRPr b="0" i="0" sz="195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3" name="Google Shape;213;p2"/>
          <p:cNvSpPr txBox="1"/>
          <p:nvPr/>
        </p:nvSpPr>
        <p:spPr>
          <a:xfrm>
            <a:off x="6177696" y="7885214"/>
            <a:ext cx="1090200" cy="30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4600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b="1" i="0" lang="pt-BR" sz="1900" u="none" cap="none" strike="noStrike">
                <a:solidFill>
                  <a:srgbClr val="242625"/>
                </a:solidFill>
                <a:latin typeface="Arial"/>
                <a:ea typeface="Arial"/>
                <a:cs typeface="Arial"/>
                <a:sym typeface="Arial"/>
              </a:rPr>
              <a:t>TEMA 13</a:t>
            </a:r>
            <a:endParaRPr b="0" i="0" sz="1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4" name="Google Shape;214;p2"/>
          <p:cNvSpPr txBox="1"/>
          <p:nvPr/>
        </p:nvSpPr>
        <p:spPr>
          <a:xfrm>
            <a:off x="6177696" y="8401463"/>
            <a:ext cx="2178600" cy="13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1425">
            <a:spAutoFit/>
          </a:bodyPr>
          <a:lstStyle/>
          <a:p>
            <a:pPr indent="0" lvl="0" marL="12700" marR="5080" rtl="0" algn="l">
              <a:lnSpc>
                <a:spcPct val="1165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50"/>
              <a:buFont typeface="Arial"/>
              <a:buNone/>
            </a:pPr>
            <a:r>
              <a:rPr b="0" i="0" lang="pt-BR" sz="1950" u="none" cap="none" strike="noStrike">
                <a:solidFill>
                  <a:srgbClr val="242625"/>
                </a:solidFill>
                <a:latin typeface="Arial"/>
                <a:ea typeface="Arial"/>
                <a:cs typeface="Arial"/>
                <a:sym typeface="Arial"/>
              </a:rPr>
              <a:t>Como atingir seu  público alvo para  expandir o seu  empreendimento?</a:t>
            </a:r>
            <a:endParaRPr b="0" i="0" sz="195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5" name="Google Shape;215;p2"/>
          <p:cNvSpPr txBox="1"/>
          <p:nvPr/>
        </p:nvSpPr>
        <p:spPr>
          <a:xfrm>
            <a:off x="8916955" y="7897358"/>
            <a:ext cx="1094700" cy="30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4600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b="1" i="0" lang="pt-BR" sz="1900" u="none" cap="none" strike="noStrike">
                <a:solidFill>
                  <a:srgbClr val="242625"/>
                </a:solidFill>
                <a:latin typeface="Arial"/>
                <a:ea typeface="Arial"/>
                <a:cs typeface="Arial"/>
                <a:sym typeface="Arial"/>
              </a:rPr>
              <a:t>TEMA 14</a:t>
            </a:r>
            <a:endParaRPr b="0" i="0" sz="1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6" name="Google Shape;216;p2"/>
          <p:cNvSpPr txBox="1"/>
          <p:nvPr/>
        </p:nvSpPr>
        <p:spPr>
          <a:xfrm>
            <a:off x="8916955" y="8413608"/>
            <a:ext cx="2350800" cy="661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1425">
            <a:spAutoFit/>
          </a:bodyPr>
          <a:lstStyle/>
          <a:p>
            <a:pPr indent="0" lvl="0" marL="12700" marR="5080" rtl="0" algn="l">
              <a:lnSpc>
                <a:spcPct val="1165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50"/>
              <a:buFont typeface="Arial"/>
              <a:buNone/>
            </a:pPr>
            <a:r>
              <a:rPr b="0" i="0" lang="pt-BR" sz="1950" u="none" cap="none" strike="noStrike">
                <a:solidFill>
                  <a:srgbClr val="242625"/>
                </a:solidFill>
                <a:latin typeface="Arial"/>
                <a:ea typeface="Arial"/>
                <a:cs typeface="Arial"/>
                <a:sym typeface="Arial"/>
              </a:rPr>
              <a:t>Empreendedorismo  para MEIs</a:t>
            </a:r>
            <a:endParaRPr b="0" i="0" sz="195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7" name="Google Shape;217;p2"/>
          <p:cNvSpPr txBox="1"/>
          <p:nvPr/>
        </p:nvSpPr>
        <p:spPr>
          <a:xfrm>
            <a:off x="11659558" y="6011599"/>
            <a:ext cx="2475900" cy="2325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050">
            <a:spAutoFit/>
          </a:bodyPr>
          <a:lstStyle/>
          <a:p>
            <a:pPr indent="0" lvl="0" marL="12700" marR="5080" rtl="0" algn="l">
              <a:lnSpc>
                <a:spcPct val="1182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50"/>
              <a:buFont typeface="Arial"/>
              <a:buNone/>
            </a:pPr>
            <a:r>
              <a:rPr b="0" i="0" lang="pt-BR" sz="1850" u="none" cap="none" strike="noStrike">
                <a:solidFill>
                  <a:srgbClr val="242625"/>
                </a:solidFill>
                <a:latin typeface="Arial"/>
                <a:ea typeface="Arial"/>
                <a:cs typeface="Arial"/>
                <a:sym typeface="Arial"/>
              </a:rPr>
              <a:t>Meios de  recebimento e  financiamento para o  MEI (Incluindo linhas  de Crédito)</a:t>
            </a:r>
            <a:endParaRPr b="0" i="0" sz="185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12700" marR="0" rtl="0" algn="l">
              <a:lnSpc>
                <a:spcPct val="100000"/>
              </a:lnSpc>
              <a:spcBef>
                <a:spcPts val="1495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t/>
            </a:r>
            <a:endParaRPr b="1" i="0" sz="1900" u="none" cap="none" strike="noStrike">
              <a:solidFill>
                <a:srgbClr val="242625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12700" marR="0" rtl="0" algn="l">
              <a:lnSpc>
                <a:spcPct val="100000"/>
              </a:lnSpc>
              <a:spcBef>
                <a:spcPts val="1495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b="1" i="0" lang="pt-BR" sz="1900" u="none" cap="none" strike="noStrike">
                <a:solidFill>
                  <a:srgbClr val="242625"/>
                </a:solidFill>
                <a:latin typeface="Arial"/>
                <a:ea typeface="Arial"/>
                <a:cs typeface="Arial"/>
                <a:sym typeface="Arial"/>
              </a:rPr>
              <a:t>TEMA 15</a:t>
            </a:r>
            <a:endParaRPr b="0" i="0" sz="1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8" name="Google Shape;218;p2"/>
          <p:cNvSpPr txBox="1"/>
          <p:nvPr/>
        </p:nvSpPr>
        <p:spPr>
          <a:xfrm>
            <a:off x="11659558" y="8381886"/>
            <a:ext cx="2350800" cy="101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1425">
            <a:spAutoFit/>
          </a:bodyPr>
          <a:lstStyle/>
          <a:p>
            <a:pPr indent="0" lvl="0" marL="12700" marR="5080" rtl="0" algn="l">
              <a:lnSpc>
                <a:spcPct val="1165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50"/>
              <a:buFont typeface="Arial"/>
              <a:buNone/>
            </a:pPr>
            <a:r>
              <a:rPr b="0" i="0" lang="pt-BR" sz="1950" u="none" cap="none" strike="noStrike">
                <a:solidFill>
                  <a:srgbClr val="242625"/>
                </a:solidFill>
                <a:latin typeface="Arial"/>
                <a:ea typeface="Arial"/>
                <a:cs typeface="Arial"/>
                <a:sym typeface="Arial"/>
              </a:rPr>
              <a:t>Empreendedorismo  feminino e para a  Terceira Idade</a:t>
            </a:r>
            <a:endParaRPr b="0" i="0" sz="195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9" name="Google Shape;219;p2"/>
          <p:cNvSpPr txBox="1"/>
          <p:nvPr/>
        </p:nvSpPr>
        <p:spPr>
          <a:xfrm>
            <a:off x="8916938" y="1130200"/>
            <a:ext cx="3000000" cy="477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b="1" i="0" lang="pt-BR" sz="1900" u="none" cap="none" strike="noStrike">
                <a:solidFill>
                  <a:srgbClr val="242625"/>
                </a:solidFill>
                <a:latin typeface="Arial"/>
                <a:ea typeface="Arial"/>
                <a:cs typeface="Arial"/>
                <a:sym typeface="Arial"/>
              </a:rPr>
              <a:t>TEMA 2</a:t>
            </a:r>
            <a:endParaRPr b="0" i="0" sz="1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0" name="Google Shape;220;p2"/>
          <p:cNvSpPr txBox="1"/>
          <p:nvPr/>
        </p:nvSpPr>
        <p:spPr>
          <a:xfrm>
            <a:off x="14457355" y="1251577"/>
            <a:ext cx="972900" cy="30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4600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b="1" i="0" lang="pt-BR" sz="1900" u="none" cap="none" strike="noStrike">
                <a:solidFill>
                  <a:srgbClr val="242625"/>
                </a:solidFill>
                <a:latin typeface="Arial"/>
                <a:ea typeface="Arial"/>
                <a:cs typeface="Arial"/>
                <a:sym typeface="Arial"/>
              </a:rPr>
              <a:t>TEMA 4</a:t>
            </a:r>
            <a:endParaRPr b="0" i="0" sz="1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1" name="Google Shape;221;p2"/>
          <p:cNvSpPr txBox="1"/>
          <p:nvPr/>
        </p:nvSpPr>
        <p:spPr>
          <a:xfrm>
            <a:off x="14473474" y="7490555"/>
            <a:ext cx="1083300" cy="30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4600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b="1" i="0" lang="pt-BR" sz="1900" u="none" cap="none" strike="noStrike">
                <a:solidFill>
                  <a:srgbClr val="242625"/>
                </a:solidFill>
                <a:latin typeface="Arial"/>
                <a:ea typeface="Arial"/>
                <a:cs typeface="Arial"/>
                <a:sym typeface="Arial"/>
              </a:rPr>
              <a:t>TEMA 16</a:t>
            </a:r>
            <a:endParaRPr b="0" i="0" sz="1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2" name="Google Shape;222;p2"/>
          <p:cNvSpPr txBox="1"/>
          <p:nvPr/>
        </p:nvSpPr>
        <p:spPr>
          <a:xfrm>
            <a:off x="14507952" y="8008521"/>
            <a:ext cx="3466500" cy="661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1425">
            <a:spAutoFit/>
          </a:bodyPr>
          <a:lstStyle/>
          <a:p>
            <a:pPr indent="0" lvl="0" marL="12700" marR="5080" rtl="0" algn="l">
              <a:lnSpc>
                <a:spcPct val="1165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50"/>
              <a:buFont typeface="Arial"/>
              <a:buNone/>
            </a:pPr>
            <a:r>
              <a:rPr b="0" i="0" lang="pt-BR" sz="1950" u="none" cap="none" strike="noStrike">
                <a:solidFill>
                  <a:srgbClr val="242625"/>
                </a:solidFill>
                <a:latin typeface="Arial"/>
                <a:ea typeface="Arial"/>
                <a:cs typeface="Arial"/>
                <a:sym typeface="Arial"/>
              </a:rPr>
              <a:t>Importação e exportação para MEIs</a:t>
            </a:r>
            <a:endParaRPr b="0" i="0" sz="195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3" name="Google Shape;223;p2"/>
          <p:cNvSpPr txBox="1"/>
          <p:nvPr/>
        </p:nvSpPr>
        <p:spPr>
          <a:xfrm>
            <a:off x="14457355" y="8901194"/>
            <a:ext cx="1083300" cy="30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4600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b="1" i="0" lang="pt-BR" sz="1900" u="none" cap="none" strike="noStrike">
                <a:solidFill>
                  <a:srgbClr val="242625"/>
                </a:solidFill>
                <a:latin typeface="Arial"/>
                <a:ea typeface="Arial"/>
                <a:cs typeface="Arial"/>
                <a:sym typeface="Arial"/>
              </a:rPr>
              <a:t>TEMA 17</a:t>
            </a:r>
            <a:endParaRPr b="0" i="0" sz="1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4" name="Google Shape;224;p2"/>
          <p:cNvSpPr txBox="1"/>
          <p:nvPr/>
        </p:nvSpPr>
        <p:spPr>
          <a:xfrm>
            <a:off x="14470163" y="9362598"/>
            <a:ext cx="3466500" cy="311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1425">
            <a:spAutoFit/>
          </a:bodyPr>
          <a:lstStyle/>
          <a:p>
            <a:pPr indent="0" lvl="0" marL="12700" marR="5080" rtl="0" algn="l">
              <a:lnSpc>
                <a:spcPct val="1165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50"/>
              <a:buFont typeface="Arial"/>
              <a:buNone/>
            </a:pPr>
            <a:r>
              <a:rPr b="0" i="0" lang="pt-BR" sz="1950" u="none" cap="none" strike="noStrike">
                <a:solidFill>
                  <a:srgbClr val="242625"/>
                </a:solidFill>
                <a:latin typeface="Arial"/>
                <a:ea typeface="Arial"/>
                <a:cs typeface="Arial"/>
                <a:sym typeface="Arial"/>
              </a:rPr>
              <a:t>Licitação  para MEIs</a:t>
            </a:r>
            <a:endParaRPr b="0" i="0" sz="195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4" name="Shape 4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5" name="Google Shape;405;g3f0ed60a132_0_342"/>
          <p:cNvSpPr/>
          <p:nvPr/>
        </p:nvSpPr>
        <p:spPr>
          <a:xfrm>
            <a:off x="-22862" y="-12"/>
            <a:ext cx="18333720" cy="563380"/>
          </a:xfrm>
          <a:custGeom>
            <a:rect b="b" l="l" r="r" t="t"/>
            <a:pathLst>
              <a:path extrusionOk="0" h="561975" w="18288000">
                <a:moveTo>
                  <a:pt x="18287998" y="561880"/>
                </a:moveTo>
                <a:lnTo>
                  <a:pt x="0" y="56188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56188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406" name="Google Shape;406;g3f0ed60a132_0_342" title="IDENTIDADE VISUAL (1)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71100" y="8578938"/>
            <a:ext cx="1708050" cy="1708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07" name="Google Shape;407;g3f0ed60a132_0_342" title="DIREITOS E OBRIGAÇÕES DO MEI 2026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63325" y="8599530"/>
            <a:ext cx="9553575" cy="1666875"/>
          </a:xfrm>
          <a:prstGeom prst="rect">
            <a:avLst/>
          </a:prstGeom>
          <a:noFill/>
          <a:ln>
            <a:noFill/>
          </a:ln>
        </p:spPr>
      </p:pic>
      <p:sp>
        <p:nvSpPr>
          <p:cNvPr id="408" name="Google Shape;408;g3f0ed60a132_0_342"/>
          <p:cNvSpPr txBox="1"/>
          <p:nvPr/>
        </p:nvSpPr>
        <p:spPr>
          <a:xfrm>
            <a:off x="4367250" y="1345375"/>
            <a:ext cx="9553500" cy="8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45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 MEI é obrigado a abrir conta PJ? </a:t>
            </a:r>
            <a:endParaRPr b="1" sz="45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09" name="Google Shape;409;g3f0ed60a132_0_342"/>
          <p:cNvSpPr txBox="1"/>
          <p:nvPr/>
        </p:nvSpPr>
        <p:spPr>
          <a:xfrm>
            <a:off x="2160375" y="3628300"/>
            <a:ext cx="13274100" cy="212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100"/>
              <a:buFont typeface="Arial"/>
              <a:buNone/>
            </a:pPr>
            <a:r>
              <a:rPr lang="pt-BR" sz="42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Para movimentações bancárias como MEI e para acessar crédito, não é obrigatório abrir conta corrente de Pessoa Jurídica. </a:t>
            </a:r>
            <a:endParaRPr sz="42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10" name="Google Shape;410;g3f0ed60a132_0_342"/>
          <p:cNvSpPr txBox="1"/>
          <p:nvPr/>
        </p:nvSpPr>
        <p:spPr>
          <a:xfrm>
            <a:off x="0" y="9723625"/>
            <a:ext cx="3000000" cy="477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9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Fonte: Brasil, 2023. </a:t>
            </a:r>
            <a:endParaRPr sz="1900"/>
          </a:p>
        </p:txBody>
      </p:sp>
      <p:sp>
        <p:nvSpPr>
          <p:cNvPr id="411" name="Google Shape;411;g3f0ed60a132_0_342"/>
          <p:cNvSpPr txBox="1"/>
          <p:nvPr/>
        </p:nvSpPr>
        <p:spPr>
          <a:xfrm>
            <a:off x="1950675" y="5892825"/>
            <a:ext cx="13483800" cy="1477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495300" lvl="0" marL="45720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Times New Roman"/>
              <a:buChar char="➢"/>
            </a:pPr>
            <a:r>
              <a:rPr lang="pt-BR" sz="4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No entanto, a boa administração começa pela separação entre patrimônio pessoal e patrimônio da empresa.</a:t>
            </a:r>
            <a:endParaRPr sz="4200"/>
          </a:p>
        </p:txBody>
      </p:sp>
      <p:sp>
        <p:nvSpPr>
          <p:cNvPr id="412" name="Google Shape;412;g3f0ed60a132_0_342"/>
          <p:cNvSpPr txBox="1"/>
          <p:nvPr/>
        </p:nvSpPr>
        <p:spPr>
          <a:xfrm>
            <a:off x="2160375" y="2827900"/>
            <a:ext cx="3000000" cy="80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482600" lvl="0" marL="45720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Times New Roman"/>
              <a:buChar char="➢"/>
            </a:pPr>
            <a:r>
              <a:rPr b="1" lang="pt-BR" sz="4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Não. </a:t>
            </a:r>
            <a:endParaRPr b="1" sz="400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6" name="Shape 4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7" name="Google Shape;417;g3f0ed60a132_0_352"/>
          <p:cNvSpPr/>
          <p:nvPr/>
        </p:nvSpPr>
        <p:spPr>
          <a:xfrm>
            <a:off x="-22862" y="-12"/>
            <a:ext cx="18333720" cy="563380"/>
          </a:xfrm>
          <a:custGeom>
            <a:rect b="b" l="l" r="r" t="t"/>
            <a:pathLst>
              <a:path extrusionOk="0" h="561975" w="18288000">
                <a:moveTo>
                  <a:pt x="18287998" y="561880"/>
                </a:moveTo>
                <a:lnTo>
                  <a:pt x="0" y="56188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56188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418" name="Google Shape;418;g3f0ed60a132_0_352" title="IDENTIDADE VISUAL (1)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71100" y="8578938"/>
            <a:ext cx="1708050" cy="1708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19" name="Google Shape;419;g3f0ed60a132_0_352" title="DIREITOS E OBRIGAÇÕES DO MEI 2026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63325" y="8599530"/>
            <a:ext cx="9553575" cy="1666875"/>
          </a:xfrm>
          <a:prstGeom prst="rect">
            <a:avLst/>
          </a:prstGeom>
          <a:noFill/>
          <a:ln>
            <a:noFill/>
          </a:ln>
        </p:spPr>
      </p:pic>
      <p:sp>
        <p:nvSpPr>
          <p:cNvPr id="420" name="Google Shape;420;g3f0ed60a132_0_352"/>
          <p:cNvSpPr txBox="1"/>
          <p:nvPr/>
        </p:nvSpPr>
        <p:spPr>
          <a:xfrm>
            <a:off x="4983800" y="1227950"/>
            <a:ext cx="9418200" cy="8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45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Principais meios de recebimento </a:t>
            </a:r>
            <a:endParaRPr b="1" sz="45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21" name="Google Shape;421;g3f0ed60a132_0_352"/>
          <p:cNvSpPr txBox="1"/>
          <p:nvPr/>
        </p:nvSpPr>
        <p:spPr>
          <a:xfrm>
            <a:off x="2184625" y="2410150"/>
            <a:ext cx="11179500" cy="3601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463550" lvl="0" marL="457200" rtl="0" algn="l">
              <a:spcBef>
                <a:spcPts val="0"/>
              </a:spcBef>
              <a:spcAft>
                <a:spcPts val="0"/>
              </a:spcAft>
              <a:buClr>
                <a:srgbClr val="0B4803"/>
              </a:buClr>
              <a:buSzPts val="3700"/>
              <a:buFont typeface="Times New Roman"/>
              <a:buChar char="●"/>
            </a:pPr>
            <a:r>
              <a:rPr lang="pt-BR" sz="37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Cartão de crédito e débito;</a:t>
            </a:r>
            <a:endParaRPr sz="37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63550" lvl="0" marL="457200" rtl="0" algn="l">
              <a:spcBef>
                <a:spcPts val="0"/>
              </a:spcBef>
              <a:spcAft>
                <a:spcPts val="0"/>
              </a:spcAft>
              <a:buClr>
                <a:srgbClr val="0B4803"/>
              </a:buClr>
              <a:buSzPts val="3700"/>
              <a:buFont typeface="Times New Roman"/>
              <a:buChar char="●"/>
            </a:pPr>
            <a:r>
              <a:rPr lang="pt-BR" sz="37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transferência bancária (TED/PIX);</a:t>
            </a:r>
            <a:endParaRPr sz="37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63550" lvl="0" marL="457200" rtl="0" algn="l">
              <a:spcBef>
                <a:spcPts val="0"/>
              </a:spcBef>
              <a:spcAft>
                <a:spcPts val="0"/>
              </a:spcAft>
              <a:buClr>
                <a:srgbClr val="0B4803"/>
              </a:buClr>
              <a:buSzPts val="3700"/>
              <a:buFont typeface="Times New Roman"/>
              <a:buChar char="●"/>
            </a:pPr>
            <a:r>
              <a:rPr lang="pt-BR" sz="37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Boleto bancário; </a:t>
            </a:r>
            <a:endParaRPr sz="37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63550" lvl="0" marL="457200" rtl="0" algn="l">
              <a:spcBef>
                <a:spcPts val="0"/>
              </a:spcBef>
              <a:spcAft>
                <a:spcPts val="0"/>
              </a:spcAft>
              <a:buClr>
                <a:srgbClr val="0B4803"/>
              </a:buClr>
              <a:buSzPts val="3700"/>
              <a:buFont typeface="Times New Roman"/>
              <a:buChar char="●"/>
            </a:pPr>
            <a:r>
              <a:rPr lang="pt-BR" sz="37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carteiras digitais;</a:t>
            </a:r>
            <a:endParaRPr sz="37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63550" lvl="0" marL="457200" rtl="0" algn="l">
              <a:spcBef>
                <a:spcPts val="0"/>
              </a:spcBef>
              <a:spcAft>
                <a:spcPts val="0"/>
              </a:spcAft>
              <a:buClr>
                <a:srgbClr val="0B4803"/>
              </a:buClr>
              <a:buSzPts val="3700"/>
              <a:buFont typeface="Times New Roman"/>
              <a:buChar char="●"/>
            </a:pPr>
            <a:r>
              <a:rPr lang="pt-BR" sz="37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pagamentos por aproximação (contactless), e; </a:t>
            </a:r>
            <a:endParaRPr sz="37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63550" lvl="0" marL="457200" rtl="0" algn="l">
              <a:spcBef>
                <a:spcPts val="0"/>
              </a:spcBef>
              <a:spcAft>
                <a:spcPts val="0"/>
              </a:spcAft>
              <a:buClr>
                <a:srgbClr val="0B4803"/>
              </a:buClr>
              <a:buSzPts val="3700"/>
              <a:buFont typeface="Times New Roman"/>
              <a:buChar char="●"/>
            </a:pPr>
            <a:r>
              <a:rPr lang="pt-BR" sz="37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QR Code.</a:t>
            </a:r>
            <a:endParaRPr sz="37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22" name="Google Shape;422;g3f0ed60a132_0_352"/>
          <p:cNvSpPr txBox="1"/>
          <p:nvPr/>
        </p:nvSpPr>
        <p:spPr>
          <a:xfrm>
            <a:off x="0" y="9789400"/>
            <a:ext cx="8344500" cy="477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9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Fonte: </a:t>
            </a:r>
            <a:r>
              <a:rPr lang="pt-BR" sz="19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Banco Central do Brasil — Estatísticas de Pagamentos de Varejo, 2026.</a:t>
            </a:r>
            <a:endParaRPr sz="19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23" name="Google Shape;423;g3f0ed60a132_0_352"/>
          <p:cNvSpPr txBox="1"/>
          <p:nvPr/>
        </p:nvSpPr>
        <p:spPr>
          <a:xfrm>
            <a:off x="1559850" y="6197525"/>
            <a:ext cx="15168300" cy="22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4381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Times New Roman"/>
              <a:buChar char="➢"/>
            </a:pPr>
            <a:r>
              <a:rPr lang="pt-BR" sz="33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Segundo o Banco Central, no 2º semestre de 2025 o PIX foi o meio de pagamento mais usado no Brasil, respondendo por 54,7% de todas as transações (42,9 bilhões de operações). Os cartões (crédito, débito e pré-pago) somaram 30,4% das transações, o boleto bancário 7,6% e o cheque apenas 0,5%, em queda constante.</a:t>
            </a:r>
            <a:endParaRPr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7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" name="Google Shape;428;g3f0ed60a132_0_373"/>
          <p:cNvSpPr/>
          <p:nvPr/>
        </p:nvSpPr>
        <p:spPr>
          <a:xfrm>
            <a:off x="-22862" y="-12"/>
            <a:ext cx="18333720" cy="563380"/>
          </a:xfrm>
          <a:custGeom>
            <a:rect b="b" l="l" r="r" t="t"/>
            <a:pathLst>
              <a:path extrusionOk="0" h="561975" w="18288000">
                <a:moveTo>
                  <a:pt x="18287998" y="561880"/>
                </a:moveTo>
                <a:lnTo>
                  <a:pt x="0" y="56188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56188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429" name="Google Shape;429;g3f0ed60a132_0_373" title="IDENTIDADE VISUAL (1)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71100" y="8578938"/>
            <a:ext cx="1708050" cy="1708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30" name="Google Shape;430;g3f0ed60a132_0_373" title="DIREITOS E OBRIGAÇÕES DO MEI 2026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63325" y="8599530"/>
            <a:ext cx="9553575" cy="1666875"/>
          </a:xfrm>
          <a:prstGeom prst="rect">
            <a:avLst/>
          </a:prstGeom>
          <a:noFill/>
          <a:ln>
            <a:noFill/>
          </a:ln>
        </p:spPr>
      </p:pic>
      <p:sp>
        <p:nvSpPr>
          <p:cNvPr id="431" name="Google Shape;431;g3f0ed60a132_0_373"/>
          <p:cNvSpPr txBox="1"/>
          <p:nvPr/>
        </p:nvSpPr>
        <p:spPr>
          <a:xfrm>
            <a:off x="3933888" y="959900"/>
            <a:ext cx="10420200" cy="8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45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Meios de recebimento com menores taxas </a:t>
            </a:r>
            <a:endParaRPr b="1" sz="45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432" name="Google Shape;432;g3f0ed60a132_0_373"/>
          <p:cNvPicPr preferRelativeResize="0"/>
          <p:nvPr/>
        </p:nvPicPr>
        <p:blipFill rotWithShape="1">
          <a:blip r:embed="rId5">
            <a:alphaModFix/>
          </a:blip>
          <a:srcRect b="13537" l="855" r="1992" t="-1210"/>
          <a:stretch/>
        </p:blipFill>
        <p:spPr>
          <a:xfrm>
            <a:off x="3388325" y="2478700"/>
            <a:ext cx="11511351" cy="5458650"/>
          </a:xfrm>
          <a:prstGeom prst="rect">
            <a:avLst/>
          </a:prstGeom>
          <a:noFill/>
          <a:ln>
            <a:noFill/>
          </a:ln>
        </p:spPr>
      </p:pic>
      <p:sp>
        <p:nvSpPr>
          <p:cNvPr id="433" name="Google Shape;433;g3f0ed60a132_0_373"/>
          <p:cNvSpPr txBox="1"/>
          <p:nvPr/>
        </p:nvSpPr>
        <p:spPr>
          <a:xfrm>
            <a:off x="0" y="9789400"/>
            <a:ext cx="3692700" cy="477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9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Fonte: Elaboração própria, 2024. </a:t>
            </a:r>
            <a:endParaRPr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37" name="Shape 4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8" name="Google Shape;438;g3f0ed60a132_0_385"/>
          <p:cNvSpPr/>
          <p:nvPr/>
        </p:nvSpPr>
        <p:spPr>
          <a:xfrm>
            <a:off x="-22862" y="-12"/>
            <a:ext cx="18333720" cy="563380"/>
          </a:xfrm>
          <a:custGeom>
            <a:rect b="b" l="l" r="r" t="t"/>
            <a:pathLst>
              <a:path extrusionOk="0" h="561975" w="18288000">
                <a:moveTo>
                  <a:pt x="18287998" y="561880"/>
                </a:moveTo>
                <a:lnTo>
                  <a:pt x="0" y="56188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56188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439" name="Google Shape;439;g3f0ed60a132_0_385" title="IDENTIDADE VISUAL (1)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71100" y="8578938"/>
            <a:ext cx="1708050" cy="1708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40" name="Google Shape;440;g3f0ed60a132_0_385" title="DIREITOS E OBRIGAÇÕES DO MEI 2026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63325" y="8599530"/>
            <a:ext cx="9553575" cy="1666875"/>
          </a:xfrm>
          <a:prstGeom prst="rect">
            <a:avLst/>
          </a:prstGeom>
          <a:noFill/>
          <a:ln>
            <a:noFill/>
          </a:ln>
        </p:spPr>
      </p:pic>
      <p:sp>
        <p:nvSpPr>
          <p:cNvPr id="441" name="Google Shape;441;g3f0ed60a132_0_385"/>
          <p:cNvSpPr txBox="1"/>
          <p:nvPr/>
        </p:nvSpPr>
        <p:spPr>
          <a:xfrm>
            <a:off x="7148550" y="1227950"/>
            <a:ext cx="3000000" cy="8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45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Conclusão </a:t>
            </a:r>
            <a:endParaRPr b="1" sz="45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42" name="Google Shape;442;g3f0ed60a132_0_385"/>
          <p:cNvSpPr txBox="1"/>
          <p:nvPr/>
        </p:nvSpPr>
        <p:spPr>
          <a:xfrm>
            <a:off x="2353325" y="2769725"/>
            <a:ext cx="13528200" cy="492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476250" lvl="0" marL="4572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B4803"/>
              </a:buClr>
              <a:buSzPts val="3900"/>
              <a:buFont typeface="Times New Roman"/>
              <a:buChar char="➢"/>
            </a:pPr>
            <a:r>
              <a:rPr lang="pt-BR" sz="39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Existem diversos tipos de empréstimos e meios de recebimento disponíveis para o MEI no Brasil, e as regras desses programas mudam com frequência, como ficou evidente nas atualizações do Pronampe em 2026. É essencial que o microempreendedor analise suas opções, confira as condições vigentes diretamente com a instituição financeira e realize um planejamento antes de qualquer tomada de decisão. </a:t>
            </a:r>
            <a:endParaRPr sz="39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AFAFA"/>
        </a:solidFill>
      </p:bgPr>
    </p:bg>
    <p:spTree>
      <p:nvGrpSpPr>
        <p:cNvPr id="447" name="Shape 4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" name="Google Shape;448;g3f365993382_0_56"/>
          <p:cNvSpPr/>
          <p:nvPr/>
        </p:nvSpPr>
        <p:spPr>
          <a:xfrm>
            <a:off x="895350" y="1929350"/>
            <a:ext cx="15973800" cy="712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27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ALAGOAS. Secretaria de Estado de Turismo (SETUR-AL); AGÊNCIA DE FOMENTO DESENVOLVE ALAGOAS. </a:t>
            </a:r>
            <a:r>
              <a:rPr b="1" lang="pt-BR" sz="27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Crédito do Trabalhador do Turismo.</a:t>
            </a:r>
            <a:r>
              <a:rPr lang="pt-BR" sz="27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Maceió, 2024. Disponível em: https://creditodotrabalhador.com.br/. Acesso em: 07 jul. 2026. </a:t>
            </a:r>
            <a:endParaRPr sz="43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27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BANCO CENTRAL DO BRASIL. Estatísticas de Pagamentos de Varejo e de Cartões no Brasil. Brasília, DF: BCB, 2026. Disponível em: https://dadosabertos.bcb.gov.br/dataset/estatisticas-meios-pagamentos. Acesso em: 5 jul. 2026.</a:t>
            </a:r>
            <a:endParaRPr sz="27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27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BANCO NACIONAL DE DESENVOLVIMENTO ECONÔMICO E SOCIAL (BNDES). BNDES Microcrédito – Condições ao Microempreendedor. Rio de Janeiro: BNDES, 2026b. Disponível em: https://www.bndes.gov.br/wps/portal/site/home/financiamento/produto/bndes-microcredito-empreendedor. Acesso em: 5 jul. 2026.</a:t>
            </a:r>
            <a:endParaRPr sz="27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27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BANCO NACIONAL DE DESENVOLVIMENTO ECONÔMICO E SOCIAL (BNDES). Cartão BNDES. Rio de Janeiro: BNDES, 2026a. Disponível em: https://www.bndes.gov.br/wps/portal/site/home/financiamento/produto/cartao-bndes. Acesso em: 5 jul. 2026.</a:t>
            </a:r>
            <a:endParaRPr sz="27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27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27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49" name="Google Shape;449;g3f365993382_0_56"/>
          <p:cNvSpPr/>
          <p:nvPr/>
        </p:nvSpPr>
        <p:spPr>
          <a:xfrm>
            <a:off x="-22862" y="-12"/>
            <a:ext cx="18333720" cy="563380"/>
          </a:xfrm>
          <a:custGeom>
            <a:rect b="b" l="l" r="r" t="t"/>
            <a:pathLst>
              <a:path extrusionOk="0" h="561975" w="18288000">
                <a:moveTo>
                  <a:pt x="18287998" y="561880"/>
                </a:moveTo>
                <a:lnTo>
                  <a:pt x="0" y="56188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561880"/>
                </a:lnTo>
                <a:close/>
              </a:path>
            </a:pathLst>
          </a:custGeom>
          <a:solidFill>
            <a:srgbClr val="0B4803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50" name="Google Shape;450;g3f365993382_0_56"/>
          <p:cNvSpPr txBox="1"/>
          <p:nvPr/>
        </p:nvSpPr>
        <p:spPr>
          <a:xfrm>
            <a:off x="7644000" y="776700"/>
            <a:ext cx="3000000" cy="80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40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Referências</a:t>
            </a:r>
            <a:endParaRPr b="1" sz="9200">
              <a:solidFill>
                <a:srgbClr val="0B4803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AFAFA"/>
        </a:solidFill>
      </p:bgPr>
    </p:bg>
    <p:spTree>
      <p:nvGrpSpPr>
        <p:cNvPr id="455" name="Shape 4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6" name="Google Shape;456;g3f0ed60a132_0_458"/>
          <p:cNvSpPr/>
          <p:nvPr/>
        </p:nvSpPr>
        <p:spPr>
          <a:xfrm>
            <a:off x="895350" y="1582350"/>
            <a:ext cx="16497300" cy="79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27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BRASIL. Empresas &amp; Negócios. Conheça o Programa de Simplificação do Acesso a Produtos e Serviços Financeiros para os Pequenos Negócios (CRED+). Brasília, DF: Ministério do Empreendedorismo, da Microempresa e da Empresa de Pequeno Porte, 2024a. Disponível em: https://www.gov.br/empresas-e-negocios/pt-br/empreendedor/servicos-para-mei/solucoes-financeiras-para-o-seu-negocio-credmei. Acesso em: 5 jul. 2026.</a:t>
            </a:r>
            <a:endParaRPr sz="27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27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BRASIL. Empresas &amp; Negócios. Emissão de Comprovante (CCMEI). Brasília, DF: Ministério do Empreendedorismo, da Microempresa e da Empresa de Pequeno Porte, 2026a. Disponível em: https://www.gov.br/empresas-e-negocios/pt-br/empreendedor/servicos-para-mei/emissao-de-comprovante-ccmei. Acesso em: 5 jul. 2026.</a:t>
            </a:r>
            <a:endParaRPr sz="27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27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BRASIL. Lei nº 13.999, de 18 de maio de 2020. Institui o Programa Nacional de Apoio às Microempresas e Empresas de Pequeno Porte (Pronampe). Brasília, DF: Presidência da República, 2020. Disponível em: https://www.planalto.gov.br/ccivil_03/_ato2019-2022/2020/lei/l13999.htm. Acesso em: 5 jul. 2026.</a:t>
            </a:r>
            <a:endParaRPr sz="27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27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BRASIL. Lei nº 14.161, de 2 de junho de 2021. Torna permanente o Pronampe e dá outras providências. Brasília, DF: Presidência da República, 2021. Disponível em: https://www.planalto.gov.br/ccivil_03/_ato2019-2022/2021/lei/l14161.htm. Acesso em: 5 jul. 2026.</a:t>
            </a:r>
            <a:endParaRPr sz="27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57" name="Google Shape;457;g3f0ed60a132_0_458"/>
          <p:cNvSpPr/>
          <p:nvPr/>
        </p:nvSpPr>
        <p:spPr>
          <a:xfrm>
            <a:off x="-22862" y="-12"/>
            <a:ext cx="18333720" cy="563380"/>
          </a:xfrm>
          <a:custGeom>
            <a:rect b="b" l="l" r="r" t="t"/>
            <a:pathLst>
              <a:path extrusionOk="0" h="561975" w="18288000">
                <a:moveTo>
                  <a:pt x="18287998" y="561880"/>
                </a:moveTo>
                <a:lnTo>
                  <a:pt x="0" y="56188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561880"/>
                </a:lnTo>
                <a:close/>
              </a:path>
            </a:pathLst>
          </a:custGeom>
          <a:solidFill>
            <a:srgbClr val="0B4803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58" name="Google Shape;458;g3f0ed60a132_0_458"/>
          <p:cNvSpPr txBox="1"/>
          <p:nvPr/>
        </p:nvSpPr>
        <p:spPr>
          <a:xfrm>
            <a:off x="7644000" y="776700"/>
            <a:ext cx="3000000" cy="80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40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Referências</a:t>
            </a:r>
            <a:endParaRPr b="1" sz="9200">
              <a:solidFill>
                <a:srgbClr val="0B4803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AFAFA"/>
        </a:solidFill>
      </p:bgPr>
    </p:bg>
    <p:spTree>
      <p:nvGrpSpPr>
        <p:cNvPr id="463" name="Shape 4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4" name="Google Shape;464;g3f365993382_0_63"/>
          <p:cNvSpPr/>
          <p:nvPr/>
        </p:nvSpPr>
        <p:spPr>
          <a:xfrm>
            <a:off x="895350" y="1790425"/>
            <a:ext cx="16497300" cy="789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27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BRASIL. Portal do Empreendedor. Abertura, formalização e obrigações do MEI. Brasília, DF: Governo Federal, 2023. Disponível em: https://www.gov.br/empresas-e-negocios/pt-br/empreendedor. Acesso em: 5 jul. 2026.</a:t>
            </a:r>
            <a:endParaRPr sz="27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27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CAIXA ECONÔMICA FEDERAL. Crédito CAIXA Tem – Empreendedor PF. Brasília, DF: Caixa, 2026a. Disponível em: https://www.caixa.gov.br/voce/credito-financiamento/emprestimo/credito-caixa-tem-pf/Paginas/default.aspx. Acesso em: 5 jul. 2026.</a:t>
            </a:r>
            <a:endParaRPr sz="27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27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CAIXA ECONÔMICA FEDERAL. Pronampe Caixa. Brasília, DF: Caixa, 2026b. Disponível em: https://www.caixa.gov.br/empresa/credito-financiamento/capital-de-giro/pronampe/Paginas/default.aspx. Acesso em: 5 jul. 2026.</a:t>
            </a:r>
            <a:endParaRPr sz="27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27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DESENVOLVE ALAGOAS. Linha de Crédito – Pessoa Jurídica. Maceió: Desenvolve-AL, 2023. Disponível em: https://www.desenvolve-al.com.br/linhas-de-credito/pessoa-juridica/. Acesso em: 23 jul. 2023.</a:t>
            </a:r>
            <a:endParaRPr sz="27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27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SERVIÇO BRASILEIRO DE APOIO ÀS MICRO E PEQUENAS EMPRESAS (SEBRAE). Aprenda a calcular o capital de giro da sua empresa. [S. l.]: Sebrae, 2026b. Disponível em: https://sebrae.com.br/sites/PortalSebrae/ufs/mg/artigos/aprenda-a-calcular-o-capital-de-giro-da-sua-empresa. Acesso em: 5 jul. 2026.</a:t>
            </a:r>
            <a:endParaRPr sz="27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65" name="Google Shape;465;g3f365993382_0_63"/>
          <p:cNvSpPr/>
          <p:nvPr/>
        </p:nvSpPr>
        <p:spPr>
          <a:xfrm>
            <a:off x="-22862" y="-12"/>
            <a:ext cx="18333720" cy="563380"/>
          </a:xfrm>
          <a:custGeom>
            <a:rect b="b" l="l" r="r" t="t"/>
            <a:pathLst>
              <a:path extrusionOk="0" h="561975" w="18288000">
                <a:moveTo>
                  <a:pt x="18287998" y="561880"/>
                </a:moveTo>
                <a:lnTo>
                  <a:pt x="0" y="56188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561880"/>
                </a:lnTo>
                <a:close/>
              </a:path>
            </a:pathLst>
          </a:custGeom>
          <a:solidFill>
            <a:srgbClr val="0B4803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66" name="Google Shape;466;g3f365993382_0_63"/>
          <p:cNvSpPr txBox="1"/>
          <p:nvPr/>
        </p:nvSpPr>
        <p:spPr>
          <a:xfrm>
            <a:off x="7644000" y="776700"/>
            <a:ext cx="3000000" cy="80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40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Referências</a:t>
            </a:r>
            <a:endParaRPr b="1" sz="9200">
              <a:solidFill>
                <a:srgbClr val="0B4803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AFAFA"/>
        </a:solidFill>
      </p:bgPr>
    </p:bg>
    <p:spTree>
      <p:nvGrpSpPr>
        <p:cNvPr id="471" name="Shape 4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2" name="Google Shape;472;g3f365993382_0_81"/>
          <p:cNvSpPr/>
          <p:nvPr/>
        </p:nvSpPr>
        <p:spPr>
          <a:xfrm>
            <a:off x="895350" y="2261725"/>
            <a:ext cx="16497300" cy="3525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29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ERVIÇO BRASILEIRO DE APOIO ÀS MICRO E PEQUENAS EMPRESAS (SEBRAE). Finanças | Serviços Financeiros: Conheça as linhas de crédito disponíveis para MEI. [S. l.]: Sebrae, 2026a. Disponível em: https://sebrae.com.br/sites/PortalSebrae/artigos/conheca-as-linhas-de-credito-disponiveis-para-mei. Acesso em: 5 jul. 2026.</a:t>
            </a:r>
            <a:endParaRPr sz="29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29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SERVIÇO BRASILEIRO DE APOIO ÀS MICRO E PEQUENAS EMPRESAS (SEBRAE). Quem pode adquirir linhas de crédito para MEI. [S. l.]: Sebrae, 2022. Disponível em: https://sebrae.com.br. Acesso em: 5 jul. 2026.</a:t>
            </a:r>
            <a:endParaRPr sz="29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73" name="Google Shape;473;g3f365993382_0_81"/>
          <p:cNvSpPr/>
          <p:nvPr/>
        </p:nvSpPr>
        <p:spPr>
          <a:xfrm>
            <a:off x="-22862" y="-12"/>
            <a:ext cx="18333720" cy="563380"/>
          </a:xfrm>
          <a:custGeom>
            <a:rect b="b" l="l" r="r" t="t"/>
            <a:pathLst>
              <a:path extrusionOk="0" h="561975" w="18288000">
                <a:moveTo>
                  <a:pt x="18287998" y="561880"/>
                </a:moveTo>
                <a:lnTo>
                  <a:pt x="0" y="56188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561880"/>
                </a:lnTo>
                <a:close/>
              </a:path>
            </a:pathLst>
          </a:custGeom>
          <a:solidFill>
            <a:srgbClr val="0B4803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74" name="Google Shape;474;g3f365993382_0_81"/>
          <p:cNvSpPr txBox="1"/>
          <p:nvPr/>
        </p:nvSpPr>
        <p:spPr>
          <a:xfrm>
            <a:off x="7644000" y="776700"/>
            <a:ext cx="3000000" cy="80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40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Referências</a:t>
            </a:r>
            <a:endParaRPr b="1" sz="9200">
              <a:solidFill>
                <a:srgbClr val="0B4803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8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g3f0ed60a132_0_64"/>
          <p:cNvSpPr txBox="1"/>
          <p:nvPr/>
        </p:nvSpPr>
        <p:spPr>
          <a:xfrm>
            <a:off x="1638300" y="1313275"/>
            <a:ext cx="15011400" cy="985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lang="pt-BR" sz="4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DISCENTES</a:t>
            </a:r>
            <a:endParaRPr b="1" i="0" sz="18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30" name="Google Shape;230;g3f0ed60a132_0_64"/>
          <p:cNvSpPr txBox="1"/>
          <p:nvPr/>
        </p:nvSpPr>
        <p:spPr>
          <a:xfrm>
            <a:off x="1990600" y="2295900"/>
            <a:ext cx="7200900" cy="5695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4064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Char char="●"/>
            </a:pPr>
            <a:r>
              <a:rPr lang="pt-BR" sz="2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Aisha Rayane Cavalcante Lima</a:t>
            </a:r>
            <a:endParaRPr sz="28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064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Char char="●"/>
            </a:pPr>
            <a:r>
              <a:rPr lang="pt-BR" sz="2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Aline Regina da Silva</a:t>
            </a:r>
            <a:endParaRPr sz="28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064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Char char="●"/>
            </a:pPr>
            <a:r>
              <a:rPr lang="pt-BR" sz="2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Amanda dos Santos</a:t>
            </a:r>
            <a:endParaRPr sz="28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064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Char char="●"/>
            </a:pPr>
            <a:r>
              <a:rPr lang="pt-BR" sz="2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Antonio Marcos Barboza da Silva Segundo</a:t>
            </a:r>
            <a:endParaRPr sz="28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064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Char char="●"/>
            </a:pPr>
            <a:r>
              <a:rPr lang="pt-BR" sz="2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Bruna Victória dos Santos Várzea</a:t>
            </a:r>
            <a:endParaRPr sz="28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064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Char char="●"/>
            </a:pPr>
            <a:r>
              <a:rPr lang="pt-BR" sz="2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Caio Silva Melo</a:t>
            </a:r>
            <a:endParaRPr sz="28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064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Char char="●"/>
            </a:pPr>
            <a:r>
              <a:rPr lang="pt-BR" sz="2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Carla Gabrielle Archanjo Silva</a:t>
            </a:r>
            <a:endParaRPr sz="28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064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Char char="●"/>
            </a:pPr>
            <a:r>
              <a:rPr lang="pt-BR" sz="2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Dicla Jemima Correia Lisboa </a:t>
            </a:r>
            <a:endParaRPr sz="28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064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Char char="●"/>
            </a:pPr>
            <a:r>
              <a:rPr lang="pt-BR" sz="2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Gabriel Jordan Ataide</a:t>
            </a:r>
            <a:endParaRPr sz="28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31" name="Google Shape;231;g3f0ed60a132_0_64"/>
          <p:cNvSpPr txBox="1"/>
          <p:nvPr/>
        </p:nvSpPr>
        <p:spPr>
          <a:xfrm>
            <a:off x="9548275" y="2237238"/>
            <a:ext cx="6896100" cy="5695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4064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Char char="●"/>
            </a:pPr>
            <a:r>
              <a:rPr lang="pt-BR" sz="2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Jaya Louedy Hounkponou</a:t>
            </a:r>
            <a:endParaRPr sz="28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937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2600"/>
              <a:buChar char="●"/>
            </a:pPr>
            <a:r>
              <a:rPr lang="pt-BR" sz="2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João Vitor Alves Alquimim</a:t>
            </a:r>
            <a:endParaRPr sz="28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937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2600"/>
              <a:buChar char="●"/>
            </a:pPr>
            <a:r>
              <a:rPr lang="pt-BR" sz="2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Karla Vanessa Santos Soares de Barros</a:t>
            </a:r>
            <a:endParaRPr sz="28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937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2600"/>
              <a:buChar char="●"/>
            </a:pPr>
            <a:r>
              <a:rPr lang="pt-BR" sz="2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Lívia Maria Soares Luz</a:t>
            </a:r>
            <a:endParaRPr sz="28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937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2600"/>
              <a:buChar char="●"/>
            </a:pPr>
            <a:r>
              <a:rPr lang="pt-BR" sz="2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Ludmilla Sousa de Lima</a:t>
            </a:r>
            <a:endParaRPr sz="28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064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Char char="●"/>
            </a:pPr>
            <a:r>
              <a:rPr lang="pt-BR" sz="2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Neilson Monteiro dos Santos </a:t>
            </a:r>
            <a:endParaRPr sz="28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937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2600"/>
              <a:buChar char="●"/>
            </a:pPr>
            <a:r>
              <a:rPr lang="pt-BR" sz="2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Nicolas Rodrigues Martins</a:t>
            </a:r>
            <a:endParaRPr sz="28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937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2600"/>
              <a:buChar char="●"/>
            </a:pPr>
            <a:r>
              <a:rPr lang="pt-BR" sz="2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Tiago Danniel Matias dos Santos</a:t>
            </a:r>
            <a:endParaRPr sz="28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937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2600"/>
              <a:buChar char="●"/>
            </a:pPr>
            <a:r>
              <a:rPr lang="pt-BR" sz="2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William Matheus Anselmo Lins</a:t>
            </a:r>
            <a:endParaRPr sz="28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32" name="Google Shape;232;g3f0ed60a132_0_64"/>
          <p:cNvSpPr/>
          <p:nvPr/>
        </p:nvSpPr>
        <p:spPr>
          <a:xfrm>
            <a:off x="-22862" y="-12"/>
            <a:ext cx="18333720" cy="563380"/>
          </a:xfrm>
          <a:custGeom>
            <a:rect b="b" l="l" r="r" t="t"/>
            <a:pathLst>
              <a:path extrusionOk="0" h="561975" w="18288000">
                <a:moveTo>
                  <a:pt x="18287998" y="561880"/>
                </a:moveTo>
                <a:lnTo>
                  <a:pt x="0" y="56188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561880"/>
                </a:lnTo>
                <a:close/>
              </a:path>
            </a:pathLst>
          </a:custGeom>
          <a:solidFill>
            <a:srgbClr val="0B4803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33" name="Google Shape;233;g3f0ed60a132_0_64"/>
          <p:cNvSpPr txBox="1"/>
          <p:nvPr/>
        </p:nvSpPr>
        <p:spPr>
          <a:xfrm>
            <a:off x="3471100" y="7968325"/>
            <a:ext cx="3324000" cy="63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127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29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Um oferecimento:</a:t>
            </a:r>
            <a:endParaRPr sz="10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234" name="Google Shape;234;g3f0ed60a132_0_64" title="IDENTIDADE VISUAL (1)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71100" y="8578938"/>
            <a:ext cx="1708050" cy="1708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5" name="Google Shape;235;g3f0ed60a132_0_64" title="DIREITOS E OBRIGAÇÕES DO MEI 2026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63325" y="8599530"/>
            <a:ext cx="9553575" cy="1666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9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g3daccee61d2_0_62"/>
          <p:cNvSpPr txBox="1"/>
          <p:nvPr/>
        </p:nvSpPr>
        <p:spPr>
          <a:xfrm>
            <a:off x="7256625" y="3864000"/>
            <a:ext cx="3356100" cy="708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b="1" i="0" lang="pt-BR" sz="4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TEMA 11</a:t>
            </a:r>
            <a:endParaRPr b="0" i="0" sz="40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41" name="Google Shape;241;g3daccee61d2_0_62"/>
          <p:cNvSpPr txBox="1"/>
          <p:nvPr/>
        </p:nvSpPr>
        <p:spPr>
          <a:xfrm>
            <a:off x="5394900" y="4681800"/>
            <a:ext cx="74982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lang="pt-BR" sz="36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Meios de recebimento e financiamento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2" name="Google Shape;242;g3daccee61d2_0_62"/>
          <p:cNvSpPr/>
          <p:nvPr/>
        </p:nvSpPr>
        <p:spPr>
          <a:xfrm>
            <a:off x="-22862" y="-12"/>
            <a:ext cx="18333720" cy="563380"/>
          </a:xfrm>
          <a:custGeom>
            <a:rect b="b" l="l" r="r" t="t"/>
            <a:pathLst>
              <a:path extrusionOk="0" h="561975" w="18288000">
                <a:moveTo>
                  <a:pt x="18287998" y="561880"/>
                </a:moveTo>
                <a:lnTo>
                  <a:pt x="0" y="56188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56188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243" name="Google Shape;243;g3daccee61d2_0_62" title="IDENTIDADE VISUAL (1)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71100" y="8578938"/>
            <a:ext cx="1708050" cy="1708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4" name="Google Shape;244;g3daccee61d2_0_62" title="DIREITOS E OBRIGAÇÕES DO MEI 2026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63325" y="8599530"/>
            <a:ext cx="9553575" cy="1666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8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g3f0ed60a132_0_130"/>
          <p:cNvSpPr/>
          <p:nvPr/>
        </p:nvSpPr>
        <p:spPr>
          <a:xfrm>
            <a:off x="-22862" y="-12"/>
            <a:ext cx="18333720" cy="563380"/>
          </a:xfrm>
          <a:custGeom>
            <a:rect b="b" l="l" r="r" t="t"/>
            <a:pathLst>
              <a:path extrusionOk="0" h="561975" w="18288000">
                <a:moveTo>
                  <a:pt x="18287998" y="561880"/>
                </a:moveTo>
                <a:lnTo>
                  <a:pt x="0" y="56188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56188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250" name="Google Shape;250;g3f0ed60a132_0_130" title="IDENTIDADE VISUAL (1)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71100" y="8578938"/>
            <a:ext cx="1708050" cy="1708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1" name="Google Shape;251;g3f0ed60a132_0_130" title="DIREITOS E OBRIGAÇÕES DO MEI 2026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63325" y="8599530"/>
            <a:ext cx="9553575" cy="1666875"/>
          </a:xfrm>
          <a:prstGeom prst="rect">
            <a:avLst/>
          </a:prstGeom>
          <a:noFill/>
          <a:ln>
            <a:noFill/>
          </a:ln>
        </p:spPr>
      </p:pic>
      <p:sp>
        <p:nvSpPr>
          <p:cNvPr id="252" name="Google Shape;252;g3f0ed60a132_0_130"/>
          <p:cNvSpPr txBox="1"/>
          <p:nvPr/>
        </p:nvSpPr>
        <p:spPr>
          <a:xfrm>
            <a:off x="4537550" y="1227950"/>
            <a:ext cx="10404300" cy="8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45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 que são linhas de crédito para o MEI?</a:t>
            </a:r>
            <a:endParaRPr b="1" sz="45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53" name="Google Shape;253;g3f0ed60a132_0_130"/>
          <p:cNvSpPr txBox="1"/>
          <p:nvPr/>
        </p:nvSpPr>
        <p:spPr>
          <a:xfrm>
            <a:off x="2483625" y="3069925"/>
            <a:ext cx="12951000" cy="4340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514350" lvl="0" marL="457200" rtl="0" algn="just">
              <a:spcBef>
                <a:spcPts val="0"/>
              </a:spcBef>
              <a:spcAft>
                <a:spcPts val="0"/>
              </a:spcAft>
              <a:buClr>
                <a:srgbClr val="0B4803"/>
              </a:buClr>
              <a:buSzPts val="4500"/>
              <a:buFont typeface="Times New Roman"/>
              <a:buChar char="➢"/>
            </a:pPr>
            <a:r>
              <a:rPr lang="pt-BR" sz="45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Linhas de crédito são recursos oferecidos por instituições financeiras ou bancos, públicos ou privados, na forma de empréstimos ou financiamentos, geralmente com um limite pré-aprovado disponível para uso conforme a necessidade do negócio.</a:t>
            </a:r>
            <a:endParaRPr sz="45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54" name="Google Shape;254;g3f0ed60a132_0_130"/>
          <p:cNvSpPr txBox="1"/>
          <p:nvPr/>
        </p:nvSpPr>
        <p:spPr>
          <a:xfrm>
            <a:off x="-22850" y="9810000"/>
            <a:ext cx="3000000" cy="477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9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Fonte: Sebrae, 2026. </a:t>
            </a:r>
            <a:endParaRPr sz="19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8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g3f0ed60a132_0_144"/>
          <p:cNvSpPr/>
          <p:nvPr/>
        </p:nvSpPr>
        <p:spPr>
          <a:xfrm>
            <a:off x="-22862" y="-12"/>
            <a:ext cx="18333720" cy="563380"/>
          </a:xfrm>
          <a:custGeom>
            <a:rect b="b" l="l" r="r" t="t"/>
            <a:pathLst>
              <a:path extrusionOk="0" h="561975" w="18288000">
                <a:moveTo>
                  <a:pt x="18287998" y="561880"/>
                </a:moveTo>
                <a:lnTo>
                  <a:pt x="0" y="56188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56188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260" name="Google Shape;260;g3f0ed60a132_0_144" title="IDENTIDADE VISUAL (1)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71100" y="8578938"/>
            <a:ext cx="1708050" cy="1708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1" name="Google Shape;261;g3f0ed60a132_0_144" title="DIREITOS E OBRIGAÇÕES DO MEI 2026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63325" y="8599530"/>
            <a:ext cx="9553575" cy="1666875"/>
          </a:xfrm>
          <a:prstGeom prst="rect">
            <a:avLst/>
          </a:prstGeom>
          <a:noFill/>
          <a:ln>
            <a:noFill/>
          </a:ln>
        </p:spPr>
      </p:pic>
      <p:sp>
        <p:nvSpPr>
          <p:cNvPr id="262" name="Google Shape;262;g3f0ed60a132_0_144"/>
          <p:cNvSpPr txBox="1"/>
          <p:nvPr/>
        </p:nvSpPr>
        <p:spPr>
          <a:xfrm>
            <a:off x="5119663" y="1207450"/>
            <a:ext cx="9840900" cy="8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45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Como funcionam as linhas de crédito? </a:t>
            </a:r>
            <a:endParaRPr b="1" sz="45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63" name="Google Shape;263;g3f0ed60a132_0_144"/>
          <p:cNvSpPr txBox="1"/>
          <p:nvPr/>
        </p:nvSpPr>
        <p:spPr>
          <a:xfrm>
            <a:off x="2687750" y="2712775"/>
            <a:ext cx="13199400" cy="492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476250" lvl="0" marL="4572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B4803"/>
              </a:buClr>
              <a:buSzPts val="3900"/>
              <a:buFont typeface="Times New Roman"/>
              <a:buChar char="●"/>
            </a:pPr>
            <a:r>
              <a:rPr lang="pt-BR" sz="39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Primeiramente, deve ser feita a comprovação de renda, por meio de DASN-SIMEI, extratos bancários ou DECORE. Além disso, é preciso estar com o </a:t>
            </a:r>
            <a:r>
              <a:rPr b="1" lang="pt-BR" sz="39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CPF regularizado.</a:t>
            </a:r>
            <a:endParaRPr b="1" sz="39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76250" lvl="0" marL="4572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B4803"/>
              </a:buClr>
              <a:buSzPts val="3900"/>
              <a:buFont typeface="Times New Roman"/>
              <a:buChar char="●"/>
            </a:pPr>
            <a:r>
              <a:rPr lang="pt-BR" sz="39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Não é recomendado usar uma linha de crédito para fins pessoais, o ideal é destinar o valor ao negócio. </a:t>
            </a:r>
            <a:endParaRPr sz="39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76250" lvl="0" marL="4572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B4803"/>
              </a:buClr>
              <a:buSzPts val="3900"/>
              <a:buFont typeface="Times New Roman"/>
              <a:buChar char="●"/>
            </a:pPr>
            <a:r>
              <a:rPr lang="pt-BR" sz="39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 CNPJ MEI pode facilitar condições mais vantajosas de crédito, especialmente quando há oferta de garantia.</a:t>
            </a:r>
            <a:endParaRPr sz="39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64" name="Google Shape;264;g3f0ed60a132_0_144"/>
          <p:cNvSpPr txBox="1"/>
          <p:nvPr/>
        </p:nvSpPr>
        <p:spPr>
          <a:xfrm>
            <a:off x="-22850" y="9789400"/>
            <a:ext cx="3000000" cy="477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9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Fonte: Sebrae, 2026. </a:t>
            </a:r>
            <a:endParaRPr sz="19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8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g3f0ed60a132_0_154"/>
          <p:cNvSpPr/>
          <p:nvPr/>
        </p:nvSpPr>
        <p:spPr>
          <a:xfrm>
            <a:off x="-22862" y="-12"/>
            <a:ext cx="18333720" cy="563380"/>
          </a:xfrm>
          <a:custGeom>
            <a:rect b="b" l="l" r="r" t="t"/>
            <a:pathLst>
              <a:path extrusionOk="0" h="561975" w="18288000">
                <a:moveTo>
                  <a:pt x="18287998" y="561880"/>
                </a:moveTo>
                <a:lnTo>
                  <a:pt x="0" y="56188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56188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270" name="Google Shape;270;g3f0ed60a132_0_154" title="IDENTIDADE VISUAL (1)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71100" y="8578938"/>
            <a:ext cx="1708050" cy="1708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71" name="Google Shape;271;g3f0ed60a132_0_154" title="DIREITOS E OBRIGAÇÕES DO MEI 2026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63325" y="8599530"/>
            <a:ext cx="9553575" cy="1666875"/>
          </a:xfrm>
          <a:prstGeom prst="rect">
            <a:avLst/>
          </a:prstGeom>
          <a:noFill/>
          <a:ln>
            <a:noFill/>
          </a:ln>
        </p:spPr>
      </p:pic>
      <p:sp>
        <p:nvSpPr>
          <p:cNvPr id="272" name="Google Shape;272;g3f0ed60a132_0_154"/>
          <p:cNvSpPr txBox="1"/>
          <p:nvPr/>
        </p:nvSpPr>
        <p:spPr>
          <a:xfrm>
            <a:off x="4953750" y="1134000"/>
            <a:ext cx="8380500" cy="8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45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Linhas de crédito vs. empréstimo </a:t>
            </a:r>
            <a:endParaRPr b="1" sz="45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73" name="Google Shape;273;g3f0ed60a132_0_154"/>
          <p:cNvSpPr txBox="1"/>
          <p:nvPr/>
        </p:nvSpPr>
        <p:spPr>
          <a:xfrm>
            <a:off x="2098200" y="2882025"/>
            <a:ext cx="12147900" cy="212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495300" lvl="0" marL="457200" rtl="0" algn="just">
              <a:spcBef>
                <a:spcPts val="0"/>
              </a:spcBef>
              <a:spcAft>
                <a:spcPts val="0"/>
              </a:spcAft>
              <a:buClr>
                <a:srgbClr val="0B4803"/>
              </a:buClr>
              <a:buSzPts val="4200"/>
              <a:buFont typeface="Times New Roman"/>
              <a:buChar char="➢"/>
            </a:pPr>
            <a:r>
              <a:rPr lang="pt-BR" sz="42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Linhas de crédito são valores pré-aprovados com juros cobrados apenas sobre o valor utilizadao; à medida que é pago, o limite se restabelece. </a:t>
            </a:r>
            <a:endParaRPr sz="42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74" name="Google Shape;274;g3f0ed60a132_0_154"/>
          <p:cNvSpPr txBox="1"/>
          <p:nvPr/>
        </p:nvSpPr>
        <p:spPr>
          <a:xfrm>
            <a:off x="0" y="9810000"/>
            <a:ext cx="4184400" cy="477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9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Fonte: Caixa Econômica Federal, 2026. </a:t>
            </a:r>
            <a:endParaRPr sz="19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75" name="Google Shape;275;g3f0ed60a132_0_154"/>
          <p:cNvSpPr txBox="1"/>
          <p:nvPr/>
        </p:nvSpPr>
        <p:spPr>
          <a:xfrm>
            <a:off x="5516450" y="5361550"/>
            <a:ext cx="10368900" cy="212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495300" lvl="0" marL="45720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Times New Roman"/>
              <a:buChar char="➢"/>
            </a:pPr>
            <a:r>
              <a:rPr lang="pt-BR" sz="4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Empréstimos têm valor, taxa e prazo fixados na contratação. Exemplos: cartão de crédito e cheque especial.</a:t>
            </a:r>
            <a:endParaRPr sz="42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9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g3f0ed60a132_0_164"/>
          <p:cNvSpPr/>
          <p:nvPr/>
        </p:nvSpPr>
        <p:spPr>
          <a:xfrm>
            <a:off x="-22862" y="-12"/>
            <a:ext cx="18333720" cy="563380"/>
          </a:xfrm>
          <a:custGeom>
            <a:rect b="b" l="l" r="r" t="t"/>
            <a:pathLst>
              <a:path extrusionOk="0" h="561975" w="18288000">
                <a:moveTo>
                  <a:pt x="18287998" y="561880"/>
                </a:moveTo>
                <a:lnTo>
                  <a:pt x="0" y="56188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56188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281" name="Google Shape;281;g3f0ed60a132_0_164" title="IDENTIDADE VISUAL (1)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71100" y="8578938"/>
            <a:ext cx="1708050" cy="1708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82" name="Google Shape;282;g3f0ed60a132_0_164" title="DIREITOS E OBRIGAÇÕES DO MEI 2026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63325" y="8599530"/>
            <a:ext cx="9553575" cy="1666875"/>
          </a:xfrm>
          <a:prstGeom prst="rect">
            <a:avLst/>
          </a:prstGeom>
          <a:noFill/>
          <a:ln>
            <a:noFill/>
          </a:ln>
        </p:spPr>
      </p:pic>
      <p:sp>
        <p:nvSpPr>
          <p:cNvPr id="283" name="Google Shape;283;g3f0ed60a132_0_164"/>
          <p:cNvSpPr txBox="1"/>
          <p:nvPr/>
        </p:nvSpPr>
        <p:spPr>
          <a:xfrm>
            <a:off x="5263325" y="2826750"/>
            <a:ext cx="7250100" cy="350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72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QUAIS SÃO AS LINHAS</a:t>
            </a:r>
            <a:endParaRPr b="1" sz="72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72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DE CRÉDITO?</a:t>
            </a:r>
            <a:endParaRPr b="1" sz="72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7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g3f0ed60a132_0_174"/>
          <p:cNvSpPr/>
          <p:nvPr/>
        </p:nvSpPr>
        <p:spPr>
          <a:xfrm>
            <a:off x="-22862" y="-12"/>
            <a:ext cx="18333720" cy="563380"/>
          </a:xfrm>
          <a:custGeom>
            <a:rect b="b" l="l" r="r" t="t"/>
            <a:pathLst>
              <a:path extrusionOk="0" h="561975" w="18288000">
                <a:moveTo>
                  <a:pt x="18287998" y="561880"/>
                </a:moveTo>
                <a:lnTo>
                  <a:pt x="0" y="56188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56188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289" name="Google Shape;289;g3f0ed60a132_0_174" title="IDENTIDADE VISUAL (1)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71100" y="8578938"/>
            <a:ext cx="1708050" cy="1708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0" name="Google Shape;290;g3f0ed60a132_0_174" title="DIREITOS E OBRIGAÇÕES DO MEI 2026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63325" y="8599530"/>
            <a:ext cx="9553575" cy="1666875"/>
          </a:xfrm>
          <a:prstGeom prst="rect">
            <a:avLst/>
          </a:prstGeom>
          <a:noFill/>
          <a:ln>
            <a:noFill/>
          </a:ln>
        </p:spPr>
      </p:pic>
      <p:sp>
        <p:nvSpPr>
          <p:cNvPr id="291" name="Google Shape;291;g3f0ed60a132_0_174"/>
          <p:cNvSpPr txBox="1"/>
          <p:nvPr/>
        </p:nvSpPr>
        <p:spPr>
          <a:xfrm>
            <a:off x="7590625" y="1208200"/>
            <a:ext cx="3950400" cy="8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45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Capital de giro </a:t>
            </a:r>
            <a:endParaRPr b="1" sz="45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92" name="Google Shape;292;g3f0ed60a132_0_174"/>
          <p:cNvSpPr txBox="1"/>
          <p:nvPr/>
        </p:nvSpPr>
        <p:spPr>
          <a:xfrm>
            <a:off x="2202300" y="2586775"/>
            <a:ext cx="13883400" cy="1708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438150" lvl="0" marL="457200" rtl="0" algn="l">
              <a:spcBef>
                <a:spcPts val="0"/>
              </a:spcBef>
              <a:spcAft>
                <a:spcPts val="0"/>
              </a:spcAft>
              <a:buClr>
                <a:srgbClr val="0B4803"/>
              </a:buClr>
              <a:buSzPts val="3300"/>
              <a:buFont typeface="Times New Roman"/>
              <a:buChar char="➢"/>
            </a:pPr>
            <a:r>
              <a:rPr lang="pt-BR" sz="33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 capital de giro é o conjunto de recursos financeiros necessários para manter a empresa operando regularmente, a parte do investimento reservada para custos e despesas ao longo do tempo.</a:t>
            </a:r>
            <a:endParaRPr sz="33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93" name="Google Shape;293;g3f0ed60a132_0_174"/>
          <p:cNvSpPr txBox="1"/>
          <p:nvPr/>
        </p:nvSpPr>
        <p:spPr>
          <a:xfrm>
            <a:off x="0" y="9789400"/>
            <a:ext cx="3000000" cy="477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9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Fonte: Sebrae, 2026. </a:t>
            </a:r>
            <a:endParaRPr sz="19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94" name="Google Shape;294;g3f0ed60a132_0_174"/>
          <p:cNvSpPr txBox="1"/>
          <p:nvPr/>
        </p:nvSpPr>
        <p:spPr>
          <a:xfrm>
            <a:off x="2340175" y="4796650"/>
            <a:ext cx="139755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2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CAPITAL DE GIRO LÍQUIDO (CGL) = Ativo Circulante (AC) – Passivo Circulante (PC)</a:t>
            </a:r>
            <a:endParaRPr b="1" sz="9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95" name="Google Shape;295;g3f0ed60a132_0_174"/>
          <p:cNvSpPr txBox="1"/>
          <p:nvPr/>
        </p:nvSpPr>
        <p:spPr>
          <a:xfrm>
            <a:off x="2514325" y="6168125"/>
            <a:ext cx="13975500" cy="12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3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Controlar o capital de giro é fundamental para manter o fluxo de caixa saudável e garantir a continuidade do negócio.</a:t>
            </a:r>
            <a:endParaRPr sz="3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00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B4803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00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00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Neivaldo</dc:creator>
</cp:coreProperties>
</file>