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10287000" cx="18288000"/>
  <p:notesSz cx="6858000" cy="9144000"/>
  <p:embeddedFontLs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gEDif6llGs5MBwcKRRQoGwm9Y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AB1956-299C-43B9-A4B0-88B05BF40F96}">
  <a:tblStyle styleId="{F2AB1956-299C-43B9-A4B0-88B05BF40F9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OpenSans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OpenSans-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8" name="Google Shape;298;p1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300" name="Google Shape;300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9" name="Google Shape;319;p1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321" name="Google Shape;321;p1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2" name="Google Shape;342;p1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344" name="Google Shape;344;p1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7" name="Google Shape;357;p1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359" name="Google Shape;359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2" name="Google Shape;372;p1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374" name="Google Shape;374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86" name="Google Shape;386;p1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388" name="Google Shape;388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8" name="Google Shape;408;p1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410" name="Google Shape;410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29" name="Google Shape;429;p1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431" name="Google Shape;431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44" name="Google Shape;444;p1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446" name="Google Shape;446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5" name="Google Shape;105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107" name="Google Shape;107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7" name="Google Shape;457;p1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459" name="Google Shape;459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6" name="Google Shape;476;p2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478" name="Google Shape;478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94" name="Google Shape;494;p2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2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496" name="Google Shape;496;p2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14" name="Google Shape;514;p2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2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516" name="Google Shape;516;p2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34" name="Google Shape;534;p2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536" name="Google Shape;536;p2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60" name="Google Shape;560;p2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2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562" name="Google Shape;562;p2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82" name="Google Shape;582;p2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2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584" name="Google Shape;584;p2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07" name="Google Shape;607;p2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2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609" name="Google Shape;609;p2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40" name="Google Shape;640;p2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1" name="Google Shape;641;p2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642" name="Google Shape;642;p2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2" name="Google Shape;662;p2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2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664" name="Google Shape;664;p2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1" name="Google Shape;151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153" name="Google Shape;153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81" name="Google Shape;681;p2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2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683" name="Google Shape;683;p2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95" name="Google Shape;695;p3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3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697" name="Google Shape;697;p3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09" name="Google Shape;709;p3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3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711" name="Google Shape;711;p3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23" name="Google Shape;723;p3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3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725" name="Google Shape;725;p3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37" name="Google Shape;737;p3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3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739" name="Google Shape;739;p3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751" name="Google Shape;751;p3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3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753" name="Google Shape;753;p3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1" name="Google Shape;181;p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183" name="Google Shape;183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3" name="Google Shape;193;p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195" name="Google Shape;195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7" name="Google Shape;207;p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209" name="Google Shape;209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3" name="Google Shape;223;p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225" name="Google Shape;225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8" name="Google Shape;238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240" name="Google Shape;240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3" name="Google Shape;253;p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1.7.2013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‹#›</a:t>
            </a:r>
            <a:endParaRPr/>
          </a:p>
        </p:txBody>
      </p:sp>
      <p:sp>
        <p:nvSpPr>
          <p:cNvPr id="255" name="Google Shape;255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2.png"/><Relationship Id="rId8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1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Relationship Id="rId7" Type="http://schemas.openxmlformats.org/officeDocument/2006/relationships/image" Target="../media/image39.png"/><Relationship Id="rId8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12.png"/><Relationship Id="rId7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Relationship Id="rId4" Type="http://schemas.openxmlformats.org/officeDocument/2006/relationships/hyperlink" Target="https://mir.receita.fazenda.gov.br/portalmir" TargetMode="External"/><Relationship Id="rId5" Type="http://schemas.openxmlformats.org/officeDocument/2006/relationships/hyperlink" Target="https://mir.receita.fazenda.gov.br/portalmir" TargetMode="External"/><Relationship Id="rId6" Type="http://schemas.openxmlformats.org/officeDocument/2006/relationships/hyperlink" Target="https://www.gov.br/receitafederal/pt-br/centrais-de-conteudo/download/pgd/dirpf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Relationship Id="rId4" Type="http://schemas.openxmlformats.org/officeDocument/2006/relationships/image" Target="../media/image52.png"/><Relationship Id="rId5" Type="http://schemas.openxmlformats.org/officeDocument/2006/relationships/image" Target="../media/image48.png"/><Relationship Id="rId6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53.png"/><Relationship Id="rId6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Relationship Id="rId6" Type="http://schemas.openxmlformats.org/officeDocument/2006/relationships/image" Target="../media/image48.png"/><Relationship Id="rId7" Type="http://schemas.openxmlformats.org/officeDocument/2006/relationships/image" Target="../media/image59.png"/><Relationship Id="rId8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png"/><Relationship Id="rId4" Type="http://schemas.openxmlformats.org/officeDocument/2006/relationships/image" Target="../media/image48.png"/><Relationship Id="rId5" Type="http://schemas.openxmlformats.org/officeDocument/2006/relationships/image" Target="../media/image56.png"/><Relationship Id="rId6" Type="http://schemas.openxmlformats.org/officeDocument/2006/relationships/image" Target="../media/image61.png"/><Relationship Id="rId7" Type="http://schemas.openxmlformats.org/officeDocument/2006/relationships/image" Target="../media/image63.png"/><Relationship Id="rId8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8.png"/><Relationship Id="rId4" Type="http://schemas.openxmlformats.org/officeDocument/2006/relationships/image" Target="../media/image69.png"/><Relationship Id="rId5" Type="http://schemas.openxmlformats.org/officeDocument/2006/relationships/image" Target="../media/image64.png"/><Relationship Id="rId6" Type="http://schemas.openxmlformats.org/officeDocument/2006/relationships/image" Target="../media/image60.png"/><Relationship Id="rId7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5" Type="http://schemas.openxmlformats.org/officeDocument/2006/relationships/image" Target="../media/image62.png"/><Relationship Id="rId6" Type="http://schemas.openxmlformats.org/officeDocument/2006/relationships/image" Target="../media/image68.png"/><Relationship Id="rId7" Type="http://schemas.openxmlformats.org/officeDocument/2006/relationships/image" Target="../media/image65.png"/><Relationship Id="rId8" Type="http://schemas.openxmlformats.org/officeDocument/2006/relationships/image" Target="../media/image7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png"/><Relationship Id="rId4" Type="http://schemas.openxmlformats.org/officeDocument/2006/relationships/image" Target="../media/image48.png"/><Relationship Id="rId5" Type="http://schemas.openxmlformats.org/officeDocument/2006/relationships/image" Target="../media/image73.png"/><Relationship Id="rId6" Type="http://schemas.openxmlformats.org/officeDocument/2006/relationships/image" Target="../media/image76.png"/><Relationship Id="rId7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mailto:alicia.cardoso@feac.ufal.br" TargetMode="External"/><Relationship Id="rId11" Type="http://schemas.openxmlformats.org/officeDocument/2006/relationships/hyperlink" Target="mailto:alicia.cardoso@feac.ufal.br" TargetMode="External"/><Relationship Id="rId10" Type="http://schemas.openxmlformats.org/officeDocument/2006/relationships/hyperlink" Target="mailto:alicia.cardoso@feac.ufal.br" TargetMode="External"/><Relationship Id="rId21" Type="http://schemas.openxmlformats.org/officeDocument/2006/relationships/image" Target="../media/image1.png"/><Relationship Id="rId13" Type="http://schemas.openxmlformats.org/officeDocument/2006/relationships/hyperlink" Target="mailto:Jesimiel.oliveira@feac.ufal.br" TargetMode="External"/><Relationship Id="rId12" Type="http://schemas.openxmlformats.org/officeDocument/2006/relationships/hyperlink" Target="mailto:alicia.cardoso@feac.ufal.b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hyperlink" Target="mailto:maria.oliveira1@feac.ufal.br" TargetMode="External"/><Relationship Id="rId15" Type="http://schemas.openxmlformats.org/officeDocument/2006/relationships/hyperlink" Target="mailto:rayssa.amorim@feac.ufal.br" TargetMode="External"/><Relationship Id="rId14" Type="http://schemas.openxmlformats.org/officeDocument/2006/relationships/hyperlink" Target="mailto:paulo.rocha@feac.ufal.br" TargetMode="External"/><Relationship Id="rId17" Type="http://schemas.openxmlformats.org/officeDocument/2006/relationships/hyperlink" Target="mailto:delyne.santos@feac.ufal.br" TargetMode="External"/><Relationship Id="rId16" Type="http://schemas.openxmlformats.org/officeDocument/2006/relationships/hyperlink" Target="mailto:alda.guilherme@feac.ufal.br" TargetMode="External"/><Relationship Id="rId5" Type="http://schemas.openxmlformats.org/officeDocument/2006/relationships/hyperlink" Target="mailto:acenoturnoufal@gmail.com" TargetMode="External"/><Relationship Id="rId19" Type="http://schemas.openxmlformats.org/officeDocument/2006/relationships/hyperlink" Target="mailto:alicia.cardoso@feac.ufal.br" TargetMode="External"/><Relationship Id="rId6" Type="http://schemas.openxmlformats.org/officeDocument/2006/relationships/hyperlink" Target="mailto:alicia.cardoso@feac.ufal.br" TargetMode="External"/><Relationship Id="rId18" Type="http://schemas.openxmlformats.org/officeDocument/2006/relationships/hyperlink" Target="mailto:alicia.cardoso@feac.ufal.br" TargetMode="External"/><Relationship Id="rId7" Type="http://schemas.openxmlformats.org/officeDocument/2006/relationships/hyperlink" Target="mailto:alicia.cardoso@feac.ufal.br" TargetMode="External"/><Relationship Id="rId8" Type="http://schemas.openxmlformats.org/officeDocument/2006/relationships/hyperlink" Target="mailto:alicia.cardoso@feac.ufal.br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econtrolcontabilidade.com.br/a-importancia-da-declaracao-do-imposto-de-renda/" TargetMode="External"/><Relationship Id="rId4" Type="http://schemas.openxmlformats.org/officeDocument/2006/relationships/image" Target="../media/image79.png"/><Relationship Id="rId5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revistas.newtonpaiva.br/redcunp/wp-" TargetMode="External"/><Relationship Id="rId4" Type="http://schemas.openxmlformats.org/officeDocument/2006/relationships/hyperlink" Target="http://www.serasa.com.br/blog/o-que-e-imposto-de-" TargetMode="External"/><Relationship Id="rId5" Type="http://schemas.openxmlformats.org/officeDocument/2006/relationships/hyperlink" Target="https://fdr.com.br/2023/02/03/mei-e-obrigado-a-declarar-imposto-de-renda-fdr-responde/" TargetMode="External"/><Relationship Id="rId6" Type="http://schemas.openxmlformats.org/officeDocument/2006/relationships/hyperlink" Target="https://www.gov.br/empresas-e-negocios/pt-br/empreendedor" TargetMode="External"/><Relationship Id="rId7" Type="http://schemas.openxmlformats.org/officeDocument/2006/relationships/image" Target="../media/image79.png"/><Relationship Id="rId8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xame.com/invest/guia/o-que-sao-rendimentos-tributaveis/" TargetMode="External"/><Relationship Id="rId4" Type="http://schemas.openxmlformats.org/officeDocument/2006/relationships/hyperlink" Target="https://negociodesucesso.getnet.com.br/imposto-de-renda-mei-4-erros-que-voce-nao-pode-cometer/" TargetMode="External"/><Relationship Id="rId5" Type="http://schemas.openxmlformats.org/officeDocument/2006/relationships/image" Target="../media/image79.png"/><Relationship Id="rId6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portaltributario.com.br/tributario/impostoderenda.htm" TargetMode="External"/><Relationship Id="rId4" Type="http://schemas.openxmlformats.org/officeDocument/2006/relationships/hyperlink" Target="https://www.gov.br/receitafederal/pt-br/assuntos/meu-imposto-de-renda" TargetMode="External"/><Relationship Id="rId5" Type="http://schemas.openxmlformats.org/officeDocument/2006/relationships/hyperlink" Target="https://contabilrio.com.br/declaracao-do-imposto-de-renda/#:~:text=Qual%20%C3%A9%20a%20import%C3%A2ncia%20de%20declarar%20o%20Imposto,que%20%C3%A9%20a%20respons%C3%A1vel%20por%20recolher%20os%20impostos." TargetMode="External"/><Relationship Id="rId6" Type="http://schemas.openxmlformats.org/officeDocument/2006/relationships/image" Target="../media/image79.png"/><Relationship Id="rId7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5.jpg"/><Relationship Id="rId6" Type="http://schemas.openxmlformats.org/officeDocument/2006/relationships/image" Target="../media/image20.png"/><Relationship Id="rId7" Type="http://schemas.openxmlformats.org/officeDocument/2006/relationships/image" Target="../media/image27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0"/>
            <a:ext cx="18286952" cy="9719596"/>
          </a:xfrm>
          <a:custGeom>
            <a:rect b="b" l="l" r="r" t="t"/>
            <a:pathLst>
              <a:path extrusionOk="0" h="12959461" w="24382603">
                <a:moveTo>
                  <a:pt x="0" y="12959461"/>
                </a:moveTo>
                <a:lnTo>
                  <a:pt x="24382603" y="12959461"/>
                </a:lnTo>
                <a:lnTo>
                  <a:pt x="24382603" y="0"/>
                </a:lnTo>
                <a:lnTo>
                  <a:pt x="0" y="0"/>
                </a:lnTo>
                <a:lnTo>
                  <a:pt x="0" y="12959461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9720720"/>
            <a:ext cx="18286952" cy="565213"/>
          </a:xfrm>
          <a:custGeom>
            <a:rect b="b" l="l" r="r" t="t"/>
            <a:pathLst>
              <a:path extrusionOk="0" h="753618" w="24382603">
                <a:moveTo>
                  <a:pt x="24382603" y="753618"/>
                </a:moveTo>
                <a:lnTo>
                  <a:pt x="0" y="753618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753618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19" y="-10651"/>
            <a:ext cx="1151287" cy="2189512"/>
          </a:xfrm>
          <a:custGeom>
            <a:rect b="b" l="l" r="r" t="t"/>
            <a:pathLst>
              <a:path extrusionOk="0" h="2919349" w="1535049">
                <a:moveTo>
                  <a:pt x="0" y="0"/>
                </a:moveTo>
                <a:lnTo>
                  <a:pt x="1535049" y="0"/>
                </a:lnTo>
                <a:lnTo>
                  <a:pt x="1535049" y="2919349"/>
                </a:lnTo>
                <a:lnTo>
                  <a:pt x="0" y="2919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8" r="-7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6090614" y="-3478"/>
            <a:ext cx="2113598" cy="1408652"/>
          </a:xfrm>
          <a:custGeom>
            <a:rect b="b" l="l" r="r" t="t"/>
            <a:pathLst>
              <a:path extrusionOk="0" h="1878203" w="2818130">
                <a:moveTo>
                  <a:pt x="0" y="0"/>
                </a:moveTo>
                <a:lnTo>
                  <a:pt x="2818130" y="0"/>
                </a:lnTo>
                <a:lnTo>
                  <a:pt x="2818130" y="1878203"/>
                </a:lnTo>
                <a:lnTo>
                  <a:pt x="0" y="1878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" l="0" r="0" t="-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7062200" y="8233920"/>
            <a:ext cx="169926" cy="234696"/>
          </a:xfrm>
          <a:custGeom>
            <a:rect b="b" l="l" r="r" t="t"/>
            <a:pathLst>
              <a:path extrusionOk="0" h="312928" w="226568">
                <a:moveTo>
                  <a:pt x="226568" y="312928"/>
                </a:moveTo>
                <a:lnTo>
                  <a:pt x="0" y="312928"/>
                </a:lnTo>
                <a:lnTo>
                  <a:pt x="113157" y="0"/>
                </a:lnTo>
                <a:lnTo>
                  <a:pt x="226314" y="3129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885392" y="357493"/>
            <a:ext cx="10509963" cy="4077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b="0" i="0" lang="en-US" sz="9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Projeto de Extensão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943443" y="8211707"/>
            <a:ext cx="14400000" cy="554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Coordenação: Profa. Dra. Elyrouse Cavalcante de Oliveira Bellini - UFAL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6388" y="2375746"/>
            <a:ext cx="10075225" cy="49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-3100" y="2113595"/>
            <a:ext cx="18286952" cy="565213"/>
          </a:xfrm>
          <a:custGeom>
            <a:rect b="b" l="l" r="r" t="t"/>
            <a:pathLst>
              <a:path extrusionOk="0" h="753618" w="24382603">
                <a:moveTo>
                  <a:pt x="24382603" y="753618"/>
                </a:moveTo>
                <a:lnTo>
                  <a:pt x="0" y="753618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753618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6" name="Google Shape;286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descr="Bbbj" id="287" name="Google Shape;287;p47"/>
          <p:cNvSpPr/>
          <p:nvPr/>
        </p:nvSpPr>
        <p:spPr>
          <a:xfrm>
            <a:off x="-246185" y="0"/>
            <a:ext cx="18780369" cy="10474569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47"/>
          <p:cNvCxnSpPr/>
          <p:nvPr/>
        </p:nvCxnSpPr>
        <p:spPr>
          <a:xfrm rot="10784469">
            <a:off x="1005970" y="2053286"/>
            <a:ext cx="16704273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47"/>
          <p:cNvSpPr txBox="1"/>
          <p:nvPr/>
        </p:nvSpPr>
        <p:spPr>
          <a:xfrm>
            <a:off x="2223356" y="1304228"/>
            <a:ext cx="1050840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OBRIGATORIEDADE DO IRPF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7"/>
          <p:cNvSpPr txBox="1"/>
          <p:nvPr/>
        </p:nvSpPr>
        <p:spPr>
          <a:xfrm>
            <a:off x="8234304" y="4236155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7"/>
          <p:cNvSpPr txBox="1"/>
          <p:nvPr/>
        </p:nvSpPr>
        <p:spPr>
          <a:xfrm>
            <a:off x="1105789" y="2993584"/>
            <a:ext cx="4669036" cy="353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✅ 1. Obrigação de declarar o IRPF (Pessoa Física)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 todo MEI é obrigado a declarar o IRPF,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pode ser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dependendo da sua situação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pessoa física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Você, como pessoa física (independente de ter MEI), deve declarar o IRPF se, por exemplo: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Teve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rendimentos tributáveis acima de R$ 30.639,90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em 2024 (ano-calendário 2023);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Teve rendimentos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isentos, não tributáveis ou tributados exclusivamente na fonte acima de R$ 200 mil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Teve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posse de bens ou direitos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(como imóveis, carros, poupança etc.) acima de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R$ 800 mil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em 31/12/2023;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Obteve ganho de capital (lucro na venda de bens) ou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realizou operações na Bolsa de Valores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 outros critérios da Receita Federal.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7"/>
          <p:cNvSpPr txBox="1"/>
          <p:nvPr/>
        </p:nvSpPr>
        <p:spPr>
          <a:xfrm>
            <a:off x="6849434" y="2865437"/>
            <a:ext cx="4669036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Como declarar os rendimentos do MEI no IRPF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lucro do MEI precisa ser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apurado e declarado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mesmo sendo isento até certo ponto. Veja como funciona: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🧮 Passos básicos: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Apure a receita bruta anual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do MEI (tudo que faturou).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Aplique o percentual de isenção do lucro presumido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conforme a atividade: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Comércio/Indústria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8%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Serviços de transporte de carga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8%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Serviços de transporte de passageiros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16%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Serviços em geral (exceto transporte)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32%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valor apurado como "lucro presumido" é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isento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 pode ser declarado na ficha “Rendimentos Isentos e Não Tributáveis” (linha 13).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valor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acima do lucro presumido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 houver, entra como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rendimento tributável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na ficha “Rendimentos Tributáveis Recebidos de Pessoa Física”.</a:t>
            </a:r>
            <a:endParaRPr/>
          </a:p>
        </p:txBody>
      </p:sp>
      <p:sp>
        <p:nvSpPr>
          <p:cNvPr id="293" name="Google Shape;293;p47"/>
          <p:cNvSpPr txBox="1"/>
          <p:nvPr/>
        </p:nvSpPr>
        <p:spPr>
          <a:xfrm>
            <a:off x="13231517" y="3023918"/>
            <a:ext cx="3556785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Obrigação de entregar a DASN-SIMEI (declaração anual do MEI)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Além da possível obrigação com o IRPF, o MEI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sempre deve entregar a DASN-SIMEI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é a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declaração anual de faturamento do MEI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independente de ter tido faturamento ou não.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Prazo: até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 de maio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 cada ano (referente ao ano anterior).</a:t>
            </a:r>
            <a:endParaRPr/>
          </a:p>
        </p:txBody>
      </p:sp>
      <p:pic>
        <p:nvPicPr>
          <p:cNvPr id="294" name="Google Shape;294;p47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1922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0"/>
          <p:cNvSpPr/>
          <p:nvPr/>
        </p:nvSpPr>
        <p:spPr>
          <a:xfrm>
            <a:off x="0" y="0"/>
            <a:ext cx="18416978" cy="10329955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>
            <a:off x="4000091" y="1047531"/>
            <a:ext cx="730368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OBRIGATORIEDADE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/>
          <p:nvPr/>
        </p:nvSpPr>
        <p:spPr>
          <a:xfrm>
            <a:off x="978392" y="2473656"/>
            <a:ext cx="7641426" cy="6218375"/>
          </a:xfrm>
          <a:custGeom>
            <a:rect b="b" l="l" r="r" t="t"/>
            <a:pathLst>
              <a:path extrusionOk="0" h="6368730" w="7893330">
                <a:moveTo>
                  <a:pt x="0" y="0"/>
                </a:moveTo>
                <a:lnTo>
                  <a:pt x="7893330" y="0"/>
                </a:lnTo>
                <a:lnTo>
                  <a:pt x="7893330" y="6368730"/>
                </a:lnTo>
                <a:lnTo>
                  <a:pt x="0" y="6368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9500955" y="2401035"/>
            <a:ext cx="7808653" cy="6918048"/>
          </a:xfrm>
          <a:custGeom>
            <a:rect b="b" l="l" r="r" t="t"/>
            <a:pathLst>
              <a:path extrusionOk="0" h="6368730" w="7893330">
                <a:moveTo>
                  <a:pt x="0" y="0"/>
                </a:moveTo>
                <a:lnTo>
                  <a:pt x="7893330" y="0"/>
                </a:lnTo>
                <a:lnTo>
                  <a:pt x="7893330" y="6368730"/>
                </a:lnTo>
                <a:lnTo>
                  <a:pt x="0" y="6368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966075" y="2407515"/>
            <a:ext cx="7641426" cy="819690"/>
          </a:xfrm>
          <a:custGeom>
            <a:rect b="b" l="l" r="r" t="t"/>
            <a:pathLst>
              <a:path extrusionOk="0" h="819690" w="7893330">
                <a:moveTo>
                  <a:pt x="0" y="0"/>
                </a:moveTo>
                <a:lnTo>
                  <a:pt x="7893330" y="0"/>
                </a:lnTo>
                <a:lnTo>
                  <a:pt x="7893330" y="819690"/>
                </a:lnTo>
                <a:lnTo>
                  <a:pt x="0" y="81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9505995" y="2407515"/>
            <a:ext cx="7893330" cy="819690"/>
          </a:xfrm>
          <a:custGeom>
            <a:rect b="b" l="l" r="r" t="t"/>
            <a:pathLst>
              <a:path extrusionOk="0" h="819690" w="7893330">
                <a:moveTo>
                  <a:pt x="0" y="0"/>
                </a:moveTo>
                <a:lnTo>
                  <a:pt x="7893330" y="0"/>
                </a:lnTo>
                <a:lnTo>
                  <a:pt x="7893330" y="819690"/>
                </a:lnTo>
                <a:lnTo>
                  <a:pt x="0" y="819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0"/>
          <p:cNvSpPr txBox="1"/>
          <p:nvPr/>
        </p:nvSpPr>
        <p:spPr>
          <a:xfrm>
            <a:off x="1585080" y="2480550"/>
            <a:ext cx="662832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DASN – SIMEI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0"/>
          <p:cNvSpPr txBox="1"/>
          <p:nvPr/>
        </p:nvSpPr>
        <p:spPr>
          <a:xfrm>
            <a:off x="10125360" y="2415750"/>
            <a:ext cx="6628320" cy="752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DIRPF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 txBox="1"/>
          <p:nvPr/>
        </p:nvSpPr>
        <p:spPr>
          <a:xfrm>
            <a:off x="973353" y="2703385"/>
            <a:ext cx="7620162" cy="6066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2" marL="33591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2" marL="52006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DASN é uma sigla para Declaração Anual do Simples Nacional;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2" marL="52006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Pessoa Jurídica (MEI);​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2" marL="52006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Consta o faturamento anual total;​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2" marL="52006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Obrigatoriedade para todo MEI ainda que, em determinado período, não haja faturamento;​ 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2" marL="52006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Deve ser enviado entre Janeiro e 31 de maio de cada ano-calendário.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3688" lvl="2" marL="251066" marR="0" rtl="0" algn="just">
              <a:lnSpc>
                <a:spcPct val="6948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355" lvl="2" marL="52006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9389722" y="2900695"/>
            <a:ext cx="7893330" cy="6918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2" marL="335931" marR="0" rtl="0" algn="l">
              <a:lnSpc>
                <a:spcPct val="14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6690" lvl="2" marL="522621" marR="0" rtl="0" algn="l">
              <a:lnSpc>
                <a:spcPct val="14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rial"/>
              <a:buChar char="⚬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DIRPF é uma sigla para Declaração do Imposto sobre a Renda da Pessoa Física;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690" lvl="2" marL="522621" marR="0" rtl="0" algn="l">
              <a:lnSpc>
                <a:spcPct val="14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Pessoa Física (Empreendedor);​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690" lvl="2" marL="522621" marR="0" rtl="0" algn="l">
              <a:lnSpc>
                <a:spcPct val="14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Apenas ser Microempreendedor Individual (MEI) não traz a obrigatoriedade para o empreendedor de realizar a DIRPF;​ e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6690" lvl="2" marL="522621" marR="0" rtl="0" algn="l">
              <a:lnSpc>
                <a:spcPct val="143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rial"/>
              <a:buChar char="⚬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DIRPF deverá ser enviada anualmente até  o último dia útil do mês de maio. Em casos de atrasos, a multa pode ser de 1% a﻿ 20% do tributo devido por mês de atraso.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956" lvl="2" marL="248867" marR="0" rtl="0" algn="l">
              <a:lnSpc>
                <a:spcPct val="68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rial"/>
              <a:buNone/>
            </a:pPr>
            <a:r>
              <a:t/>
            </a:r>
            <a:endParaRPr b="0" i="0" sz="294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82956" lvl="2" marL="248867" marR="0" rtl="0" algn="l">
              <a:lnSpc>
                <a:spcPct val="68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40"/>
              <a:buFont typeface="Arial"/>
              <a:buNone/>
            </a:pPr>
            <a:r>
              <a:t/>
            </a:r>
            <a:endParaRPr b="0" i="0" sz="294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Lista de Verificação com preenchimento sólido" id="313" name="Google Shape;313;p10"/>
          <p:cNvSpPr/>
          <p:nvPr/>
        </p:nvSpPr>
        <p:spPr>
          <a:xfrm>
            <a:off x="8854005" y="303564"/>
            <a:ext cx="2064299" cy="1435431"/>
          </a:xfrm>
          <a:custGeom>
            <a:rect b="b" l="l" r="r" t="t"/>
            <a:pathLst>
              <a:path extrusionOk="0" h="1435431" w="2064299">
                <a:moveTo>
                  <a:pt x="0" y="0"/>
                </a:moveTo>
                <a:lnTo>
                  <a:pt x="2064299" y="0"/>
                </a:lnTo>
                <a:lnTo>
                  <a:pt x="2064299" y="1435431"/>
                </a:lnTo>
                <a:lnTo>
                  <a:pt x="0" y="14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10"/>
          <p:cNvCxnSpPr/>
          <p:nvPr/>
        </p:nvCxnSpPr>
        <p:spPr>
          <a:xfrm rot="10784469">
            <a:off x="789890" y="1774657"/>
            <a:ext cx="16704273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5" name="Google Shape;315;p10" title="Captura de tela 2025-11-20 1117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54722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-722279" y="-470673"/>
            <a:ext cx="20584534" cy="11441722"/>
          </a:xfrm>
          <a:custGeom>
            <a:rect b="b" l="l" r="r" t="t"/>
            <a:pathLst>
              <a:path extrusionOk="0" h="13713079" w="24382603">
                <a:moveTo>
                  <a:pt x="0" y="0"/>
                </a:moveTo>
                <a:lnTo>
                  <a:pt x="24382603" y="0"/>
                </a:lnTo>
                <a:lnTo>
                  <a:pt x="24382603" y="13713079"/>
                </a:lnTo>
                <a:lnTo>
                  <a:pt x="0" y="13713079"/>
                </a:lnTo>
                <a:close/>
              </a:path>
            </a:pathLst>
          </a:custGeom>
          <a:solidFill>
            <a:srgbClr val="C0FE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2955960" y="3384000"/>
            <a:ext cx="1720406" cy="1103757"/>
          </a:xfrm>
          <a:custGeom>
            <a:rect b="b" l="l" r="r" t="t"/>
            <a:pathLst>
              <a:path extrusionOk="0" h="1471676" w="2293874">
                <a:moveTo>
                  <a:pt x="0" y="0"/>
                </a:moveTo>
                <a:lnTo>
                  <a:pt x="2293874" y="0"/>
                </a:lnTo>
                <a:lnTo>
                  <a:pt x="2293874" y="1471676"/>
                </a:lnTo>
                <a:lnTo>
                  <a:pt x="0" y="1471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27" r="-13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8918280" y="3385080"/>
            <a:ext cx="1140524" cy="1102995"/>
          </a:xfrm>
          <a:custGeom>
            <a:rect b="b" l="l" r="r" t="t"/>
            <a:pathLst>
              <a:path extrusionOk="0" h="1470660" w="1520698">
                <a:moveTo>
                  <a:pt x="0" y="0"/>
                </a:moveTo>
                <a:lnTo>
                  <a:pt x="1520698" y="0"/>
                </a:lnTo>
                <a:lnTo>
                  <a:pt x="1520698" y="1470660"/>
                </a:lnTo>
                <a:lnTo>
                  <a:pt x="0" y="1470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" l="0" r="0" t="-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14032440" y="3356640"/>
            <a:ext cx="1159192" cy="1159192"/>
          </a:xfrm>
          <a:custGeom>
            <a:rect b="b" l="l" r="r" t="t"/>
            <a:pathLst>
              <a:path extrusionOk="0" h="1545590" w="1545590">
                <a:moveTo>
                  <a:pt x="0" y="0"/>
                </a:moveTo>
                <a:lnTo>
                  <a:pt x="1545590" y="0"/>
                </a:lnTo>
                <a:lnTo>
                  <a:pt x="1545590" y="1545590"/>
                </a:lnTo>
                <a:lnTo>
                  <a:pt x="0" y="1545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3371159" y="7225431"/>
            <a:ext cx="13340862" cy="2640721"/>
          </a:xfrm>
          <a:custGeom>
            <a:rect b="b" l="l" r="r" t="t"/>
            <a:pathLst>
              <a:path extrusionOk="0" h="2205135" w="12916935">
                <a:moveTo>
                  <a:pt x="0" y="0"/>
                </a:moveTo>
                <a:lnTo>
                  <a:pt x="12916936" y="0"/>
                </a:lnTo>
                <a:lnTo>
                  <a:pt x="12916936" y="2205136"/>
                </a:lnTo>
                <a:lnTo>
                  <a:pt x="0" y="2205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 txBox="1"/>
          <p:nvPr/>
        </p:nvSpPr>
        <p:spPr>
          <a:xfrm>
            <a:off x="606600" y="487884"/>
            <a:ext cx="14950440" cy="664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IMPOSTO DE RENDA E AS CONSEQUÊNCIAS PARA O NÃO PAGADOR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 txBox="1"/>
          <p:nvPr/>
        </p:nvSpPr>
        <p:spPr>
          <a:xfrm>
            <a:off x="1314000" y="4524420"/>
            <a:ext cx="5004360" cy="2016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Omissão de Rendimentos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7128000" y="4543500"/>
            <a:ext cx="4721040" cy="2016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Despesas Médicas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12490920" y="4533780"/>
            <a:ext cx="4767120" cy="1598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18%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Imposto Retido na Fonte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83960" y="1684908"/>
            <a:ext cx="17074080" cy="885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-US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Principais Pendências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1511" y="7232953"/>
            <a:ext cx="10940040" cy="2640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0" lvl="2" marL="532170" marR="0" rtl="0" algn="just">
              <a:lnSpc>
                <a:spcPct val="14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valor mínimo da multa por atraso é R$165,74; 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2" marL="532170" marR="0" rtl="0" algn="just">
              <a:lnSpc>
                <a:spcPct val="14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Abertura de processo por sonegação; 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2" marL="532170" marR="0" rtl="0" algn="just">
              <a:lnSpc>
                <a:spcPct val="14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Perfil prejudicado no mercado, impossibilitando a aquisição de crédito.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1"/>
          <p:cNvCxnSpPr/>
          <p:nvPr/>
        </p:nvCxnSpPr>
        <p:spPr>
          <a:xfrm rot="10800000">
            <a:off x="-261471" y="1117069"/>
            <a:ext cx="17942151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Lista de Verificação com preenchimento sólido" id="337" name="Google Shape;337;p11"/>
          <p:cNvSpPr/>
          <p:nvPr/>
        </p:nvSpPr>
        <p:spPr>
          <a:xfrm>
            <a:off x="14071291" y="-185"/>
            <a:ext cx="1485749" cy="1105947"/>
          </a:xfrm>
          <a:custGeom>
            <a:rect b="b" l="l" r="r" t="t"/>
            <a:pathLst>
              <a:path extrusionOk="0" h="1435431" w="2064299">
                <a:moveTo>
                  <a:pt x="0" y="0"/>
                </a:moveTo>
                <a:lnTo>
                  <a:pt x="2064299" y="0"/>
                </a:lnTo>
                <a:lnTo>
                  <a:pt x="2064299" y="1435431"/>
                </a:lnTo>
                <a:lnTo>
                  <a:pt x="0" y="14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4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11" title="Captura de tela 2025-11-20 11170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99997" y="-47068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12"/>
          <p:cNvCxnSpPr/>
          <p:nvPr/>
        </p:nvCxnSpPr>
        <p:spPr>
          <a:xfrm rot="10784884">
            <a:off x="2345531" y="2461515"/>
            <a:ext cx="13338819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9" name="Google Shape;349;p12"/>
          <p:cNvSpPr/>
          <p:nvPr/>
        </p:nvSpPr>
        <p:spPr>
          <a:xfrm>
            <a:off x="11220840" y="6172200"/>
            <a:ext cx="6214682" cy="4113752"/>
          </a:xfrm>
          <a:custGeom>
            <a:rect b="b" l="l" r="r" t="t"/>
            <a:pathLst>
              <a:path extrusionOk="0" h="5485003" w="8286242">
                <a:moveTo>
                  <a:pt x="0" y="0"/>
                </a:moveTo>
                <a:lnTo>
                  <a:pt x="8286242" y="0"/>
                </a:lnTo>
                <a:lnTo>
                  <a:pt x="8286242" y="5485003"/>
                </a:lnTo>
                <a:lnTo>
                  <a:pt x="0" y="5485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nheiro com preenchimento sólido" id="350" name="Google Shape;350;p12"/>
          <p:cNvSpPr/>
          <p:nvPr/>
        </p:nvSpPr>
        <p:spPr>
          <a:xfrm>
            <a:off x="9876890" y="1260715"/>
            <a:ext cx="2441620" cy="1292733"/>
          </a:xfrm>
          <a:custGeom>
            <a:rect b="b" l="l" r="r" t="t"/>
            <a:pathLst>
              <a:path extrusionOk="0" h="2556456" w="2797934">
                <a:moveTo>
                  <a:pt x="0" y="0"/>
                </a:moveTo>
                <a:lnTo>
                  <a:pt x="2797934" y="0"/>
                </a:lnTo>
                <a:lnTo>
                  <a:pt x="2797934" y="2556456"/>
                </a:lnTo>
                <a:lnTo>
                  <a:pt x="0" y="2556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944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 txBox="1"/>
          <p:nvPr/>
        </p:nvSpPr>
        <p:spPr>
          <a:xfrm>
            <a:off x="2345595" y="1754404"/>
            <a:ext cx="7627320" cy="792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RENDIMENTOS TRIBUTÁVEIS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2"/>
          <p:cNvSpPr txBox="1"/>
          <p:nvPr/>
        </p:nvSpPr>
        <p:spPr>
          <a:xfrm>
            <a:off x="1871198" y="3008280"/>
            <a:ext cx="14079322" cy="3855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São os valores recebidos ao longo do ano que estão sujeitos à incidência do imposto de renda;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568325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Exemplos: salários, férias, gratificações, comissões, renda com aluguéis pensões, benefícios previdenciários e remunerações relativas à prestação de serviços, entre outros.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881" lvl="2" marL="248642" marR="0" rtl="0" algn="l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3" name="Google Shape;353;p12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469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/>
          <p:nvPr/>
        </p:nvSpPr>
        <p:spPr>
          <a:xfrm>
            <a:off x="1048" y="-152022"/>
            <a:ext cx="18286952" cy="10507625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 txBox="1"/>
          <p:nvPr/>
        </p:nvSpPr>
        <p:spPr>
          <a:xfrm>
            <a:off x="1694117" y="1067200"/>
            <a:ext cx="9352440" cy="792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RENDIMENTOS TRIBUTÁVEIS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3"/>
          <p:cNvSpPr txBox="1"/>
          <p:nvPr/>
        </p:nvSpPr>
        <p:spPr>
          <a:xfrm>
            <a:off x="1235615" y="1921304"/>
            <a:ext cx="16231200" cy="7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Abono e rendimentos do Programa de Integração Social e pelo Programa de Formação do Patrimônio do Servidor Público (PIS/PASEP);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Parcela isenta de proventos de aposentadoria (valor de até R$ 1.903,98 por mês até abril de 2024 e a partir de maio de 2024, RS 2.112,00 ao mês ) para pessoas com 65 anos ou mais;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Bolsas de estudo e pesquisa caracterizada como doação, com exceção daquelas que são recebidas também por trabalho;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Indenizações por acidentes de trabalho ou rescisão de contrato;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Valores de apólices e prêmios de seguro por morte ou invalidez permanente;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Saques recebidos do Fundo de Garantia do Tempo de Serviço (FGTS); 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Existem investimentos cujos rendimentos gerados não são tributáveis, como Caderneta de poupança, Letras Hipotecárias (LH) e Letras de crédito imobiliáro (LCI).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13"/>
          <p:cNvCxnSpPr/>
          <p:nvPr/>
        </p:nvCxnSpPr>
        <p:spPr>
          <a:xfrm rot="29101">
            <a:off x="1633941" y="1839883"/>
            <a:ext cx="14718072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13"/>
          <p:cNvSpPr/>
          <p:nvPr/>
        </p:nvSpPr>
        <p:spPr>
          <a:xfrm>
            <a:off x="0" y="145927"/>
            <a:ext cx="1694117" cy="1672590"/>
          </a:xfrm>
          <a:custGeom>
            <a:rect b="b" l="l" r="r" t="t"/>
            <a:pathLst>
              <a:path extrusionOk="0" h="2230120" w="2258822">
                <a:moveTo>
                  <a:pt x="0" y="0"/>
                </a:moveTo>
                <a:lnTo>
                  <a:pt x="2258822" y="0"/>
                </a:lnTo>
                <a:lnTo>
                  <a:pt x="2258822" y="2230120"/>
                </a:lnTo>
                <a:lnTo>
                  <a:pt x="0" y="2230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8" l="0" r="0" t="-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nheiro com preenchimento sólido" id="367" name="Google Shape;367;p13"/>
          <p:cNvSpPr/>
          <p:nvPr/>
        </p:nvSpPr>
        <p:spPr>
          <a:xfrm>
            <a:off x="9978247" y="671740"/>
            <a:ext cx="2301076" cy="1168143"/>
          </a:xfrm>
          <a:custGeom>
            <a:rect b="b" l="l" r="r" t="t"/>
            <a:pathLst>
              <a:path extrusionOk="0" h="2035375" w="2338340">
                <a:moveTo>
                  <a:pt x="0" y="0"/>
                </a:moveTo>
                <a:lnTo>
                  <a:pt x="2338341" y="0"/>
                </a:lnTo>
                <a:lnTo>
                  <a:pt x="2338341" y="2035375"/>
                </a:lnTo>
                <a:lnTo>
                  <a:pt x="0" y="2035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48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13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7" y="-15203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"/>
          <p:cNvSpPr/>
          <p:nvPr/>
        </p:nvSpPr>
        <p:spPr>
          <a:xfrm>
            <a:off x="-1450" y="-151427"/>
            <a:ext cx="18289450" cy="10438427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4"/>
          <p:cNvSpPr txBox="1"/>
          <p:nvPr/>
        </p:nvSpPr>
        <p:spPr>
          <a:xfrm>
            <a:off x="1853379" y="993034"/>
            <a:ext cx="1047384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PARCELA ISENTA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NÃO TRIBUTÁVEL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1190817" y="2107756"/>
            <a:ext cx="15211663" cy="7312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parcela isenta e não tributável é a parte da receita bruta do MEI que não sofrerá a incidência do imposto de renda;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881" lvl="2" marL="248642" marR="0" rtl="0" algn="just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percentual de isenção é definido de acordo com a natureza jurídica, podendo ser: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442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Comércio, Indústria, e transporte de carga = 8%;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442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Transporte de passageiros = 16%;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442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Serviços em geral = 32%;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881" lvl="2" marL="248642" marR="0" rtl="0" algn="just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Encontra-se a parcela isenta através da fórmula abaixo: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9442" lvl="2" marL="56832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Receita bruta anual x percentual de isenção = Parcela isenta e não tributável.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881" lvl="2" marL="248642" marR="0" rtl="0" algn="just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14"/>
          <p:cNvCxnSpPr/>
          <p:nvPr/>
        </p:nvCxnSpPr>
        <p:spPr>
          <a:xfrm rot="10786678">
            <a:off x="1392158" y="1758527"/>
            <a:ext cx="15042519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Dinheiro com preenchimento sólido" id="381" name="Google Shape;381;p14"/>
          <p:cNvSpPr/>
          <p:nvPr/>
        </p:nvSpPr>
        <p:spPr>
          <a:xfrm>
            <a:off x="11901600" y="258558"/>
            <a:ext cx="2733539" cy="1470822"/>
          </a:xfrm>
          <a:custGeom>
            <a:rect b="b" l="l" r="r" t="t"/>
            <a:pathLst>
              <a:path extrusionOk="0" h="2379370" w="2733539">
                <a:moveTo>
                  <a:pt x="0" y="0"/>
                </a:moveTo>
                <a:lnTo>
                  <a:pt x="2733539" y="0"/>
                </a:lnTo>
                <a:lnTo>
                  <a:pt x="2733539" y="2379370"/>
                </a:lnTo>
                <a:lnTo>
                  <a:pt x="0" y="2379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8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4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7" y="-15143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"/>
          <p:cNvSpPr/>
          <p:nvPr/>
        </p:nvSpPr>
        <p:spPr>
          <a:xfrm>
            <a:off x="-138935" y="-55"/>
            <a:ext cx="18565870" cy="10285952"/>
          </a:xfrm>
          <a:custGeom>
            <a:rect b="b" l="l" r="r" t="t"/>
            <a:pathLst>
              <a:path extrusionOk="0" h="13714603" w="24754494">
                <a:moveTo>
                  <a:pt x="24754494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754494" y="0"/>
                </a:lnTo>
                <a:lnTo>
                  <a:pt x="24754494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4774680" y="5811480"/>
            <a:ext cx="13224986" cy="1082516"/>
          </a:xfrm>
          <a:custGeom>
            <a:rect b="b" l="l" r="r" t="t"/>
            <a:pathLst>
              <a:path extrusionOk="0" h="1443355" w="17633314">
                <a:moveTo>
                  <a:pt x="0" y="0"/>
                </a:moveTo>
                <a:lnTo>
                  <a:pt x="17633314" y="0"/>
                </a:lnTo>
                <a:lnTo>
                  <a:pt x="17633314" y="1443355"/>
                </a:lnTo>
                <a:lnTo>
                  <a:pt x="0" y="14433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6" l="0" r="0" t="-2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5251938" y="6428159"/>
            <a:ext cx="12747702" cy="3414539"/>
          </a:xfrm>
          <a:custGeom>
            <a:rect b="b" l="l" r="r" t="t"/>
            <a:pathLst>
              <a:path extrusionOk="0" h="3032280" w="12663720">
                <a:moveTo>
                  <a:pt x="0" y="0"/>
                </a:moveTo>
                <a:lnTo>
                  <a:pt x="12663720" y="0"/>
                </a:lnTo>
                <a:lnTo>
                  <a:pt x="12663720" y="3032280"/>
                </a:lnTo>
                <a:lnTo>
                  <a:pt x="0" y="3032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0" y="6434545"/>
            <a:ext cx="4773644" cy="3851352"/>
          </a:xfrm>
          <a:custGeom>
            <a:rect b="b" l="l" r="r" t="t"/>
            <a:pathLst>
              <a:path extrusionOk="0" h="5461889" w="6364859">
                <a:moveTo>
                  <a:pt x="0" y="0"/>
                </a:moveTo>
                <a:lnTo>
                  <a:pt x="6364859" y="0"/>
                </a:lnTo>
                <a:lnTo>
                  <a:pt x="6364859" y="5461889"/>
                </a:lnTo>
                <a:lnTo>
                  <a:pt x="0" y="5461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3" l="0" r="0" t="-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/>
          <p:nvPr/>
        </p:nvSpPr>
        <p:spPr>
          <a:xfrm>
            <a:off x="15044040" y="3515760"/>
            <a:ext cx="2416683" cy="2056352"/>
          </a:xfrm>
          <a:custGeom>
            <a:rect b="b" l="l" r="r" t="t"/>
            <a:pathLst>
              <a:path extrusionOk="0" h="2741803" w="3222244">
                <a:moveTo>
                  <a:pt x="0" y="0"/>
                </a:moveTo>
                <a:lnTo>
                  <a:pt x="3222244" y="0"/>
                </a:lnTo>
                <a:lnTo>
                  <a:pt x="3222244" y="2741803"/>
                </a:lnTo>
                <a:lnTo>
                  <a:pt x="0" y="2741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06" r="-30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5"/>
          <p:cNvSpPr txBox="1"/>
          <p:nvPr/>
        </p:nvSpPr>
        <p:spPr>
          <a:xfrm>
            <a:off x="1725120" y="2369280"/>
            <a:ext cx="13903200" cy="1639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 efetuar o cálculo de isenção, faz-se necessário o prévio conhecimento sobre os valores de Faturamento Bruto, Despesas e Lucro Evidenciado. 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281354" y="4087994"/>
            <a:ext cx="7526215" cy="1584473"/>
          </a:xfrm>
          <a:custGeom>
            <a:rect b="b" l="l" r="r" t="t"/>
            <a:pathLst>
              <a:path extrusionOk="0" h="1500090" w="7386090">
                <a:moveTo>
                  <a:pt x="0" y="0"/>
                </a:moveTo>
                <a:lnTo>
                  <a:pt x="7386090" y="0"/>
                </a:lnTo>
                <a:lnTo>
                  <a:pt x="7386090" y="1500090"/>
                </a:lnTo>
                <a:lnTo>
                  <a:pt x="0" y="1500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5"/>
          <p:cNvSpPr txBox="1"/>
          <p:nvPr/>
        </p:nvSpPr>
        <p:spPr>
          <a:xfrm>
            <a:off x="736234" y="1118016"/>
            <a:ext cx="1362276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CONTROLE DOS RENDIMENTOS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TRIBUTÁVEIS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4945320" y="5840595"/>
            <a:ext cx="1231272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CÁLCULO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5"/>
          <p:cNvSpPr txBox="1"/>
          <p:nvPr/>
        </p:nvSpPr>
        <p:spPr>
          <a:xfrm>
            <a:off x="5599800" y="6711345"/>
            <a:ext cx="12135600" cy="2880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2" marL="396087" marR="0" rtl="0" algn="just">
              <a:lnSpc>
                <a:spcPct val="1295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Lucro Evidenciado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 = Faturamento Bruto – Despesas</a:t>
            </a:r>
            <a:endParaRPr b="0" i="0" sz="26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396087" marR="0" rtl="0" algn="just">
              <a:lnSpc>
                <a:spcPct val="1295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396087" marR="0" rtl="0" algn="just">
              <a:lnSpc>
                <a:spcPct val="1295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Parcela Isenta e não Tributável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Faturamento Bruto X Percentual de Isenção (8%, 16% ou 32%)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6639" lvl="2" marL="319916" marR="0" rtl="0" algn="just">
              <a:lnSpc>
                <a:spcPct val="69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396087" marR="0" rtl="0" algn="just">
              <a:lnSpc>
                <a:spcPct val="1295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Parcela Tributável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= Lucro Evidenciado –</a:t>
            </a:r>
            <a:r>
              <a:rPr b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Parcela Isenta e não Tributável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5"/>
          <p:cNvSpPr txBox="1"/>
          <p:nvPr/>
        </p:nvSpPr>
        <p:spPr>
          <a:xfrm>
            <a:off x="562708" y="4116945"/>
            <a:ext cx="7057292" cy="1584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2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Observação: As despesas comprovadas devem estar no nome da empresa ou do empresário que estão atreladas ao negócio.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inheiro com preenchimento sólido" id="402" name="Google Shape;402;p15"/>
          <p:cNvSpPr/>
          <p:nvPr/>
        </p:nvSpPr>
        <p:spPr>
          <a:xfrm>
            <a:off x="12924510" y="918245"/>
            <a:ext cx="2309653" cy="904854"/>
          </a:xfrm>
          <a:custGeom>
            <a:rect b="b" l="l" r="r" t="t"/>
            <a:pathLst>
              <a:path extrusionOk="0" h="2379370" w="2733539">
                <a:moveTo>
                  <a:pt x="0" y="0"/>
                </a:moveTo>
                <a:lnTo>
                  <a:pt x="2733539" y="0"/>
                </a:lnTo>
                <a:lnTo>
                  <a:pt x="2733539" y="2379370"/>
                </a:lnTo>
                <a:lnTo>
                  <a:pt x="0" y="2379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48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15"/>
          <p:cNvCxnSpPr/>
          <p:nvPr/>
        </p:nvCxnSpPr>
        <p:spPr>
          <a:xfrm rot="29101">
            <a:off x="1633941" y="1839883"/>
            <a:ext cx="14718072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4" name="Google Shape;404;p15" title="Captura de tela 2025-11-20 111704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28322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"/>
          <p:cNvSpPr/>
          <p:nvPr/>
        </p:nvSpPr>
        <p:spPr>
          <a:xfrm>
            <a:off x="0" y="46892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6"/>
          <p:cNvSpPr/>
          <p:nvPr/>
        </p:nvSpPr>
        <p:spPr>
          <a:xfrm>
            <a:off x="1019733" y="2477664"/>
            <a:ext cx="7865816" cy="7268011"/>
          </a:xfrm>
          <a:custGeom>
            <a:rect b="b" l="l" r="r" t="t"/>
            <a:pathLst>
              <a:path extrusionOk="0" h="7306497" w="7928754">
                <a:moveTo>
                  <a:pt x="0" y="0"/>
                </a:moveTo>
                <a:lnTo>
                  <a:pt x="7928754" y="0"/>
                </a:lnTo>
                <a:lnTo>
                  <a:pt x="7928754" y="7306498"/>
                </a:lnTo>
                <a:lnTo>
                  <a:pt x="0" y="7306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9479850" y="2401034"/>
            <a:ext cx="7914435" cy="7481321"/>
          </a:xfrm>
          <a:custGeom>
            <a:rect b="b" l="l" r="r" t="t"/>
            <a:pathLst>
              <a:path extrusionOk="0" h="7268010" w="7893330">
                <a:moveTo>
                  <a:pt x="0" y="0"/>
                </a:moveTo>
                <a:lnTo>
                  <a:pt x="7893330" y="0"/>
                </a:lnTo>
                <a:lnTo>
                  <a:pt x="7893330" y="7268010"/>
                </a:lnTo>
                <a:lnTo>
                  <a:pt x="0" y="7268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6"/>
          <p:cNvSpPr/>
          <p:nvPr/>
        </p:nvSpPr>
        <p:spPr>
          <a:xfrm>
            <a:off x="1003183" y="2487381"/>
            <a:ext cx="7856221" cy="1341508"/>
          </a:xfrm>
          <a:custGeom>
            <a:rect b="b" l="l" r="r" t="t"/>
            <a:pathLst>
              <a:path extrusionOk="0" h="1311810" w="7893330">
                <a:moveTo>
                  <a:pt x="0" y="0"/>
                </a:moveTo>
                <a:lnTo>
                  <a:pt x="7893330" y="0"/>
                </a:lnTo>
                <a:lnTo>
                  <a:pt x="7893330" y="1311810"/>
                </a:lnTo>
                <a:lnTo>
                  <a:pt x="0" y="1311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6"/>
          <p:cNvSpPr/>
          <p:nvPr/>
        </p:nvSpPr>
        <p:spPr>
          <a:xfrm>
            <a:off x="9505995" y="2407515"/>
            <a:ext cx="7893330" cy="1311810"/>
          </a:xfrm>
          <a:custGeom>
            <a:rect b="b" l="l" r="r" t="t"/>
            <a:pathLst>
              <a:path extrusionOk="0" h="1311810" w="7893330">
                <a:moveTo>
                  <a:pt x="0" y="0"/>
                </a:moveTo>
                <a:lnTo>
                  <a:pt x="7893330" y="0"/>
                </a:lnTo>
                <a:lnTo>
                  <a:pt x="7893330" y="1311810"/>
                </a:lnTo>
                <a:lnTo>
                  <a:pt x="0" y="1311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6"/>
          <p:cNvSpPr txBox="1"/>
          <p:nvPr/>
        </p:nvSpPr>
        <p:spPr>
          <a:xfrm>
            <a:off x="-945" y="187493"/>
            <a:ext cx="13911479" cy="1772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Exemplos Práticos - Atividade Econômica: Prestação de Serviços (Teto: R$ 33.888,00)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ista de Verificação com preenchimento sólido" id="419" name="Google Shape;419;p16"/>
          <p:cNvSpPr/>
          <p:nvPr/>
        </p:nvSpPr>
        <p:spPr>
          <a:xfrm>
            <a:off x="13765316" y="268338"/>
            <a:ext cx="1757362" cy="1571624"/>
          </a:xfrm>
          <a:custGeom>
            <a:rect b="b" l="l" r="r" t="t"/>
            <a:pathLst>
              <a:path extrusionOk="0" h="1571624" w="1757362">
                <a:moveTo>
                  <a:pt x="0" y="0"/>
                </a:moveTo>
                <a:lnTo>
                  <a:pt x="1757362" y="0"/>
                </a:lnTo>
                <a:lnTo>
                  <a:pt x="1757362" y="1571624"/>
                </a:lnTo>
                <a:lnTo>
                  <a:pt x="0" y="1571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81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6"/>
          <p:cNvSpPr txBox="1"/>
          <p:nvPr/>
        </p:nvSpPr>
        <p:spPr>
          <a:xfrm>
            <a:off x="9751680" y="2410680"/>
            <a:ext cx="7454880" cy="1418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Há obrigação de declarar o Imposto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 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6"/>
          <p:cNvSpPr txBox="1"/>
          <p:nvPr/>
        </p:nvSpPr>
        <p:spPr>
          <a:xfrm rot="22247">
            <a:off x="1115305" y="3274694"/>
            <a:ext cx="7743713" cy="7096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 empresa com: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Receita bruta total anual = R$50.000,00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Despesas comprovadas = R$8.500,00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Lucro evidenciado = R$50.000,00 - R$8.500,00 = R$41.500,00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Parcela isenta e não tributável = R$50.000,00 * 32% (taxa de serviços em geral) = R$16.000,00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Parcela Tributável = R$41.500,00 - R$16.000,00 = R$25.500,00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 txBox="1"/>
          <p:nvPr/>
        </p:nvSpPr>
        <p:spPr>
          <a:xfrm>
            <a:off x="1216934" y="2469900"/>
            <a:ext cx="7668615" cy="1418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Não há  obrigação de declarar o Imposto de Renda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6"/>
          <p:cNvSpPr txBox="1"/>
          <p:nvPr/>
        </p:nvSpPr>
        <p:spPr>
          <a:xfrm>
            <a:off x="9563955" y="3677452"/>
            <a:ext cx="7720862" cy="5584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 empresa com: 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Receita bruta total anual = R$81.000,00 Despesas comprovadas = R$5.000,00 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Lucro evidenciado = R$81.000,00 - R$5.000,00 = R$76.000,00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Parcela isenta e não tributável = R$81.000,00 * 32% (taxa de serviços em geral) = R$25.920,00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Parcela Tributável = R$76.000,00 -  R$25.920,00 = R$50.080,00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16"/>
          <p:cNvCxnSpPr/>
          <p:nvPr/>
        </p:nvCxnSpPr>
        <p:spPr>
          <a:xfrm>
            <a:off x="398585" y="1902178"/>
            <a:ext cx="15953164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5" name="Google Shape;425;p16" title="Captura de tela 2025-11-20 1117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2672" y="4124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"/>
          <p:cNvSpPr/>
          <p:nvPr/>
        </p:nvSpPr>
        <p:spPr>
          <a:xfrm>
            <a:off x="0" y="-7374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7"/>
          <p:cNvSpPr txBox="1"/>
          <p:nvPr/>
        </p:nvSpPr>
        <p:spPr>
          <a:xfrm>
            <a:off x="2185099" y="1113313"/>
            <a:ext cx="1047384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CONTROLE DE RENDIMENTOS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 txBox="1"/>
          <p:nvPr/>
        </p:nvSpPr>
        <p:spPr>
          <a:xfrm>
            <a:off x="1317041" y="2310737"/>
            <a:ext cx="10022400" cy="5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1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2" marL="59118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 caso do MEI também desempenhar atividade como Celetista, ambos os rendimentos devem ser informados para cálculo na Declaração  IRPF.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635" lvl="2" marL="229905" marR="0" rtl="0" algn="just">
              <a:lnSpc>
                <a:spcPct val="55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59118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⚬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Exemplo: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7059" lvl="2" marL="591185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Parcela Tributável + Rendimentos (atividade como celetista) &gt; R$ 33.888,00 = Obrigação de declarar o IRPF.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635" lvl="2" marL="229905" marR="0" rtl="0" algn="just">
              <a:lnSpc>
                <a:spcPct val="559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37" name="Google Shape;437;p17"/>
          <p:cNvCxnSpPr/>
          <p:nvPr/>
        </p:nvCxnSpPr>
        <p:spPr>
          <a:xfrm rot="10784977">
            <a:off x="1646150" y="1841711"/>
            <a:ext cx="13338817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Dinheiro com preenchimento sólido" id="438" name="Google Shape;438;p17"/>
          <p:cNvSpPr/>
          <p:nvPr/>
        </p:nvSpPr>
        <p:spPr>
          <a:xfrm>
            <a:off x="11242784" y="358706"/>
            <a:ext cx="1955041" cy="1644863"/>
          </a:xfrm>
          <a:custGeom>
            <a:rect b="b" l="l" r="r" t="t"/>
            <a:pathLst>
              <a:path extrusionOk="0" h="1937982" w="1955041">
                <a:moveTo>
                  <a:pt x="0" y="0"/>
                </a:moveTo>
                <a:lnTo>
                  <a:pt x="1955041" y="0"/>
                </a:lnTo>
                <a:lnTo>
                  <a:pt x="1955041" y="1937982"/>
                </a:lnTo>
                <a:lnTo>
                  <a:pt x="0" y="193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7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11840308" y="6036415"/>
            <a:ext cx="5987581" cy="4280341"/>
          </a:xfrm>
          <a:custGeom>
            <a:rect b="b" l="l" r="r" t="t"/>
            <a:pathLst>
              <a:path extrusionOk="0" h="5775198" w="8237855">
                <a:moveTo>
                  <a:pt x="0" y="0"/>
                </a:moveTo>
                <a:lnTo>
                  <a:pt x="8237855" y="0"/>
                </a:lnTo>
                <a:lnTo>
                  <a:pt x="8237855" y="5775198"/>
                </a:lnTo>
                <a:lnTo>
                  <a:pt x="0" y="5775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945" r="-294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17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8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15901560" y="7788960"/>
            <a:ext cx="2175510" cy="2494788"/>
          </a:xfrm>
          <a:custGeom>
            <a:rect b="b" l="l" r="r" t="t"/>
            <a:pathLst>
              <a:path extrusionOk="0" h="3326384" w="2900680">
                <a:moveTo>
                  <a:pt x="0" y="0"/>
                </a:moveTo>
                <a:lnTo>
                  <a:pt x="2900680" y="0"/>
                </a:lnTo>
                <a:lnTo>
                  <a:pt x="2900680" y="3326384"/>
                </a:lnTo>
                <a:lnTo>
                  <a:pt x="0" y="3326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124" l="0" r="0" t="-3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8"/>
          <p:cNvSpPr txBox="1"/>
          <p:nvPr/>
        </p:nvSpPr>
        <p:spPr>
          <a:xfrm>
            <a:off x="1298700" y="3586141"/>
            <a:ext cx="15960600" cy="4414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15328" lvl="2" marL="602949" marR="0" rtl="0" algn="l">
              <a:lnSpc>
                <a:spcPct val="1440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1"/>
              <a:buFont typeface="Arial"/>
              <a:buChar char="⚬"/>
            </a:pPr>
            <a:r>
              <a:rPr b="0" i="0" lang="en-US" sz="3391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Programa Gerador da Declaração (PGD IRPF ANO) – Site da Receita Federal https://mir.receita.fazenda.gov.br/portalmir;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930" lvl="2" marL="263790" marR="0" rtl="0" algn="l">
              <a:lnSpc>
                <a:spcPct val="63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1"/>
              <a:buFont typeface="Arial"/>
              <a:buNone/>
            </a:pPr>
            <a:r>
              <a:t/>
            </a:r>
            <a:endParaRPr b="0" i="0" sz="3391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15328" lvl="2" marL="602949" marR="0" rtl="0" algn="l">
              <a:lnSpc>
                <a:spcPct val="1440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1"/>
              <a:buFont typeface="Arial"/>
              <a:buChar char="⚬"/>
            </a:pPr>
            <a:r>
              <a:rPr b="0" i="0" lang="en-US" sz="3391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Aplicativo “Meu Imposto de Renda” – Google Play ou Apple Store https://www.gov.br/receitafederal/pt-br/centrais-de-conteudo/download/pgd/dirpf</a:t>
            </a:r>
            <a:r>
              <a:rPr b="0" i="0" lang="en-US" sz="339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930" lvl="2" marL="263790" marR="0" rtl="0" algn="l">
              <a:lnSpc>
                <a:spcPct val="63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1"/>
              <a:buFont typeface="Arial"/>
              <a:buNone/>
            </a:pPr>
            <a:r>
              <a:t/>
            </a:r>
            <a:endParaRPr b="0" i="0" sz="3391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2" marL="602949" marR="0" rtl="0" algn="l">
              <a:lnSpc>
                <a:spcPct val="1439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92"/>
              <a:buFont typeface="Arial"/>
              <a:buNone/>
            </a:pPr>
            <a:r>
              <a:t/>
            </a:r>
            <a:endParaRPr b="0" i="0" sz="3391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2" name="Google Shape;452;p18"/>
          <p:cNvSpPr txBox="1"/>
          <p:nvPr/>
        </p:nvSpPr>
        <p:spPr>
          <a:xfrm>
            <a:off x="1479600" y="1359930"/>
            <a:ext cx="14420520" cy="1120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Onde posso fazer minha declaração?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18" title="Captura de tela 2025-11-20 1117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469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-1920" y="0"/>
            <a:ext cx="18288872" cy="1028703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-699997" y="-108360"/>
            <a:ext cx="19246331" cy="10825579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190560" y="790560"/>
            <a:ext cx="1509141" cy="75248"/>
          </a:xfrm>
          <a:custGeom>
            <a:rect b="b" l="l" r="r" t="t"/>
            <a:pathLst>
              <a:path extrusionOk="0" h="100330" w="2012188">
                <a:moveTo>
                  <a:pt x="2012188" y="100330"/>
                </a:moveTo>
                <a:lnTo>
                  <a:pt x="0" y="100330"/>
                </a:lnTo>
                <a:lnTo>
                  <a:pt x="0" y="0"/>
                </a:lnTo>
                <a:lnTo>
                  <a:pt x="2012188" y="0"/>
                </a:lnTo>
                <a:lnTo>
                  <a:pt x="2012188" y="10033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913880" y="790560"/>
            <a:ext cx="6936486" cy="75248"/>
          </a:xfrm>
          <a:custGeom>
            <a:rect b="b" l="l" r="r" t="t"/>
            <a:pathLst>
              <a:path extrusionOk="0" h="100330" w="9248648">
                <a:moveTo>
                  <a:pt x="9248648" y="0"/>
                </a:moveTo>
                <a:lnTo>
                  <a:pt x="6673342" y="0"/>
                </a:lnTo>
                <a:lnTo>
                  <a:pt x="0" y="0"/>
                </a:lnTo>
                <a:lnTo>
                  <a:pt x="0" y="100330"/>
                </a:lnTo>
                <a:lnTo>
                  <a:pt x="6673342" y="100330"/>
                </a:lnTo>
                <a:lnTo>
                  <a:pt x="9248648" y="100330"/>
                </a:lnTo>
                <a:lnTo>
                  <a:pt x="9248648" y="0"/>
                </a:lnTo>
                <a:close/>
              </a:path>
            </a:pathLst>
          </a:custGeom>
          <a:solidFill>
            <a:srgbClr val="24262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6177600" y="-108540"/>
            <a:ext cx="8685720" cy="98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42625"/>
                </a:solidFill>
                <a:latin typeface="Trebuchet MS"/>
                <a:ea typeface="Trebuchet MS"/>
                <a:cs typeface="Trebuchet MS"/>
                <a:sym typeface="Trebuchet MS"/>
              </a:rPr>
              <a:t>Em que iremos te ajudar?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6177600" y="1565130"/>
            <a:ext cx="2060640" cy="13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3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Contribuições do  MEI para a  sociedade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0" y="826560"/>
            <a:ext cx="5478494" cy="8416100"/>
          </a:xfrm>
          <a:custGeom>
            <a:rect b="b" l="l" r="r" t="t"/>
            <a:pathLst>
              <a:path extrusionOk="0" h="11221466" w="7304659">
                <a:moveTo>
                  <a:pt x="0" y="0"/>
                </a:moveTo>
                <a:lnTo>
                  <a:pt x="7304659" y="0"/>
                </a:lnTo>
                <a:lnTo>
                  <a:pt x="7304659" y="11221466"/>
                </a:lnTo>
                <a:lnTo>
                  <a:pt x="0" y="11221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" r="-2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8916840" y="1579335"/>
            <a:ext cx="228672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Direitos e  Obrigações do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1659680" y="1122795"/>
            <a:ext cx="97128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1659680" y="1559535"/>
            <a:ext cx="250848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legalizar o seu 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6108560" y="0"/>
            <a:ext cx="2178749" cy="1255681"/>
          </a:xfrm>
          <a:custGeom>
            <a:rect b="b" l="l" r="r" t="t"/>
            <a:pathLst>
              <a:path extrusionOk="0" h="1674241" w="2904998">
                <a:moveTo>
                  <a:pt x="0" y="0"/>
                </a:moveTo>
                <a:lnTo>
                  <a:pt x="2904998" y="0"/>
                </a:lnTo>
                <a:lnTo>
                  <a:pt x="2904998" y="1674241"/>
                </a:lnTo>
                <a:lnTo>
                  <a:pt x="0" y="1674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" l="0" r="0" t="-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4470200" y="1579335"/>
            <a:ext cx="242532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Obrigações  Acessórias e Fiscais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6177600" y="3023595"/>
            <a:ext cx="96804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8916840" y="3035475"/>
            <a:ext cx="9720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8916840" y="3472575"/>
            <a:ext cx="204120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encerrar a  Atividade do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11659680" y="3003795"/>
            <a:ext cx="9558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1659680" y="3440895"/>
            <a:ext cx="219420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Análise e Controle  do Fluxo de Caixa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4402160" y="3055275"/>
            <a:ext cx="9720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4402160" y="3492015"/>
            <a:ext cx="246348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Controle de Estoque  para 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6177600" y="5851095"/>
            <a:ext cx="2255040" cy="1363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o MEI pode  definir o seu preço  de Venda?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8916840" y="5413995"/>
            <a:ext cx="10962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8916840" y="5851095"/>
            <a:ext cx="234792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Declaração do IRPF  para 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11659680" y="5382315"/>
            <a:ext cx="10440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14402160" y="5433795"/>
            <a:ext cx="108216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14402160" y="5870535"/>
            <a:ext cx="2464560" cy="1363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Previdência para o  MEI (Incluindo  previdência privada)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6177600" y="7775955"/>
            <a:ext cx="10890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6177600" y="8212695"/>
            <a:ext cx="2177640" cy="17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Como atingir seu  público alvo para  expandir o seu  empreendimento?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8916840" y="7788195"/>
            <a:ext cx="109368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8916840" y="8224935"/>
            <a:ext cx="234972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para MEIs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1671594" y="5713181"/>
            <a:ext cx="2496206" cy="2405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91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en-US" sz="18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Meios de  recebimento e  financiamento para	o  MEI (Incluindo linhas  de Crédito)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1755800" y="7736055"/>
            <a:ext cx="2349720" cy="17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Empreendedorismo  feminino e para a  Terceira 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6216390" y="1169955"/>
            <a:ext cx="96804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8956080" y="1120995"/>
            <a:ext cx="96804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14402160" y="1219635"/>
            <a:ext cx="96804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6190560" y="5282235"/>
            <a:ext cx="1096200" cy="432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b="0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9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14459040" y="7593495"/>
            <a:ext cx="355716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Importação e Exportação MEI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4459040" y="9097575"/>
            <a:ext cx="2425320" cy="950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TEMA 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67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Licitações para MEIS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6172105" y="3510107"/>
            <a:ext cx="2266309" cy="1400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Liquidação de Pendências Tributárias e Desenquadramento MEI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9"/>
          <p:cNvSpPr/>
          <p:nvPr/>
        </p:nvSpPr>
        <p:spPr>
          <a:xfrm>
            <a:off x="0" y="0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9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9"/>
          <p:cNvSpPr/>
          <p:nvPr/>
        </p:nvSpPr>
        <p:spPr>
          <a:xfrm>
            <a:off x="846000" y="2813760"/>
            <a:ext cx="3818858" cy="1070324"/>
          </a:xfrm>
          <a:custGeom>
            <a:rect b="b" l="l" r="r" t="t"/>
            <a:pathLst>
              <a:path extrusionOk="0" h="1427099" w="5091811">
                <a:moveTo>
                  <a:pt x="16891" y="0"/>
                </a:moveTo>
                <a:lnTo>
                  <a:pt x="5074920" y="0"/>
                </a:lnTo>
                <a:cubicBezTo>
                  <a:pt x="5084318" y="0"/>
                  <a:pt x="5091811" y="7620"/>
                  <a:pt x="5091811" y="16891"/>
                </a:cubicBezTo>
                <a:lnTo>
                  <a:pt x="5091811" y="1410208"/>
                </a:lnTo>
                <a:cubicBezTo>
                  <a:pt x="5091811" y="1419606"/>
                  <a:pt x="5084191" y="1427099"/>
                  <a:pt x="5074920" y="1427099"/>
                </a:cubicBezTo>
                <a:lnTo>
                  <a:pt x="16891" y="1427099"/>
                </a:lnTo>
                <a:cubicBezTo>
                  <a:pt x="7493" y="1427099"/>
                  <a:pt x="0" y="1419479"/>
                  <a:pt x="0" y="1410208"/>
                </a:cubicBezTo>
                <a:lnTo>
                  <a:pt x="0" y="16891"/>
                </a:lnTo>
                <a:cubicBezTo>
                  <a:pt x="0" y="7620"/>
                  <a:pt x="7620" y="0"/>
                  <a:pt x="16891" y="0"/>
                </a:cubicBezTo>
                <a:moveTo>
                  <a:pt x="16891" y="33909"/>
                </a:moveTo>
                <a:lnTo>
                  <a:pt x="16891" y="16891"/>
                </a:lnTo>
                <a:lnTo>
                  <a:pt x="33909" y="16891"/>
                </a:lnTo>
                <a:lnTo>
                  <a:pt x="33909" y="1410208"/>
                </a:lnTo>
                <a:lnTo>
                  <a:pt x="16891" y="1410208"/>
                </a:lnTo>
                <a:lnTo>
                  <a:pt x="16891" y="1393317"/>
                </a:lnTo>
                <a:lnTo>
                  <a:pt x="5074920" y="1393317"/>
                </a:lnTo>
                <a:lnTo>
                  <a:pt x="5074920" y="1410208"/>
                </a:lnTo>
                <a:lnTo>
                  <a:pt x="5058029" y="1410208"/>
                </a:lnTo>
                <a:lnTo>
                  <a:pt x="5058029" y="16891"/>
                </a:lnTo>
                <a:lnTo>
                  <a:pt x="5074920" y="16891"/>
                </a:lnTo>
                <a:lnTo>
                  <a:pt x="5074920" y="33909"/>
                </a:lnTo>
                <a:lnTo>
                  <a:pt x="16891" y="33909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5126483" y="2562683"/>
            <a:ext cx="12703680" cy="6683400"/>
          </a:xfrm>
          <a:custGeom>
            <a:rect b="b" l="l" r="r" t="t"/>
            <a:pathLst>
              <a:path extrusionOk="0" h="6683400" w="12703680">
                <a:moveTo>
                  <a:pt x="0" y="0"/>
                </a:moveTo>
                <a:lnTo>
                  <a:pt x="12703680" y="0"/>
                </a:lnTo>
                <a:lnTo>
                  <a:pt x="12703680" y="6683400"/>
                </a:lnTo>
                <a:lnTo>
                  <a:pt x="0" y="6683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5268662" y="2845052"/>
            <a:ext cx="12337922" cy="6219349"/>
          </a:xfrm>
          <a:custGeom>
            <a:rect b="b" l="l" r="r" t="t"/>
            <a:pathLst>
              <a:path extrusionOk="0" h="8292465" w="16450563">
                <a:moveTo>
                  <a:pt x="0" y="0"/>
                </a:moveTo>
                <a:lnTo>
                  <a:pt x="16450563" y="0"/>
                </a:lnTo>
                <a:lnTo>
                  <a:pt x="16450563" y="8292465"/>
                </a:lnTo>
                <a:lnTo>
                  <a:pt x="0" y="8292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4" r="-1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9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9" name="Google Shape;469;p19"/>
          <p:cNvCxnSpPr/>
          <p:nvPr/>
        </p:nvCxnSpPr>
        <p:spPr>
          <a:xfrm rot="11727">
            <a:off x="765708" y="2092696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0" name="Google Shape;470;p19"/>
          <p:cNvSpPr/>
          <p:nvPr/>
        </p:nvSpPr>
        <p:spPr>
          <a:xfrm>
            <a:off x="7748280" y="61848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681416" y="2813760"/>
            <a:ext cx="3992945" cy="137163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1: Entrar no portal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e-cac.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19" title="Captura de tela 2025-11-20 1117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25747" y="287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0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0"/>
          <p:cNvSpPr/>
          <p:nvPr/>
        </p:nvSpPr>
        <p:spPr>
          <a:xfrm>
            <a:off x="0" y="0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0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0"/>
          <p:cNvSpPr/>
          <p:nvPr/>
        </p:nvSpPr>
        <p:spPr>
          <a:xfrm>
            <a:off x="859320" y="2872440"/>
            <a:ext cx="3959638" cy="2796159"/>
          </a:xfrm>
          <a:custGeom>
            <a:rect b="b" l="l" r="r" t="t"/>
            <a:pathLst>
              <a:path extrusionOk="0" h="3728212" w="5279517">
                <a:moveTo>
                  <a:pt x="0" y="0"/>
                </a:moveTo>
                <a:lnTo>
                  <a:pt x="5279517" y="0"/>
                </a:lnTo>
                <a:lnTo>
                  <a:pt x="5279517" y="3728212"/>
                </a:lnTo>
                <a:lnTo>
                  <a:pt x="0" y="3728212"/>
                </a:lnTo>
                <a:close/>
              </a:path>
            </a:pathLst>
          </a:cu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0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0"/>
          <p:cNvSpPr/>
          <p:nvPr/>
        </p:nvSpPr>
        <p:spPr>
          <a:xfrm>
            <a:off x="5180400" y="3265560"/>
            <a:ext cx="12703680" cy="5991840"/>
          </a:xfrm>
          <a:custGeom>
            <a:rect b="b" l="l" r="r" t="t"/>
            <a:pathLst>
              <a:path extrusionOk="0" h="5991840" w="12703680">
                <a:moveTo>
                  <a:pt x="0" y="0"/>
                </a:moveTo>
                <a:lnTo>
                  <a:pt x="12703680" y="0"/>
                </a:lnTo>
                <a:lnTo>
                  <a:pt x="12703680" y="5991840"/>
                </a:lnTo>
                <a:lnTo>
                  <a:pt x="0" y="5991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7" name="Google Shape;487;p20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20"/>
          <p:cNvSpPr/>
          <p:nvPr/>
        </p:nvSpPr>
        <p:spPr>
          <a:xfrm>
            <a:off x="5167440" y="3265560"/>
            <a:ext cx="12716640" cy="5984280"/>
          </a:xfrm>
          <a:custGeom>
            <a:rect b="b" l="l" r="r" t="t"/>
            <a:pathLst>
              <a:path extrusionOk="0" h="5984280" w="12716640">
                <a:moveTo>
                  <a:pt x="0" y="0"/>
                </a:moveTo>
                <a:lnTo>
                  <a:pt x="12716640" y="0"/>
                </a:lnTo>
                <a:lnTo>
                  <a:pt x="12716640" y="5984280"/>
                </a:lnTo>
                <a:lnTo>
                  <a:pt x="0" y="5984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57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0"/>
          <p:cNvSpPr/>
          <p:nvPr/>
        </p:nvSpPr>
        <p:spPr>
          <a:xfrm>
            <a:off x="826950" y="2872440"/>
            <a:ext cx="3992008" cy="2796159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2: Pesquisar “meu imposto de renda”, o localizador do serviço e clicar na opção que aparece: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20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022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1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-19103" y="0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1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1"/>
          <p:cNvSpPr/>
          <p:nvPr/>
        </p:nvSpPr>
        <p:spPr>
          <a:xfrm>
            <a:off x="859320" y="2809080"/>
            <a:ext cx="3986974" cy="2025396"/>
          </a:xfrm>
          <a:custGeom>
            <a:rect b="b" l="l" r="r" t="t"/>
            <a:pathLst>
              <a:path extrusionOk="0" h="2700528" w="5315966">
                <a:moveTo>
                  <a:pt x="0" y="0"/>
                </a:moveTo>
                <a:lnTo>
                  <a:pt x="5315966" y="0"/>
                </a:lnTo>
                <a:lnTo>
                  <a:pt x="5315966" y="2700528"/>
                </a:lnTo>
                <a:lnTo>
                  <a:pt x="0" y="2700528"/>
                </a:lnTo>
                <a:close/>
              </a:path>
            </a:pathLst>
          </a:cu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1"/>
          <p:cNvSpPr/>
          <p:nvPr/>
        </p:nvSpPr>
        <p:spPr>
          <a:xfrm>
            <a:off x="846000" y="2784600"/>
            <a:ext cx="4013645" cy="2074355"/>
          </a:xfrm>
          <a:custGeom>
            <a:rect b="b" l="l" r="r" t="t"/>
            <a:pathLst>
              <a:path extrusionOk="0" h="2765806" w="5351526">
                <a:moveTo>
                  <a:pt x="17780" y="0"/>
                </a:moveTo>
                <a:lnTo>
                  <a:pt x="5333746" y="0"/>
                </a:lnTo>
                <a:cubicBezTo>
                  <a:pt x="5343652" y="0"/>
                  <a:pt x="5351526" y="14732"/>
                  <a:pt x="5351526" y="32766"/>
                </a:cubicBezTo>
                <a:lnTo>
                  <a:pt x="5351526" y="2733040"/>
                </a:lnTo>
                <a:cubicBezTo>
                  <a:pt x="5351526" y="2751201"/>
                  <a:pt x="5343525" y="2765806"/>
                  <a:pt x="5333746" y="2765806"/>
                </a:cubicBezTo>
                <a:lnTo>
                  <a:pt x="17780" y="2765806"/>
                </a:lnTo>
                <a:cubicBezTo>
                  <a:pt x="7874" y="2765806"/>
                  <a:pt x="0" y="2751074"/>
                  <a:pt x="0" y="2733040"/>
                </a:cubicBezTo>
                <a:lnTo>
                  <a:pt x="0" y="32766"/>
                </a:lnTo>
                <a:cubicBezTo>
                  <a:pt x="0" y="14732"/>
                  <a:pt x="8001" y="0"/>
                  <a:pt x="17780" y="0"/>
                </a:cubicBezTo>
                <a:moveTo>
                  <a:pt x="17780" y="65659"/>
                </a:moveTo>
                <a:lnTo>
                  <a:pt x="17780" y="32766"/>
                </a:lnTo>
                <a:lnTo>
                  <a:pt x="35687" y="32766"/>
                </a:lnTo>
                <a:lnTo>
                  <a:pt x="35687" y="2733040"/>
                </a:lnTo>
                <a:lnTo>
                  <a:pt x="17780" y="2733040"/>
                </a:lnTo>
                <a:lnTo>
                  <a:pt x="17780" y="2700274"/>
                </a:lnTo>
                <a:lnTo>
                  <a:pt x="5333746" y="2700274"/>
                </a:lnTo>
                <a:lnTo>
                  <a:pt x="5333746" y="2733040"/>
                </a:lnTo>
                <a:lnTo>
                  <a:pt x="5315966" y="2733040"/>
                </a:lnTo>
                <a:lnTo>
                  <a:pt x="5315966" y="32766"/>
                </a:lnTo>
                <a:lnTo>
                  <a:pt x="5333746" y="32766"/>
                </a:lnTo>
                <a:lnTo>
                  <a:pt x="5333746" y="65659"/>
                </a:lnTo>
                <a:lnTo>
                  <a:pt x="17780" y="65659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1"/>
          <p:cNvSpPr/>
          <p:nvPr/>
        </p:nvSpPr>
        <p:spPr>
          <a:xfrm>
            <a:off x="-94320" y="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1"/>
          <p:cNvSpPr/>
          <p:nvPr/>
        </p:nvSpPr>
        <p:spPr>
          <a:xfrm>
            <a:off x="9027720" y="62964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1"/>
          <p:cNvSpPr/>
          <p:nvPr/>
        </p:nvSpPr>
        <p:spPr>
          <a:xfrm>
            <a:off x="5919480" y="3160800"/>
            <a:ext cx="11083680" cy="5945760"/>
          </a:xfrm>
          <a:custGeom>
            <a:rect b="b" l="l" r="r" t="t"/>
            <a:pathLst>
              <a:path extrusionOk="0" h="5945760" w="11083680">
                <a:moveTo>
                  <a:pt x="0" y="0"/>
                </a:moveTo>
                <a:lnTo>
                  <a:pt x="11083680" y="0"/>
                </a:lnTo>
                <a:lnTo>
                  <a:pt x="11083680" y="5945760"/>
                </a:lnTo>
                <a:lnTo>
                  <a:pt x="0" y="5945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7" name="Google Shape;507;p21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p21"/>
          <p:cNvSpPr/>
          <p:nvPr/>
        </p:nvSpPr>
        <p:spPr>
          <a:xfrm>
            <a:off x="5919480" y="3196800"/>
            <a:ext cx="11083680" cy="5909760"/>
          </a:xfrm>
          <a:custGeom>
            <a:rect b="b" l="l" r="r" t="t"/>
            <a:pathLst>
              <a:path extrusionOk="0" h="5909760" w="11083680">
                <a:moveTo>
                  <a:pt x="0" y="0"/>
                </a:moveTo>
                <a:lnTo>
                  <a:pt x="11083680" y="0"/>
                </a:lnTo>
                <a:lnTo>
                  <a:pt x="11083680" y="5909760"/>
                </a:lnTo>
                <a:lnTo>
                  <a:pt x="0" y="5909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57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21"/>
          <p:cNvSpPr/>
          <p:nvPr/>
        </p:nvSpPr>
        <p:spPr>
          <a:xfrm>
            <a:off x="854653" y="2842860"/>
            <a:ext cx="3954097" cy="1991616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3: Escolher o ano no qual será feito a declaração do ir: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21" title="Captura de tela 2025-11-20 1117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2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5715" y="0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886515" y="3410475"/>
            <a:ext cx="3982688" cy="2144459"/>
          </a:xfrm>
          <a:custGeom>
            <a:rect b="b" l="l" r="r" t="t"/>
            <a:pathLst>
              <a:path extrusionOk="0" h="2859278" w="5310251">
                <a:moveTo>
                  <a:pt x="12700" y="0"/>
                </a:moveTo>
                <a:lnTo>
                  <a:pt x="5297551" y="0"/>
                </a:lnTo>
                <a:cubicBezTo>
                  <a:pt x="5304536" y="0"/>
                  <a:pt x="5310251" y="5715"/>
                  <a:pt x="5310251" y="12700"/>
                </a:cubicBezTo>
                <a:lnTo>
                  <a:pt x="5310251" y="2846578"/>
                </a:lnTo>
                <a:cubicBezTo>
                  <a:pt x="5310251" y="2853563"/>
                  <a:pt x="5304536" y="2859278"/>
                  <a:pt x="5297551" y="2859278"/>
                </a:cubicBezTo>
                <a:lnTo>
                  <a:pt x="12700" y="2859278"/>
                </a:lnTo>
                <a:cubicBezTo>
                  <a:pt x="5715" y="2859278"/>
                  <a:pt x="0" y="2853563"/>
                  <a:pt x="0" y="2846578"/>
                </a:cubicBezTo>
                <a:lnTo>
                  <a:pt x="0" y="12700"/>
                </a:lnTo>
                <a:cubicBezTo>
                  <a:pt x="0" y="5715"/>
                  <a:pt x="5715" y="0"/>
                  <a:pt x="12700" y="0"/>
                </a:cubicBezTo>
                <a:moveTo>
                  <a:pt x="12700" y="25400"/>
                </a:moveTo>
                <a:lnTo>
                  <a:pt x="12700" y="12700"/>
                </a:lnTo>
                <a:lnTo>
                  <a:pt x="25400" y="12700"/>
                </a:lnTo>
                <a:lnTo>
                  <a:pt x="25400" y="2846578"/>
                </a:lnTo>
                <a:lnTo>
                  <a:pt x="12700" y="2846578"/>
                </a:lnTo>
                <a:lnTo>
                  <a:pt x="12700" y="2833878"/>
                </a:lnTo>
                <a:lnTo>
                  <a:pt x="5297551" y="2833878"/>
                </a:lnTo>
                <a:lnTo>
                  <a:pt x="5297551" y="2846578"/>
                </a:lnTo>
                <a:lnTo>
                  <a:pt x="5284851" y="2846578"/>
                </a:lnTo>
                <a:lnTo>
                  <a:pt x="5284851" y="12700"/>
                </a:lnTo>
                <a:lnTo>
                  <a:pt x="5297551" y="12700"/>
                </a:lnTo>
                <a:lnTo>
                  <a:pt x="5297551" y="25400"/>
                </a:lnTo>
                <a:lnTo>
                  <a:pt x="12700" y="254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2"/>
          <p:cNvSpPr/>
          <p:nvPr/>
        </p:nvSpPr>
        <p:spPr>
          <a:xfrm>
            <a:off x="-120600" y="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4861800" y="3180600"/>
            <a:ext cx="3859244" cy="236125"/>
          </a:xfrm>
          <a:custGeom>
            <a:rect b="b" l="l" r="r" t="t"/>
            <a:pathLst>
              <a:path extrusionOk="0" h="314833" w="5145659">
                <a:moveTo>
                  <a:pt x="0" y="0"/>
                </a:moveTo>
                <a:lnTo>
                  <a:pt x="5145659" y="0"/>
                </a:lnTo>
                <a:lnTo>
                  <a:pt x="5145659" y="314833"/>
                </a:lnTo>
                <a:lnTo>
                  <a:pt x="0" y="314833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9207720" y="36000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5180400" y="3209400"/>
            <a:ext cx="12703680" cy="6047640"/>
          </a:xfrm>
          <a:custGeom>
            <a:rect b="b" l="l" r="r" t="t"/>
            <a:pathLst>
              <a:path extrusionOk="0" h="6047640" w="12703680">
                <a:moveTo>
                  <a:pt x="0" y="0"/>
                </a:moveTo>
                <a:lnTo>
                  <a:pt x="12703680" y="0"/>
                </a:lnTo>
                <a:lnTo>
                  <a:pt x="12703680" y="6047640"/>
                </a:lnTo>
                <a:lnTo>
                  <a:pt x="0" y="6047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7" name="Google Shape;527;p22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8" name="Google Shape;528;p22"/>
          <p:cNvSpPr/>
          <p:nvPr/>
        </p:nvSpPr>
        <p:spPr>
          <a:xfrm>
            <a:off x="5180400" y="3245400"/>
            <a:ext cx="12783960" cy="6011640"/>
          </a:xfrm>
          <a:custGeom>
            <a:rect b="b" l="l" r="r" t="t"/>
            <a:pathLst>
              <a:path extrusionOk="0" h="6011640" w="12783960">
                <a:moveTo>
                  <a:pt x="0" y="0"/>
                </a:moveTo>
                <a:lnTo>
                  <a:pt x="12783960" y="0"/>
                </a:lnTo>
                <a:lnTo>
                  <a:pt x="12783960" y="6011640"/>
                </a:lnTo>
                <a:lnTo>
                  <a:pt x="0" y="6011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3101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2"/>
          <p:cNvSpPr/>
          <p:nvPr/>
        </p:nvSpPr>
        <p:spPr>
          <a:xfrm>
            <a:off x="886515" y="3410475"/>
            <a:ext cx="3975285" cy="2144459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4: clicar em preencher declaração.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22" title="Captura de tela 2025-11-20 1117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2469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3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0" y="0"/>
            <a:ext cx="18282285" cy="1067169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" name="Google Shape;542;p23"/>
          <p:cNvGrpSpPr/>
          <p:nvPr/>
        </p:nvGrpSpPr>
        <p:grpSpPr>
          <a:xfrm>
            <a:off x="850155" y="2969475"/>
            <a:ext cx="4185666" cy="5126355"/>
            <a:chOff x="0" y="0"/>
            <a:chExt cx="5580888" cy="6835140"/>
          </a:xfrm>
        </p:grpSpPr>
        <p:sp>
          <p:nvSpPr>
            <p:cNvPr id="543" name="Google Shape;543;p23"/>
            <p:cNvSpPr/>
            <p:nvPr/>
          </p:nvSpPr>
          <p:spPr>
            <a:xfrm>
              <a:off x="12700" y="12700"/>
              <a:ext cx="5555488" cy="6809740"/>
            </a:xfrm>
            <a:custGeom>
              <a:rect b="b" l="l" r="r" t="t"/>
              <a:pathLst>
                <a:path extrusionOk="0" h="6809740" w="5555488">
                  <a:moveTo>
                    <a:pt x="0" y="0"/>
                  </a:moveTo>
                  <a:lnTo>
                    <a:pt x="5555488" y="0"/>
                  </a:lnTo>
                  <a:lnTo>
                    <a:pt x="5555488" y="6809740"/>
                  </a:lnTo>
                  <a:lnTo>
                    <a:pt x="0" y="6809740"/>
                  </a:lnTo>
                  <a:close/>
                </a:path>
              </a:pathLst>
            </a:custGeom>
            <a:solidFill>
              <a:srgbClr val="EAF1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0" y="0"/>
              <a:ext cx="5580888" cy="6835140"/>
            </a:xfrm>
            <a:custGeom>
              <a:rect b="b" l="l" r="r" t="t"/>
              <a:pathLst>
                <a:path extrusionOk="0" h="6835140" w="5580888">
                  <a:moveTo>
                    <a:pt x="12700" y="0"/>
                  </a:moveTo>
                  <a:lnTo>
                    <a:pt x="5568188" y="0"/>
                  </a:lnTo>
                  <a:cubicBezTo>
                    <a:pt x="5575173" y="0"/>
                    <a:pt x="5580888" y="5715"/>
                    <a:pt x="5580888" y="12700"/>
                  </a:cubicBezTo>
                  <a:lnTo>
                    <a:pt x="5580888" y="6822440"/>
                  </a:lnTo>
                  <a:cubicBezTo>
                    <a:pt x="5580888" y="6829425"/>
                    <a:pt x="5575173" y="6835140"/>
                    <a:pt x="5568188" y="6835140"/>
                  </a:cubicBezTo>
                  <a:lnTo>
                    <a:pt x="12700" y="6835140"/>
                  </a:lnTo>
                  <a:cubicBezTo>
                    <a:pt x="5715" y="6835140"/>
                    <a:pt x="0" y="6829425"/>
                    <a:pt x="0" y="682244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822440"/>
                  </a:lnTo>
                  <a:lnTo>
                    <a:pt x="12700" y="6822440"/>
                  </a:lnTo>
                  <a:lnTo>
                    <a:pt x="12700" y="6809740"/>
                  </a:lnTo>
                  <a:lnTo>
                    <a:pt x="5568188" y="6809740"/>
                  </a:lnTo>
                  <a:lnTo>
                    <a:pt x="5568188" y="6822440"/>
                  </a:lnTo>
                  <a:lnTo>
                    <a:pt x="5555488" y="6822440"/>
                  </a:lnTo>
                  <a:lnTo>
                    <a:pt x="5555488" y="12700"/>
                  </a:lnTo>
                  <a:lnTo>
                    <a:pt x="5568188" y="12700"/>
                  </a:lnTo>
                  <a:lnTo>
                    <a:pt x="556818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23"/>
          <p:cNvSpPr/>
          <p:nvPr/>
        </p:nvSpPr>
        <p:spPr>
          <a:xfrm>
            <a:off x="836475" y="2955795"/>
            <a:ext cx="4212690" cy="5153370"/>
          </a:xfrm>
          <a:custGeom>
            <a:rect b="b" l="l" r="r" t="t"/>
            <a:pathLst>
              <a:path extrusionOk="0" h="5153370" w="4212690">
                <a:moveTo>
                  <a:pt x="0" y="0"/>
                </a:moveTo>
                <a:lnTo>
                  <a:pt x="4212690" y="0"/>
                </a:lnTo>
                <a:lnTo>
                  <a:pt x="4212690" y="5153370"/>
                </a:lnTo>
                <a:lnTo>
                  <a:pt x="0" y="5153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23"/>
          <p:cNvGrpSpPr/>
          <p:nvPr/>
        </p:nvGrpSpPr>
        <p:grpSpPr>
          <a:xfrm>
            <a:off x="836475" y="2848223"/>
            <a:ext cx="4212717" cy="5260943"/>
            <a:chOff x="0" y="-133350"/>
            <a:chExt cx="5616956" cy="7014591"/>
          </a:xfrm>
        </p:grpSpPr>
        <p:sp>
          <p:nvSpPr>
            <p:cNvPr id="547" name="Google Shape;547;p23"/>
            <p:cNvSpPr/>
            <p:nvPr/>
          </p:nvSpPr>
          <p:spPr>
            <a:xfrm>
              <a:off x="0" y="0"/>
              <a:ext cx="5616956" cy="6881241"/>
            </a:xfrm>
            <a:custGeom>
              <a:rect b="b" l="l" r="r" t="t"/>
              <a:pathLst>
                <a:path extrusionOk="0" h="6881241" w="5616956">
                  <a:moveTo>
                    <a:pt x="12700" y="0"/>
                  </a:moveTo>
                  <a:lnTo>
                    <a:pt x="5604256" y="0"/>
                  </a:lnTo>
                  <a:cubicBezTo>
                    <a:pt x="5611241" y="0"/>
                    <a:pt x="5616956" y="5715"/>
                    <a:pt x="5616956" y="12700"/>
                  </a:cubicBezTo>
                  <a:lnTo>
                    <a:pt x="5616956" y="6868541"/>
                  </a:lnTo>
                  <a:cubicBezTo>
                    <a:pt x="5616956" y="6875526"/>
                    <a:pt x="5611241" y="6881241"/>
                    <a:pt x="5604256" y="6881241"/>
                  </a:cubicBezTo>
                  <a:lnTo>
                    <a:pt x="12700" y="6881241"/>
                  </a:lnTo>
                  <a:cubicBezTo>
                    <a:pt x="5715" y="6881241"/>
                    <a:pt x="0" y="6875526"/>
                    <a:pt x="0" y="6868541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6868541"/>
                  </a:lnTo>
                  <a:lnTo>
                    <a:pt x="12700" y="6868541"/>
                  </a:lnTo>
                  <a:lnTo>
                    <a:pt x="12700" y="6855841"/>
                  </a:lnTo>
                  <a:lnTo>
                    <a:pt x="5604256" y="6855841"/>
                  </a:lnTo>
                  <a:lnTo>
                    <a:pt x="5604256" y="6868541"/>
                  </a:lnTo>
                  <a:lnTo>
                    <a:pt x="5591556" y="6868541"/>
                  </a:lnTo>
                  <a:lnTo>
                    <a:pt x="5591556" y="12700"/>
                  </a:lnTo>
                  <a:lnTo>
                    <a:pt x="5604256" y="12700"/>
                  </a:lnTo>
                  <a:lnTo>
                    <a:pt x="560425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 txBox="1"/>
            <p:nvPr/>
          </p:nvSpPr>
          <p:spPr>
            <a:xfrm>
              <a:off x="0" y="-133350"/>
              <a:ext cx="5616920" cy="43313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" name="Google Shape;549;p23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5436000" y="3304440"/>
            <a:ext cx="12023280" cy="5643000"/>
          </a:xfrm>
          <a:custGeom>
            <a:rect b="b" l="l" r="r" t="t"/>
            <a:pathLst>
              <a:path extrusionOk="0" h="5643000" w="12023280">
                <a:moveTo>
                  <a:pt x="0" y="0"/>
                </a:moveTo>
                <a:lnTo>
                  <a:pt x="12023280" y="0"/>
                </a:lnTo>
                <a:lnTo>
                  <a:pt x="1202328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5613120" y="3616200"/>
            <a:ext cx="11680889" cy="5125688"/>
          </a:xfrm>
          <a:custGeom>
            <a:rect b="b" l="l" r="r" t="t"/>
            <a:pathLst>
              <a:path extrusionOk="0" h="6834251" w="15574518">
                <a:moveTo>
                  <a:pt x="0" y="0"/>
                </a:moveTo>
                <a:lnTo>
                  <a:pt x="15574518" y="0"/>
                </a:lnTo>
                <a:lnTo>
                  <a:pt x="15574518" y="6834251"/>
                </a:lnTo>
                <a:lnTo>
                  <a:pt x="0" y="6834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2" r="-1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9207720" y="62964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3" name="Google Shape;553;p23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4" name="Google Shape;554;p23"/>
          <p:cNvSpPr/>
          <p:nvPr/>
        </p:nvSpPr>
        <p:spPr>
          <a:xfrm rot="5400000">
            <a:off x="7577982" y="1652060"/>
            <a:ext cx="534638" cy="4462558"/>
          </a:xfrm>
          <a:custGeom>
            <a:rect b="b" l="l" r="r" t="t"/>
            <a:pathLst>
              <a:path extrusionOk="0" h="5950077" w="712851">
                <a:moveTo>
                  <a:pt x="0" y="0"/>
                </a:moveTo>
                <a:lnTo>
                  <a:pt x="712851" y="0"/>
                </a:lnTo>
                <a:lnTo>
                  <a:pt x="712851" y="5950077"/>
                </a:lnTo>
                <a:lnTo>
                  <a:pt x="0" y="5950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34" r="-32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3"/>
          <p:cNvSpPr/>
          <p:nvPr/>
        </p:nvSpPr>
        <p:spPr>
          <a:xfrm>
            <a:off x="859653" y="2955795"/>
            <a:ext cx="4166643" cy="5153370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5: pesquisar “ caso você tenha declarado anteriormente clique na primeira opção nesse caso começamos do zero então fizemos uma simulação da declaração em branco.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23" title="Captura de tela 2025-11-20 11170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25747" y="287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4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4"/>
          <p:cNvSpPr/>
          <p:nvPr/>
        </p:nvSpPr>
        <p:spPr>
          <a:xfrm>
            <a:off x="57097" y="-1832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4"/>
          <p:cNvSpPr txBox="1"/>
          <p:nvPr/>
        </p:nvSpPr>
        <p:spPr>
          <a:xfrm>
            <a:off x="1026240" y="413040"/>
            <a:ext cx="16344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4"/>
          <p:cNvSpPr/>
          <p:nvPr/>
        </p:nvSpPr>
        <p:spPr>
          <a:xfrm>
            <a:off x="858600" y="2882880"/>
            <a:ext cx="3922967" cy="4267105"/>
          </a:xfrm>
          <a:custGeom>
            <a:rect b="b" l="l" r="r" t="t"/>
            <a:pathLst>
              <a:path extrusionOk="0" h="5689473" w="5230622">
                <a:moveTo>
                  <a:pt x="0" y="0"/>
                </a:moveTo>
                <a:lnTo>
                  <a:pt x="5230622" y="0"/>
                </a:lnTo>
                <a:lnTo>
                  <a:pt x="5230622" y="5689473"/>
                </a:lnTo>
                <a:lnTo>
                  <a:pt x="0" y="5689473"/>
                </a:lnTo>
                <a:close/>
              </a:path>
            </a:pathLst>
          </a:cu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836475" y="2860395"/>
            <a:ext cx="3967170" cy="5567730"/>
          </a:xfrm>
          <a:custGeom>
            <a:rect b="b" l="l" r="r" t="t"/>
            <a:pathLst>
              <a:path extrusionOk="0" h="5567730" w="3967170">
                <a:moveTo>
                  <a:pt x="0" y="0"/>
                </a:moveTo>
                <a:lnTo>
                  <a:pt x="3967170" y="0"/>
                </a:lnTo>
                <a:lnTo>
                  <a:pt x="3967170" y="5567730"/>
                </a:lnTo>
                <a:lnTo>
                  <a:pt x="0" y="5567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24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5142240" y="3115800"/>
            <a:ext cx="3859244" cy="236125"/>
          </a:xfrm>
          <a:custGeom>
            <a:rect b="b" l="l" r="r" t="t"/>
            <a:pathLst>
              <a:path extrusionOk="0" h="314833" w="5145659">
                <a:moveTo>
                  <a:pt x="0" y="0"/>
                </a:moveTo>
                <a:lnTo>
                  <a:pt x="5145659" y="0"/>
                </a:lnTo>
                <a:lnTo>
                  <a:pt x="5145659" y="314833"/>
                </a:lnTo>
                <a:lnTo>
                  <a:pt x="0" y="314833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4"/>
          <p:cNvSpPr/>
          <p:nvPr/>
        </p:nvSpPr>
        <p:spPr>
          <a:xfrm>
            <a:off x="9207720" y="61848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4"/>
          <p:cNvSpPr/>
          <p:nvPr/>
        </p:nvSpPr>
        <p:spPr>
          <a:xfrm>
            <a:off x="5436000" y="3304440"/>
            <a:ext cx="12023280" cy="5643000"/>
          </a:xfrm>
          <a:custGeom>
            <a:rect b="b" l="l" r="r" t="t"/>
            <a:pathLst>
              <a:path extrusionOk="0" h="5643000" w="12023280">
                <a:moveTo>
                  <a:pt x="0" y="0"/>
                </a:moveTo>
                <a:lnTo>
                  <a:pt x="12023280" y="0"/>
                </a:lnTo>
                <a:lnTo>
                  <a:pt x="1202328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5774760" y="3635640"/>
            <a:ext cx="11345799" cy="5016913"/>
          </a:xfrm>
          <a:custGeom>
            <a:rect b="b" l="l" r="r" t="t"/>
            <a:pathLst>
              <a:path extrusionOk="0" h="6689217" w="15127732">
                <a:moveTo>
                  <a:pt x="0" y="0"/>
                </a:moveTo>
                <a:lnTo>
                  <a:pt x="15127732" y="0"/>
                </a:lnTo>
                <a:lnTo>
                  <a:pt x="15127732" y="6689217"/>
                </a:lnTo>
                <a:lnTo>
                  <a:pt x="0" y="6689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" l="0" r="0" t="-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4"/>
          <p:cNvSpPr/>
          <p:nvPr/>
        </p:nvSpPr>
        <p:spPr>
          <a:xfrm rot="5400000">
            <a:off x="7031495" y="2744629"/>
            <a:ext cx="449294" cy="2961037"/>
          </a:xfrm>
          <a:custGeom>
            <a:rect b="b" l="l" r="r" t="t"/>
            <a:pathLst>
              <a:path extrusionOk="0" h="3948049" w="599059">
                <a:moveTo>
                  <a:pt x="0" y="0"/>
                </a:moveTo>
                <a:lnTo>
                  <a:pt x="599059" y="0"/>
                </a:lnTo>
                <a:lnTo>
                  <a:pt x="599059" y="3948049"/>
                </a:lnTo>
                <a:lnTo>
                  <a:pt x="0" y="3948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71" r="-2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6" name="Google Shape;576;p24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7" name="Google Shape;577;p24"/>
          <p:cNvSpPr/>
          <p:nvPr/>
        </p:nvSpPr>
        <p:spPr>
          <a:xfrm>
            <a:off x="826949" y="2649415"/>
            <a:ext cx="4033793" cy="6123245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6: Você irá preencher sua declaração normalmente para adicionar as etapas do MEI clique em Rendimentos &gt; Recebidos de pessoa jurídica.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24" title="Captura de tela 2025-11-20 11170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77122" y="287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5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5"/>
          <p:cNvSpPr/>
          <p:nvPr/>
        </p:nvSpPr>
        <p:spPr>
          <a:xfrm>
            <a:off x="0" y="0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5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5"/>
          <p:cNvSpPr/>
          <p:nvPr/>
        </p:nvSpPr>
        <p:spPr>
          <a:xfrm>
            <a:off x="849240" y="2928240"/>
            <a:ext cx="3922967" cy="6005512"/>
          </a:xfrm>
          <a:custGeom>
            <a:rect b="b" l="l" r="r" t="t"/>
            <a:pathLst>
              <a:path extrusionOk="0" h="8007350" w="5230622">
                <a:moveTo>
                  <a:pt x="0" y="0"/>
                </a:moveTo>
                <a:lnTo>
                  <a:pt x="5230622" y="0"/>
                </a:lnTo>
                <a:lnTo>
                  <a:pt x="5230622" y="8007350"/>
                </a:lnTo>
                <a:lnTo>
                  <a:pt x="0" y="8007350"/>
                </a:lnTo>
                <a:close/>
              </a:path>
            </a:pathLst>
          </a:cu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5"/>
          <p:cNvSpPr/>
          <p:nvPr/>
        </p:nvSpPr>
        <p:spPr>
          <a:xfrm>
            <a:off x="836640" y="2914200"/>
            <a:ext cx="3948113" cy="6032849"/>
          </a:xfrm>
          <a:custGeom>
            <a:rect b="b" l="l" r="r" t="t"/>
            <a:pathLst>
              <a:path extrusionOk="0" h="8043799" w="5264150">
                <a:moveTo>
                  <a:pt x="16891" y="0"/>
                </a:moveTo>
                <a:lnTo>
                  <a:pt x="5247259" y="0"/>
                </a:lnTo>
                <a:cubicBezTo>
                  <a:pt x="5256657" y="0"/>
                  <a:pt x="5264150" y="8255"/>
                  <a:pt x="5264150" y="18288"/>
                </a:cubicBezTo>
                <a:lnTo>
                  <a:pt x="5264150" y="8025511"/>
                </a:lnTo>
                <a:cubicBezTo>
                  <a:pt x="5264150" y="8035671"/>
                  <a:pt x="5256530" y="8043799"/>
                  <a:pt x="5247259" y="8043799"/>
                </a:cubicBezTo>
                <a:lnTo>
                  <a:pt x="16891" y="8043799"/>
                </a:lnTo>
                <a:cubicBezTo>
                  <a:pt x="7493" y="8043799"/>
                  <a:pt x="0" y="8035544"/>
                  <a:pt x="0" y="8025511"/>
                </a:cubicBezTo>
                <a:lnTo>
                  <a:pt x="0" y="18288"/>
                </a:lnTo>
                <a:cubicBezTo>
                  <a:pt x="0" y="8255"/>
                  <a:pt x="7620" y="0"/>
                  <a:pt x="16891" y="0"/>
                </a:cubicBezTo>
                <a:moveTo>
                  <a:pt x="16891" y="36830"/>
                </a:moveTo>
                <a:lnTo>
                  <a:pt x="16891" y="18288"/>
                </a:lnTo>
                <a:lnTo>
                  <a:pt x="33909" y="18288"/>
                </a:lnTo>
                <a:lnTo>
                  <a:pt x="33909" y="8025511"/>
                </a:lnTo>
                <a:lnTo>
                  <a:pt x="16891" y="8025511"/>
                </a:lnTo>
                <a:lnTo>
                  <a:pt x="16891" y="8007223"/>
                </a:lnTo>
                <a:lnTo>
                  <a:pt x="5247259" y="8007223"/>
                </a:lnTo>
                <a:lnTo>
                  <a:pt x="5247259" y="8025511"/>
                </a:lnTo>
                <a:lnTo>
                  <a:pt x="5230368" y="8025511"/>
                </a:lnTo>
                <a:lnTo>
                  <a:pt x="5230368" y="18288"/>
                </a:lnTo>
                <a:lnTo>
                  <a:pt x="5247259" y="18288"/>
                </a:lnTo>
                <a:lnTo>
                  <a:pt x="5247259" y="36830"/>
                </a:lnTo>
                <a:lnTo>
                  <a:pt x="16891" y="3683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25"/>
          <p:cNvGrpSpPr/>
          <p:nvPr/>
        </p:nvGrpSpPr>
        <p:grpSpPr>
          <a:xfrm>
            <a:off x="827115" y="2798183"/>
            <a:ext cx="3967544" cy="6158783"/>
            <a:chOff x="0" y="-133350"/>
            <a:chExt cx="5290058" cy="8211710"/>
          </a:xfrm>
        </p:grpSpPr>
        <p:sp>
          <p:nvSpPr>
            <p:cNvPr id="593" name="Google Shape;593;p25"/>
            <p:cNvSpPr/>
            <p:nvPr/>
          </p:nvSpPr>
          <p:spPr>
            <a:xfrm>
              <a:off x="0" y="0"/>
              <a:ext cx="5290058" cy="8078343"/>
            </a:xfrm>
            <a:custGeom>
              <a:rect b="b" l="l" r="r" t="t"/>
              <a:pathLst>
                <a:path extrusionOk="0" h="8078343" w="5290058">
                  <a:moveTo>
                    <a:pt x="12700" y="0"/>
                  </a:moveTo>
                  <a:lnTo>
                    <a:pt x="5277358" y="0"/>
                  </a:lnTo>
                  <a:cubicBezTo>
                    <a:pt x="5284343" y="0"/>
                    <a:pt x="5290058" y="5715"/>
                    <a:pt x="5290058" y="12700"/>
                  </a:cubicBezTo>
                  <a:lnTo>
                    <a:pt x="5290058" y="8065643"/>
                  </a:lnTo>
                  <a:cubicBezTo>
                    <a:pt x="5290058" y="8072628"/>
                    <a:pt x="5284343" y="8078343"/>
                    <a:pt x="5277358" y="8078343"/>
                  </a:cubicBezTo>
                  <a:lnTo>
                    <a:pt x="12700" y="8078343"/>
                  </a:lnTo>
                  <a:cubicBezTo>
                    <a:pt x="5715" y="8078343"/>
                    <a:pt x="0" y="8072628"/>
                    <a:pt x="0" y="806564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8065643"/>
                  </a:lnTo>
                  <a:lnTo>
                    <a:pt x="12700" y="8065643"/>
                  </a:lnTo>
                  <a:lnTo>
                    <a:pt x="12700" y="8052943"/>
                  </a:lnTo>
                  <a:lnTo>
                    <a:pt x="5277358" y="8052943"/>
                  </a:lnTo>
                  <a:lnTo>
                    <a:pt x="5277358" y="8065643"/>
                  </a:lnTo>
                  <a:lnTo>
                    <a:pt x="5264658" y="8065643"/>
                  </a:lnTo>
                  <a:lnTo>
                    <a:pt x="5264658" y="12700"/>
                  </a:lnTo>
                  <a:lnTo>
                    <a:pt x="5277358" y="12700"/>
                  </a:lnTo>
                  <a:lnTo>
                    <a:pt x="527735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5"/>
            <p:cNvSpPr txBox="1"/>
            <p:nvPr/>
          </p:nvSpPr>
          <p:spPr>
            <a:xfrm>
              <a:off x="0" y="-133350"/>
              <a:ext cx="5290040" cy="8211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5" name="Google Shape;595;p25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5"/>
          <p:cNvSpPr/>
          <p:nvPr/>
        </p:nvSpPr>
        <p:spPr>
          <a:xfrm>
            <a:off x="5142240" y="3115800"/>
            <a:ext cx="3859244" cy="236125"/>
          </a:xfrm>
          <a:custGeom>
            <a:rect b="b" l="l" r="r" t="t"/>
            <a:pathLst>
              <a:path extrusionOk="0" h="314833" w="5145659">
                <a:moveTo>
                  <a:pt x="0" y="0"/>
                </a:moveTo>
                <a:lnTo>
                  <a:pt x="5145659" y="0"/>
                </a:lnTo>
                <a:lnTo>
                  <a:pt x="5145659" y="314833"/>
                </a:lnTo>
                <a:lnTo>
                  <a:pt x="0" y="314833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5"/>
          <p:cNvSpPr/>
          <p:nvPr/>
        </p:nvSpPr>
        <p:spPr>
          <a:xfrm>
            <a:off x="9000000" y="62964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5"/>
          <p:cNvSpPr/>
          <p:nvPr/>
        </p:nvSpPr>
        <p:spPr>
          <a:xfrm>
            <a:off x="5649480" y="3304440"/>
            <a:ext cx="11608920" cy="5643000"/>
          </a:xfrm>
          <a:custGeom>
            <a:rect b="b" l="l" r="r" t="t"/>
            <a:pathLst>
              <a:path extrusionOk="0" h="5643000" w="11608920">
                <a:moveTo>
                  <a:pt x="0" y="0"/>
                </a:moveTo>
                <a:lnTo>
                  <a:pt x="11608920" y="0"/>
                </a:lnTo>
                <a:lnTo>
                  <a:pt x="1160892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5"/>
          <p:cNvSpPr/>
          <p:nvPr/>
        </p:nvSpPr>
        <p:spPr>
          <a:xfrm>
            <a:off x="5884560" y="3493440"/>
            <a:ext cx="11138440" cy="5301329"/>
          </a:xfrm>
          <a:custGeom>
            <a:rect b="b" l="l" r="r" t="t"/>
            <a:pathLst>
              <a:path extrusionOk="0" h="7068439" w="14851253">
                <a:moveTo>
                  <a:pt x="0" y="0"/>
                </a:moveTo>
                <a:lnTo>
                  <a:pt x="14851253" y="0"/>
                </a:lnTo>
                <a:lnTo>
                  <a:pt x="14851253" y="7068439"/>
                </a:lnTo>
                <a:lnTo>
                  <a:pt x="0" y="7068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8" r="-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5"/>
          <p:cNvSpPr/>
          <p:nvPr/>
        </p:nvSpPr>
        <p:spPr>
          <a:xfrm rot="5400000">
            <a:off x="7200723" y="2476472"/>
            <a:ext cx="487108" cy="3116485"/>
          </a:xfrm>
          <a:custGeom>
            <a:rect b="b" l="l" r="r" t="t"/>
            <a:pathLst>
              <a:path extrusionOk="0" h="4155313" w="649478">
                <a:moveTo>
                  <a:pt x="0" y="0"/>
                </a:moveTo>
                <a:lnTo>
                  <a:pt x="649478" y="0"/>
                </a:lnTo>
                <a:lnTo>
                  <a:pt x="649478" y="4155313"/>
                </a:lnTo>
                <a:lnTo>
                  <a:pt x="0" y="4155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6" r="-24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1" name="Google Shape;601;p25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2" name="Google Shape;602;p25"/>
          <p:cNvSpPr/>
          <p:nvPr/>
        </p:nvSpPr>
        <p:spPr>
          <a:xfrm>
            <a:off x="849240" y="2898196"/>
            <a:ext cx="4057600" cy="600551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7: Aqui você irá preencher os dados da sua empresa. Na parte de rendimento recebido será colocado o total do cálculo do rendimento tributável, previamente demonstrado.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25" title="Captura de tela 2025-11-20 1117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6"/>
          <p:cNvSpPr/>
          <p:nvPr/>
        </p:nvSpPr>
        <p:spPr>
          <a:xfrm>
            <a:off x="0" y="-1832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6"/>
          <p:cNvSpPr txBox="1"/>
          <p:nvPr/>
        </p:nvSpPr>
        <p:spPr>
          <a:xfrm>
            <a:off x="950040" y="41304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6"/>
          <p:cNvSpPr/>
          <p:nvPr/>
        </p:nvSpPr>
        <p:spPr>
          <a:xfrm>
            <a:off x="871920" y="2885760"/>
            <a:ext cx="3987737" cy="5565648"/>
          </a:xfrm>
          <a:custGeom>
            <a:rect b="b" l="l" r="r" t="t"/>
            <a:pathLst>
              <a:path extrusionOk="0" h="7420864" w="5316982">
                <a:moveTo>
                  <a:pt x="0" y="0"/>
                </a:moveTo>
                <a:lnTo>
                  <a:pt x="5316982" y="0"/>
                </a:lnTo>
                <a:lnTo>
                  <a:pt x="5316982" y="7420864"/>
                </a:lnTo>
                <a:lnTo>
                  <a:pt x="0" y="7420864"/>
                </a:lnTo>
                <a:close/>
              </a:path>
            </a:pathLst>
          </a:cu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/>
          <p:nvPr/>
        </p:nvSpPr>
        <p:spPr>
          <a:xfrm>
            <a:off x="858960" y="2870280"/>
            <a:ext cx="4013645" cy="5596223"/>
          </a:xfrm>
          <a:custGeom>
            <a:rect b="b" l="l" r="r" t="t"/>
            <a:pathLst>
              <a:path extrusionOk="0" h="7461631" w="5351526">
                <a:moveTo>
                  <a:pt x="17145" y="0"/>
                </a:moveTo>
                <a:lnTo>
                  <a:pt x="5334381" y="0"/>
                </a:lnTo>
                <a:cubicBezTo>
                  <a:pt x="5343906" y="0"/>
                  <a:pt x="5351526" y="9144"/>
                  <a:pt x="5351526" y="20320"/>
                </a:cubicBezTo>
                <a:lnTo>
                  <a:pt x="5351526" y="7441184"/>
                </a:lnTo>
                <a:cubicBezTo>
                  <a:pt x="5351526" y="7452487"/>
                  <a:pt x="5343779" y="7461503"/>
                  <a:pt x="5334381" y="7461503"/>
                </a:cubicBezTo>
                <a:lnTo>
                  <a:pt x="17145" y="7461503"/>
                </a:lnTo>
                <a:cubicBezTo>
                  <a:pt x="7747" y="7461631"/>
                  <a:pt x="0" y="7452487"/>
                  <a:pt x="0" y="7441184"/>
                </a:cubicBezTo>
                <a:lnTo>
                  <a:pt x="0" y="20320"/>
                </a:lnTo>
                <a:cubicBezTo>
                  <a:pt x="0" y="9144"/>
                  <a:pt x="7747" y="0"/>
                  <a:pt x="17145" y="0"/>
                </a:cubicBezTo>
                <a:moveTo>
                  <a:pt x="17145" y="40767"/>
                </a:moveTo>
                <a:lnTo>
                  <a:pt x="17145" y="20320"/>
                </a:lnTo>
                <a:lnTo>
                  <a:pt x="34417" y="20320"/>
                </a:lnTo>
                <a:lnTo>
                  <a:pt x="34417" y="7441184"/>
                </a:lnTo>
                <a:lnTo>
                  <a:pt x="17145" y="7441184"/>
                </a:lnTo>
                <a:lnTo>
                  <a:pt x="17145" y="7420864"/>
                </a:lnTo>
                <a:lnTo>
                  <a:pt x="5334381" y="7420864"/>
                </a:lnTo>
                <a:lnTo>
                  <a:pt x="5334381" y="7441184"/>
                </a:lnTo>
                <a:lnTo>
                  <a:pt x="5317236" y="7441184"/>
                </a:lnTo>
                <a:lnTo>
                  <a:pt x="5317236" y="20320"/>
                </a:lnTo>
                <a:lnTo>
                  <a:pt x="5334381" y="20320"/>
                </a:lnTo>
                <a:lnTo>
                  <a:pt x="5334381" y="40767"/>
                </a:lnTo>
                <a:lnTo>
                  <a:pt x="17145" y="4076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26"/>
          <p:cNvGrpSpPr/>
          <p:nvPr/>
        </p:nvGrpSpPr>
        <p:grpSpPr>
          <a:xfrm>
            <a:off x="849435" y="2753903"/>
            <a:ext cx="4032695" cy="5684662"/>
            <a:chOff x="0" y="-133350"/>
            <a:chExt cx="5376926" cy="7579550"/>
          </a:xfrm>
        </p:grpSpPr>
        <p:sp>
          <p:nvSpPr>
            <p:cNvPr id="618" name="Google Shape;618;p26"/>
            <p:cNvSpPr/>
            <p:nvPr/>
          </p:nvSpPr>
          <p:spPr>
            <a:xfrm>
              <a:off x="0" y="0"/>
              <a:ext cx="5376926" cy="7446137"/>
            </a:xfrm>
            <a:custGeom>
              <a:rect b="b" l="l" r="r" t="t"/>
              <a:pathLst>
                <a:path extrusionOk="0" h="7446137" w="5376926">
                  <a:moveTo>
                    <a:pt x="12700" y="0"/>
                  </a:moveTo>
                  <a:lnTo>
                    <a:pt x="5364226" y="0"/>
                  </a:lnTo>
                  <a:cubicBezTo>
                    <a:pt x="5371211" y="0"/>
                    <a:pt x="5376926" y="5715"/>
                    <a:pt x="5376926" y="12700"/>
                  </a:cubicBezTo>
                  <a:lnTo>
                    <a:pt x="5376926" y="7433437"/>
                  </a:lnTo>
                  <a:cubicBezTo>
                    <a:pt x="5376926" y="7440422"/>
                    <a:pt x="5371211" y="7446137"/>
                    <a:pt x="5364226" y="7446137"/>
                  </a:cubicBezTo>
                  <a:lnTo>
                    <a:pt x="12700" y="7446137"/>
                  </a:lnTo>
                  <a:cubicBezTo>
                    <a:pt x="5715" y="7446137"/>
                    <a:pt x="0" y="7440422"/>
                    <a:pt x="0" y="74334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7433437"/>
                  </a:lnTo>
                  <a:lnTo>
                    <a:pt x="12700" y="7433437"/>
                  </a:lnTo>
                  <a:lnTo>
                    <a:pt x="12700" y="7420737"/>
                  </a:lnTo>
                  <a:lnTo>
                    <a:pt x="5364226" y="7420737"/>
                  </a:lnTo>
                  <a:lnTo>
                    <a:pt x="5364226" y="7433437"/>
                  </a:lnTo>
                  <a:lnTo>
                    <a:pt x="5351526" y="7433437"/>
                  </a:lnTo>
                  <a:lnTo>
                    <a:pt x="5351526" y="12700"/>
                  </a:lnTo>
                  <a:lnTo>
                    <a:pt x="5364226" y="12700"/>
                  </a:lnTo>
                  <a:lnTo>
                    <a:pt x="5364226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6"/>
            <p:cNvSpPr txBox="1"/>
            <p:nvPr/>
          </p:nvSpPr>
          <p:spPr>
            <a:xfrm>
              <a:off x="0" y="-133350"/>
              <a:ext cx="5376920" cy="7579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40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1A1B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67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1A1B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40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1A1B17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67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1A1B1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26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6"/>
          <p:cNvSpPr/>
          <p:nvPr/>
        </p:nvSpPr>
        <p:spPr>
          <a:xfrm>
            <a:off x="5142240" y="3115800"/>
            <a:ext cx="3859244" cy="236125"/>
          </a:xfrm>
          <a:custGeom>
            <a:rect b="b" l="l" r="r" t="t"/>
            <a:pathLst>
              <a:path extrusionOk="0" h="314833" w="5145659">
                <a:moveTo>
                  <a:pt x="0" y="0"/>
                </a:moveTo>
                <a:lnTo>
                  <a:pt x="5145659" y="0"/>
                </a:lnTo>
                <a:lnTo>
                  <a:pt x="5145659" y="314833"/>
                </a:lnTo>
                <a:lnTo>
                  <a:pt x="0" y="314833"/>
                </a:lnTo>
                <a:close/>
              </a:path>
            </a:pathLst>
          </a:custGeom>
          <a:solidFill>
            <a:srgbClr val="EEECE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6"/>
          <p:cNvSpPr/>
          <p:nvPr/>
        </p:nvSpPr>
        <p:spPr>
          <a:xfrm>
            <a:off x="5648760" y="3362400"/>
            <a:ext cx="2392966" cy="344138"/>
          </a:xfrm>
          <a:custGeom>
            <a:rect b="b" l="l" r="r" t="t"/>
            <a:pathLst>
              <a:path extrusionOk="0" h="458851" w="3190621">
                <a:moveTo>
                  <a:pt x="0" y="0"/>
                </a:moveTo>
                <a:lnTo>
                  <a:pt x="3190621" y="0"/>
                </a:lnTo>
                <a:lnTo>
                  <a:pt x="3190621" y="458851"/>
                </a:lnTo>
                <a:lnTo>
                  <a:pt x="0" y="45885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6"/>
          <p:cNvSpPr/>
          <p:nvPr/>
        </p:nvSpPr>
        <p:spPr>
          <a:xfrm>
            <a:off x="8847720" y="80964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5648760" y="3304440"/>
            <a:ext cx="11644920" cy="5643000"/>
          </a:xfrm>
          <a:custGeom>
            <a:rect b="b" l="l" r="r" t="t"/>
            <a:pathLst>
              <a:path extrusionOk="0" h="5643000" w="11644920">
                <a:moveTo>
                  <a:pt x="0" y="0"/>
                </a:moveTo>
                <a:lnTo>
                  <a:pt x="11644920" y="0"/>
                </a:lnTo>
                <a:lnTo>
                  <a:pt x="1164492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26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6" name="Google Shape;626;p26"/>
          <p:cNvSpPr/>
          <p:nvPr/>
        </p:nvSpPr>
        <p:spPr>
          <a:xfrm>
            <a:off x="5648760" y="3340800"/>
            <a:ext cx="4800240" cy="2685600"/>
          </a:xfrm>
          <a:custGeom>
            <a:rect b="b" l="l" r="r" t="t"/>
            <a:pathLst>
              <a:path extrusionOk="0" h="2685600" w="4800240">
                <a:moveTo>
                  <a:pt x="0" y="0"/>
                </a:moveTo>
                <a:lnTo>
                  <a:pt x="4800240" y="0"/>
                </a:lnTo>
                <a:lnTo>
                  <a:pt x="4800240" y="2685600"/>
                </a:lnTo>
                <a:lnTo>
                  <a:pt x="0" y="2685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5648760" y="6026760"/>
            <a:ext cx="5870880" cy="2920680"/>
          </a:xfrm>
          <a:custGeom>
            <a:rect b="b" l="l" r="r" t="t"/>
            <a:pathLst>
              <a:path extrusionOk="0" h="2920680" w="5870880">
                <a:moveTo>
                  <a:pt x="0" y="0"/>
                </a:moveTo>
                <a:lnTo>
                  <a:pt x="5870880" y="0"/>
                </a:lnTo>
                <a:lnTo>
                  <a:pt x="5870880" y="2920680"/>
                </a:lnTo>
                <a:lnTo>
                  <a:pt x="0" y="2920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2612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6"/>
          <p:cNvSpPr/>
          <p:nvPr/>
        </p:nvSpPr>
        <p:spPr>
          <a:xfrm>
            <a:off x="10470600" y="3367278"/>
            <a:ext cx="6830280" cy="2774160"/>
          </a:xfrm>
          <a:custGeom>
            <a:rect b="b" l="l" r="r" t="t"/>
            <a:pathLst>
              <a:path extrusionOk="0" h="2774160" w="6830280">
                <a:moveTo>
                  <a:pt x="0" y="0"/>
                </a:moveTo>
                <a:lnTo>
                  <a:pt x="6830280" y="0"/>
                </a:lnTo>
                <a:lnTo>
                  <a:pt x="6830280" y="2774160"/>
                </a:lnTo>
                <a:lnTo>
                  <a:pt x="0" y="2774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3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11520000" y="6120000"/>
            <a:ext cx="2339640" cy="2827440"/>
          </a:xfrm>
          <a:custGeom>
            <a:rect b="b" l="l" r="r" t="t"/>
            <a:pathLst>
              <a:path extrusionOk="0" h="2827440" w="2339640">
                <a:moveTo>
                  <a:pt x="0" y="0"/>
                </a:moveTo>
                <a:lnTo>
                  <a:pt x="2339640" y="0"/>
                </a:lnTo>
                <a:lnTo>
                  <a:pt x="2339640" y="2827440"/>
                </a:lnTo>
                <a:lnTo>
                  <a:pt x="0" y="2827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150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13860000" y="6120000"/>
            <a:ext cx="3433680" cy="2827440"/>
          </a:xfrm>
          <a:custGeom>
            <a:rect b="b" l="l" r="r" t="t"/>
            <a:pathLst>
              <a:path extrusionOk="0" h="2827440" w="3433680">
                <a:moveTo>
                  <a:pt x="0" y="0"/>
                </a:moveTo>
                <a:lnTo>
                  <a:pt x="3433680" y="0"/>
                </a:lnTo>
                <a:lnTo>
                  <a:pt x="3433680" y="2827440"/>
                </a:lnTo>
                <a:lnTo>
                  <a:pt x="0" y="2827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4401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6"/>
          <p:cNvSpPr/>
          <p:nvPr/>
        </p:nvSpPr>
        <p:spPr>
          <a:xfrm flipH="1" rot="10800000">
            <a:off x="5670720" y="3113922"/>
            <a:ext cx="11608920" cy="190157"/>
          </a:xfrm>
          <a:custGeom>
            <a:rect b="b" l="l" r="r" t="t"/>
            <a:pathLst>
              <a:path extrusionOk="0" h="5643000" w="11608920">
                <a:moveTo>
                  <a:pt x="0" y="0"/>
                </a:moveTo>
                <a:lnTo>
                  <a:pt x="11608920" y="0"/>
                </a:lnTo>
                <a:lnTo>
                  <a:pt x="1160892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6"/>
          <p:cNvSpPr/>
          <p:nvPr/>
        </p:nvSpPr>
        <p:spPr>
          <a:xfrm flipH="1" rot="10800000">
            <a:off x="5649480" y="8983800"/>
            <a:ext cx="11630160" cy="152280"/>
          </a:xfrm>
          <a:custGeom>
            <a:rect b="b" l="l" r="r" t="t"/>
            <a:pathLst>
              <a:path extrusionOk="0" h="5643000" w="11608920">
                <a:moveTo>
                  <a:pt x="0" y="0"/>
                </a:moveTo>
                <a:lnTo>
                  <a:pt x="11608920" y="0"/>
                </a:lnTo>
                <a:lnTo>
                  <a:pt x="1160892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6"/>
          <p:cNvSpPr/>
          <p:nvPr/>
        </p:nvSpPr>
        <p:spPr>
          <a:xfrm flipH="1" rot="5400000">
            <a:off x="2646065" y="6094144"/>
            <a:ext cx="6022158" cy="61714"/>
          </a:xfrm>
          <a:custGeom>
            <a:rect b="b" l="l" r="r" t="t"/>
            <a:pathLst>
              <a:path extrusionOk="0" h="5643000" w="11608920">
                <a:moveTo>
                  <a:pt x="0" y="0"/>
                </a:moveTo>
                <a:lnTo>
                  <a:pt x="11608920" y="0"/>
                </a:lnTo>
                <a:lnTo>
                  <a:pt x="1160892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6"/>
          <p:cNvSpPr/>
          <p:nvPr/>
        </p:nvSpPr>
        <p:spPr>
          <a:xfrm rot="-5400000">
            <a:off x="14328372" y="6123091"/>
            <a:ext cx="5964259" cy="61717"/>
          </a:xfrm>
          <a:custGeom>
            <a:rect b="b" l="l" r="r" t="t"/>
            <a:pathLst>
              <a:path extrusionOk="0" h="5643000" w="11608920">
                <a:moveTo>
                  <a:pt x="0" y="0"/>
                </a:moveTo>
                <a:lnTo>
                  <a:pt x="11608920" y="0"/>
                </a:lnTo>
                <a:lnTo>
                  <a:pt x="11608920" y="5643000"/>
                </a:lnTo>
                <a:lnTo>
                  <a:pt x="0" y="5643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6"/>
          <p:cNvSpPr/>
          <p:nvPr/>
        </p:nvSpPr>
        <p:spPr>
          <a:xfrm>
            <a:off x="871915" y="2853915"/>
            <a:ext cx="3987736" cy="558460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8: Após o passo anterior, você irá voltar para a aba inicial, clicar em rendimentos, então clicar no símbolo de mais, após isso clicar em “isentos e não tributáveis” e procurar pela numeração 13.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p26" title="Captura de tela 2025-11-20 11170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520022" y="287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DD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7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7"/>
          <p:cNvSpPr/>
          <p:nvPr/>
        </p:nvSpPr>
        <p:spPr>
          <a:xfrm>
            <a:off x="0" y="0"/>
            <a:ext cx="18282285" cy="10285952"/>
          </a:xfrm>
          <a:custGeom>
            <a:rect b="b" l="l" r="r" t="t"/>
            <a:pathLst>
              <a:path extrusionOk="0" h="13714603" w="24376380">
                <a:moveTo>
                  <a:pt x="0" y="0"/>
                </a:moveTo>
                <a:lnTo>
                  <a:pt x="24376380" y="0"/>
                </a:lnTo>
                <a:lnTo>
                  <a:pt x="24376380" y="13714603"/>
                </a:lnTo>
                <a:lnTo>
                  <a:pt x="0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7"/>
          <p:cNvSpPr txBox="1"/>
          <p:nvPr/>
        </p:nvSpPr>
        <p:spPr>
          <a:xfrm>
            <a:off x="969120" y="449400"/>
            <a:ext cx="16344000" cy="1409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5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r>
              <a:rPr b="1" i="0" lang="en-US" sz="8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Passo a passo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7"/>
          <p:cNvSpPr/>
          <p:nvPr/>
        </p:nvSpPr>
        <p:spPr>
          <a:xfrm>
            <a:off x="1181720" y="2754195"/>
            <a:ext cx="7381770" cy="3903810"/>
          </a:xfrm>
          <a:custGeom>
            <a:rect b="b" l="l" r="r" t="t"/>
            <a:pathLst>
              <a:path extrusionOk="0" h="3903810" w="7381770">
                <a:moveTo>
                  <a:pt x="0" y="0"/>
                </a:moveTo>
                <a:lnTo>
                  <a:pt x="7381770" y="0"/>
                </a:lnTo>
                <a:lnTo>
                  <a:pt x="7381770" y="3903810"/>
                </a:lnTo>
                <a:lnTo>
                  <a:pt x="0" y="3903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9" name="Google Shape;649;p27"/>
          <p:cNvGrpSpPr/>
          <p:nvPr/>
        </p:nvGrpSpPr>
        <p:grpSpPr>
          <a:xfrm>
            <a:off x="1181715" y="2754195"/>
            <a:ext cx="8184405" cy="4654087"/>
            <a:chOff x="0" y="0"/>
            <a:chExt cx="10912539" cy="6205449"/>
          </a:xfrm>
        </p:grpSpPr>
        <p:sp>
          <p:nvSpPr>
            <p:cNvPr id="650" name="Google Shape;650;p27"/>
            <p:cNvSpPr/>
            <p:nvPr/>
          </p:nvSpPr>
          <p:spPr>
            <a:xfrm>
              <a:off x="0" y="0"/>
              <a:ext cx="9842373" cy="5205095"/>
            </a:xfrm>
            <a:custGeom>
              <a:rect b="b" l="l" r="r" t="t"/>
              <a:pathLst>
                <a:path extrusionOk="0" h="5205095" w="9842373">
                  <a:moveTo>
                    <a:pt x="12700" y="0"/>
                  </a:moveTo>
                  <a:lnTo>
                    <a:pt x="9829673" y="0"/>
                  </a:lnTo>
                  <a:cubicBezTo>
                    <a:pt x="9836658" y="0"/>
                    <a:pt x="9842373" y="5715"/>
                    <a:pt x="9842373" y="12700"/>
                  </a:cubicBezTo>
                  <a:lnTo>
                    <a:pt x="9842373" y="5192395"/>
                  </a:lnTo>
                  <a:cubicBezTo>
                    <a:pt x="9842373" y="5199380"/>
                    <a:pt x="9836658" y="5205095"/>
                    <a:pt x="9829673" y="5205095"/>
                  </a:cubicBezTo>
                  <a:lnTo>
                    <a:pt x="12700" y="5205095"/>
                  </a:lnTo>
                  <a:cubicBezTo>
                    <a:pt x="5715" y="5205095"/>
                    <a:pt x="0" y="5199380"/>
                    <a:pt x="0" y="5192395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192395"/>
                  </a:lnTo>
                  <a:lnTo>
                    <a:pt x="12700" y="5192395"/>
                  </a:lnTo>
                  <a:lnTo>
                    <a:pt x="12700" y="5179695"/>
                  </a:lnTo>
                  <a:lnTo>
                    <a:pt x="9829673" y="5179695"/>
                  </a:lnTo>
                  <a:lnTo>
                    <a:pt x="9829673" y="5192395"/>
                  </a:lnTo>
                  <a:lnTo>
                    <a:pt x="9816973" y="5192395"/>
                  </a:lnTo>
                  <a:lnTo>
                    <a:pt x="9816973" y="12700"/>
                  </a:lnTo>
                  <a:lnTo>
                    <a:pt x="9829673" y="12700"/>
                  </a:lnTo>
                  <a:lnTo>
                    <a:pt x="9829673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7"/>
            <p:cNvSpPr txBox="1"/>
            <p:nvPr/>
          </p:nvSpPr>
          <p:spPr>
            <a:xfrm>
              <a:off x="1070179" y="867019"/>
              <a:ext cx="9842360" cy="5338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just">
                <a:lnSpc>
                  <a:spcPct val="14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2" name="Google Shape;652;p27"/>
          <p:cNvSpPr/>
          <p:nvPr/>
        </p:nvSpPr>
        <p:spPr>
          <a:xfrm>
            <a:off x="-124200" y="2880"/>
            <a:ext cx="451771" cy="10372344"/>
          </a:xfrm>
          <a:custGeom>
            <a:rect b="b" l="l" r="r" t="t"/>
            <a:pathLst>
              <a:path extrusionOk="0" h="13829792" w="602361">
                <a:moveTo>
                  <a:pt x="0" y="0"/>
                </a:moveTo>
                <a:lnTo>
                  <a:pt x="602361" y="0"/>
                </a:lnTo>
                <a:lnTo>
                  <a:pt x="602361" y="13829792"/>
                </a:lnTo>
                <a:lnTo>
                  <a:pt x="0" y="13829792"/>
                </a:lnTo>
                <a:close/>
              </a:path>
            </a:pathLst>
          </a:custGeom>
          <a:solidFill>
            <a:srgbClr val="5F49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7"/>
          <p:cNvSpPr/>
          <p:nvPr/>
        </p:nvSpPr>
        <p:spPr>
          <a:xfrm>
            <a:off x="9000000" y="525600"/>
            <a:ext cx="1951958" cy="1349978"/>
          </a:xfrm>
          <a:custGeom>
            <a:rect b="b" l="l" r="r" t="t"/>
            <a:pathLst>
              <a:path extrusionOk="0" h="1799971" w="2602611">
                <a:moveTo>
                  <a:pt x="0" y="0"/>
                </a:moveTo>
                <a:lnTo>
                  <a:pt x="2602611" y="0"/>
                </a:lnTo>
                <a:lnTo>
                  <a:pt x="2602611" y="1799971"/>
                </a:lnTo>
                <a:lnTo>
                  <a:pt x="0" y="1799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" l="0" r="0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7"/>
          <p:cNvSpPr/>
          <p:nvPr/>
        </p:nvSpPr>
        <p:spPr>
          <a:xfrm>
            <a:off x="10293120" y="2547720"/>
            <a:ext cx="5363640" cy="6793560"/>
          </a:xfrm>
          <a:custGeom>
            <a:rect b="b" l="l" r="r" t="t"/>
            <a:pathLst>
              <a:path extrusionOk="0" h="6793560" w="5363640">
                <a:moveTo>
                  <a:pt x="0" y="0"/>
                </a:moveTo>
                <a:lnTo>
                  <a:pt x="5363640" y="0"/>
                </a:lnTo>
                <a:lnTo>
                  <a:pt x="5363640" y="6793560"/>
                </a:lnTo>
                <a:lnTo>
                  <a:pt x="0" y="6793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7"/>
          <p:cNvSpPr/>
          <p:nvPr/>
        </p:nvSpPr>
        <p:spPr>
          <a:xfrm>
            <a:off x="10478520" y="2770920"/>
            <a:ext cx="4993196" cy="6370606"/>
          </a:xfrm>
          <a:custGeom>
            <a:rect b="b" l="l" r="r" t="t"/>
            <a:pathLst>
              <a:path extrusionOk="0" h="8494141" w="6657594">
                <a:moveTo>
                  <a:pt x="0" y="0"/>
                </a:moveTo>
                <a:lnTo>
                  <a:pt x="6657594" y="0"/>
                </a:lnTo>
                <a:lnTo>
                  <a:pt x="6657594" y="8494141"/>
                </a:lnTo>
                <a:lnTo>
                  <a:pt x="0" y="8494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3" l="0" r="0" t="-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6" name="Google Shape;656;p27"/>
          <p:cNvCxnSpPr/>
          <p:nvPr/>
        </p:nvCxnSpPr>
        <p:spPr>
          <a:xfrm rot="11727">
            <a:off x="826900" y="2444955"/>
            <a:ext cx="17078439" cy="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7" name="Google Shape;657;p27"/>
          <p:cNvSpPr/>
          <p:nvPr/>
        </p:nvSpPr>
        <p:spPr>
          <a:xfrm>
            <a:off x="1177048" y="2754195"/>
            <a:ext cx="7386447" cy="3903821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Passo 9:  Daqui você poderá seguir com o seu IRPF normalmente, adicionado seus bens e dívidas, renda variável, todos os dados solicitados. Após finalizar sua declaração aperte em entregar e finalize  sua declaração.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27" title="Captura de tela 2025-11-20 1117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471722" y="287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/>
          <p:nvPr/>
        </p:nvSpPr>
        <p:spPr>
          <a:xfrm>
            <a:off x="1048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28"/>
          <p:cNvCxnSpPr/>
          <p:nvPr/>
        </p:nvCxnSpPr>
        <p:spPr>
          <a:xfrm rot="10784884">
            <a:off x="2345531" y="2461515"/>
            <a:ext cx="13338819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9" name="Google Shape;669;p28"/>
          <p:cNvSpPr/>
          <p:nvPr/>
        </p:nvSpPr>
        <p:spPr>
          <a:xfrm>
            <a:off x="13444380" y="6961148"/>
            <a:ext cx="4426920" cy="3156480"/>
          </a:xfrm>
          <a:custGeom>
            <a:rect b="b" l="l" r="r" t="t"/>
            <a:pathLst>
              <a:path extrusionOk="0" h="3156480" w="4426920">
                <a:moveTo>
                  <a:pt x="0" y="0"/>
                </a:moveTo>
                <a:lnTo>
                  <a:pt x="4426920" y="0"/>
                </a:lnTo>
                <a:lnTo>
                  <a:pt x="4426920" y="3156480"/>
                </a:lnTo>
                <a:lnTo>
                  <a:pt x="0" y="3156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649" l="-15278" r="-11409" t="-246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8"/>
          <p:cNvSpPr/>
          <p:nvPr/>
        </p:nvSpPr>
        <p:spPr>
          <a:xfrm>
            <a:off x="1280476" y="5468129"/>
            <a:ext cx="430244" cy="456438"/>
          </a:xfrm>
          <a:custGeom>
            <a:rect b="b" l="l" r="r" t="t"/>
            <a:pathLst>
              <a:path extrusionOk="0" h="608584" w="573659">
                <a:moveTo>
                  <a:pt x="0" y="0"/>
                </a:moveTo>
                <a:lnTo>
                  <a:pt x="573659" y="0"/>
                </a:lnTo>
                <a:lnTo>
                  <a:pt x="573659" y="608584"/>
                </a:lnTo>
                <a:lnTo>
                  <a:pt x="0" y="60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" l="-4819" r="-48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8"/>
          <p:cNvSpPr/>
          <p:nvPr/>
        </p:nvSpPr>
        <p:spPr>
          <a:xfrm>
            <a:off x="1280476" y="4069507"/>
            <a:ext cx="430244" cy="456438"/>
          </a:xfrm>
          <a:custGeom>
            <a:rect b="b" l="l" r="r" t="t"/>
            <a:pathLst>
              <a:path extrusionOk="0" h="608584" w="573659">
                <a:moveTo>
                  <a:pt x="0" y="0"/>
                </a:moveTo>
                <a:lnTo>
                  <a:pt x="573659" y="0"/>
                </a:lnTo>
                <a:lnTo>
                  <a:pt x="573659" y="608584"/>
                </a:lnTo>
                <a:lnTo>
                  <a:pt x="0" y="60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" l="-4819" r="-48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8"/>
          <p:cNvSpPr/>
          <p:nvPr/>
        </p:nvSpPr>
        <p:spPr>
          <a:xfrm>
            <a:off x="1373760" y="2782440"/>
            <a:ext cx="430244" cy="456438"/>
          </a:xfrm>
          <a:custGeom>
            <a:rect b="b" l="l" r="r" t="t"/>
            <a:pathLst>
              <a:path extrusionOk="0" h="608584" w="573659">
                <a:moveTo>
                  <a:pt x="0" y="0"/>
                </a:moveTo>
                <a:lnTo>
                  <a:pt x="573659" y="0"/>
                </a:lnTo>
                <a:lnTo>
                  <a:pt x="573659" y="608584"/>
                </a:lnTo>
                <a:lnTo>
                  <a:pt x="0" y="608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" l="-4819" r="-480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8"/>
          <p:cNvSpPr txBox="1"/>
          <p:nvPr/>
        </p:nvSpPr>
        <p:spPr>
          <a:xfrm>
            <a:off x="207720" y="1636720"/>
            <a:ext cx="1691532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4 ERROS QUE VOCÊ NÃO PODE COMETER 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8"/>
          <p:cNvSpPr txBox="1"/>
          <p:nvPr/>
        </p:nvSpPr>
        <p:spPr>
          <a:xfrm>
            <a:off x="2047680" y="2662380"/>
            <a:ext cx="15246000" cy="3914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 Inconsistência de informações:</a:t>
            </a: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inconsistência de dados no cruzamento das informações pode fazer o contribuinte cair na malha fina</a:t>
            </a:r>
            <a:r>
              <a:rPr b="0" i="0" lang="en-US" sz="3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8"/>
          <p:cNvSpPr txBox="1"/>
          <p:nvPr/>
        </p:nvSpPr>
        <p:spPr>
          <a:xfrm>
            <a:off x="2039963" y="4023316"/>
            <a:ext cx="1551060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 Atribuição de valor ao bem:</a:t>
            </a: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valor que você declara sobre um bem móvel ou imóvel não precisa ser atualizado pelo preço atual do mercado.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8"/>
          <p:cNvSpPr txBox="1"/>
          <p:nvPr/>
        </p:nvSpPr>
        <p:spPr>
          <a:xfrm>
            <a:off x="1938314" y="5419264"/>
            <a:ext cx="1551060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 Gastos com dependente:</a:t>
            </a: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dependente incluído na declaração deve ter o CPF informado á Receita e tudo que ele receber como rendimento.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28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2721208" y="8777622"/>
            <a:ext cx="2069864" cy="1413061"/>
          </a:xfrm>
          <a:custGeom>
            <a:rect b="b" l="l" r="r" t="t"/>
            <a:pathLst>
              <a:path extrusionOk="0" h="2849245" w="4173601">
                <a:moveTo>
                  <a:pt x="0" y="0"/>
                </a:moveTo>
                <a:lnTo>
                  <a:pt x="4173601" y="0"/>
                </a:lnTo>
                <a:lnTo>
                  <a:pt x="4173601" y="2849245"/>
                </a:lnTo>
                <a:lnTo>
                  <a:pt x="0" y="2849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0" l="0" r="0" t="-1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55000" y="8427162"/>
            <a:ext cx="1659929" cy="2114019"/>
          </a:xfrm>
          <a:custGeom>
            <a:rect b="b" l="l" r="r" t="t"/>
            <a:pathLst>
              <a:path extrusionOk="0" h="4326763" w="3397377">
                <a:moveTo>
                  <a:pt x="0" y="0"/>
                </a:moveTo>
                <a:lnTo>
                  <a:pt x="3397377" y="0"/>
                </a:lnTo>
                <a:lnTo>
                  <a:pt x="3397377" y="4326763"/>
                </a:lnTo>
                <a:lnTo>
                  <a:pt x="0" y="4326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" r="-5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855000" y="129330"/>
            <a:ext cx="513684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Contato: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acenoturnoufal@gmail.com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ace1contabeis@gmail.com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855000" y="159417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Alícia C. A. Cardoso​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alicia.cardoso@feac.ufal.br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98205-8074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855000" y="3017610"/>
            <a:ext cx="493164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Andressa G. Batista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andressa.batista@feac.ufal.br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(87) 99659-7925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4386240" y="179370"/>
            <a:ext cx="45648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Diego Almeida da Silva​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diego.almeida@feac.ufal.br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99836-4706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4336200" y="302445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Maria Vitória Santos de Oliveira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maria.oliveira1@feac.ufal.br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98893-9520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4158720" y="573885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Mickaela S. de Araujo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mickaela.araujo@feac.ufal.br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99944-1283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4255920" y="4477050"/>
            <a:ext cx="493164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Mateus Gomes Viana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mateus.viana@feac.ufal.br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98804-8581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7805520" y="573525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Yasmin M. G. da Silva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yasmin.goncalves@feac.ufal.br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99365-2878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 rot="10800000">
            <a:off x="-328322" y="-43568"/>
            <a:ext cx="566642" cy="10337768"/>
          </a:xfrm>
          <a:custGeom>
            <a:rect b="b" l="l" r="r" t="t"/>
            <a:pathLst>
              <a:path extrusionOk="0" h="13783690" w="755523">
                <a:moveTo>
                  <a:pt x="0" y="0"/>
                </a:moveTo>
                <a:lnTo>
                  <a:pt x="755523" y="0"/>
                </a:lnTo>
                <a:lnTo>
                  <a:pt x="755523" y="13783690"/>
                </a:lnTo>
                <a:lnTo>
                  <a:pt x="0" y="13783690"/>
                </a:lnTo>
                <a:close/>
              </a:path>
            </a:pathLst>
          </a:custGeom>
          <a:solidFill>
            <a:srgbClr val="99E30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4385520" y="159381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Lais F. O. de Melo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lais.melo@feac.ufal.br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98868-5375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7919640" y="448245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Victoria da Anunciação Carvalho </a:t>
            </a:r>
            <a:r>
              <a:rPr b="0" i="0" lang="en-US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</a:rPr>
              <a:t>victoria.carvalho@feac.ufal.br</a:t>
            </a:r>
            <a:r>
              <a:rPr b="0" i="0" lang="en-US" sz="20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99844-8334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7801560" y="182610"/>
            <a:ext cx="4931640" cy="109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Jesimiel Cláudio Lins de Oliveira </a:t>
            </a:r>
            <a:r>
              <a:rPr b="0" i="0" lang="en-US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Jesimiel.oliveira@feac.ufal.br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99355-5949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7919640" y="159777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Paulo César Rodrigues Rocha </a:t>
            </a:r>
            <a:r>
              <a:rPr b="0" i="0" lang="en-US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paulo.rocha@feac.ufal.br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99936-8733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8176680" y="3013290"/>
            <a:ext cx="4931640" cy="109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Rayssa Carnaúba Amorim </a:t>
            </a:r>
            <a:r>
              <a:rPr b="0" i="0" lang="en-US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rayssa.amorim@feac.ufal.br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99976-3709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 txBox="1"/>
          <p:nvPr/>
        </p:nvSpPr>
        <p:spPr>
          <a:xfrm>
            <a:off x="789840" y="4606935"/>
            <a:ext cx="3450240" cy="933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Alda Maria Guilherme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alda.guilherme@feac.ufal.br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99692-7374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771840" y="5700975"/>
            <a:ext cx="6687000" cy="933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Delyne Maria do N. Santos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delyne.santos@feac.ufal.br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99611-5457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/>
          <p:nvPr/>
        </p:nvSpPr>
        <p:spPr>
          <a:xfrm>
            <a:off x="12346920" y="17469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David de Souza Ferreira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david.ferreira@feac.ufal.br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99369-5278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12346920" y="158049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Samuel Nascimento da Silva Santos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samuel.santos1@feac.ufal.br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98222-7180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12346920" y="2985930"/>
            <a:ext cx="4802400" cy="115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Yago Matheus Rodrigues dos Santos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yago.rodrigues@feac.ufal.br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3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+55 (82) 99323-2692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" title="Captura de tela 2025-11-20 111704.png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178797" y="877472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9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7" name="Google Shape;687;p29"/>
          <p:cNvCxnSpPr/>
          <p:nvPr/>
        </p:nvCxnSpPr>
        <p:spPr>
          <a:xfrm rot="10784977">
            <a:off x="2345531" y="2461335"/>
            <a:ext cx="13338817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8" name="Google Shape;688;p29"/>
          <p:cNvSpPr txBox="1"/>
          <p:nvPr/>
        </p:nvSpPr>
        <p:spPr>
          <a:xfrm>
            <a:off x="2450880" y="2771040"/>
            <a:ext cx="13385520" cy="7002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3200" lvl="2" marL="56880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Cerca de 31,9 milhões de brasileiros declaram  Imposto de Renda, como pessoas físicas, todos os anos;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56880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É de extrema importância saber o que te leva a declarar  seu IRPF e como fazer isso;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56880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Somente é necessária a adição da sua receita líquida e da parcela isenta e não tributável;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2" marL="56880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⚬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Esperamos que o presente documento tenha  contribuído para todos  os microempreendedores  individuais e estudantes que procuram entender mais  sobre o assunto.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950" lvl="2" marL="248850" marR="0" rtl="0" algn="just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950" lvl="2" marL="248850" marR="0" rtl="0" algn="just">
              <a:lnSpc>
                <a:spcPct val="6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9" name="Google Shape;689;p29"/>
          <p:cNvSpPr/>
          <p:nvPr/>
        </p:nvSpPr>
        <p:spPr>
          <a:xfrm>
            <a:off x="7081560" y="402120"/>
            <a:ext cx="2061401" cy="2077212"/>
          </a:xfrm>
          <a:custGeom>
            <a:rect b="b" l="l" r="r" t="t"/>
            <a:pathLst>
              <a:path extrusionOk="0" h="2769616" w="2748534">
                <a:moveTo>
                  <a:pt x="0" y="0"/>
                </a:moveTo>
                <a:lnTo>
                  <a:pt x="2748534" y="0"/>
                </a:lnTo>
                <a:lnTo>
                  <a:pt x="2748534" y="2769616"/>
                </a:lnTo>
                <a:lnTo>
                  <a:pt x="0" y="2769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9"/>
          <p:cNvSpPr txBox="1"/>
          <p:nvPr/>
        </p:nvSpPr>
        <p:spPr>
          <a:xfrm>
            <a:off x="2463360" y="1637242"/>
            <a:ext cx="5039280" cy="84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29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0"/>
          <p:cNvSpPr/>
          <p:nvPr/>
        </p:nvSpPr>
        <p:spPr>
          <a:xfrm>
            <a:off x="720" y="-4714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0"/>
          <p:cNvSpPr txBox="1"/>
          <p:nvPr/>
        </p:nvSpPr>
        <p:spPr>
          <a:xfrm>
            <a:off x="987113" y="586134"/>
            <a:ext cx="4047480" cy="121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0"/>
          <p:cNvSpPr txBox="1"/>
          <p:nvPr/>
        </p:nvSpPr>
        <p:spPr>
          <a:xfrm>
            <a:off x="966396" y="1821444"/>
            <a:ext cx="15779086" cy="7510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8686" lvl="2" marL="444500" marR="0" rtl="0" algn="just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⚬"/>
            </a:pP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BRASIL, Serviços e Informações. Meu Imposto de Renda. Versão 9.0.0, Brasil: 02/04/2024. Acesso em 02 de setembro de 2025 às 15:34. Disponível para dispositivos Android e IOS (IPhone) em &lt;</a:t>
            </a:r>
            <a:r>
              <a:rPr b="0" i="0" lang="en-US" sz="245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https://play.google.com/store/apps/details?id=br.gov.fazenda.receita.irpf</a:t>
            </a: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&gt;  &lt;</a:t>
            </a:r>
            <a:r>
              <a:rPr b="0" i="0" lang="en-US" sz="245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https://apps.apple.com/br/app/meu-imposto-de-renda/id922529225</a:t>
            </a: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&gt;. </a:t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686" lvl="2" marL="444500" marR="0" rtl="0" algn="just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⚬"/>
            </a:pP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CONTABILIZEI BLOG. Como declarar imposto de renda MEI?, c2023. Disponível em:  &lt;</a:t>
            </a:r>
            <a:r>
              <a:rPr b="0" i="0" lang="en-US" sz="245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https://www.contabilizei.com.br/contabilidade-online/como-declarar-imposto-de-renda-mei/</a:t>
            </a: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; acessado em 02 de setembro de 2025 às 22:09. </a:t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686" lvl="2" marL="444500" marR="0" rtl="0" algn="just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⚬"/>
            </a:pP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IOB NOTÍCIAS. Saiba quais são os rendimentos tributáveis na declaração de IR, c2024. Disponível em: &lt;</a:t>
            </a:r>
            <a:r>
              <a:rPr b="0" i="0" lang="en-US" sz="245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https://noticias.iob.com.br/saiba-quais-sao-os-rendimentos-tributaveis-na-declaracao-de-ir</a:t>
            </a: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/; acessado em 04 de setembro de 2025. </a:t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686" lvl="2" marL="444500" marR="0" rtl="0" algn="just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⚬"/>
            </a:pP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PALMEIRIM, Fernanda Brener. A  Importância da Declaração do Imposto de Renda. Econtrol Contabilidade. Minas Gerais. Disponível em: </a:t>
            </a:r>
            <a:r>
              <a:rPr b="0" i="0" lang="en-US" sz="2450" u="sng" cap="none" strike="noStrike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https://econtrolcontabilidade.com.br/a-importancia-da-declaracao-do-imposto-de-renda/</a:t>
            </a:r>
            <a:r>
              <a:rPr b="0" i="0" lang="en-US" sz="245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Acesso em 04 de setembro de 2025.</a:t>
            </a:r>
            <a:endParaRPr b="0" i="0" sz="24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550" lvl="2" marL="248920" marR="0" rtl="0" algn="just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3" name="Google Shape;703;p30"/>
          <p:cNvSpPr/>
          <p:nvPr/>
        </p:nvSpPr>
        <p:spPr>
          <a:xfrm>
            <a:off x="5013387" y="499864"/>
            <a:ext cx="816102" cy="633222"/>
          </a:xfrm>
          <a:custGeom>
            <a:rect b="b" l="l" r="r" t="t"/>
            <a:pathLst>
              <a:path extrusionOk="0" h="844296" w="1088136">
                <a:moveTo>
                  <a:pt x="0" y="0"/>
                </a:moveTo>
                <a:lnTo>
                  <a:pt x="1088136" y="0"/>
                </a:lnTo>
                <a:lnTo>
                  <a:pt x="1088136" y="844296"/>
                </a:lnTo>
                <a:lnTo>
                  <a:pt x="0" y="84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4" l="0" r="0" t="-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4" name="Google Shape;704;p30"/>
          <p:cNvCxnSpPr/>
          <p:nvPr/>
        </p:nvCxnSpPr>
        <p:spPr>
          <a:xfrm rot="5013">
            <a:off x="1021554" y="1733557"/>
            <a:ext cx="15732536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5" name="Google Shape;705;p30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7" y="-473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1"/>
          <p:cNvSpPr/>
          <p:nvPr/>
        </p:nvSpPr>
        <p:spPr>
          <a:xfrm>
            <a:off x="0" y="-1"/>
            <a:ext cx="18286952" cy="10574215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1"/>
          <p:cNvSpPr txBox="1"/>
          <p:nvPr/>
        </p:nvSpPr>
        <p:spPr>
          <a:xfrm>
            <a:off x="1041143" y="619861"/>
            <a:ext cx="4047480" cy="121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1"/>
          <p:cNvSpPr txBox="1"/>
          <p:nvPr/>
        </p:nvSpPr>
        <p:spPr>
          <a:xfrm>
            <a:off x="1021671" y="1780484"/>
            <a:ext cx="15692700" cy="7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1A1B17"/>
                </a:solidFill>
              </a:rPr>
              <a:t>FERNANDES, J. et al. O Microempreendedor Individual (MEI): vantagens e desvantagens do  novo sistema. [s.l: s.n.]. Disponível em: &lt;</a:t>
            </a:r>
            <a:r>
              <a:rPr i="0" lang="en-US" sz="2500" u="sng" cap="none" strike="noStrike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http://revistas.newtonpaiva.br/redcunp/wp- </a:t>
            </a:r>
            <a:r>
              <a:rPr i="0" lang="en-US" sz="2500" u="none" cap="none" strike="noStrike">
                <a:solidFill>
                  <a:srgbClr val="1A1B17"/>
                </a:solidFill>
              </a:rPr>
              <a:t> content/uploads/2024/05/PDF-D16-08.pdf&gt;.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1A1B17"/>
                </a:solidFill>
              </a:rPr>
              <a:t>O que é Imposto de Renda e para que serve? -  Serasa Ensina. Disponível em: &lt;https://</a:t>
            </a:r>
            <a:r>
              <a:rPr i="0" lang="en-US" sz="2500" u="sng" cap="none" strike="noStrike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www.serasa.com.br/blog/o-que-e-imposto-de- </a:t>
            </a:r>
            <a:r>
              <a:rPr i="0" lang="en-US" sz="2500" u="none" cap="none" strike="noStrike">
                <a:solidFill>
                  <a:srgbClr val="1A1B17"/>
                </a:solidFill>
              </a:rPr>
              <a:t> renda/&gt;. Acesso em: 03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1A1B17"/>
                </a:solidFill>
              </a:rPr>
              <a:t>Fonte FDR: MEI é obrigado a declarar imposto de renda? disponível em:  </a:t>
            </a:r>
            <a:r>
              <a:rPr i="0" lang="en-US" sz="2500" u="sng" cap="none" strike="noStrike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https://fdr.com.br/2023/02/03/mei-e-obrigado-a-declarar-imposto-de-renda-fdr-  responde/. Acesso em 1 mar.2023.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1A1B17"/>
                </a:solidFill>
              </a:rPr>
              <a:t>FRAGA, S. Imposto de Renda 2024: MEI, como declarar os rendimentos e lucro? Disponível  em: &lt;</a:t>
            </a:r>
            <a:r>
              <a:rPr i="0" lang="en-US" sz="2500" u="sng" cap="none" strike="noStrike">
                <a:solidFill>
                  <a:srgbClr val="1A1B17"/>
                </a:solidFill>
              </a:rPr>
              <a:t>https://fragacontabilidade.com.br/imposto-de-renda-2017-mei-como-declarar-os-  rendimentos-e-lucro/</a:t>
            </a:r>
            <a:r>
              <a:rPr i="0" lang="en-US" sz="2500" u="none" cap="none" strike="noStrike">
                <a:solidFill>
                  <a:srgbClr val="1A1B17"/>
                </a:solidFill>
              </a:rPr>
              <a:t>&gt;. Acesso em: 04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PORTAL DO EMPREENDEDOR. Empresas &amp; Negócios, [s.d.] Disponível em: </a:t>
            </a:r>
            <a:r>
              <a:rPr i="0" lang="en-US" sz="2500" u="sng" cap="none" strike="noStrike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https://www.gov.br/empresas-e-negocios/pt-br/empreendedor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 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PORTAL TRIBUTÁRIO. Rendimentos Tributáveis, [s.d.] Disponível em:&lt;</a:t>
            </a:r>
            <a:r>
              <a:rPr i="0" lang="en-US" sz="2500" u="sng" cap="none" strike="noStrike">
                <a:solidFill>
                  <a:srgbClr val="000000"/>
                </a:solidFill>
              </a:rPr>
              <a:t>https://www.portaltributario.com.br/artigos/rendimentos-tributaveis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; acessado em 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-82550" lvl="2" marL="248920" marR="0" rtl="0" algn="l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717" name="Google Shape;717;p31"/>
          <p:cNvCxnSpPr/>
          <p:nvPr/>
        </p:nvCxnSpPr>
        <p:spPr>
          <a:xfrm rot="5013">
            <a:off x="1021554" y="1733557"/>
            <a:ext cx="15732536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31"/>
          <p:cNvSpPr/>
          <p:nvPr/>
        </p:nvSpPr>
        <p:spPr>
          <a:xfrm>
            <a:off x="5100426" y="502030"/>
            <a:ext cx="816102" cy="633222"/>
          </a:xfrm>
          <a:custGeom>
            <a:rect b="b" l="l" r="r" t="t"/>
            <a:pathLst>
              <a:path extrusionOk="0" h="844296" w="1088136">
                <a:moveTo>
                  <a:pt x="0" y="0"/>
                </a:moveTo>
                <a:lnTo>
                  <a:pt x="1088136" y="0"/>
                </a:lnTo>
                <a:lnTo>
                  <a:pt x="1088136" y="844296"/>
                </a:lnTo>
                <a:lnTo>
                  <a:pt x="0" y="84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" l="0" r="0" t="-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9" name="Google Shape;719;p31" title="Captura de tela 2025-11-20 11170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2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2"/>
          <p:cNvSpPr txBox="1"/>
          <p:nvPr/>
        </p:nvSpPr>
        <p:spPr>
          <a:xfrm>
            <a:off x="1039590" y="631161"/>
            <a:ext cx="4047480" cy="121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 txBox="1"/>
          <p:nvPr/>
        </p:nvSpPr>
        <p:spPr>
          <a:xfrm>
            <a:off x="823932" y="1792719"/>
            <a:ext cx="15908700" cy="89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PORTAL TRIBUTÁRIO. Rendimentos tributáveis: o que é? quais os tipos?, [s.d.] Disponível em: &lt;</a:t>
            </a:r>
            <a:r>
              <a:rPr i="0" lang="en-US" sz="2500" u="sng" cap="none" strike="noStrike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https://www.portaltributario.com.br/tributario/impostoderenda.htm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&gt;; Acesso em 03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ROCHA, Beatriz. O que são rendimentos tributáveis. Estadão, 2023. Disponível em: &lt;https://einvestidor.estadao.com.br/educacao-financeira/o-que-sao-rendimentos-tributaveis/&gt;. Acesso em 03 de 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GRAÇAS, Ana Gabriela. O que são rendimentos tributáveis e como declarar no IR 2023?. Neon,2024. Disponível em: &lt;https://neon.com.br/aprenda/financas-pessoais/rendimentos-tributaveis/&gt;.  Acesso em 04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INVESTIR, R. B. MEI: aprenda a declarar o Imposto de Renda. Disponível em: &lt;https://borainvestir.b3.com.br/objetivos-financeiros/mei-como-declarar-o-imposto-de-renda/?gclid=CjwKCAjw3dCnBhBCEiwAVvLcu3QWkyPV0hbQHmN20vRkMX52rWPA48U-O_qKr8HZr2_wxDKqhuinyBoCDHYQAvD_BwE&gt;. Acesso em: 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NEGÓCIO DE SUCESSO. Imposto de Renda MEI,Disponível em: &lt;</a:t>
            </a:r>
            <a:r>
              <a:rPr i="0" lang="en-US" sz="2500" u="sng" cap="none" strike="noStrike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https://negociodesucesso.getnet.com.br/imposto-de-renda-mei-4-erros-que-voce-nao-pode-cometer/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 &gt;; acessado em 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-97154" lvl="2" marL="292100" marR="0" rtl="0" algn="l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-97154" lvl="2" marL="292100" marR="0" rtl="0" algn="l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5100426" y="647363"/>
            <a:ext cx="816102" cy="633222"/>
          </a:xfrm>
          <a:custGeom>
            <a:rect b="b" l="l" r="r" t="t"/>
            <a:pathLst>
              <a:path extrusionOk="0" h="844296" w="1088136">
                <a:moveTo>
                  <a:pt x="0" y="0"/>
                </a:moveTo>
                <a:lnTo>
                  <a:pt x="1088136" y="0"/>
                </a:lnTo>
                <a:lnTo>
                  <a:pt x="1088136" y="844296"/>
                </a:lnTo>
                <a:lnTo>
                  <a:pt x="0" y="84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" l="0" r="0" t="-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2" name="Google Shape;732;p32"/>
          <p:cNvCxnSpPr/>
          <p:nvPr/>
        </p:nvCxnSpPr>
        <p:spPr>
          <a:xfrm rot="5013">
            <a:off x="1021554" y="1733557"/>
            <a:ext cx="15732536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3" name="Google Shape;733;p32" title="Captura de tela 2025-11-20 11170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2469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3"/>
          <p:cNvSpPr/>
          <p:nvPr/>
        </p:nvSpPr>
        <p:spPr>
          <a:xfrm>
            <a:off x="0" y="-187569"/>
            <a:ext cx="18286952" cy="10808677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3"/>
          <p:cNvSpPr txBox="1"/>
          <p:nvPr/>
        </p:nvSpPr>
        <p:spPr>
          <a:xfrm>
            <a:off x="963971" y="620797"/>
            <a:ext cx="4047480" cy="121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3"/>
          <p:cNvSpPr txBox="1"/>
          <p:nvPr/>
        </p:nvSpPr>
        <p:spPr>
          <a:xfrm>
            <a:off x="953430" y="1722086"/>
            <a:ext cx="15800700" cy="86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Portal tributário. Imposto de Renda, [s.d.] Disponível em: &lt;</a:t>
            </a:r>
            <a:r>
              <a:rPr i="0" lang="en-US" sz="2500" u="sng" cap="none" strike="noStrike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https://www.portaltributario.com.br/tributario/impostoderenda.htm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&gt;; acessado em 04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Brasil, Receita Federal. Meu Imposto de Renda, [s.d.]. Disponível em: &lt;</a:t>
            </a:r>
            <a:r>
              <a:rPr i="0" lang="en-US" sz="2500" u="sng" cap="none" strike="noStrike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https://www.gov.br/receitafederal/pt-br/assuntos/meu-imposto-de-renda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 &gt;, acessado em 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RIO, Contábil. Rio de Janeiro.  Serviço Fiscal: Importância Do Auxílio Na Declaração Do Imposto De Renda De Pessoa Física. Disponível em: &lt;</a:t>
            </a:r>
            <a:r>
              <a:rPr i="0" lang="en-US" sz="2500" u="sng" cap="none" strike="noStrike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Declaração do Imposto de Renda de Pessoa Física: importância do auxílio (contabilrio.com.br)</a:t>
            </a:r>
            <a:r>
              <a:rPr i="0" lang="en-US" sz="2500" u="none" cap="none" strike="noStrike">
                <a:solidFill>
                  <a:srgbClr val="000000"/>
                </a:solidFill>
              </a:rPr>
              <a:t>&gt;. Acesso em 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Sebrae. Conheça as vantagens e obrigações de ser um MEI. Disponível em: &lt;https://sebrae.com.br/sites/PortalSebrae/ufs/ac/artigos/conheca-as-vantagens-e-obrigacoes-de-ser-ummei,ed71c306d70db710VgnVCM100000d701210aRCRD#:~:text=Vantagens%20de%20ser%20um%20MEI&amp;text=Baixo%20custo%20mensal%20de%20tributos,a%20apoio%20t%C3%A9cnico%20do%20&gt;. Acesso em: 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500" u="none" cap="none" strike="noStrike">
                <a:solidFill>
                  <a:srgbClr val="000000"/>
                </a:solidFill>
              </a:rPr>
              <a:t>Sebrae. MEI x Imposto de Renda. Disponível em: &lt;https://sebrae.com.br/sites/PortalSebrae/artigos/mei-x-imposto-de-renda,2f48921aaebab510VgnVCM1000004c00210aRCRD&gt;.  Acesso em: 05 de setembro de 2025.</a:t>
            </a:r>
            <a:endParaRPr i="0" sz="2500" u="none" cap="none" strike="noStrike">
              <a:solidFill>
                <a:srgbClr val="000000"/>
              </a:solidFill>
            </a:endParaRPr>
          </a:p>
          <a:p>
            <a:pPr indent="-97154" lvl="2" marL="292100" marR="0" rtl="0" algn="l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i="0" sz="2500" u="none" cap="none" strike="noStrike">
              <a:solidFill>
                <a:srgbClr val="000000"/>
              </a:solidFill>
            </a:endParaRPr>
          </a:p>
        </p:txBody>
      </p:sp>
      <p:sp>
        <p:nvSpPr>
          <p:cNvPr id="745" name="Google Shape;745;p33"/>
          <p:cNvSpPr/>
          <p:nvPr/>
        </p:nvSpPr>
        <p:spPr>
          <a:xfrm>
            <a:off x="4577746" y="533513"/>
            <a:ext cx="816102" cy="633222"/>
          </a:xfrm>
          <a:custGeom>
            <a:rect b="b" l="l" r="r" t="t"/>
            <a:pathLst>
              <a:path extrusionOk="0" h="844296" w="1088136">
                <a:moveTo>
                  <a:pt x="0" y="0"/>
                </a:moveTo>
                <a:lnTo>
                  <a:pt x="1088136" y="0"/>
                </a:lnTo>
                <a:lnTo>
                  <a:pt x="1088136" y="844296"/>
                </a:lnTo>
                <a:lnTo>
                  <a:pt x="0" y="84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" l="0" r="0" t="-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6" name="Google Shape;746;p33"/>
          <p:cNvCxnSpPr/>
          <p:nvPr/>
        </p:nvCxnSpPr>
        <p:spPr>
          <a:xfrm rot="5013">
            <a:off x="1021554" y="1733557"/>
            <a:ext cx="15732536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47" name="Google Shape;747;p33" title="Captura de tela 2025-11-20 11170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4697" y="-18758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4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4"/>
          <p:cNvSpPr/>
          <p:nvPr/>
        </p:nvSpPr>
        <p:spPr>
          <a:xfrm rot="5400000">
            <a:off x="9116663" y="998603"/>
            <a:ext cx="54674" cy="12057507"/>
          </a:xfrm>
          <a:custGeom>
            <a:rect b="b" l="l" r="r" t="t"/>
            <a:pathLst>
              <a:path extrusionOk="0" h="16076676" w="72898">
                <a:moveTo>
                  <a:pt x="0" y="0"/>
                </a:moveTo>
                <a:lnTo>
                  <a:pt x="72898" y="0"/>
                </a:lnTo>
                <a:lnTo>
                  <a:pt x="72898" y="16076676"/>
                </a:lnTo>
                <a:lnTo>
                  <a:pt x="0" y="16076676"/>
                </a:lnTo>
                <a:close/>
              </a:path>
            </a:pathLst>
          </a:custGeom>
          <a:solidFill>
            <a:srgbClr val="99E30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4"/>
          <p:cNvSpPr txBox="1"/>
          <p:nvPr/>
        </p:nvSpPr>
        <p:spPr>
          <a:xfrm>
            <a:off x="3234600" y="5931840"/>
            <a:ext cx="12789000" cy="1399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OBRIGADO PELA ATENÇÃO!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Google Shape;759;p34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706" y="1855560"/>
            <a:ext cx="8106800" cy="39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34"/>
          <p:cNvSpPr/>
          <p:nvPr/>
        </p:nvSpPr>
        <p:spPr>
          <a:xfrm rot="5400000">
            <a:off x="9297850" y="-4156637"/>
            <a:ext cx="54674" cy="12057507"/>
          </a:xfrm>
          <a:custGeom>
            <a:rect b="b" l="l" r="r" t="t"/>
            <a:pathLst>
              <a:path extrusionOk="0" h="16076676" w="72898">
                <a:moveTo>
                  <a:pt x="0" y="0"/>
                </a:moveTo>
                <a:lnTo>
                  <a:pt x="72898" y="0"/>
                </a:lnTo>
                <a:lnTo>
                  <a:pt x="72898" y="16076676"/>
                </a:lnTo>
                <a:lnTo>
                  <a:pt x="0" y="16076676"/>
                </a:lnTo>
                <a:close/>
              </a:path>
            </a:pathLst>
          </a:custGeom>
          <a:solidFill>
            <a:srgbClr val="99E30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/>
          <p:nvPr/>
        </p:nvSpPr>
        <p:spPr>
          <a:xfrm>
            <a:off x="0" y="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5040" y="2880"/>
            <a:ext cx="18351722" cy="538163"/>
          </a:xfrm>
          <a:custGeom>
            <a:rect b="b" l="l" r="r" t="t"/>
            <a:pathLst>
              <a:path extrusionOk="0" h="717550" w="24468962">
                <a:moveTo>
                  <a:pt x="0" y="0"/>
                </a:moveTo>
                <a:lnTo>
                  <a:pt x="24468962" y="0"/>
                </a:lnTo>
                <a:lnTo>
                  <a:pt x="24468962" y="717550"/>
                </a:lnTo>
                <a:lnTo>
                  <a:pt x="0" y="717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6" l="0" r="0" t="-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2455920" y="3176520"/>
            <a:ext cx="13201920" cy="39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IMPOSTO DE RENDA (IRPF) PARA O MICROEMPREENDEDOR INDIVIDUAL (MEI)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4" title="Captura de tela 2025-11-20 1117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4697" y="2870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/>
          <p:nvPr/>
        </p:nvSpPr>
        <p:spPr>
          <a:xfrm>
            <a:off x="-1472" y="-34191"/>
            <a:ext cx="18286952" cy="10362221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7215708" y="84560"/>
            <a:ext cx="409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99"/>
              <a:buFont typeface="Arial"/>
              <a:buNone/>
            </a:pPr>
            <a:r>
              <a:rPr b="0" i="0" lang="en-US" sz="4999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Sumário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5"/>
          <p:cNvCxnSpPr/>
          <p:nvPr/>
        </p:nvCxnSpPr>
        <p:spPr>
          <a:xfrm>
            <a:off x="2316149" y="-75221"/>
            <a:ext cx="0" cy="10362221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p5"/>
          <p:cNvSpPr txBox="1"/>
          <p:nvPr/>
        </p:nvSpPr>
        <p:spPr>
          <a:xfrm>
            <a:off x="2195532" y="608102"/>
            <a:ext cx="12857700" cy="9602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IRPF;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MEI e o IRPF;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Obrigatoriedade do IRPF;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Obrigatoriedade;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Imposto de Renda e a Consequência para o não Pagador;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Rendimentos Tributáveis e Rendimentos Não Tributáveis;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Controle dos Rendimentos Tributáveis;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Exemplos;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Controle de Rendimentos;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Declaração do Imposto de Renda do MEI;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Passo a Passo;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2" marL="472440" marR="0" rtl="0" algn="just">
              <a:lnSpc>
                <a:spcPct val="23995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⚬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Referências.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15657840" y="1235610"/>
            <a:ext cx="2627640" cy="35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5" title="Captura de tela 2025-11-20 1117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3222" y="-3420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/>
          <p:nvPr/>
        </p:nvSpPr>
        <p:spPr>
          <a:xfrm>
            <a:off x="1048" y="-63020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6"/>
          <p:cNvCxnSpPr/>
          <p:nvPr/>
        </p:nvCxnSpPr>
        <p:spPr>
          <a:xfrm rot="10784884">
            <a:off x="2402771" y="1822155"/>
            <a:ext cx="13339179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6"/>
          <p:cNvSpPr/>
          <p:nvPr/>
        </p:nvSpPr>
        <p:spPr>
          <a:xfrm>
            <a:off x="14807160" y="6919920"/>
            <a:ext cx="3479768" cy="3366040"/>
          </a:xfrm>
          <a:custGeom>
            <a:rect b="b" l="l" r="r" t="t"/>
            <a:pathLst>
              <a:path extrusionOk="0" h="4488053" w="4639691">
                <a:moveTo>
                  <a:pt x="0" y="0"/>
                </a:moveTo>
                <a:lnTo>
                  <a:pt x="4639691" y="0"/>
                </a:lnTo>
                <a:lnTo>
                  <a:pt x="4639691" y="4488053"/>
                </a:lnTo>
                <a:lnTo>
                  <a:pt x="0" y="4488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" r="-2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5" name="Google Shape;215;p6"/>
          <p:cNvGraphicFramePr/>
          <p:nvPr/>
        </p:nvGraphicFramePr>
        <p:xfrm>
          <a:off x="2684880" y="5181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{F2AB1956-299C-43B9-A4B0-88B05BF40F96}</a:tableStyleId>
              </a:tblPr>
              <a:tblGrid>
                <a:gridCol w="2402350"/>
                <a:gridCol w="2424475"/>
                <a:gridCol w="3317375"/>
                <a:gridCol w="1874275"/>
                <a:gridCol w="2300525"/>
              </a:tblGrid>
              <a:tr h="1575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Faturamento anual 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Atividades permitidas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Cálculo para pagamento de tributos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Capital Social exigido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Número de empregados permitidos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59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Até R$ 81 mil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Definidas de  acordo com tabela própria da categoria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Valores fixos mensais, recolhidos em guia única 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Não há exigência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máximo 1(um)</a:t>
                      </a:r>
                      <a:endParaRPr sz="1100" u="none" cap="none" strike="noStrike"/>
                    </a:p>
                  </a:txBody>
                  <a:tcPr marT="190450" marB="190450" marR="190450" marL="190450" anchor="ctr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6" name="Google Shape;216;p6"/>
          <p:cNvSpPr txBox="1"/>
          <p:nvPr/>
        </p:nvSpPr>
        <p:spPr>
          <a:xfrm>
            <a:off x="1358660" y="1119322"/>
            <a:ext cx="13232229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2455920" y="2187735"/>
            <a:ext cx="12579120" cy="3301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4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Microempreendedor Individual (MEI), estabelecido pela Lei Complementar nº 128/2008, facilita a formalização dos trabalhadores autônomos e oferece um sistema de tributação mais simples e vantajoso para pequenos negócios. O MEI visa simplificar a regularização e melhorar as condições de trabalho dos empreendedores individuais.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71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ista de Verificação com preenchimento sólido" id="218" name="Google Shape;218;p6"/>
          <p:cNvSpPr/>
          <p:nvPr/>
        </p:nvSpPr>
        <p:spPr>
          <a:xfrm>
            <a:off x="8496443" y="772839"/>
            <a:ext cx="1383323" cy="984060"/>
          </a:xfrm>
          <a:custGeom>
            <a:rect b="b" l="l" r="r" t="t"/>
            <a:pathLst>
              <a:path extrusionOk="0" h="1435431" w="2064299">
                <a:moveTo>
                  <a:pt x="0" y="0"/>
                </a:moveTo>
                <a:lnTo>
                  <a:pt x="2064299" y="0"/>
                </a:lnTo>
                <a:lnTo>
                  <a:pt x="2064299" y="1435431"/>
                </a:lnTo>
                <a:lnTo>
                  <a:pt x="0" y="14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6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4672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1FF7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7"/>
          <p:cNvCxnSpPr/>
          <p:nvPr/>
        </p:nvCxnSpPr>
        <p:spPr>
          <a:xfrm rot="10784884">
            <a:off x="2402771" y="1822155"/>
            <a:ext cx="13339179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7"/>
          <p:cNvSpPr txBox="1"/>
          <p:nvPr/>
        </p:nvSpPr>
        <p:spPr>
          <a:xfrm>
            <a:off x="829598" y="1069331"/>
            <a:ext cx="1320084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IRPF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2318789" y="2984851"/>
            <a:ext cx="13339051" cy="3411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 Imposto de Renda Pessoa Física (IRPF) é um tributo federal crucial para o financiamento de áreas como saúde, educação e infraestrutura. Baseado na renda e ganhos de capital das pessoas físicas, ele é calculado anualmente. Ao declarar o IRPF, os cidadãos ajustam suas contribuições e podem receber restituições, além de manter a regularidade fiscal. Esse processo ajuda a garantir que os recursos públicos sejam bem distribuídos e utilizados para o benefício da sociedade.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71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t/>
            </a:r>
            <a:endParaRPr b="0" i="0" sz="2799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227160" y="7222731"/>
            <a:ext cx="3828574" cy="2986659"/>
          </a:xfrm>
          <a:custGeom>
            <a:rect b="b" l="l" r="r" t="t"/>
            <a:pathLst>
              <a:path extrusionOk="0" h="3982212" w="5104765">
                <a:moveTo>
                  <a:pt x="0" y="0"/>
                </a:moveTo>
                <a:lnTo>
                  <a:pt x="5104765" y="0"/>
                </a:lnTo>
                <a:lnTo>
                  <a:pt x="5104765" y="3982212"/>
                </a:lnTo>
                <a:lnTo>
                  <a:pt x="0" y="3982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704" r="-37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4803729" y="7156785"/>
            <a:ext cx="10904714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0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valores arrecadados com o imposto de renda contribuem para o desenvolvimento do Brasil, financiando a saúde, educação, segurança e inúmeros serviços públicos prestados ao cidadão brasileiro."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ista de Verificação com preenchimento sólido" id="233" name="Google Shape;233;p7"/>
          <p:cNvSpPr/>
          <p:nvPr/>
        </p:nvSpPr>
        <p:spPr>
          <a:xfrm>
            <a:off x="8075594" y="718113"/>
            <a:ext cx="1383323" cy="1104042"/>
          </a:xfrm>
          <a:custGeom>
            <a:rect b="b" l="l" r="r" t="t"/>
            <a:pathLst>
              <a:path extrusionOk="0" h="1435431" w="2064299">
                <a:moveTo>
                  <a:pt x="0" y="0"/>
                </a:moveTo>
                <a:lnTo>
                  <a:pt x="2064299" y="0"/>
                </a:lnTo>
                <a:lnTo>
                  <a:pt x="2064299" y="1435431"/>
                </a:lnTo>
                <a:lnTo>
                  <a:pt x="0" y="14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7" title="Captura de tela 2025-11-20 11170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5747" y="-5"/>
            <a:ext cx="27622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/>
          <p:nvPr/>
        </p:nvSpPr>
        <p:spPr>
          <a:xfrm>
            <a:off x="1048" y="-13116"/>
            <a:ext cx="18286952" cy="10285952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15657840" y="0"/>
            <a:ext cx="2627662" cy="1292733"/>
          </a:xfrm>
          <a:custGeom>
            <a:rect b="b" l="l" r="r" t="t"/>
            <a:pathLst>
              <a:path extrusionOk="0" h="1723644" w="3503549">
                <a:moveTo>
                  <a:pt x="0" y="0"/>
                </a:moveTo>
                <a:lnTo>
                  <a:pt x="3503549" y="0"/>
                </a:lnTo>
                <a:lnTo>
                  <a:pt x="3503549" y="1723644"/>
                </a:lnTo>
                <a:lnTo>
                  <a:pt x="0" y="1723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272" l="0" r="0" t="-62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8"/>
          <p:cNvCxnSpPr/>
          <p:nvPr/>
        </p:nvCxnSpPr>
        <p:spPr>
          <a:xfrm rot="10784977">
            <a:off x="2345531" y="2024295"/>
            <a:ext cx="13338817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6" name="Google Shape;246;p8"/>
          <p:cNvSpPr/>
          <p:nvPr/>
        </p:nvSpPr>
        <p:spPr>
          <a:xfrm>
            <a:off x="11735445" y="3430080"/>
            <a:ext cx="4685443" cy="4685443"/>
          </a:xfrm>
          <a:custGeom>
            <a:rect b="b" l="l" r="r" t="t"/>
            <a:pathLst>
              <a:path extrusionOk="0" h="6247257" w="6247257">
                <a:moveTo>
                  <a:pt x="0" y="0"/>
                </a:moveTo>
                <a:lnTo>
                  <a:pt x="6247257" y="0"/>
                </a:lnTo>
                <a:lnTo>
                  <a:pt x="6247257" y="6247257"/>
                </a:lnTo>
                <a:lnTo>
                  <a:pt x="0" y="62472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0" y="1304074"/>
            <a:ext cx="1296305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42625"/>
                </a:solidFill>
                <a:latin typeface="Arial"/>
                <a:ea typeface="Arial"/>
                <a:cs typeface="Arial"/>
                <a:sym typeface="Arial"/>
              </a:rPr>
              <a:t>MEI E O IRPF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t/>
            </a:r>
            <a:endParaRPr b="0" i="0" sz="7200" u="none" cap="none" strike="noStrike">
              <a:solidFill>
                <a:srgbClr val="2426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2350080" y="2458785"/>
            <a:ext cx="7956360" cy="7268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8686" lvl="3" marL="484505" marR="0" rtl="0" algn="just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⚬"/>
            </a:pPr>
            <a:r>
              <a:rPr b="0" i="0" lang="en-US" sz="2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Mesmo sendo Microempreendedor Individual (MEI) e fazendo a Declaração Anual do Simples Nacional (DASN-SIMEI) não há a isenção da obrigação de declarar o Imposto de Renda Para Pessoa Física (IRPF). A tributação específica para MEIs não elimina a necessidade de realizar a declaração anual do IRPF, pois os rendimentos obtidos pelo MEI podem ser tributáveis dependendo de seu valor e natureza.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441" lvl="3" marL="271323" marR="0" rtl="0" algn="just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0441" lvl="3" marL="271323" marR="0" rtl="0" algn="just">
              <a:lnSpc>
                <a:spcPct val="8063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t/>
            </a:r>
            <a:endParaRPr b="0" i="0" sz="24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686" lvl="3" marL="484505" marR="0" rtl="0" algn="just">
              <a:lnSpc>
                <a:spcPct val="144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⚬"/>
            </a:pPr>
            <a:r>
              <a:rPr b="0" i="0" lang="en-US" sz="24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Observação: caso o MEI tenha Escrituração Contábil o lucro evidenciado será classificado com “Rendimentos Isentos e não Tributáveis”.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ista de Verificação com preenchimento sólido" id="249" name="Google Shape;249;p8"/>
          <p:cNvSpPr/>
          <p:nvPr/>
        </p:nvSpPr>
        <p:spPr>
          <a:xfrm>
            <a:off x="8411350" y="536360"/>
            <a:ext cx="1895090" cy="1435431"/>
          </a:xfrm>
          <a:custGeom>
            <a:rect b="b" l="l" r="r" t="t"/>
            <a:pathLst>
              <a:path extrusionOk="0" h="1435431" w="2064299">
                <a:moveTo>
                  <a:pt x="0" y="0"/>
                </a:moveTo>
                <a:lnTo>
                  <a:pt x="2064299" y="0"/>
                </a:lnTo>
                <a:lnTo>
                  <a:pt x="2064299" y="1435431"/>
                </a:lnTo>
                <a:lnTo>
                  <a:pt x="0" y="14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/>
          <p:nvPr/>
        </p:nvSpPr>
        <p:spPr>
          <a:xfrm>
            <a:off x="-261319" y="-187569"/>
            <a:ext cx="18780369" cy="10474569"/>
          </a:xfrm>
          <a:custGeom>
            <a:rect b="b" l="l" r="r" t="t"/>
            <a:pathLst>
              <a:path extrusionOk="0" h="13714603" w="24382603">
                <a:moveTo>
                  <a:pt x="24382603" y="13714603"/>
                </a:moveTo>
                <a:lnTo>
                  <a:pt x="0" y="13714603"/>
                </a:lnTo>
                <a:lnTo>
                  <a:pt x="0" y="0"/>
                </a:lnTo>
                <a:lnTo>
                  <a:pt x="24382603" y="0"/>
                </a:lnTo>
                <a:lnTo>
                  <a:pt x="24382603" y="13714603"/>
                </a:lnTo>
                <a:close/>
              </a:path>
            </a:pathLst>
          </a:custGeom>
          <a:solidFill>
            <a:srgbClr val="C1FF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/>
          <p:nvPr/>
        </p:nvSpPr>
        <p:spPr>
          <a:xfrm>
            <a:off x="6810480" y="6051981"/>
            <a:ext cx="546830" cy="525209"/>
          </a:xfrm>
          <a:custGeom>
            <a:rect b="b" l="l" r="r" t="t"/>
            <a:pathLst>
              <a:path extrusionOk="0" h="700278" w="729107">
                <a:moveTo>
                  <a:pt x="0" y="0"/>
                </a:moveTo>
                <a:lnTo>
                  <a:pt x="729107" y="0"/>
                </a:lnTo>
                <a:lnTo>
                  <a:pt x="729107" y="700278"/>
                </a:lnTo>
                <a:lnTo>
                  <a:pt x="0" y="700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" l="-184" r="-1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6675287" y="2515536"/>
            <a:ext cx="546830" cy="525208"/>
          </a:xfrm>
          <a:custGeom>
            <a:rect b="b" l="l" r="r" t="t"/>
            <a:pathLst>
              <a:path extrusionOk="0" h="700278" w="729107">
                <a:moveTo>
                  <a:pt x="0" y="0"/>
                </a:moveTo>
                <a:lnTo>
                  <a:pt x="729107" y="0"/>
                </a:lnTo>
                <a:lnTo>
                  <a:pt x="729107" y="700278"/>
                </a:lnTo>
                <a:lnTo>
                  <a:pt x="0" y="700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" l="-184" r="-1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15891388" y="-161004"/>
            <a:ext cx="2627662" cy="1292733"/>
          </a:xfrm>
          <a:custGeom>
            <a:rect b="b" l="l" r="r" t="t"/>
            <a:pathLst>
              <a:path extrusionOk="0" h="1723644" w="3503549">
                <a:moveTo>
                  <a:pt x="0" y="0"/>
                </a:moveTo>
                <a:lnTo>
                  <a:pt x="3503549" y="0"/>
                </a:lnTo>
                <a:lnTo>
                  <a:pt x="3503549" y="1723644"/>
                </a:lnTo>
                <a:lnTo>
                  <a:pt x="0" y="1723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6272" l="0" r="0" t="-62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2223356" y="1304228"/>
            <a:ext cx="10508400" cy="797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OBRIGATORIEDADE DO IRPF</a:t>
            </a:r>
            <a:endParaRPr b="1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9"/>
          <p:cNvSpPr/>
          <p:nvPr/>
        </p:nvSpPr>
        <p:spPr>
          <a:xfrm>
            <a:off x="544583" y="2504355"/>
            <a:ext cx="546830" cy="525209"/>
          </a:xfrm>
          <a:custGeom>
            <a:rect b="b" l="l" r="r" t="t"/>
            <a:pathLst>
              <a:path extrusionOk="0" h="700278" w="729107">
                <a:moveTo>
                  <a:pt x="0" y="0"/>
                </a:moveTo>
                <a:lnTo>
                  <a:pt x="729107" y="0"/>
                </a:lnTo>
                <a:lnTo>
                  <a:pt x="729107" y="700278"/>
                </a:lnTo>
                <a:lnTo>
                  <a:pt x="0" y="700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" l="-184" r="-1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/>
          <p:nvPr/>
        </p:nvSpPr>
        <p:spPr>
          <a:xfrm>
            <a:off x="481623" y="5943277"/>
            <a:ext cx="546830" cy="525208"/>
          </a:xfrm>
          <a:custGeom>
            <a:rect b="b" l="l" r="r" t="t"/>
            <a:pathLst>
              <a:path extrusionOk="0" h="700278" w="729107">
                <a:moveTo>
                  <a:pt x="0" y="0"/>
                </a:moveTo>
                <a:lnTo>
                  <a:pt x="729107" y="0"/>
                </a:lnTo>
                <a:lnTo>
                  <a:pt x="729107" y="700278"/>
                </a:lnTo>
                <a:lnTo>
                  <a:pt x="0" y="700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" l="-184" r="-1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12731756" y="2499028"/>
            <a:ext cx="546830" cy="525208"/>
          </a:xfrm>
          <a:custGeom>
            <a:rect b="b" l="l" r="r" t="t"/>
            <a:pathLst>
              <a:path extrusionOk="0" h="700278" w="729107">
                <a:moveTo>
                  <a:pt x="0" y="0"/>
                </a:moveTo>
                <a:lnTo>
                  <a:pt x="729107" y="0"/>
                </a:lnTo>
                <a:lnTo>
                  <a:pt x="729107" y="700278"/>
                </a:lnTo>
                <a:lnTo>
                  <a:pt x="0" y="7002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" l="-184" r="-1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12896538" y="6101226"/>
            <a:ext cx="525209" cy="546830"/>
          </a:xfrm>
          <a:custGeom>
            <a:rect b="b" l="l" r="r" t="t"/>
            <a:pathLst>
              <a:path extrusionOk="0" h="729107" w="700278">
                <a:moveTo>
                  <a:pt x="0" y="0"/>
                </a:moveTo>
                <a:lnTo>
                  <a:pt x="700278" y="0"/>
                </a:lnTo>
                <a:lnTo>
                  <a:pt x="700278" y="729107"/>
                </a:lnTo>
                <a:lnTo>
                  <a:pt x="0" y="729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86" l="0" r="-2" t="-1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9"/>
          <p:cNvCxnSpPr/>
          <p:nvPr/>
        </p:nvCxnSpPr>
        <p:spPr>
          <a:xfrm rot="10784469">
            <a:off x="1005970" y="2053286"/>
            <a:ext cx="16704273" cy="0"/>
          </a:xfrm>
          <a:prstGeom prst="straightConnector1">
            <a:avLst/>
          </a:prstGeom>
          <a:noFill/>
          <a:ln cap="rnd" cmpd="sng" w="1905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Lista de Verificação com preenchimento sólido" id="268" name="Google Shape;268;p9"/>
          <p:cNvSpPr/>
          <p:nvPr/>
        </p:nvSpPr>
        <p:spPr>
          <a:xfrm>
            <a:off x="8866695" y="551517"/>
            <a:ext cx="2064299" cy="1435431"/>
          </a:xfrm>
          <a:custGeom>
            <a:rect b="b" l="l" r="r" t="t"/>
            <a:pathLst>
              <a:path extrusionOk="0" h="1435431" w="2064299">
                <a:moveTo>
                  <a:pt x="0" y="0"/>
                </a:moveTo>
                <a:lnTo>
                  <a:pt x="2064299" y="0"/>
                </a:lnTo>
                <a:lnTo>
                  <a:pt x="2064299" y="1435431"/>
                </a:lnTo>
                <a:lnTo>
                  <a:pt x="0" y="1435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4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1091413" y="2562697"/>
            <a:ext cx="423275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RENDIMENTOS TRIBUTÁVEIS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1105789" y="2993584"/>
            <a:ext cx="4669036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Recebeu rendimentos tributáveis ao longo de 2024,cuja soma seja igual ou superior a R$ 33.888,00;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1006055" y="6005309"/>
            <a:ext cx="56312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OPERAÇÃO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ALIENAÇÃO EM BOLSA DE VALORES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028452" y="6759866"/>
            <a:ext cx="5265667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realizou operações de alienação   em bolsa de valores, de mercadoria de futuro e assemelhados: cuja soma foi superior a R$ 40.000,00;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 txBox="1"/>
          <p:nvPr/>
        </p:nvSpPr>
        <p:spPr>
          <a:xfrm>
            <a:off x="7219644" y="2604843"/>
            <a:ext cx="322739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VALORES DE BENS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 txBox="1"/>
          <p:nvPr/>
        </p:nvSpPr>
        <p:spPr>
          <a:xfrm>
            <a:off x="7083895" y="3033224"/>
            <a:ext cx="4669036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Tiveram, em dezembro de 2024, a posse ou propriedade de bens ou direitos, inclusive terra nua, de valor superior a R$ 800.000,00;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7327533" y="6051981"/>
            <a:ext cx="418176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RENDA 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BRUTA</a:t>
            </a: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ATIVIDA DE RURAL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 txBox="1"/>
          <p:nvPr/>
        </p:nvSpPr>
        <p:spPr>
          <a:xfrm>
            <a:off x="7177428" y="6912843"/>
            <a:ext cx="4398280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Obtiveram receita bruta em  relação à atividade rural superior a R$ 169.440,00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13230660" y="2562697"/>
            <a:ext cx="336582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GANHO DE CAPITAL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13231517" y="3023918"/>
            <a:ext cx="3556785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Ganho de capital com a venda de imóveis, veículos e outros bens sujeitos à tributação;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13418131" y="6101226"/>
            <a:ext cx="41817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RENDIMENTOS INSENTOS E NÃO TRIBUTÁVEIS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"/>
          <p:cNvSpPr txBox="1"/>
          <p:nvPr/>
        </p:nvSpPr>
        <p:spPr>
          <a:xfrm flipH="1">
            <a:off x="13418131" y="6851982"/>
            <a:ext cx="439828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Receberam rendimentos isentos, não tributáveis ou tributados exclusivamente na fonte, cuja soma foi superior a R$ 200.000,00.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Neivaldo</dc:creator>
</cp:coreProperties>
</file>