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1" r:id="rId5"/>
    <p:sldMasterId id="214748366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7" roundtripDataSignature="AMtx7mgAqnEh6v1Cr+vZBWsUeJVMjlyN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customschemas.google.com/relationships/presentationmetadata" Target="metadata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ac39b77f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199" name="Google Shape;199;g3dac39b77fe_0_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f0e60aec99_1_2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33" name="Google Shape;333;g3f0e60aec99_1_2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0e60aec99_1_1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43" name="Google Shape;343;g3f0e60aec99_1_1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0e60aec99_1_4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54" name="Google Shape;354;g3f0e60aec99_1_4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0e60aec99_1_5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67" name="Google Shape;367;g3f0e60aec99_1_5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0e60aec99_1_7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80" name="Google Shape;380;g3f0e60aec99_1_7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f0e60aec99_1_9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90" name="Google Shape;390;g3f0e60aec99_1_9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f096fc4c37_0_20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00" name="Google Shape;400;g3f096fc4c37_0_20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f096fc4c37_0_22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11" name="Google Shape;411;g3f096fc4c37_0_22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f096fc4c37_0_23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22" name="Google Shape;422;g3f096fc4c37_0_23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f096fc4c37_0_243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33" name="Google Shape;433;g3f096fc4c37_0_243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11" name="Google Shape;211;p2:notes"/>
          <p:cNvSpPr/>
          <p:nvPr>
            <p:ph idx="3" type="sldImg"/>
          </p:nvPr>
        </p:nvSpPr>
        <p:spPr>
          <a:xfrm>
            <a:off x="2290763" y="512763"/>
            <a:ext cx="4562475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1.7.2013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‹#›</a:t>
            </a:r>
            <a:endParaRPr/>
          </a:p>
        </p:txBody>
      </p:sp>
      <p:sp>
        <p:nvSpPr>
          <p:cNvPr id="213" name="Google Shape;213;p2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096fc4c37_0_25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44" name="Google Shape;444;g3f096fc4c37_0_25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096fc4c37_0_26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55" name="Google Shape;455;g3f096fc4c37_0_26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f096fc4c37_0_27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66" name="Google Shape;466;g3f096fc4c37_0_27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f096fc4c37_0_28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78" name="Google Shape;478;g3f096fc4c37_0_28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f096fc4c37_0_30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91" name="Google Shape;491;g3f096fc4c37_0_30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f0e60aec99_1_10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02" name="Google Shape;502;g3f0e60aec99_1_10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0e60aec99_1_11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12" name="Google Shape;512;g3f0e60aec99_1_11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f0e60aec99_1_19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" name="Google Shape;522;g3f0e60aec99_1_19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23" name="Google Shape;523;g3f0e60aec99_1_192:notes"/>
          <p:cNvSpPr txBox="1"/>
          <p:nvPr>
            <p:ph idx="12" type="sldNum"/>
          </p:nvPr>
        </p:nvSpPr>
        <p:spPr>
          <a:xfrm>
            <a:off x="3884414" y="8685389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24975" lIns="49950" spcFirstLastPara="1" rIns="49950" wrap="square" tIns="249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f0e60aec99_1_27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0" name="Google Shape;530;g3f0e60aec99_1_27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31" name="Google Shape;531;g3f0e60aec99_1_271:notes"/>
          <p:cNvSpPr txBox="1"/>
          <p:nvPr>
            <p:ph idx="12" type="sldNum"/>
          </p:nvPr>
        </p:nvSpPr>
        <p:spPr>
          <a:xfrm>
            <a:off x="3884414" y="8685389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24975" lIns="49950" spcFirstLastPara="1" rIns="49950" wrap="square" tIns="249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f0e60aec99_1_27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8" name="Google Shape;538;g3f0e60aec99_1_27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539" name="Google Shape;539;g3f0e60aec99_1_278:notes"/>
          <p:cNvSpPr txBox="1"/>
          <p:nvPr>
            <p:ph idx="12" type="sldNum"/>
          </p:nvPr>
        </p:nvSpPr>
        <p:spPr>
          <a:xfrm>
            <a:off x="3884414" y="8685389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24975" lIns="49950" spcFirstLastPara="1" rIns="49950" wrap="square" tIns="249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096fc4c37_0_6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255" name="Google Shape;255;g3f096fc4c37_0_6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dacd160094_0_6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66" name="Google Shape;266;g3dacd160094_0_6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096fc4c37_0_13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75" name="Google Shape;275;g3f096fc4c37_0_13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096fc4c37_0_14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86" name="Google Shape;286;g3f096fc4c37_0_14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f096fc4c37_0_16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97" name="Google Shape;297;g3f096fc4c37_0_16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096fc4c37_0_19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12" name="Google Shape;312;g3f096fc4c37_0_19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0e60aec99_1_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23" name="Google Shape;323;g3f0e60aec99_1_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88fbb2c50_0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g3d88fbb2c50_0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g3d88fbb2c50_0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3d88fbb2c50_0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096fc4c37_0_85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f096fc4c37_0_85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g3f096fc4c37_0_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3f096fc4c37_0_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3f096fc4c37_0_85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g3f096fc4c37_0_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3f096fc4c37_0_85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3f096fc4c37_0_85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3f096fc4c37_0_85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g3f096fc4c37_0_85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096fc4c37_0_9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3f096fc4c37_0_96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3f096fc4c37_0_96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f096fc4c37_0_9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g3f096fc4c37_0_96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3f096fc4c37_0_9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f096fc4c37_0_9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3f096fc4c37_0_9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096fc4c37_0_105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g3f096fc4c37_0_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f096fc4c37_0_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f096fc4c37_0_105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g3f096fc4c37_0_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f096fc4c37_0_105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3f096fc4c37_0_105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g3f096fc4c37_0_105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g3f096fc4c37_0_105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g3f096fc4c37_0_105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096fc4c37_0_11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3f096fc4c37_0_11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3f096fc4c37_0_11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096fc4c37_0_120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g3f096fc4c37_0_120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3f096fc4c37_0_120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f096fc4c37_0_120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3f096fc4c37_0_120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g3f096fc4c37_0_120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096fc4c37_0_127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g3f096fc4c37_0_127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3f096fc4c37_0_12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f096fc4c37_0_12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0e60aec99_1_206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3f0e60aec99_1_206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g3f0e60aec99_1_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f0e60aec99_1_2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3f0e60aec99_1_206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g3f0e60aec99_1_2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f0e60aec99_1_20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3f0e60aec99_1_20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g3f0e60aec99_1_20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g3f0e60aec99_1_20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0e60aec99_1_21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3f0e60aec99_1_217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3f0e60aec99_1_217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f0e60aec99_1_217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g3f0e60aec99_1_217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g3f0e60aec99_1_21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g3f0e60aec99_1_21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g3f0e60aec99_1_21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0e60aec99_1_226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g3f0e60aec99_1_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f0e60aec99_1_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f0e60aec99_1_226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g3f0e60aec99_1_2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3f0e60aec99_1_226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g3f0e60aec99_1_226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3f0e60aec99_1_22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g3f0e60aec99_1_22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g3f0e60aec99_1_22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0e60aec99_1_23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g3f0e60aec99_1_23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g3f0e60aec99_1_23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0e60aec99_1_24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g3f0e60aec99_1_241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g3f0e60aec99_1_241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g3f0e60aec99_1_24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g3f0e60aec99_1_24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g3f0e60aec99_1_24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0e60aec99_1_24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g3f0e60aec99_1_24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g3f0e60aec99_1_24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g3f0e60aec99_1_24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4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4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4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4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096fc4c37_0_78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3f096fc4c37_0_78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g3f096fc4c37_0_78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g3f096fc4c37_0_78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g3f096fc4c37_0_7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g3f096fc4c37_0_7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0e60aec99_1_199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3f0e60aec99_1_199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g3f0e60aec99_1_199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g3f0e60aec99_1_199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g3f0e60aec99_1_19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g3f0e60aec99_1_19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Relationship Id="rId5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ac39b77fe_0_64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g3dac39b77fe_0_64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g3dac39b77fe_0_64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g3dac39b77fe_0_64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" name="Google Shape;205;g3dac39b77fe_0_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dac39b77fe_0_64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g3dac39b77fe_0_64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0e60aec99_1_28"/>
          <p:cNvSpPr txBox="1"/>
          <p:nvPr/>
        </p:nvSpPr>
        <p:spPr>
          <a:xfrm>
            <a:off x="4223550" y="1049613"/>
            <a:ext cx="98409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2791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Rendimentos Isentos e não Tributáveis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g3f0e60aec99_1_2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7" name="Google Shape;337;g3f0e60aec99_1_2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3f0e60aec99_1_2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3f0e60aec99_1_28"/>
          <p:cNvSpPr txBox="1"/>
          <p:nvPr/>
        </p:nvSpPr>
        <p:spPr>
          <a:xfrm>
            <a:off x="0" y="9804700"/>
            <a:ext cx="364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1995; Sebrae, 2026. </a:t>
            </a:r>
            <a:endParaRPr sz="1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0" name="Google Shape;340;g3f0e60aec99_1_28"/>
          <p:cNvSpPr txBox="1"/>
          <p:nvPr/>
        </p:nvSpPr>
        <p:spPr>
          <a:xfrm>
            <a:off x="1599450" y="2256900"/>
            <a:ext cx="15089100" cy="64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parcela isenta e não tributável é a parte da receita bruta do MEI que não sofrerá a incidência do imposto de renda;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2881" lvl="2" marL="248642" rtl="0" algn="just">
              <a:lnSpc>
                <a:spcPct val="62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percentual de isenção é definido de acordo com a natureza jurídica, podendo ser: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9442" lvl="2" marL="568325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Comércio, Indústria, e transporte de carga = 8%;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9442" lvl="2" marL="568325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Transporte de passageiros = 16%;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9442" lvl="2" marL="568325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Serviços em geral = 32%;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2881" lvl="2" marL="248642" rtl="0" algn="just">
              <a:lnSpc>
                <a:spcPct val="62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Encontra-se a parcela isenta através da fórmula abaixo: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2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 bruta anual x percentual de isenção = Parcela isenta e não tributável.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f0e60aec99_1_14"/>
          <p:cNvSpPr txBox="1"/>
          <p:nvPr/>
        </p:nvSpPr>
        <p:spPr>
          <a:xfrm>
            <a:off x="4223550" y="1049613"/>
            <a:ext cx="98409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2791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Rendimentos Isentos e não Tributáveis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g3f0e60aec99_1_1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7" name="Google Shape;347;g3f0e60aec99_1_1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3f0e60aec99_1_1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3f0e60aec99_1_14"/>
          <p:cNvSpPr txBox="1"/>
          <p:nvPr/>
        </p:nvSpPr>
        <p:spPr>
          <a:xfrm>
            <a:off x="0" y="9804700"/>
            <a:ext cx="3645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1995; Sebrae,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0" name="Google Shape;350;g3f0e60aec99_1_14"/>
          <p:cNvSpPr txBox="1"/>
          <p:nvPr/>
        </p:nvSpPr>
        <p:spPr>
          <a:xfrm>
            <a:off x="897175" y="2468250"/>
            <a:ext cx="7985400" cy="63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Abono e rendimentos do Programa de Integração Social e pelo Programa de Formação do Patrimônio do Servidor Público (PIS/PASEP);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isenta específica de proventos de aposentadoria para pessoas com 65 anos ou mais, no valor de R$ 1.903,98 por mês (R$ 24.751,74 no ano, incluindo o 13º salário), somada à faixa geral de isenção da tabela do IRPF, aplicável a todos os contribuintes;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600"/>
              <a:buFont typeface="Times New Roman"/>
              <a:buChar char="●"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Bolsas de estudo e pesquisa caracterizadas como doação, com exceção daquelas que são recebidas também por trabalho;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1" name="Google Shape;351;g3f0e60aec99_1_14"/>
          <p:cNvSpPr txBox="1"/>
          <p:nvPr/>
        </p:nvSpPr>
        <p:spPr>
          <a:xfrm>
            <a:off x="9399225" y="2377650"/>
            <a:ext cx="8102700" cy="62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Indenizações por acidentes de trabalho ou rescisão de contrato;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Valores de apólices e prêmios de seguro por morte ou invalidez permanente;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Saques recebidos do Fundo de Garantia do Tempo de Serviço (FGTS); e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Existem investimentos cujos rendimentos gerados não são tributáveis, como Caderneta de poupança, Letras Hipotecárias (LH) e Letras de Crédito Imobiliário (LCI).</a:t>
            </a:r>
            <a:endParaRPr>
              <a:solidFill>
                <a:srgbClr val="0B480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0e60aec99_1_40"/>
          <p:cNvSpPr txBox="1"/>
          <p:nvPr/>
        </p:nvSpPr>
        <p:spPr>
          <a:xfrm>
            <a:off x="4223550" y="1049613"/>
            <a:ext cx="98409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2791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Rendimentos Isentos e não Tributáveis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g3f0e60aec99_1_4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8" name="Google Shape;358;g3f0e60aec99_1_4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3f0e60aec99_1_4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3f0e60aec99_1_40"/>
          <p:cNvSpPr txBox="1"/>
          <p:nvPr/>
        </p:nvSpPr>
        <p:spPr>
          <a:xfrm>
            <a:off x="0" y="9804700"/>
            <a:ext cx="3645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1995; Sebrae,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1" name="Google Shape;361;g3f0e60aec99_1_40"/>
          <p:cNvSpPr txBox="1"/>
          <p:nvPr/>
        </p:nvSpPr>
        <p:spPr>
          <a:xfrm>
            <a:off x="1789650" y="2221075"/>
            <a:ext cx="142098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 efetuar o cálculo de isenção, faz-se necessário o prévio conhecimento sobre os valores de Faturamento Bruto, Despesas e Lucro Evidenciado. </a:t>
            </a:r>
            <a:endParaRPr sz="3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g3f0e60aec99_1_40"/>
          <p:cNvSpPr txBox="1"/>
          <p:nvPr/>
        </p:nvSpPr>
        <p:spPr>
          <a:xfrm>
            <a:off x="9414050" y="4079000"/>
            <a:ext cx="7398300" cy="1965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2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Observação: As despesas comprovadas devem estar no nome da empresa ou do empresário que estão atreladas ao negócio.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g3f0e60aec99_1_40"/>
          <p:cNvSpPr txBox="1"/>
          <p:nvPr/>
        </p:nvSpPr>
        <p:spPr>
          <a:xfrm>
            <a:off x="1342800" y="6365650"/>
            <a:ext cx="15602400" cy="18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just">
              <a:lnSpc>
                <a:spcPct val="129576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lang="en-US" sz="3000" u="sng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Lucro Evidenciado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 = Faturamento Bruto – Despesas</a:t>
            </a:r>
            <a:endParaRPr sz="3000" u="sng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just">
              <a:lnSpc>
                <a:spcPct val="129576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lang="en-US" sz="3000" u="sng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Isenta e não Tributável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Faturamento Bruto X Percentual de Isenção (8%, 16% ou 32%)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just">
              <a:lnSpc>
                <a:spcPct val="129576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lang="en-US" sz="3000" u="sng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Tributável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= Lucro Evidenciado –</a:t>
            </a:r>
            <a:r>
              <a:rPr lang="en-US" sz="3000" u="sng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Parcela Isenta e não Tributável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g3f0e60aec99_1_40"/>
          <p:cNvSpPr txBox="1"/>
          <p:nvPr/>
        </p:nvSpPr>
        <p:spPr>
          <a:xfrm>
            <a:off x="1692750" y="5537725"/>
            <a:ext cx="2530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CÁLCULO: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f0e60aec99_1_58"/>
          <p:cNvSpPr txBox="1"/>
          <p:nvPr/>
        </p:nvSpPr>
        <p:spPr>
          <a:xfrm>
            <a:off x="2870025" y="744300"/>
            <a:ext cx="128469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3974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400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Exemplos Práticos - Atividade Econômica: Prestação de Serviços (Teto: R$ 35.584,00)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0" name="Google Shape;370;g3f0e60aec99_1_5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1" name="Google Shape;371;g3f0e60aec99_1_5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g3f0e60aec99_1_5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g3f0e60aec99_1_58"/>
          <p:cNvSpPr txBox="1"/>
          <p:nvPr/>
        </p:nvSpPr>
        <p:spPr>
          <a:xfrm>
            <a:off x="0" y="9804700"/>
            <a:ext cx="3645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g3f0e60aec99_1_58"/>
          <p:cNvSpPr txBox="1"/>
          <p:nvPr/>
        </p:nvSpPr>
        <p:spPr>
          <a:xfrm>
            <a:off x="1211050" y="4245075"/>
            <a:ext cx="8094300" cy="4618800"/>
          </a:xfrm>
          <a:prstGeom prst="rect">
            <a:avLst/>
          </a:prstGeom>
          <a:noFill/>
          <a:ln cap="flat" cmpd="sng" w="9525">
            <a:solidFill>
              <a:srgbClr val="0B480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 bruta total anual = R$50.000,00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Despesas comprovadas = R$8.500,00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Lucro evidenciado = R$50.000,00 - R$8.500,00 = R$41.500,00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 isenta e não tributável = R$50.000,00 * 32% (taxa de serviços em geral) = R$16.000,00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Tributável = R$41.500,00 - R$16.000,00 = R$25.500,00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5" name="Google Shape;375;g3f0e60aec99_1_58"/>
          <p:cNvSpPr txBox="1"/>
          <p:nvPr/>
        </p:nvSpPr>
        <p:spPr>
          <a:xfrm>
            <a:off x="9610600" y="4245075"/>
            <a:ext cx="8094300" cy="4618800"/>
          </a:xfrm>
          <a:prstGeom prst="rect">
            <a:avLst/>
          </a:prstGeom>
          <a:noFill/>
          <a:ln cap="flat" cmpd="sng" w="9525">
            <a:solidFill>
              <a:srgbClr val="0B480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 bruta total anual = R$81.000,00 Despesas comprovadas = R$5.000,00 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Lucro evidenciado = R$81.000,00 - R$5.000,00 = R$76.000,00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isenta e não tributável = R$81.000,00 * 32% (taxa de serviços em geral) = R$25.920,00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Tributável = R$76.000,00 -  R$25.920,00 = R$50.080,00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g3f0e60aec99_1_58"/>
          <p:cNvSpPr txBox="1"/>
          <p:nvPr/>
        </p:nvSpPr>
        <p:spPr>
          <a:xfrm>
            <a:off x="1211050" y="2547825"/>
            <a:ext cx="8094300" cy="1386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B480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há  obrigação de declarar o Imposto de Renda</a:t>
            </a:r>
            <a:endParaRPr b="1" sz="32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g3f0e60aec99_1_58"/>
          <p:cNvSpPr txBox="1"/>
          <p:nvPr/>
        </p:nvSpPr>
        <p:spPr>
          <a:xfrm>
            <a:off x="9610600" y="2547825"/>
            <a:ext cx="8094300" cy="1386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B480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Há obrigação de declarar o Imposto de Renda</a:t>
            </a:r>
            <a:endParaRPr b="1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f0e60aec99_1_78"/>
          <p:cNvSpPr txBox="1"/>
          <p:nvPr/>
        </p:nvSpPr>
        <p:spPr>
          <a:xfrm>
            <a:off x="5715000" y="1026125"/>
            <a:ext cx="68580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3981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de Rendimentos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3" name="Google Shape;383;g3f0e60aec99_1_7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4" name="Google Shape;384;g3f0e60aec99_1_7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3f0e60aec99_1_7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f0e60aec99_1_78"/>
          <p:cNvSpPr txBox="1"/>
          <p:nvPr/>
        </p:nvSpPr>
        <p:spPr>
          <a:xfrm>
            <a:off x="0" y="9804700"/>
            <a:ext cx="3645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7" name="Google Shape;387;g3f0e60aec99_1_78"/>
          <p:cNvSpPr txBox="1"/>
          <p:nvPr/>
        </p:nvSpPr>
        <p:spPr>
          <a:xfrm>
            <a:off x="1695725" y="3007400"/>
            <a:ext cx="14749500" cy="44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 caso do MEI também desempenhar atividade como Celetista, ambos os rendimentos devem ser informados para cálculo na Declaração  IRPF.</a:t>
            </a:r>
            <a:endParaRPr sz="3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636" lvl="2" marL="229906" rtl="0" algn="just">
              <a:lnSpc>
                <a:spcPct val="55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Exemplo:</a:t>
            </a:r>
            <a:endParaRPr b="1"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7060" lvl="2" marL="591185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 Tributável + Rendimentos (atividade como celetista) &gt; R$ 35.584,00 = Obrigação de declarar o IRPF.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f0e60aec99_1_92"/>
          <p:cNvSpPr txBox="1"/>
          <p:nvPr/>
        </p:nvSpPr>
        <p:spPr>
          <a:xfrm>
            <a:off x="4692375" y="1282000"/>
            <a:ext cx="93336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43981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54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Onde posso fazer minha declaração?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3" name="Google Shape;393;g3f0e60aec99_1_9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4" name="Google Shape;394;g3f0e60aec99_1_9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3f0e60aec99_1_9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3f0e60aec99_1_92"/>
          <p:cNvSpPr txBox="1"/>
          <p:nvPr/>
        </p:nvSpPr>
        <p:spPr>
          <a:xfrm>
            <a:off x="0" y="9804700"/>
            <a:ext cx="5179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Google Shape;397;g3f0e60aec99_1_92"/>
          <p:cNvSpPr txBox="1"/>
          <p:nvPr/>
        </p:nvSpPr>
        <p:spPr>
          <a:xfrm>
            <a:off x="1813150" y="2792100"/>
            <a:ext cx="14138700" cy="50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Gerador da Declaração (PGD)</a:t>
            </a:r>
            <a:r>
              <a:rPr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baixe e instale no computador (Windows, macOS ou Linux);</a:t>
            </a:r>
            <a:br>
              <a:rPr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Meu Imposto de Renda (MIR)</a:t>
            </a:r>
            <a:r>
              <a:rPr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sistema online, direto pelo navegador do computador ou celular (requer conta gov.br nível prata ou ouro);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Aplicativo "Receita Federal"</a:t>
            </a:r>
            <a:r>
              <a:rPr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— para preencher e enviar pelo celular ou tablet, disponível na Google Play e Apple Store.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f096fc4c37_0_209"/>
          <p:cNvSpPr txBox="1"/>
          <p:nvPr/>
        </p:nvSpPr>
        <p:spPr>
          <a:xfrm>
            <a:off x="7404000" y="979450"/>
            <a:ext cx="34800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1: </a:t>
            </a:r>
            <a:endParaRPr b="1" sz="5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3" name="Google Shape;403;g3f096fc4c37_0_20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4" name="Google Shape;404;g3f096fc4c37_0_20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g3f096fc4c37_0_20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g3f096fc4c37_0_209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7" name="Google Shape;407;g3f096fc4c37_0_209"/>
          <p:cNvSpPr txBox="1"/>
          <p:nvPr/>
        </p:nvSpPr>
        <p:spPr>
          <a:xfrm>
            <a:off x="641025" y="4637900"/>
            <a:ext cx="3000000" cy="1708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Entrar no portal  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e-cac.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8" name="Google Shape;408;g3f096fc4c37_0_209"/>
          <p:cNvSpPr/>
          <p:nvPr/>
        </p:nvSpPr>
        <p:spPr>
          <a:xfrm>
            <a:off x="4000387" y="2633677"/>
            <a:ext cx="12337922" cy="6219349"/>
          </a:xfrm>
          <a:custGeom>
            <a:rect b="b" l="l" r="r" t="t"/>
            <a:pathLst>
              <a:path extrusionOk="0" h="8292465" w="16450563">
                <a:moveTo>
                  <a:pt x="0" y="0"/>
                </a:moveTo>
                <a:lnTo>
                  <a:pt x="16450563" y="0"/>
                </a:lnTo>
                <a:lnTo>
                  <a:pt x="16450563" y="8292465"/>
                </a:lnTo>
                <a:lnTo>
                  <a:pt x="0" y="8292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0" r="-1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f096fc4c37_0_221"/>
          <p:cNvSpPr txBox="1"/>
          <p:nvPr/>
        </p:nvSpPr>
        <p:spPr>
          <a:xfrm>
            <a:off x="7644000" y="882838"/>
            <a:ext cx="22485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2: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4" name="Google Shape;414;g3f096fc4c37_0_22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5" name="Google Shape;415;g3f096fc4c37_0_22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g3f096fc4c37_0_22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g3f096fc4c37_0_221"/>
          <p:cNvSpPr txBox="1"/>
          <p:nvPr/>
        </p:nvSpPr>
        <p:spPr>
          <a:xfrm>
            <a:off x="0" y="9804700"/>
            <a:ext cx="2248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8" name="Google Shape;418;g3f096fc4c37_0_221"/>
          <p:cNvSpPr txBox="1"/>
          <p:nvPr/>
        </p:nvSpPr>
        <p:spPr>
          <a:xfrm>
            <a:off x="875850" y="4191700"/>
            <a:ext cx="4178400" cy="272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Pesquisar “meu imposto de renda”, o localizador do serviço e clicar na opção que aparece: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9" name="Google Shape;419;g3f096fc4c37_0_221"/>
          <p:cNvSpPr/>
          <p:nvPr/>
        </p:nvSpPr>
        <p:spPr>
          <a:xfrm>
            <a:off x="5711875" y="2134700"/>
            <a:ext cx="11317810" cy="6163808"/>
          </a:xfrm>
          <a:custGeom>
            <a:rect b="b" l="l" r="r" t="t"/>
            <a:pathLst>
              <a:path extrusionOk="0" h="5984280" w="12716640">
                <a:moveTo>
                  <a:pt x="0" y="0"/>
                </a:moveTo>
                <a:lnTo>
                  <a:pt x="12716640" y="0"/>
                </a:lnTo>
                <a:lnTo>
                  <a:pt x="12716640" y="5984280"/>
                </a:lnTo>
                <a:lnTo>
                  <a:pt x="0" y="59842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58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f096fc4c37_0_232"/>
          <p:cNvSpPr txBox="1"/>
          <p:nvPr/>
        </p:nvSpPr>
        <p:spPr>
          <a:xfrm>
            <a:off x="7333500" y="1002950"/>
            <a:ext cx="36210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3: 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5" name="Google Shape;425;g3f096fc4c37_0_23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6" name="Google Shape;426;g3f096fc4c37_0_23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g3f096fc4c37_0_23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g3f096fc4c37_0_232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9" name="Google Shape;429;g3f096fc4c37_0_232"/>
          <p:cNvSpPr txBox="1"/>
          <p:nvPr/>
        </p:nvSpPr>
        <p:spPr>
          <a:xfrm>
            <a:off x="1454550" y="3956825"/>
            <a:ext cx="3621000" cy="2647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Escolha o ano no qual será feito a declaração do ir:</a:t>
            </a:r>
            <a:endParaRPr sz="4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g3f096fc4c37_0_232"/>
          <p:cNvSpPr/>
          <p:nvPr/>
        </p:nvSpPr>
        <p:spPr>
          <a:xfrm>
            <a:off x="5755080" y="2312563"/>
            <a:ext cx="11083680" cy="5909760"/>
          </a:xfrm>
          <a:custGeom>
            <a:rect b="b" l="l" r="r" t="t"/>
            <a:pathLst>
              <a:path extrusionOk="0" h="5909760" w="11083680">
                <a:moveTo>
                  <a:pt x="0" y="0"/>
                </a:moveTo>
                <a:lnTo>
                  <a:pt x="11083680" y="0"/>
                </a:lnTo>
                <a:lnTo>
                  <a:pt x="11083680" y="5909760"/>
                </a:lnTo>
                <a:lnTo>
                  <a:pt x="0" y="5909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657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f096fc4c37_0_243"/>
          <p:cNvSpPr txBox="1"/>
          <p:nvPr/>
        </p:nvSpPr>
        <p:spPr>
          <a:xfrm>
            <a:off x="7110450" y="932500"/>
            <a:ext cx="40671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4: </a:t>
            </a:r>
            <a:endParaRPr b="1" sz="5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6" name="Google Shape;436;g3f096fc4c37_0_24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7" name="Google Shape;437;g3f096fc4c37_0_24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g3f096fc4c37_0_24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g3f096fc4c37_0_243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0" name="Google Shape;440;g3f096fc4c37_0_243"/>
          <p:cNvSpPr txBox="1"/>
          <p:nvPr/>
        </p:nvSpPr>
        <p:spPr>
          <a:xfrm>
            <a:off x="1251675" y="4484000"/>
            <a:ext cx="3000000" cy="226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Clique</a:t>
            </a:r>
            <a:r>
              <a:rPr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 preencher declaração.</a:t>
            </a:r>
            <a:endParaRPr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1" name="Google Shape;441;g3f096fc4c37_0_243"/>
          <p:cNvSpPr/>
          <p:nvPr/>
        </p:nvSpPr>
        <p:spPr>
          <a:xfrm>
            <a:off x="5179150" y="2402900"/>
            <a:ext cx="11761243" cy="6011640"/>
          </a:xfrm>
          <a:custGeom>
            <a:rect b="b" l="l" r="r" t="t"/>
            <a:pathLst>
              <a:path extrusionOk="0" h="6011640" w="12783960">
                <a:moveTo>
                  <a:pt x="0" y="0"/>
                </a:moveTo>
                <a:lnTo>
                  <a:pt x="12783960" y="0"/>
                </a:lnTo>
                <a:lnTo>
                  <a:pt x="12783960" y="6011640"/>
                </a:lnTo>
                <a:lnTo>
                  <a:pt x="0" y="60116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3101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"/>
          <p:cNvSpPr/>
          <p:nvPr/>
        </p:nvSpPr>
        <p:spPr>
          <a:xfrm>
            <a:off x="-1920" y="0"/>
            <a:ext cx="18288872" cy="10287032"/>
          </a:xfrm>
          <a:custGeom>
            <a:rect b="b" l="l" r="r" t="t"/>
            <a:pathLst>
              <a:path extrusionOk="0" h="13714603" w="24382603">
                <a:moveTo>
                  <a:pt x="24382603" y="13714603"/>
                </a:moveTo>
                <a:lnTo>
                  <a:pt x="0" y="13714603"/>
                </a:lnTo>
                <a:lnTo>
                  <a:pt x="0" y="0"/>
                </a:lnTo>
                <a:lnTo>
                  <a:pt x="24382603" y="0"/>
                </a:lnTo>
                <a:lnTo>
                  <a:pt x="24382603" y="1371460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"/>
          <p:cNvSpPr/>
          <p:nvPr/>
        </p:nvSpPr>
        <p:spPr>
          <a:xfrm>
            <a:off x="-699997" y="-108360"/>
            <a:ext cx="19262256" cy="10834536"/>
          </a:xfrm>
          <a:custGeom>
            <a:rect b="b" l="l" r="r" t="t"/>
            <a:pathLst>
              <a:path extrusionOk="0" h="13714603" w="24382603">
                <a:moveTo>
                  <a:pt x="24382603" y="13714603"/>
                </a:moveTo>
                <a:lnTo>
                  <a:pt x="0" y="13714603"/>
                </a:lnTo>
                <a:lnTo>
                  <a:pt x="0" y="0"/>
                </a:lnTo>
                <a:lnTo>
                  <a:pt x="24382603" y="0"/>
                </a:lnTo>
                <a:lnTo>
                  <a:pt x="24382603" y="1371460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"/>
          <p:cNvSpPr/>
          <p:nvPr/>
        </p:nvSpPr>
        <p:spPr>
          <a:xfrm>
            <a:off x="6190560" y="790560"/>
            <a:ext cx="1509141" cy="75248"/>
          </a:xfrm>
          <a:custGeom>
            <a:rect b="b" l="l" r="r" t="t"/>
            <a:pathLst>
              <a:path extrusionOk="0" h="100330" w="2012188">
                <a:moveTo>
                  <a:pt x="2012188" y="100330"/>
                </a:moveTo>
                <a:lnTo>
                  <a:pt x="0" y="100330"/>
                </a:lnTo>
                <a:lnTo>
                  <a:pt x="0" y="0"/>
                </a:lnTo>
                <a:lnTo>
                  <a:pt x="2012188" y="0"/>
                </a:lnTo>
                <a:lnTo>
                  <a:pt x="2012188" y="10033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"/>
          <p:cNvSpPr/>
          <p:nvPr/>
        </p:nvSpPr>
        <p:spPr>
          <a:xfrm>
            <a:off x="7913880" y="790560"/>
            <a:ext cx="6936486" cy="75248"/>
          </a:xfrm>
          <a:custGeom>
            <a:rect b="b" l="l" r="r" t="t"/>
            <a:pathLst>
              <a:path extrusionOk="0" h="100330" w="9248648">
                <a:moveTo>
                  <a:pt x="9248648" y="0"/>
                </a:moveTo>
                <a:lnTo>
                  <a:pt x="6673342" y="0"/>
                </a:lnTo>
                <a:lnTo>
                  <a:pt x="0" y="0"/>
                </a:lnTo>
                <a:lnTo>
                  <a:pt x="0" y="100330"/>
                </a:lnTo>
                <a:lnTo>
                  <a:pt x="6673342" y="100330"/>
                </a:lnTo>
                <a:lnTo>
                  <a:pt x="9248648" y="100330"/>
                </a:lnTo>
                <a:lnTo>
                  <a:pt x="9248648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"/>
          <p:cNvSpPr txBox="1"/>
          <p:nvPr/>
        </p:nvSpPr>
        <p:spPr>
          <a:xfrm>
            <a:off x="6177600" y="-108540"/>
            <a:ext cx="8685720" cy="984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6177600" y="1565130"/>
            <a:ext cx="2060640" cy="139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03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"/>
          <p:cNvSpPr/>
          <p:nvPr/>
        </p:nvSpPr>
        <p:spPr>
          <a:xfrm>
            <a:off x="0" y="826560"/>
            <a:ext cx="5478494" cy="8416100"/>
          </a:xfrm>
          <a:custGeom>
            <a:rect b="b" l="l" r="r" t="t"/>
            <a:pathLst>
              <a:path extrusionOk="0" h="11221466" w="7304659">
                <a:moveTo>
                  <a:pt x="0" y="0"/>
                </a:moveTo>
                <a:lnTo>
                  <a:pt x="7304659" y="0"/>
                </a:lnTo>
                <a:lnTo>
                  <a:pt x="7304659" y="11221466"/>
                </a:lnTo>
                <a:lnTo>
                  <a:pt x="0" y="11221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0" r="-2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"/>
          <p:cNvSpPr txBox="1"/>
          <p:nvPr/>
        </p:nvSpPr>
        <p:spPr>
          <a:xfrm>
            <a:off x="8916840" y="1579335"/>
            <a:ext cx="228672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"/>
          <p:cNvSpPr txBox="1"/>
          <p:nvPr/>
        </p:nvSpPr>
        <p:spPr>
          <a:xfrm>
            <a:off x="11659680" y="1122795"/>
            <a:ext cx="97128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"/>
          <p:cNvSpPr txBox="1"/>
          <p:nvPr/>
        </p:nvSpPr>
        <p:spPr>
          <a:xfrm>
            <a:off x="11659680" y="1559535"/>
            <a:ext cx="250848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"/>
          <p:cNvSpPr txBox="1"/>
          <p:nvPr/>
        </p:nvSpPr>
        <p:spPr>
          <a:xfrm>
            <a:off x="14470200" y="1579335"/>
            <a:ext cx="242532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"/>
          <p:cNvSpPr txBox="1"/>
          <p:nvPr/>
        </p:nvSpPr>
        <p:spPr>
          <a:xfrm>
            <a:off x="6177600" y="3023595"/>
            <a:ext cx="96804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"/>
          <p:cNvSpPr txBox="1"/>
          <p:nvPr/>
        </p:nvSpPr>
        <p:spPr>
          <a:xfrm>
            <a:off x="8916840" y="3035475"/>
            <a:ext cx="9720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8916840" y="3472575"/>
            <a:ext cx="204120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11659680" y="3003795"/>
            <a:ext cx="9558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"/>
          <p:cNvSpPr txBox="1"/>
          <p:nvPr/>
        </p:nvSpPr>
        <p:spPr>
          <a:xfrm>
            <a:off x="11659680" y="3440895"/>
            <a:ext cx="219420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"/>
          <p:cNvSpPr txBox="1"/>
          <p:nvPr/>
        </p:nvSpPr>
        <p:spPr>
          <a:xfrm>
            <a:off x="14402160" y="3055275"/>
            <a:ext cx="9720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14402160" y="3492015"/>
            <a:ext cx="246348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"/>
          <p:cNvSpPr txBox="1"/>
          <p:nvPr/>
        </p:nvSpPr>
        <p:spPr>
          <a:xfrm>
            <a:off x="6177600" y="3464655"/>
            <a:ext cx="2463480" cy="2061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1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16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t/>
            </a:r>
            <a:endParaRPr b="0" i="0" sz="1850" u="none" cap="none" strike="noStrike">
              <a:solidFill>
                <a:srgbClr val="24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"/>
          <p:cNvSpPr txBox="1"/>
          <p:nvPr/>
        </p:nvSpPr>
        <p:spPr>
          <a:xfrm>
            <a:off x="6177600" y="5851095"/>
            <a:ext cx="2255040" cy="1363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"/>
          <p:cNvSpPr txBox="1"/>
          <p:nvPr/>
        </p:nvSpPr>
        <p:spPr>
          <a:xfrm>
            <a:off x="8916840" y="5413995"/>
            <a:ext cx="10962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b="0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"/>
          <p:cNvSpPr txBox="1"/>
          <p:nvPr/>
        </p:nvSpPr>
        <p:spPr>
          <a:xfrm>
            <a:off x="8916840" y="5851095"/>
            <a:ext cx="234792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"/>
          <p:cNvSpPr txBox="1"/>
          <p:nvPr/>
        </p:nvSpPr>
        <p:spPr>
          <a:xfrm>
            <a:off x="11659680" y="5382315"/>
            <a:ext cx="10440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b="0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"/>
          <p:cNvSpPr txBox="1"/>
          <p:nvPr/>
        </p:nvSpPr>
        <p:spPr>
          <a:xfrm>
            <a:off x="14402160" y="5433795"/>
            <a:ext cx="108216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"/>
          <p:cNvSpPr txBox="1"/>
          <p:nvPr/>
        </p:nvSpPr>
        <p:spPr>
          <a:xfrm>
            <a:off x="14402160" y="5870535"/>
            <a:ext cx="2464560" cy="1363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"/>
          <p:cNvSpPr txBox="1"/>
          <p:nvPr/>
        </p:nvSpPr>
        <p:spPr>
          <a:xfrm>
            <a:off x="6177600" y="7775955"/>
            <a:ext cx="10890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"/>
          <p:cNvSpPr txBox="1"/>
          <p:nvPr/>
        </p:nvSpPr>
        <p:spPr>
          <a:xfrm>
            <a:off x="6177600" y="8212695"/>
            <a:ext cx="2177640" cy="17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"/>
          <p:cNvSpPr txBox="1"/>
          <p:nvPr/>
        </p:nvSpPr>
        <p:spPr>
          <a:xfrm>
            <a:off x="8916840" y="7788195"/>
            <a:ext cx="109368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"/>
          <p:cNvSpPr txBox="1"/>
          <p:nvPr/>
        </p:nvSpPr>
        <p:spPr>
          <a:xfrm>
            <a:off x="8916840" y="8224935"/>
            <a:ext cx="234972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"/>
          <p:cNvSpPr txBox="1"/>
          <p:nvPr/>
        </p:nvSpPr>
        <p:spPr>
          <a:xfrm>
            <a:off x="11693160" y="5691615"/>
            <a:ext cx="2474640" cy="2112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18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"/>
          <p:cNvSpPr txBox="1"/>
          <p:nvPr/>
        </p:nvSpPr>
        <p:spPr>
          <a:xfrm>
            <a:off x="11755800" y="7736055"/>
            <a:ext cx="2349720" cy="1776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1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"/>
          <p:cNvSpPr txBox="1"/>
          <p:nvPr/>
        </p:nvSpPr>
        <p:spPr>
          <a:xfrm>
            <a:off x="6216390" y="1169955"/>
            <a:ext cx="96804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"/>
          <p:cNvSpPr txBox="1"/>
          <p:nvPr/>
        </p:nvSpPr>
        <p:spPr>
          <a:xfrm>
            <a:off x="8956080" y="1120995"/>
            <a:ext cx="96804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b="0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"/>
          <p:cNvSpPr txBox="1"/>
          <p:nvPr/>
        </p:nvSpPr>
        <p:spPr>
          <a:xfrm>
            <a:off x="14402160" y="1219635"/>
            <a:ext cx="96804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"/>
          <p:cNvSpPr txBox="1"/>
          <p:nvPr/>
        </p:nvSpPr>
        <p:spPr>
          <a:xfrm>
            <a:off x="6190560" y="5282235"/>
            <a:ext cx="1096200" cy="432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b="0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"/>
          <p:cNvSpPr txBox="1"/>
          <p:nvPr/>
        </p:nvSpPr>
        <p:spPr>
          <a:xfrm>
            <a:off x="14459040" y="7593495"/>
            <a:ext cx="355716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1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MEI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"/>
          <p:cNvSpPr txBox="1"/>
          <p:nvPr/>
        </p:nvSpPr>
        <p:spPr>
          <a:xfrm>
            <a:off x="14459040" y="9097575"/>
            <a:ext cx="2425320" cy="95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1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6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Licitações para MEIS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f096fc4c37_0_255"/>
          <p:cNvSpPr txBox="1"/>
          <p:nvPr/>
        </p:nvSpPr>
        <p:spPr>
          <a:xfrm>
            <a:off x="3542400" y="1073400"/>
            <a:ext cx="112032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5: </a:t>
            </a:r>
            <a:endParaRPr b="1" sz="5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7" name="Google Shape;447;g3f096fc4c37_0_25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8" name="Google Shape;448;g3f096fc4c37_0_25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g3f096fc4c37_0_25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g3f096fc4c37_0_255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1" name="Google Shape;451;g3f096fc4c37_0_255"/>
          <p:cNvSpPr txBox="1"/>
          <p:nvPr/>
        </p:nvSpPr>
        <p:spPr>
          <a:xfrm>
            <a:off x="742450" y="4003800"/>
            <a:ext cx="4734600" cy="3740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esquisar “ caso você tenha declarado anteriormente clique na primeira opção nesse caso começamos do zero então fizemos uma simulação da declaração em branco.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2" name="Google Shape;452;g3f096fc4c37_0_255"/>
          <p:cNvSpPr/>
          <p:nvPr/>
        </p:nvSpPr>
        <p:spPr>
          <a:xfrm>
            <a:off x="6134650" y="2515825"/>
            <a:ext cx="11408334" cy="5125688"/>
          </a:xfrm>
          <a:custGeom>
            <a:rect b="b" l="l" r="r" t="t"/>
            <a:pathLst>
              <a:path extrusionOk="0" h="6834251" w="15574518">
                <a:moveTo>
                  <a:pt x="0" y="0"/>
                </a:moveTo>
                <a:lnTo>
                  <a:pt x="15574518" y="0"/>
                </a:lnTo>
                <a:lnTo>
                  <a:pt x="15574518" y="6834251"/>
                </a:lnTo>
                <a:lnTo>
                  <a:pt x="0" y="68342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0" r="-2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f096fc4c37_0_266"/>
          <p:cNvSpPr txBox="1"/>
          <p:nvPr/>
        </p:nvSpPr>
        <p:spPr>
          <a:xfrm>
            <a:off x="7744500" y="885500"/>
            <a:ext cx="27990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6: </a:t>
            </a:r>
            <a:endParaRPr b="1"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8" name="Google Shape;458;g3f096fc4c37_0_26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9" name="Google Shape;459;g3f096fc4c37_0_26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3f096fc4c37_0_26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g3f096fc4c37_0_266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2" name="Google Shape;462;g3f096fc4c37_0_266"/>
          <p:cNvSpPr txBox="1"/>
          <p:nvPr/>
        </p:nvSpPr>
        <p:spPr>
          <a:xfrm>
            <a:off x="734975" y="3567788"/>
            <a:ext cx="4742100" cy="3232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Você irá preencher sua declaração normalmente para adicionar as etapas do MEI clique em Rendimentos &gt; Recebidos de pessoa jurídica.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3" name="Google Shape;463;g3f096fc4c37_0_266"/>
          <p:cNvSpPr/>
          <p:nvPr/>
        </p:nvSpPr>
        <p:spPr>
          <a:xfrm>
            <a:off x="6150535" y="2437840"/>
            <a:ext cx="11345799" cy="5016913"/>
          </a:xfrm>
          <a:custGeom>
            <a:rect b="b" l="l" r="r" t="t"/>
            <a:pathLst>
              <a:path extrusionOk="0" h="6689217" w="15127732">
                <a:moveTo>
                  <a:pt x="0" y="0"/>
                </a:moveTo>
                <a:lnTo>
                  <a:pt x="15127732" y="0"/>
                </a:lnTo>
                <a:lnTo>
                  <a:pt x="15127732" y="6689217"/>
                </a:lnTo>
                <a:lnTo>
                  <a:pt x="0" y="6689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f096fc4c37_0_277"/>
          <p:cNvSpPr txBox="1"/>
          <p:nvPr/>
        </p:nvSpPr>
        <p:spPr>
          <a:xfrm>
            <a:off x="7016400" y="955975"/>
            <a:ext cx="42552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7: </a:t>
            </a:r>
            <a:endParaRPr b="1" sz="5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9" name="Google Shape;469;g3f096fc4c37_0_27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0" name="Google Shape;470;g3f096fc4c37_0_27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g3f096fc4c37_0_27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g3f096fc4c37_0_277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3" name="Google Shape;473;g3f096fc4c37_0_277"/>
          <p:cNvSpPr txBox="1"/>
          <p:nvPr/>
        </p:nvSpPr>
        <p:spPr>
          <a:xfrm>
            <a:off x="991125" y="3313838"/>
            <a:ext cx="5307900" cy="3740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Aqui você irá preencher os dados da sua empresa. Na parte de rendimento recebido será colocado o total do cálculo do rendimento tributável, previamente demonstrado.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4" name="Google Shape;474;g3f096fc4c37_0_277"/>
          <p:cNvSpPr/>
          <p:nvPr/>
        </p:nvSpPr>
        <p:spPr>
          <a:xfrm>
            <a:off x="6768750" y="2492850"/>
            <a:ext cx="10692902" cy="5301329"/>
          </a:xfrm>
          <a:custGeom>
            <a:rect b="b" l="l" r="r" t="t"/>
            <a:pathLst>
              <a:path extrusionOk="0" h="7068439" w="14851253">
                <a:moveTo>
                  <a:pt x="0" y="0"/>
                </a:moveTo>
                <a:lnTo>
                  <a:pt x="14851253" y="0"/>
                </a:lnTo>
                <a:lnTo>
                  <a:pt x="14851253" y="7068439"/>
                </a:lnTo>
                <a:lnTo>
                  <a:pt x="0" y="7068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0" r="-1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3f096fc4c37_0_277"/>
          <p:cNvSpPr/>
          <p:nvPr/>
        </p:nvSpPr>
        <p:spPr>
          <a:xfrm rot="5400000">
            <a:off x="8031923" y="1519332"/>
            <a:ext cx="891409" cy="3417745"/>
          </a:xfrm>
          <a:custGeom>
            <a:rect b="b" l="l" r="r" t="t"/>
            <a:pathLst>
              <a:path extrusionOk="0" h="4155313" w="649478">
                <a:moveTo>
                  <a:pt x="0" y="0"/>
                </a:moveTo>
                <a:lnTo>
                  <a:pt x="649478" y="0"/>
                </a:lnTo>
                <a:lnTo>
                  <a:pt x="649478" y="4155313"/>
                </a:lnTo>
                <a:lnTo>
                  <a:pt x="0" y="4155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60" r="-25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f096fc4c37_0_289"/>
          <p:cNvSpPr txBox="1"/>
          <p:nvPr/>
        </p:nvSpPr>
        <p:spPr>
          <a:xfrm>
            <a:off x="7274775" y="747475"/>
            <a:ext cx="31278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8: </a:t>
            </a:r>
            <a:endParaRPr b="1" sz="5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1" name="Google Shape;481;g3f096fc4c37_0_28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82" name="Google Shape;482;g3f096fc4c37_0_28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3f096fc4c37_0_28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3f096fc4c37_0_289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5" name="Google Shape;485;g3f096fc4c37_0_289"/>
          <p:cNvSpPr txBox="1"/>
          <p:nvPr/>
        </p:nvSpPr>
        <p:spPr>
          <a:xfrm>
            <a:off x="1459825" y="3330688"/>
            <a:ext cx="5730600" cy="323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Após o passo anterior, você irá voltar para a aba inicial, clicar em rendimentos, então clicar no símbolo de mais, após isso clicar em “isentos e não tributáveis” e procurar pela numeração 13.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6" name="Google Shape;486;g3f096fc4c37_0_289"/>
          <p:cNvSpPr/>
          <p:nvPr/>
        </p:nvSpPr>
        <p:spPr>
          <a:xfrm>
            <a:off x="7994825" y="1863975"/>
            <a:ext cx="9391635" cy="3779793"/>
          </a:xfrm>
          <a:custGeom>
            <a:rect b="b" l="l" r="r" t="t"/>
            <a:pathLst>
              <a:path extrusionOk="0" h="2774160" w="6830280">
                <a:moveTo>
                  <a:pt x="0" y="0"/>
                </a:moveTo>
                <a:lnTo>
                  <a:pt x="6830280" y="0"/>
                </a:lnTo>
                <a:lnTo>
                  <a:pt x="6830280" y="2774160"/>
                </a:lnTo>
                <a:lnTo>
                  <a:pt x="0" y="2774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38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3f096fc4c37_0_289"/>
          <p:cNvSpPr/>
          <p:nvPr/>
        </p:nvSpPr>
        <p:spPr>
          <a:xfrm>
            <a:off x="7994825" y="5807275"/>
            <a:ext cx="6384582" cy="2519087"/>
          </a:xfrm>
          <a:custGeom>
            <a:rect b="b" l="l" r="r" t="t"/>
            <a:pathLst>
              <a:path extrusionOk="0" h="2920680" w="5870880">
                <a:moveTo>
                  <a:pt x="0" y="0"/>
                </a:moveTo>
                <a:lnTo>
                  <a:pt x="5870880" y="0"/>
                </a:lnTo>
                <a:lnTo>
                  <a:pt x="5870880" y="2920680"/>
                </a:lnTo>
                <a:lnTo>
                  <a:pt x="0" y="2920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-2613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g3f096fc4c37_0_289"/>
          <p:cNvSpPr/>
          <p:nvPr/>
        </p:nvSpPr>
        <p:spPr>
          <a:xfrm>
            <a:off x="14589700" y="5807275"/>
            <a:ext cx="2790021" cy="2516422"/>
          </a:xfrm>
          <a:custGeom>
            <a:rect b="b" l="l" r="r" t="t"/>
            <a:pathLst>
              <a:path extrusionOk="0" h="2827440" w="2339640">
                <a:moveTo>
                  <a:pt x="0" y="0"/>
                </a:moveTo>
                <a:lnTo>
                  <a:pt x="2339640" y="0"/>
                </a:lnTo>
                <a:lnTo>
                  <a:pt x="2339640" y="2827440"/>
                </a:lnTo>
                <a:lnTo>
                  <a:pt x="0" y="2827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-151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f096fc4c37_0_305"/>
          <p:cNvSpPr txBox="1"/>
          <p:nvPr/>
        </p:nvSpPr>
        <p:spPr>
          <a:xfrm>
            <a:off x="7007850" y="979450"/>
            <a:ext cx="42723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9: </a:t>
            </a:r>
            <a:r>
              <a:rPr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4" name="Google Shape;494;g3f096fc4c37_0_30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5" name="Google Shape;495;g3f096fc4c37_0_30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g3f096fc4c37_0_30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g3f096fc4c37_0_305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8" name="Google Shape;498;g3f096fc4c37_0_305"/>
          <p:cNvSpPr txBox="1"/>
          <p:nvPr/>
        </p:nvSpPr>
        <p:spPr>
          <a:xfrm>
            <a:off x="1269775" y="3429000"/>
            <a:ext cx="6532500" cy="323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Daqui você poderá seguir com o seu IRPF normalmente, adicionado seus bens e dívidas, renda variável, todos os dados solicitados. Após finalizar sua declaração aperte em entregar e finalize  sua declaração.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9" name="Google Shape;499;g3f096fc4c37_0_305"/>
          <p:cNvSpPr/>
          <p:nvPr/>
        </p:nvSpPr>
        <p:spPr>
          <a:xfrm>
            <a:off x="8553725" y="2521175"/>
            <a:ext cx="6923898" cy="6094546"/>
          </a:xfrm>
          <a:custGeom>
            <a:rect b="b" l="l" r="r" t="t"/>
            <a:pathLst>
              <a:path extrusionOk="0" h="8494141" w="6657594">
                <a:moveTo>
                  <a:pt x="0" y="0"/>
                </a:moveTo>
                <a:lnTo>
                  <a:pt x="6657594" y="0"/>
                </a:lnTo>
                <a:lnTo>
                  <a:pt x="6657594" y="8494141"/>
                </a:lnTo>
                <a:lnTo>
                  <a:pt x="0" y="8494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0" l="0" r="0" t="-40"/>
            </a:stretch>
          </a:blipFill>
          <a:ln cap="flat" cmpd="sng" w="9525">
            <a:solidFill>
              <a:srgbClr val="0B480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f0e60aec99_1_105"/>
          <p:cNvSpPr txBox="1"/>
          <p:nvPr/>
        </p:nvSpPr>
        <p:spPr>
          <a:xfrm>
            <a:off x="2779200" y="885500"/>
            <a:ext cx="127296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ERROS QUE VOCÊ NÃO PODE COMETER 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5" name="Google Shape;505;g3f0e60aec99_1_10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6" name="Google Shape;506;g3f0e60aec99_1_10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g3f0e60aec99_1_10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g3f0e60aec99_1_105"/>
          <p:cNvSpPr txBox="1"/>
          <p:nvPr/>
        </p:nvSpPr>
        <p:spPr>
          <a:xfrm>
            <a:off x="0" y="9804700"/>
            <a:ext cx="4420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9" name="Google Shape;509;g3f0e60aec99_1_105"/>
          <p:cNvSpPr txBox="1"/>
          <p:nvPr/>
        </p:nvSpPr>
        <p:spPr>
          <a:xfrm>
            <a:off x="1226700" y="1957475"/>
            <a:ext cx="15834600" cy="6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Inconsistência de informações</a:t>
            </a:r>
            <a:b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inconsistência de dados no cruzamento das informações pode fazer o contribuinte cair na malha fina.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Atribuição de valor ao bem</a:t>
            </a:r>
            <a:b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valor que você declara sobre um bem móvel ou imóvel não precisa ser atualizado pelo preço atual de mercado, deve-se manter o valor de aquisição (custo histórico), somando apenas gastos comprovados com melhorias ou reformas, quando houver.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Gastos com dependente</a:t>
            </a:r>
            <a:br>
              <a:rPr b="1"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dependente incluído na declaração deve ter o CPF informado à Receita, obrigatório para qualquer idade, inclusive recém-nascidos, e todos os rendimentos que ele receber (salário, estágio, bolsa, pensão, aposentadoria) também devem ser declarados.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f0e60aec99_1_117"/>
          <p:cNvSpPr txBox="1"/>
          <p:nvPr/>
        </p:nvSpPr>
        <p:spPr>
          <a:xfrm>
            <a:off x="6726450" y="908975"/>
            <a:ext cx="48351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8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5" name="Google Shape;515;g3f0e60aec99_1_11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6" name="Google Shape;516;g3f0e60aec99_1_11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g3f0e60aec99_1_11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3f0e60aec99_1_117"/>
          <p:cNvSpPr txBox="1"/>
          <p:nvPr/>
        </p:nvSpPr>
        <p:spPr>
          <a:xfrm>
            <a:off x="0" y="9804700"/>
            <a:ext cx="2165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9" name="Google Shape;519;g3f0e60aec99_1_117"/>
          <p:cNvSpPr txBox="1"/>
          <p:nvPr/>
        </p:nvSpPr>
        <p:spPr>
          <a:xfrm>
            <a:off x="1875300" y="2051425"/>
            <a:ext cx="14537400" cy="59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Segundo a Receita Federal, foram recebidas mais de 43,5 milhões de declarações de Imposto de Renda de pessoas físicas em 2025, com expectativa de cerca de 44 milhões em 2026;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de extrema importância saber o que te leva a declarar seu IRPF e como fazer isso;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300"/>
              <a:buFont typeface="Times New Roman"/>
              <a:buChar char="●"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caso do MEI, para saber se a parcela dos rendimentos da atividade é tributável, é necessário calcular a diferença entre a receita líquida (lucro evidenciado) e a parcela isenta e não tributável, mas esse é apenas um dos critérios de obrigatoriedade, que também incluem posse de bens, ganho de capital, operações em bolsa e atividade rural, entre outros.</a:t>
            </a:r>
            <a:endParaRPr b="1"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f0e60aec99_1_192"/>
          <p:cNvSpPr/>
          <p:nvPr/>
        </p:nvSpPr>
        <p:spPr>
          <a:xfrm>
            <a:off x="895350" y="1929350"/>
            <a:ext cx="16497300" cy="71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nº 7.713, de 22 de dezembro de 1988. Altera a legislação do imposto de renda e dá outras providências. Brasília, DF: Presidência da República, 1988. Disponível em: https://www.planalto.gov.br/ccivil_03/leis/l7713.htm.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nº 8.137, de 27 de dezembro de 1990. Define crimes contra a ordem tributária, econômica e contra as relações de consumo, e dá outras providências. Brasília, DF: Presidência da República, 1990. Disponível em: https://www.planalto.gov.br/ccivil_03/leis/l8137.htm.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nº 9.249, de 26 de dezembro de 1995. Altera a legislação do imposto de renda das pessoas jurídicas, bem como da contribuição social sobre o lucro líquido, e dá outras providências. Brasília, DF: Presidência da República, 1995. Disponível em: https://www.planalto.gov.br/ccivil_03/leis/l9249.htm.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6" name="Google Shape;526;g3f0e60aec99_1_19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7" name="Google Shape;527;g3f0e60aec99_1_192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f0e60aec99_1_271"/>
          <p:cNvSpPr/>
          <p:nvPr/>
        </p:nvSpPr>
        <p:spPr>
          <a:xfrm>
            <a:off x="895350" y="1929350"/>
            <a:ext cx="16137000" cy="68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Receita Federal. e-CAC – Centro Virtual de Atendimento ao Contribuinte. Brasília, DF: Receita Federal, 2005. Disponível em: https://cav.receita.fazenda.gov.br. Acesso em: 5 jul. 2026. 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Meu Imposto de Renda. Brasília, DF: Receita Federal do Brasil, 2026. Disponível em: https://www.gov.br/receitafederal/pt-br/assuntos/meu-imposto-de-renda.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Parcela isenta do declarante com 65 anos ou mais. Brasília, DF: Receita Federal do Brasil, 2021. Disponível em: https://www.gov.br/receitafederal/pt-br/assuntos/meu-imposto-de-renda/preenchimento/isencao65.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4" name="Google Shape;534;g3f0e60aec99_1_27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5" name="Google Shape;535;g3f0e60aec99_1_271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f0e60aec99_1_278"/>
          <p:cNvSpPr/>
          <p:nvPr/>
        </p:nvSpPr>
        <p:spPr>
          <a:xfrm>
            <a:off x="895350" y="1929350"/>
            <a:ext cx="16497300" cy="49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Download do Programa de Imposto de Renda (PGD DIRPF). Brasília, DF: Receita Federal do Brasil, 2026. Disponível em: https://www.gov.br/receitafederal/pt-br/centrais-de-conteudo/download/pgd/dirpf.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Sebrae. MEI no Imposto de Renda: quando declarar e como preencher o IRPF. [S. l.]: Sebrae, 2026. Disponível em: https://sebrae.com.br/sites/PortalSebrae/artigos/mei-x-imposto-de-renda. Acesso em: 5 jul. 2026.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2" name="Google Shape;542;g3f0e60aec99_1_27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3" name="Google Shape;543;g3f0e60aec99_1_278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096fc4c37_0_68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g3f096fc4c37_0_68"/>
          <p:cNvSpPr txBox="1"/>
          <p:nvPr/>
        </p:nvSpPr>
        <p:spPr>
          <a:xfrm>
            <a:off x="1990600" y="2295900"/>
            <a:ext cx="72009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Alda Maria Guilherme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Alícia C. A. Cardoso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Andressa G. Batista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David de Souza Ferreira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Delyne Maria do N.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Diego Almeida da Silva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Jesimiel Cláudio Lins de Oliveira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Lais F. O. de Melo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g3f096fc4c37_0_68"/>
          <p:cNvSpPr txBox="1"/>
          <p:nvPr/>
        </p:nvSpPr>
        <p:spPr>
          <a:xfrm>
            <a:off x="9548275" y="2237238"/>
            <a:ext cx="6896100" cy="6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Maria Vitória Santos de Oliveira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Mateus Gomes Viana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Mickaela S. de Araujo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Paulo César Rodrigues Rocha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Rayssa Carnaúba Amorim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Samuel Nascimento da Silva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Victoria da Anunciação Carvalho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Yago Matheus Rodrigues dos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Yasmin M. G. da Silva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g3f096fc4c37_0_6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1" name="Google Shape;261;g3f096fc4c37_0_68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2" name="Google Shape;262;g3f096fc4c37_0_6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f096fc4c37_0_6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dacd160094_0_66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10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g3dacd160094_0_66"/>
          <p:cNvSpPr txBox="1"/>
          <p:nvPr/>
        </p:nvSpPr>
        <p:spPr>
          <a:xfrm>
            <a:off x="5185575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IRPF para o MEI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3dacd160094_0_6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1" name="Google Shape;271;g3dacd160094_0_6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3dacd160094_0_6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096fc4c37_0_136"/>
          <p:cNvSpPr txBox="1"/>
          <p:nvPr/>
        </p:nvSpPr>
        <p:spPr>
          <a:xfrm>
            <a:off x="7254575" y="1163425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IRPF</a:t>
            </a:r>
            <a:endParaRPr i="0" sz="41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g3f096fc4c37_0_136"/>
          <p:cNvSpPr txBox="1"/>
          <p:nvPr/>
        </p:nvSpPr>
        <p:spPr>
          <a:xfrm>
            <a:off x="2062800" y="1871425"/>
            <a:ext cx="14162400" cy="4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Arial"/>
              <a:buNone/>
            </a:pP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lang="en-US" sz="33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Imposto de Renda Pessoa Física (IRPF) é um tributo federal crucial para o financiamento de áreas como saúde, educação e infraestrutura. Baseado na renda e ganhos de capital das pessoas físicas, ele é calculado anualmente. Ao declarar o IRPF, os cidadãos ajustam suas contribuições e podem receber restituições, além de manter a regularidade fiscal. Esse processo ajuda a garantir que os recursos públicos sejam bem distribuídos e utilizados para o benefício da sociedade.</a:t>
            </a:r>
            <a:endParaRPr sz="33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g3f096fc4c37_0_13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0" name="Google Shape;280;g3f096fc4c37_0_13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3f096fc4c37_0_13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3f096fc4c37_0_136"/>
          <p:cNvSpPr txBox="1"/>
          <p:nvPr/>
        </p:nvSpPr>
        <p:spPr>
          <a:xfrm>
            <a:off x="2956475" y="6204925"/>
            <a:ext cx="119523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"Os valores arrecadados com o imposto de renda contribuem para o desenvolvimento do Brasil, financiando a saúde, educação, segurança e inúmeros serviços públicos prestados ao cidadão brasileiro." </a:t>
            </a:r>
            <a:endParaRPr b="1"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g3f096fc4c37_0_136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2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096fc4c37_0_148"/>
          <p:cNvSpPr txBox="1"/>
          <p:nvPr/>
        </p:nvSpPr>
        <p:spPr>
          <a:xfrm>
            <a:off x="7465950" y="979475"/>
            <a:ext cx="4000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 E O IRPF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g3f096fc4c37_0_148"/>
          <p:cNvSpPr txBox="1"/>
          <p:nvPr/>
        </p:nvSpPr>
        <p:spPr>
          <a:xfrm>
            <a:off x="2062800" y="1687475"/>
            <a:ext cx="14162400" cy="4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Arial"/>
              <a:buNone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Mesmo sendo Microempreendedor Individual (MEI) e fazendo a Declaração Anual do Simples Nacional (DASN-SIMEI), não há isenção da obrigação de declarar o Imposto de Renda Pessoa Física (IRPF).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tributação específica para MEIs não elimina a necessidade de realizar a declaração anual do IRPF, pois os rendimentos obtidos pelo MEI podem ser tributáveis dependendo de seu valor e natureza. A obrigatoriedade segue os mesmos critérios aplicados a qualquer contribuinte (ex.: rendimentos tributáveis acima do limite anual, bens acima do teto, operações em bolsa, entre outros). 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g3f096fc4c37_0_14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1" name="Google Shape;291;g3f096fc4c37_0_14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f096fc4c37_0_14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3f096fc4c37_0_148"/>
          <p:cNvSpPr txBox="1"/>
          <p:nvPr/>
        </p:nvSpPr>
        <p:spPr>
          <a:xfrm>
            <a:off x="2574450" y="6020975"/>
            <a:ext cx="13139100" cy="27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Observação: caso o MEI possua Escrituração Contábil regular, o lucro evidenciado na contabilidade pode ser classificado integralmente como "Rendimentos Isentos e Não Tributáveis". Sem escrituração contábil, a isenção fica restrita a esses percentuais presumidos sobre a receita bruta, e o restante é tributável. Em ambos os casos, o valor isento respeita o limite de faturamento anual do MEI (R$ 81 mil). </a:t>
            </a:r>
            <a:endParaRPr b="1" sz="2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4" name="Google Shape;294;g3f096fc4c37_0_148"/>
          <p:cNvSpPr txBox="1"/>
          <p:nvPr/>
        </p:nvSpPr>
        <p:spPr>
          <a:xfrm>
            <a:off x="0" y="98047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2024.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f096fc4c37_0_168"/>
          <p:cNvSpPr txBox="1"/>
          <p:nvPr/>
        </p:nvSpPr>
        <p:spPr>
          <a:xfrm>
            <a:off x="6080100" y="1176113"/>
            <a:ext cx="6127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Obrigatoriedade do IRPF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g3f096fc4c37_0_16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1" name="Google Shape;301;g3f096fc4c37_0_16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3f096fc4c37_0_16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3f096fc4c37_0_168"/>
          <p:cNvSpPr txBox="1"/>
          <p:nvPr/>
        </p:nvSpPr>
        <p:spPr>
          <a:xfrm>
            <a:off x="0" y="9804700"/>
            <a:ext cx="41148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Fonte:Brasil,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g3f096fc4c37_0_168"/>
          <p:cNvSpPr txBox="1"/>
          <p:nvPr/>
        </p:nvSpPr>
        <p:spPr>
          <a:xfrm>
            <a:off x="1261500" y="2496850"/>
            <a:ext cx="4789800" cy="283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RENDIMENTOS TRIBUTÁVEIS</a:t>
            </a:r>
            <a:endParaRPr b="1" sz="2600">
              <a:solidFill>
                <a:srgbClr val="54813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Recebeu rendimentos tributáveis ao longo de 2025, cuja soma seja igual ou superior a R$ 35.584,00; </a:t>
            </a:r>
            <a:endParaRPr b="1" sz="3000">
              <a:solidFill>
                <a:srgbClr val="54813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g3f096fc4c37_0_168"/>
          <p:cNvSpPr txBox="1"/>
          <p:nvPr/>
        </p:nvSpPr>
        <p:spPr>
          <a:xfrm>
            <a:off x="1232700" y="5741875"/>
            <a:ext cx="4847400" cy="3063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OPERAÇÃO DE ALIENAÇÃO EM BOLSA DE VALORES</a:t>
            </a:r>
            <a:endParaRPr b="1"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Quem realizou operações de alienação em bolsa de valores, de mercadoria de futuro e assemelhados, cuja soma foi superior a R$ 40.000,00; </a:t>
            </a:r>
            <a:endParaRPr b="1"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g3f096fc4c37_0_168"/>
          <p:cNvSpPr txBox="1"/>
          <p:nvPr/>
        </p:nvSpPr>
        <p:spPr>
          <a:xfrm>
            <a:off x="6723900" y="2504650"/>
            <a:ext cx="4508100" cy="2816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VALORES DE BENS</a:t>
            </a:r>
            <a:endParaRPr b="1"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Tiveram, em dezembro de 2025, a posse ou propriedade de bens ou direitos, inclusive terra nua, de valor superior a R$ 800.000,00; </a:t>
            </a:r>
            <a:endParaRPr b="1" sz="2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g3f096fc4c37_0_168"/>
          <p:cNvSpPr txBox="1"/>
          <p:nvPr/>
        </p:nvSpPr>
        <p:spPr>
          <a:xfrm>
            <a:off x="6723900" y="5741875"/>
            <a:ext cx="4508100" cy="233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RENDA BRUTA DE ATIVIDA DE RURAL</a:t>
            </a:r>
            <a:endParaRPr b="1" sz="2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Obtiveram receita bruta em relação à atividade rural superior a R$ 177.920,00; </a:t>
            </a:r>
            <a:endParaRPr b="1"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g3f096fc4c37_0_168"/>
          <p:cNvSpPr txBox="1"/>
          <p:nvPr/>
        </p:nvSpPr>
        <p:spPr>
          <a:xfrm>
            <a:off x="12046875" y="2504650"/>
            <a:ext cx="4508100" cy="2432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GANHO DE CAPITAL</a:t>
            </a:r>
            <a:endParaRPr b="1"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Ganho de capital com a venda de imóveis, veículos e outros bens sujeitos à tributação; </a:t>
            </a:r>
            <a:endParaRPr b="1"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9" name="Google Shape;309;g3f096fc4c37_0_168"/>
          <p:cNvSpPr txBox="1"/>
          <p:nvPr/>
        </p:nvSpPr>
        <p:spPr>
          <a:xfrm>
            <a:off x="11875800" y="5777400"/>
            <a:ext cx="4789800" cy="321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RENDIMENTOS INSENTOS E NÃO TRIBUTÁVEIS</a:t>
            </a:r>
            <a:endParaRPr b="1"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Receberam rendimentos isentos, não tributáveis ou tributados exclusivamente na fonte, cuja soma foi superior a R$ 200.000,00. </a:t>
            </a:r>
            <a:endParaRPr b="1" sz="2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f096fc4c37_0_190"/>
          <p:cNvSpPr txBox="1"/>
          <p:nvPr/>
        </p:nvSpPr>
        <p:spPr>
          <a:xfrm>
            <a:off x="3641025" y="909000"/>
            <a:ext cx="112032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Consequências de não pagar o Imposto De Renda </a:t>
            </a:r>
            <a:endParaRPr b="1" sz="4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f096fc4c37_0_19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6" name="Google Shape;316;g3f096fc4c37_0_19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f096fc4c37_0_19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3f096fc4c37_0_190"/>
          <p:cNvSpPr txBox="1"/>
          <p:nvPr/>
        </p:nvSpPr>
        <p:spPr>
          <a:xfrm>
            <a:off x="0" y="9804700"/>
            <a:ext cx="59937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1990;  Brasil, 2026.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g3f096fc4c37_0_190"/>
          <p:cNvSpPr txBox="1"/>
          <p:nvPr/>
        </p:nvSpPr>
        <p:spPr>
          <a:xfrm>
            <a:off x="1805175" y="2126563"/>
            <a:ext cx="6960000" cy="61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MULTA DE MORA</a:t>
            </a:r>
            <a:b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Multa de 1% ao mês sobre o valor devido (até 20%), mínimo de R$ 165,74, acrescida de juros pela taxa Selic acumulada;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CPF IRREGULAR</a:t>
            </a:r>
            <a:b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Pendência que dificulta empréstimos, financiamentos, cartões de crédito e emissão de passaporte;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DÍVIDA ATIVA DA UNIÃO</a:t>
            </a:r>
            <a:b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Débito não regularizado pode ser inscrito em Dívida Ativa, impedindo certidões negativas;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g3f096fc4c37_0_190"/>
          <p:cNvSpPr txBox="1"/>
          <p:nvPr/>
        </p:nvSpPr>
        <p:spPr>
          <a:xfrm>
            <a:off x="9352225" y="2126563"/>
            <a:ext cx="6693600" cy="61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l"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EXECUÇÃO FISCAL</a:t>
            </a:r>
            <a:b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Possibilidade de cobrança judicial, com penhora de bens e bloqueio de valores em conta;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MALHA FINA</a:t>
            </a:r>
            <a:b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Maior risco de fiscalização sobre movimentações financeiras, bens e outras fontes de renda;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CRIME DE SONEGAÇÃO FISCAL</a:t>
            </a:r>
            <a:b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 caso de omissão intencional: reclusão de 2 a 5 anos e multa que pode chegar a 150% do imposto devido.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0e60aec99_1_2"/>
          <p:cNvSpPr txBox="1"/>
          <p:nvPr/>
        </p:nvSpPr>
        <p:spPr>
          <a:xfrm>
            <a:off x="3666525" y="1120400"/>
            <a:ext cx="11203200" cy="9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42791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Arial"/>
              <a:buNone/>
            </a:pPr>
            <a:r>
              <a:rPr b="1" lang="en-US" sz="4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Rendimentos Tributáveis</a:t>
            </a:r>
            <a:endParaRPr b="1" sz="4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g3f0e60aec99_1_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7" name="Google Shape;327;g3f0e60aec99_1_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f0e60aec99_1_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3f0e60aec99_1_2"/>
          <p:cNvSpPr txBox="1"/>
          <p:nvPr/>
        </p:nvSpPr>
        <p:spPr>
          <a:xfrm>
            <a:off x="0" y="9804700"/>
            <a:ext cx="4572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3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Fonte:Brasil, 2026. </a:t>
            </a:r>
            <a:endParaRPr sz="19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0" name="Google Shape;330;g3f0e60aec99_1_2"/>
          <p:cNvSpPr txBox="1"/>
          <p:nvPr/>
        </p:nvSpPr>
        <p:spPr>
          <a:xfrm>
            <a:off x="2020575" y="2806075"/>
            <a:ext cx="14495100" cy="4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2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4000"/>
              <a:buFont typeface="Times New Roman"/>
              <a:buChar char="➢"/>
            </a:pPr>
            <a:r>
              <a:rPr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São os valores recebidos ao longo do ano que estão sujeitos à incidência do imposto de renda;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635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700"/>
              <a:buFont typeface="Times New Roman"/>
              <a:buChar char="➢"/>
            </a:pPr>
            <a:r>
              <a:rPr b="1"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Exemplos:</a:t>
            </a:r>
            <a:r>
              <a:rPr lang="en-US" sz="3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salários, férias, gratificações, comissões, renda com aluguéis pensões, benefícios previdenciários e remunerações relativas à prestação de serviços, entre outros.</a:t>
            </a:r>
            <a:endParaRPr sz="3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Neivaldo</dc:creator>
</cp:coreProperties>
</file>