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18288000" cy="10287000"/>
  <p:embeddedFontLst>
    <p:embeddedFont>
      <p:font typeface="Arim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i6D2lYW1uAbiGaYAjWKooPqv6G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bold.fntdata"/><Relationship Id="rId30" Type="http://schemas.openxmlformats.org/officeDocument/2006/relationships/font" Target="fonts/Arimo-regular.fntdata"/><Relationship Id="rId11" Type="http://schemas.openxmlformats.org/officeDocument/2006/relationships/slide" Target="slides/slide6.xml"/><Relationship Id="rId33" Type="http://schemas.openxmlformats.org/officeDocument/2006/relationships/font" Target="fonts/Arimo-boldItalic.fntdata"/><Relationship Id="rId10" Type="http://schemas.openxmlformats.org/officeDocument/2006/relationships/slide" Target="slides/slide5.xml"/><Relationship Id="rId32" Type="http://schemas.openxmlformats.org/officeDocument/2006/relationships/font" Target="fonts/Arim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38049d7b2_0_9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d38049d7b2_0_9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d38049d7b2_0_9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25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50a83a525_0_5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c50a83a525_0_5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50a83a525_0_11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2c50a83a525_0_1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26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28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2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85f842cab_0_1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g1e85f842cab_0_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7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5b2abf1f3_0_0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345b2abf1f3_0_0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83e0b32e7_0_18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883e0b32e7_0_18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38049d7b2_0_0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d38049d7b2_0_0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d38049d7b2_0_0:notes"/>
          <p:cNvSpPr txBox="1"/>
          <p:nvPr>
            <p:ph idx="12" type="sldNum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5e1f94048_0_20:notes"/>
          <p:cNvSpPr txBox="1"/>
          <p:nvPr>
            <p:ph idx="1" type="body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f5e1f94048_0_20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/>
          <p:nvPr/>
        </p:nvSpPr>
        <p:spPr>
          <a:xfrm>
            <a:off x="0" y="0"/>
            <a:ext cx="18288000" cy="9721215"/>
          </a:xfrm>
          <a:custGeom>
            <a:rect b="b" l="l" r="r" t="t"/>
            <a:pathLst>
              <a:path extrusionOk="0" h="9721215" w="18288000">
                <a:moveTo>
                  <a:pt x="0" y="9720639"/>
                </a:moveTo>
                <a:lnTo>
                  <a:pt x="18287998" y="9720639"/>
                </a:lnTo>
                <a:lnTo>
                  <a:pt x="18287998" y="0"/>
                </a:lnTo>
                <a:lnTo>
                  <a:pt x="0" y="0"/>
                </a:lnTo>
                <a:lnTo>
                  <a:pt x="0" y="972063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0" y="9720639"/>
            <a:ext cx="18288000" cy="566420"/>
          </a:xfrm>
          <a:custGeom>
            <a:rect b="b" l="l" r="r" t="t"/>
            <a:pathLst>
              <a:path extrusionOk="0" h="566420" w="18288000">
                <a:moveTo>
                  <a:pt x="18287998" y="566360"/>
                </a:moveTo>
                <a:lnTo>
                  <a:pt x="0" y="566360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566360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08915" y="7071874"/>
            <a:ext cx="1152524" cy="219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6341" y="7846655"/>
            <a:ext cx="2114549" cy="140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/>
          <p:nvPr/>
        </p:nvSpPr>
        <p:spPr>
          <a:xfrm>
            <a:off x="17062145" y="8233792"/>
            <a:ext cx="171450" cy="236220"/>
          </a:xfrm>
          <a:custGeom>
            <a:rect b="b" l="l" r="r" t="t"/>
            <a:pathLst>
              <a:path extrusionOk="0" h="236220" w="171450">
                <a:moveTo>
                  <a:pt x="170928" y="235678"/>
                </a:moveTo>
                <a:lnTo>
                  <a:pt x="0" y="235678"/>
                </a:lnTo>
                <a:lnTo>
                  <a:pt x="85464" y="0"/>
                </a:lnTo>
                <a:lnTo>
                  <a:pt x="170928" y="235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043" y="2404268"/>
            <a:ext cx="7934324" cy="39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/>
          <p:nvPr>
            <p:ph type="title"/>
          </p:nvPr>
        </p:nvSpPr>
        <p:spPr>
          <a:xfrm>
            <a:off x="3787551" y="252476"/>
            <a:ext cx="10712896" cy="1427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0"/>
          <p:cNvSpPr/>
          <p:nvPr/>
        </p:nvSpPr>
        <p:spPr>
          <a:xfrm>
            <a:off x="6190396" y="790575"/>
            <a:ext cx="1510665" cy="76200"/>
          </a:xfrm>
          <a:custGeom>
            <a:rect b="b" l="l" r="r" t="t"/>
            <a:pathLst>
              <a:path extrusionOk="0" h="76200" w="1510665">
                <a:moveTo>
                  <a:pt x="1510216" y="76199"/>
                </a:moveTo>
                <a:lnTo>
                  <a:pt x="0" y="76199"/>
                </a:lnTo>
                <a:lnTo>
                  <a:pt x="0" y="0"/>
                </a:lnTo>
                <a:lnTo>
                  <a:pt x="1510216" y="0"/>
                </a:lnTo>
                <a:lnTo>
                  <a:pt x="1510216" y="76199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7913941" y="790587"/>
            <a:ext cx="6938009" cy="76200"/>
          </a:xfrm>
          <a:custGeom>
            <a:rect b="b" l="l" r="r" t="t"/>
            <a:pathLst>
              <a:path extrusionOk="0" h="76200" w="6938009">
                <a:moveTo>
                  <a:pt x="6937654" y="0"/>
                </a:moveTo>
                <a:lnTo>
                  <a:pt x="5005857" y="0"/>
                </a:lnTo>
                <a:lnTo>
                  <a:pt x="0" y="0"/>
                </a:lnTo>
                <a:lnTo>
                  <a:pt x="0" y="76200"/>
                </a:lnTo>
                <a:lnTo>
                  <a:pt x="5005857" y="76200"/>
                </a:lnTo>
                <a:lnTo>
                  <a:pt x="6937654" y="76200"/>
                </a:lnTo>
                <a:lnTo>
                  <a:pt x="6937654" y="0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3787551" y="252476"/>
            <a:ext cx="10712896" cy="1427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0" y="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3768" y="5024430"/>
            <a:ext cx="2181224" cy="4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383" y="6127005"/>
            <a:ext cx="3248024" cy="21621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1"/>
          <p:cNvSpPr/>
          <p:nvPr/>
        </p:nvSpPr>
        <p:spPr>
          <a:xfrm>
            <a:off x="9308298" y="6721064"/>
            <a:ext cx="262890" cy="361950"/>
          </a:xfrm>
          <a:custGeom>
            <a:rect b="b" l="l" r="r" t="t"/>
            <a:pathLst>
              <a:path extrusionOk="0" h="361950" w="262890">
                <a:moveTo>
                  <a:pt x="262289" y="361646"/>
                </a:moveTo>
                <a:lnTo>
                  <a:pt x="0" y="361646"/>
                </a:lnTo>
                <a:lnTo>
                  <a:pt x="131144" y="0"/>
                </a:lnTo>
                <a:lnTo>
                  <a:pt x="262289" y="3616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46999" y="5974828"/>
            <a:ext cx="4714874" cy="23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/>
          <p:nvPr>
            <p:ph type="ctrTitle"/>
          </p:nvPr>
        </p:nvSpPr>
        <p:spPr>
          <a:xfrm>
            <a:off x="898213" y="415686"/>
            <a:ext cx="16491572" cy="1199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3787551" y="252476"/>
            <a:ext cx="10712896" cy="1427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3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 txBox="1"/>
          <p:nvPr>
            <p:ph type="title"/>
          </p:nvPr>
        </p:nvSpPr>
        <p:spPr>
          <a:xfrm>
            <a:off x="3787551" y="252476"/>
            <a:ext cx="10712896" cy="1427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genciasebrae.com.br/economia-e-politica/pequenas-e-medias-empresas-cresceram-o-dobro-do-pib-de-2023-mostra-indice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ace1ufalnoturno@gmai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title"/>
          </p:nvPr>
        </p:nvSpPr>
        <p:spPr>
          <a:xfrm>
            <a:off x="1502230" y="252476"/>
            <a:ext cx="14548756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PROJETO DE EXTENSÃO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746750" y="6520197"/>
            <a:ext cx="14794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9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Coordenação: Prof. Dra. Elyrouse Cavalcante de Oliveira Bellini - UFAL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38049d7b2_0_9"/>
          <p:cNvSpPr txBox="1"/>
          <p:nvPr/>
        </p:nvSpPr>
        <p:spPr>
          <a:xfrm>
            <a:off x="3244875" y="813400"/>
            <a:ext cx="12527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IMPORTÂNCIA DO MEI NOS DIAS DE HOJE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d38049d7b2_0_9"/>
          <p:cNvSpPr txBox="1"/>
          <p:nvPr/>
        </p:nvSpPr>
        <p:spPr>
          <a:xfrm>
            <a:off x="749100" y="2053050"/>
            <a:ext cx="16789800" cy="9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Desafios em Maceió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Fechamentos forçados por conta da mineração de sal-gema pela Braskem, causando riscos de desmoronamento.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Perdas financeiras e impactos na saúde mental dos empresários afetados.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Soluções propostas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Implementação de </a:t>
            </a: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redes de apoio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linhas de crédito, suporte logístico, capacitação e consultoria.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Promoção de </a:t>
            </a: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estratégias de resiliência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desenvolvimento sustentável para realocar e revitalizar os negócios.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(Verde; Rodrigues, 2024)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g2d38049d7b2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9098" y="8906040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2664450" y="929875"/>
            <a:ext cx="1343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 DO MEI PARA PARA A SOCIEDADE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321950" y="2062878"/>
            <a:ext cx="16115400" cy="82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Participação do MEI nos Negócios Ativos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-"/>
            </a:pP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 </a:t>
            </a: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54,1%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negócios ativos no país no primeiro quadrimestre de 2025 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-"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75,8%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das novas empresas abertas no primeiro quadrimestre de 2025 são MEIs.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Características dos Empreendedores MEI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Gênero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-"/>
            </a:pP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Predominância de empreendedores do sexo </a:t>
            </a: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masculino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(54,4%).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Faixa Etária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-"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a 40 anos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50,4% dos empreendedores.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-"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Acima de 40 anos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48,7% dos empreendedores.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-"/>
            </a:pPr>
            <a:r>
              <a:rPr b="1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Menos de 21 anos</a:t>
            </a:r>
            <a:r>
              <a:rPr b="0" i="0" lang="pt-BR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Apenas 0,9%.</a:t>
            </a:r>
            <a:endParaRPr b="0" i="0" sz="3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2025)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B05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1911926" y="1131569"/>
            <a:ext cx="150252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 DO MEI PARA </a:t>
            </a:r>
            <a:r>
              <a:rPr lang="pt-BR" sz="4800">
                <a:latin typeface="Times New Roman"/>
                <a:ea typeface="Times New Roman"/>
                <a:cs typeface="Times New Roman"/>
                <a:sym typeface="Times New Roman"/>
              </a:rPr>
              <a:t>A SOCIEDADE</a:t>
            </a:r>
            <a:br>
              <a:rPr lang="pt-BR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1419150" y="2379227"/>
            <a:ext cx="15449700" cy="5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 de Registros MEI por Estado - 1º Quadrimestre de 2025</a:t>
            </a:r>
            <a:endParaRPr b="1"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 com Maior Crescimento</a:t>
            </a: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1"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Piauí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10.399 novos MEIs abertos.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 de 65% em relação ao 3º quadrimestre de 2024.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 com Menor Crescimento</a:t>
            </a: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 Grande do Sul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84.387  novos MEIs abertos.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 de 34,7% em relação ao 3º quadrimestre de 2024.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400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130625" y="8756424"/>
            <a:ext cx="1252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0213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2025)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9098" y="8371040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50a83a525_0_5"/>
          <p:cNvSpPr txBox="1"/>
          <p:nvPr>
            <p:ph type="title"/>
          </p:nvPr>
        </p:nvSpPr>
        <p:spPr>
          <a:xfrm>
            <a:off x="1396250" y="1213153"/>
            <a:ext cx="1568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40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NÚMERO DE MEIS SALTA NO BRASIL ENTRE 2021 E 2025</a:t>
            </a:r>
            <a:endParaRPr>
              <a:highlight>
                <a:srgbClr val="FAFAFA"/>
              </a:highlight>
            </a:endParaRPr>
          </a:p>
        </p:txBody>
      </p:sp>
      <p:sp>
        <p:nvSpPr>
          <p:cNvPr id="198" name="Google Shape;198;g2c50a83a525_0_5"/>
          <p:cNvSpPr txBox="1"/>
          <p:nvPr>
            <p:ph idx="1" type="body"/>
          </p:nvPr>
        </p:nvSpPr>
        <p:spPr>
          <a:xfrm>
            <a:off x="584150" y="2663630"/>
            <a:ext cx="173049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i="0" lang="pt-BR" sz="34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tivos: 9.7 milhões (1° quadrimestre de 2021) → 12,5 milhões (1° quadrimestre de </a:t>
            </a: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2025)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Crescimento:+2,8 milhões</a:t>
            </a:r>
            <a:r>
              <a:rPr i="0" lang="pt-BR" sz="34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entre 2021 até 2025 (influência da COVID-19)</a:t>
            </a:r>
            <a:endParaRPr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Desafios: Administração, planejamento e finanças.</a:t>
            </a:r>
            <a:endParaRPr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 de Encerramento: 30% dos MEIs fecham em até 5 anos.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pt-BR" sz="3600"/>
            </a:br>
            <a:br>
              <a:rPr lang="pt-BR" sz="3600"/>
            </a:br>
            <a:endParaRPr sz="3400">
              <a:solidFill>
                <a:srgbClr val="00B05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g2c50a83a525_0_5"/>
          <p:cNvSpPr txBox="1"/>
          <p:nvPr/>
        </p:nvSpPr>
        <p:spPr>
          <a:xfrm>
            <a:off x="584150" y="6326170"/>
            <a:ext cx="8559850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2025; Pronatec, 2023)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c50a83a525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9101" y="8540865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50a83a525_0_11"/>
          <p:cNvSpPr txBox="1"/>
          <p:nvPr>
            <p:ph type="title"/>
          </p:nvPr>
        </p:nvSpPr>
        <p:spPr>
          <a:xfrm>
            <a:off x="2220690" y="652451"/>
            <a:ext cx="1439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400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CONSTITUIÇÕES EMPRESARIAIS ENTRE JANEIRO E DEZEMBRO DE 2024 EM ALAGOAS </a:t>
            </a:r>
            <a:endParaRPr>
              <a:highlight>
                <a:srgbClr val="FAFAFA"/>
              </a:highlight>
            </a:endParaRPr>
          </a:p>
        </p:txBody>
      </p:sp>
      <p:sp>
        <p:nvSpPr>
          <p:cNvPr id="206" name="Google Shape;206;g2c50a83a525_0_11"/>
          <p:cNvSpPr txBox="1"/>
          <p:nvPr/>
        </p:nvSpPr>
        <p:spPr>
          <a:xfrm>
            <a:off x="121411" y="9751526"/>
            <a:ext cx="1243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(Alagoas, 2025)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g2c50a83a525_0_11"/>
          <p:cNvSpPr txBox="1"/>
          <p:nvPr/>
        </p:nvSpPr>
        <p:spPr>
          <a:xfrm>
            <a:off x="1752600" y="2039939"/>
            <a:ext cx="1478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630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Alagoas abriu 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36.991</a:t>
            </a: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novos negócios em 2024, o destaque no crescimento segue com os microempreendedores individuais (MEIs), com 27.219 inscrições.</a:t>
            </a:r>
            <a:endParaRPr b="0" i="0" sz="2800" u="none" cap="none" strike="noStrik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g2c50a83a525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9098" y="8457565"/>
            <a:ext cx="2628899" cy="129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c50a83a525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5298" y="3010088"/>
            <a:ext cx="7163800" cy="672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c50a83a525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173" y="2941009"/>
            <a:ext cx="7297168" cy="616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1143001" y="342900"/>
            <a:ext cx="1507127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FORMALIZAÇÃO X DESOCUPAÇÃO COM A ABERTURA DE MEIs 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862993" y="8822521"/>
            <a:ext cx="5180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0619729" y="8822521"/>
            <a:ext cx="2594825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IBGE, 2024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457200" y="2235676"/>
            <a:ext cx="899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 1 -  Formalização de MEIs por meio do Portal do Empreendedor.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9813471" y="2235676"/>
            <a:ext cx="522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 2 -  Taxa de Desocupação no Brasil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ela&#10;&#10;Descrição gerada automaticamente" id="221" name="Google Shape;2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93" y="2822430"/>
            <a:ext cx="8184788" cy="5954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ela&#10;&#10;Descrição gerada automaticamente" id="222" name="Google Shape;22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19730" y="2882007"/>
            <a:ext cx="4039599" cy="560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/>
        </p:nvSpPr>
        <p:spPr>
          <a:xfrm>
            <a:off x="2987249" y="1586525"/>
            <a:ext cx="12849900" cy="1661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63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 </a:t>
            </a: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 anual de desocupação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foi de 6,6% em 2024, menor índice da série histórica iniciada em 2012. </a:t>
            </a: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 taxa anual de informalidade 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passou de 39,2% em 2023 para 39,0% em 2024.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2596244" y="464888"/>
            <a:ext cx="138139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 DESOCUPAÇÃO BRASIL PNAD CONTÍNUA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330575" y="9643250"/>
            <a:ext cx="1252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(IBGE, 2025)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9098" y="8349290"/>
            <a:ext cx="2628899" cy="129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4696" y="3374226"/>
            <a:ext cx="8272979" cy="5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 txBox="1"/>
          <p:nvPr/>
        </p:nvSpPr>
        <p:spPr>
          <a:xfrm>
            <a:off x="4044043" y="633681"/>
            <a:ext cx="1050471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ESCOLARIDADE MEI – 2011 A 2024</a:t>
            </a:r>
            <a:endParaRPr b="0" i="0" sz="4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1224650" y="9562775"/>
            <a:ext cx="2819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2024b)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496" y="3455821"/>
            <a:ext cx="16152253" cy="529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/>
        </p:nvSpPr>
        <p:spPr>
          <a:xfrm>
            <a:off x="1707270" y="3222517"/>
            <a:ext cx="15245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63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gráfico anterior, pode-se notar que a maior predominância do MEI, em relação à escolaridade, é de que 41% dos microempreendedores individuais são de pessoas que têm o superior incompleto ou mais, com aumentos nos índices desde 2012</a:t>
            </a: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reforçando o aumento na qualificação.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3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80% dos MEIs têm pelo menos o ensino médio ou técnico completo, enquanto apenas 19% não concluiu o ensino médio.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30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3886264" y="881871"/>
            <a:ext cx="942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ESCOLARIDADE MEI – 2011 A 2024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1823350" y="7847850"/>
            <a:ext cx="1181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2024b)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6898" y="8154790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"/>
          <p:cNvSpPr txBox="1"/>
          <p:nvPr/>
        </p:nvSpPr>
        <p:spPr>
          <a:xfrm>
            <a:off x="4044043" y="633681"/>
            <a:ext cx="1050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MOTIVOS DE ESCOLHER O EMPREENDEDORISMO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 txBox="1"/>
          <p:nvPr/>
        </p:nvSpPr>
        <p:spPr>
          <a:xfrm>
            <a:off x="1224650" y="9562775"/>
            <a:ext cx="2819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EBRAE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2024b)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829" y="3138207"/>
            <a:ext cx="17852341" cy="47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85f842cab_0_1"/>
          <p:cNvSpPr txBox="1"/>
          <p:nvPr>
            <p:ph type="title"/>
          </p:nvPr>
        </p:nvSpPr>
        <p:spPr>
          <a:xfrm>
            <a:off x="6177701" y="0"/>
            <a:ext cx="1104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pt-BR" sz="6200">
                <a:solidFill>
                  <a:srgbClr val="242625"/>
                </a:solidFill>
                <a:latin typeface="Trebuchet MS"/>
                <a:ea typeface="Trebuchet MS"/>
                <a:cs typeface="Trebuchet MS"/>
                <a:sym typeface="Trebuchet MS"/>
              </a:rPr>
              <a:t>Em que iremos te ajudar?</a:t>
            </a:r>
            <a:endParaRPr sz="6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g1e85f842cab_0_1"/>
          <p:cNvSpPr txBox="1"/>
          <p:nvPr/>
        </p:nvSpPr>
        <p:spPr>
          <a:xfrm>
            <a:off x="6177696" y="1763339"/>
            <a:ext cx="20619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8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Contribuições do  MEI para a  sociedade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g1e85f842cab_0_1"/>
          <p:cNvGrpSpPr/>
          <p:nvPr/>
        </p:nvGrpSpPr>
        <p:grpSpPr>
          <a:xfrm>
            <a:off x="0" y="826691"/>
            <a:ext cx="5479396" cy="8417050"/>
            <a:chOff x="0" y="826691"/>
            <a:chExt cx="5479396" cy="8417050"/>
          </a:xfrm>
        </p:grpSpPr>
        <p:pic>
          <p:nvPicPr>
            <p:cNvPr id="71" name="Google Shape;71;g1e85f842cab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826691"/>
              <a:ext cx="5479396" cy="8417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g1e85f842cab_0_1"/>
            <p:cNvSpPr/>
            <p:nvPr/>
          </p:nvSpPr>
          <p:spPr>
            <a:xfrm>
              <a:off x="303390" y="2637585"/>
              <a:ext cx="231775" cy="2025650"/>
            </a:xfrm>
            <a:custGeom>
              <a:rect b="b" l="l" r="r" t="t"/>
              <a:pathLst>
                <a:path extrusionOk="0" h="2025650" w="231775">
                  <a:moveTo>
                    <a:pt x="135154" y="231479"/>
                  </a:moveTo>
                  <a:lnTo>
                    <a:pt x="96539" y="231479"/>
                  </a:lnTo>
                  <a:lnTo>
                    <a:pt x="96539" y="0"/>
                  </a:lnTo>
                  <a:lnTo>
                    <a:pt x="135154" y="0"/>
                  </a:lnTo>
                  <a:lnTo>
                    <a:pt x="135154" y="231479"/>
                  </a:lnTo>
                  <a:close/>
                </a:path>
                <a:path extrusionOk="0" h="2025650" w="231775">
                  <a:moveTo>
                    <a:pt x="115847" y="2025448"/>
                  </a:moveTo>
                  <a:lnTo>
                    <a:pt x="71137" y="2016406"/>
                  </a:lnTo>
                  <a:lnTo>
                    <a:pt x="34271" y="1991691"/>
                  </a:lnTo>
                  <a:lnTo>
                    <a:pt x="9231" y="1954919"/>
                  </a:lnTo>
                  <a:lnTo>
                    <a:pt x="0" y="1909708"/>
                  </a:lnTo>
                  <a:lnTo>
                    <a:pt x="38615" y="1909708"/>
                  </a:lnTo>
                  <a:lnTo>
                    <a:pt x="44709" y="1939668"/>
                  </a:lnTo>
                  <a:lnTo>
                    <a:pt x="61302" y="1964202"/>
                  </a:lnTo>
                  <a:lnTo>
                    <a:pt x="85859" y="1980780"/>
                  </a:lnTo>
                  <a:lnTo>
                    <a:pt x="115847" y="1986868"/>
                  </a:lnTo>
                  <a:lnTo>
                    <a:pt x="201149" y="1986868"/>
                  </a:lnTo>
                  <a:lnTo>
                    <a:pt x="197905" y="1991691"/>
                  </a:lnTo>
                  <a:lnTo>
                    <a:pt x="161099" y="2016406"/>
                  </a:lnTo>
                  <a:lnTo>
                    <a:pt x="115847" y="2025448"/>
                  </a:lnTo>
                  <a:close/>
                </a:path>
                <a:path extrusionOk="0" h="2025650" w="231775">
                  <a:moveTo>
                    <a:pt x="201149" y="1986868"/>
                  </a:moveTo>
                  <a:lnTo>
                    <a:pt x="115847" y="1986868"/>
                  </a:lnTo>
                  <a:lnTo>
                    <a:pt x="145834" y="1980780"/>
                  </a:lnTo>
                  <a:lnTo>
                    <a:pt x="170391" y="1964202"/>
                  </a:lnTo>
                  <a:lnTo>
                    <a:pt x="186984" y="1939668"/>
                  </a:lnTo>
                  <a:lnTo>
                    <a:pt x="193078" y="1909708"/>
                  </a:lnTo>
                  <a:lnTo>
                    <a:pt x="231694" y="1909708"/>
                  </a:lnTo>
                  <a:lnTo>
                    <a:pt x="222643" y="1954919"/>
                  </a:lnTo>
                  <a:lnTo>
                    <a:pt x="201149" y="1986868"/>
                  </a:lnTo>
                  <a:close/>
                </a:path>
              </a:pathLst>
            </a:custGeom>
            <a:solidFill>
              <a:srgbClr val="2ED47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g1e85f842cab_0_1"/>
          <p:cNvSpPr txBox="1"/>
          <p:nvPr/>
        </p:nvSpPr>
        <p:spPr>
          <a:xfrm>
            <a:off x="8916955" y="1767832"/>
            <a:ext cx="2287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Direitos e  Obrigações do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e85f842cab_0_1"/>
          <p:cNvSpPr txBox="1"/>
          <p:nvPr/>
        </p:nvSpPr>
        <p:spPr>
          <a:xfrm>
            <a:off x="11659558" y="1232005"/>
            <a:ext cx="972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3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e85f842cab_0_1"/>
          <p:cNvSpPr txBox="1"/>
          <p:nvPr/>
        </p:nvSpPr>
        <p:spPr>
          <a:xfrm>
            <a:off x="11659558" y="1748254"/>
            <a:ext cx="2509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legalizar o seu 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e85f842cab_0_1"/>
          <p:cNvSpPr/>
          <p:nvPr/>
        </p:nvSpPr>
        <p:spPr>
          <a:xfrm>
            <a:off x="16108453" y="1"/>
            <a:ext cx="2179955" cy="1256665"/>
          </a:xfrm>
          <a:custGeom>
            <a:rect b="b" l="l" r="r" t="t"/>
            <a:pathLst>
              <a:path extrusionOk="0" h="1256665" w="2179955">
                <a:moveTo>
                  <a:pt x="1429801" y="1256484"/>
                </a:moveTo>
                <a:lnTo>
                  <a:pt x="1381223" y="1255682"/>
                </a:lnTo>
                <a:lnTo>
                  <a:pt x="1333070" y="1253292"/>
                </a:lnTo>
                <a:lnTo>
                  <a:pt x="1285345" y="1249340"/>
                </a:lnTo>
                <a:lnTo>
                  <a:pt x="1238072" y="1243850"/>
                </a:lnTo>
                <a:lnTo>
                  <a:pt x="1191277" y="1236848"/>
                </a:lnTo>
                <a:lnTo>
                  <a:pt x="1144984" y="1228360"/>
                </a:lnTo>
                <a:lnTo>
                  <a:pt x="1099220" y="1218409"/>
                </a:lnTo>
                <a:lnTo>
                  <a:pt x="1054009" y="1207023"/>
                </a:lnTo>
                <a:lnTo>
                  <a:pt x="1009376" y="1194225"/>
                </a:lnTo>
                <a:lnTo>
                  <a:pt x="965347" y="1180042"/>
                </a:lnTo>
                <a:lnTo>
                  <a:pt x="921948" y="1164498"/>
                </a:lnTo>
                <a:lnTo>
                  <a:pt x="879202" y="1147618"/>
                </a:lnTo>
                <a:lnTo>
                  <a:pt x="837136" y="1129428"/>
                </a:lnTo>
                <a:lnTo>
                  <a:pt x="795775" y="1109953"/>
                </a:lnTo>
                <a:lnTo>
                  <a:pt x="755144" y="1089219"/>
                </a:lnTo>
                <a:lnTo>
                  <a:pt x="715267" y="1067250"/>
                </a:lnTo>
                <a:lnTo>
                  <a:pt x="676172" y="1044071"/>
                </a:lnTo>
                <a:lnTo>
                  <a:pt x="637881" y="1019709"/>
                </a:lnTo>
                <a:lnTo>
                  <a:pt x="600422" y="994188"/>
                </a:lnTo>
                <a:lnTo>
                  <a:pt x="563819" y="967533"/>
                </a:lnTo>
                <a:lnTo>
                  <a:pt x="528097" y="939770"/>
                </a:lnTo>
                <a:lnTo>
                  <a:pt x="493281" y="910923"/>
                </a:lnTo>
                <a:lnTo>
                  <a:pt x="459398" y="881019"/>
                </a:lnTo>
                <a:lnTo>
                  <a:pt x="426471" y="850082"/>
                </a:lnTo>
                <a:lnTo>
                  <a:pt x="394527" y="818138"/>
                </a:lnTo>
                <a:lnTo>
                  <a:pt x="363590" y="785211"/>
                </a:lnTo>
                <a:lnTo>
                  <a:pt x="333686" y="751327"/>
                </a:lnTo>
                <a:lnTo>
                  <a:pt x="304839" y="716512"/>
                </a:lnTo>
                <a:lnTo>
                  <a:pt x="277076" y="680790"/>
                </a:lnTo>
                <a:lnTo>
                  <a:pt x="250421" y="644187"/>
                </a:lnTo>
                <a:lnTo>
                  <a:pt x="224900" y="606727"/>
                </a:lnTo>
                <a:lnTo>
                  <a:pt x="200537" y="568437"/>
                </a:lnTo>
                <a:lnTo>
                  <a:pt x="177359" y="529341"/>
                </a:lnTo>
                <a:lnTo>
                  <a:pt x="155390" y="489465"/>
                </a:lnTo>
                <a:lnTo>
                  <a:pt x="134655" y="448834"/>
                </a:lnTo>
                <a:lnTo>
                  <a:pt x="115181" y="407473"/>
                </a:lnTo>
                <a:lnTo>
                  <a:pt x="96991" y="365407"/>
                </a:lnTo>
                <a:lnTo>
                  <a:pt x="80111" y="322661"/>
                </a:lnTo>
                <a:lnTo>
                  <a:pt x="64567" y="279261"/>
                </a:lnTo>
                <a:lnTo>
                  <a:pt x="50383" y="235233"/>
                </a:lnTo>
                <a:lnTo>
                  <a:pt x="37586" y="190600"/>
                </a:lnTo>
                <a:lnTo>
                  <a:pt x="26199" y="145389"/>
                </a:lnTo>
                <a:lnTo>
                  <a:pt x="16249" y="99625"/>
                </a:lnTo>
                <a:lnTo>
                  <a:pt x="7760" y="53332"/>
                </a:lnTo>
                <a:lnTo>
                  <a:pt x="759" y="6537"/>
                </a:lnTo>
                <a:lnTo>
                  <a:pt x="0" y="0"/>
                </a:lnTo>
                <a:lnTo>
                  <a:pt x="2179544" y="0"/>
                </a:lnTo>
                <a:lnTo>
                  <a:pt x="2179544" y="1046348"/>
                </a:lnTo>
                <a:lnTo>
                  <a:pt x="2144288" y="1067250"/>
                </a:lnTo>
                <a:lnTo>
                  <a:pt x="2104412" y="1089219"/>
                </a:lnTo>
                <a:lnTo>
                  <a:pt x="2063780" y="1109953"/>
                </a:lnTo>
                <a:lnTo>
                  <a:pt x="2022419" y="1129428"/>
                </a:lnTo>
                <a:lnTo>
                  <a:pt x="1980353" y="1147618"/>
                </a:lnTo>
                <a:lnTo>
                  <a:pt x="1937607" y="1164498"/>
                </a:lnTo>
                <a:lnTo>
                  <a:pt x="1894208" y="1180042"/>
                </a:lnTo>
                <a:lnTo>
                  <a:pt x="1850179" y="1194225"/>
                </a:lnTo>
                <a:lnTo>
                  <a:pt x="1805547" y="1207023"/>
                </a:lnTo>
                <a:lnTo>
                  <a:pt x="1760335" y="1218409"/>
                </a:lnTo>
                <a:lnTo>
                  <a:pt x="1714571" y="1228360"/>
                </a:lnTo>
                <a:lnTo>
                  <a:pt x="1668279" y="1236848"/>
                </a:lnTo>
                <a:lnTo>
                  <a:pt x="1621483" y="1243850"/>
                </a:lnTo>
                <a:lnTo>
                  <a:pt x="1574210" y="1249340"/>
                </a:lnTo>
                <a:lnTo>
                  <a:pt x="1526485" y="1253292"/>
                </a:lnTo>
                <a:lnTo>
                  <a:pt x="1478332" y="1255682"/>
                </a:lnTo>
                <a:lnTo>
                  <a:pt x="1429801" y="1256484"/>
                </a:lnTo>
                <a:close/>
              </a:path>
            </a:pathLst>
          </a:custGeom>
          <a:solidFill>
            <a:srgbClr val="242625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e85f842cab_0_1"/>
          <p:cNvSpPr txBox="1"/>
          <p:nvPr/>
        </p:nvSpPr>
        <p:spPr>
          <a:xfrm>
            <a:off x="6177696" y="1251582"/>
            <a:ext cx="9269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e85f842cab_0_1"/>
          <p:cNvSpPr txBox="1"/>
          <p:nvPr/>
        </p:nvSpPr>
        <p:spPr>
          <a:xfrm>
            <a:off x="14470163" y="1767832"/>
            <a:ext cx="2426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Obrigações  Acessórias e Fiscais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e85f842cab_0_1"/>
          <p:cNvSpPr txBox="1"/>
          <p:nvPr/>
        </p:nvSpPr>
        <p:spPr>
          <a:xfrm>
            <a:off x="6177696" y="3132720"/>
            <a:ext cx="969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5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e85f842cab_0_1"/>
          <p:cNvSpPr txBox="1"/>
          <p:nvPr/>
        </p:nvSpPr>
        <p:spPr>
          <a:xfrm>
            <a:off x="8916955" y="3144864"/>
            <a:ext cx="9729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6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e85f842cab_0_1"/>
          <p:cNvSpPr txBox="1"/>
          <p:nvPr/>
        </p:nvSpPr>
        <p:spPr>
          <a:xfrm>
            <a:off x="8916955" y="3661114"/>
            <a:ext cx="2042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encerrar a  Atividade do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e85f842cab_0_1"/>
          <p:cNvSpPr txBox="1"/>
          <p:nvPr/>
        </p:nvSpPr>
        <p:spPr>
          <a:xfrm>
            <a:off x="11659558" y="3113141"/>
            <a:ext cx="957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7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e85f842cab_0_1"/>
          <p:cNvSpPr txBox="1"/>
          <p:nvPr/>
        </p:nvSpPr>
        <p:spPr>
          <a:xfrm>
            <a:off x="11659558" y="3629391"/>
            <a:ext cx="2195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Análise e Controle  do Fluxo de Caixa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e85f842cab_0_1"/>
          <p:cNvSpPr txBox="1"/>
          <p:nvPr/>
        </p:nvSpPr>
        <p:spPr>
          <a:xfrm>
            <a:off x="14402161" y="3164443"/>
            <a:ext cx="9729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8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e85f842cab_0_1"/>
          <p:cNvSpPr txBox="1"/>
          <p:nvPr/>
        </p:nvSpPr>
        <p:spPr>
          <a:xfrm>
            <a:off x="14402161" y="3680692"/>
            <a:ext cx="2464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Controle de Estoque  para 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e85f842cab_0_1"/>
          <p:cNvSpPr txBox="1"/>
          <p:nvPr/>
        </p:nvSpPr>
        <p:spPr>
          <a:xfrm>
            <a:off x="6177696" y="3652737"/>
            <a:ext cx="24645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pt-BR" sz="18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Liquidação de  Pendências  Tributárias e  Desenquadramento  MEI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e85f842cab_0_1"/>
          <p:cNvSpPr txBox="1"/>
          <p:nvPr/>
        </p:nvSpPr>
        <p:spPr>
          <a:xfrm>
            <a:off x="6177696" y="5925252"/>
            <a:ext cx="22563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o MEI pode  definir o seu preço  de Venda?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e85f842cab_0_1"/>
          <p:cNvSpPr txBox="1"/>
          <p:nvPr/>
        </p:nvSpPr>
        <p:spPr>
          <a:xfrm>
            <a:off x="8916955" y="5466152"/>
            <a:ext cx="10974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10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e85f842cab_0_1"/>
          <p:cNvSpPr txBox="1"/>
          <p:nvPr/>
        </p:nvSpPr>
        <p:spPr>
          <a:xfrm>
            <a:off x="8916955" y="5925252"/>
            <a:ext cx="2349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Declaração do IRPF  para o MEI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e85f842cab_0_1"/>
          <p:cNvSpPr txBox="1"/>
          <p:nvPr/>
        </p:nvSpPr>
        <p:spPr>
          <a:xfrm>
            <a:off x="11659558" y="5434430"/>
            <a:ext cx="1045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11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e85f842cab_0_1"/>
          <p:cNvSpPr txBox="1"/>
          <p:nvPr/>
        </p:nvSpPr>
        <p:spPr>
          <a:xfrm>
            <a:off x="14402161" y="5485731"/>
            <a:ext cx="1083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12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e85f842cab_0_1"/>
          <p:cNvSpPr txBox="1"/>
          <p:nvPr/>
        </p:nvSpPr>
        <p:spPr>
          <a:xfrm>
            <a:off x="14402161" y="5944830"/>
            <a:ext cx="24657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Previdência para o  MEI (Incluindo  previdência privada)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e85f842cab_0_1"/>
          <p:cNvSpPr txBox="1"/>
          <p:nvPr/>
        </p:nvSpPr>
        <p:spPr>
          <a:xfrm>
            <a:off x="6159771" y="7366027"/>
            <a:ext cx="1090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13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e85f842cab_0_1"/>
          <p:cNvSpPr txBox="1"/>
          <p:nvPr/>
        </p:nvSpPr>
        <p:spPr>
          <a:xfrm>
            <a:off x="6177696" y="7758438"/>
            <a:ext cx="21786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atingir seu  público alvo para  expandir o seu  empreendimento?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e85f842cab_0_1"/>
          <p:cNvSpPr txBox="1"/>
          <p:nvPr/>
        </p:nvSpPr>
        <p:spPr>
          <a:xfrm>
            <a:off x="8899030" y="7378171"/>
            <a:ext cx="1094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14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e85f842cab_0_1"/>
          <p:cNvSpPr txBox="1"/>
          <p:nvPr/>
        </p:nvSpPr>
        <p:spPr>
          <a:xfrm>
            <a:off x="8916955" y="7770583"/>
            <a:ext cx="2350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para MEIs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e85f842cab_0_1"/>
          <p:cNvSpPr txBox="1"/>
          <p:nvPr/>
        </p:nvSpPr>
        <p:spPr>
          <a:xfrm>
            <a:off x="11659558" y="5897299"/>
            <a:ext cx="24759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8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pt-BR" sz="18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Meios de  recebimento e  financiamento para	o  MEI (Incluindo linhas  de Crédito)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e85f842cab_0_1"/>
          <p:cNvSpPr txBox="1"/>
          <p:nvPr/>
        </p:nvSpPr>
        <p:spPr>
          <a:xfrm>
            <a:off x="11659558" y="7738861"/>
            <a:ext cx="23508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feminino e para a  Terceira Idade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e85f842cab_0_1"/>
          <p:cNvSpPr txBox="1"/>
          <p:nvPr/>
        </p:nvSpPr>
        <p:spPr>
          <a:xfrm>
            <a:off x="8840738" y="117757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2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e85f842cab_0_1"/>
          <p:cNvSpPr txBox="1"/>
          <p:nvPr/>
        </p:nvSpPr>
        <p:spPr>
          <a:xfrm>
            <a:off x="14457355" y="1251577"/>
            <a:ext cx="9729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4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e85f842cab_0_1"/>
          <p:cNvSpPr txBox="1"/>
          <p:nvPr/>
        </p:nvSpPr>
        <p:spPr>
          <a:xfrm>
            <a:off x="14382036" y="7289319"/>
            <a:ext cx="1083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16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e85f842cab_0_1"/>
          <p:cNvSpPr txBox="1"/>
          <p:nvPr/>
        </p:nvSpPr>
        <p:spPr>
          <a:xfrm>
            <a:off x="14402152" y="7750146"/>
            <a:ext cx="346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Importação e exportação para MEIs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e85f842cab_0_1"/>
          <p:cNvSpPr txBox="1"/>
          <p:nvPr/>
        </p:nvSpPr>
        <p:spPr>
          <a:xfrm>
            <a:off x="6181149" y="9329206"/>
            <a:ext cx="1083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17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e85f842cab_0_1"/>
          <p:cNvSpPr txBox="1"/>
          <p:nvPr/>
        </p:nvSpPr>
        <p:spPr>
          <a:xfrm>
            <a:off x="6177702" y="9689321"/>
            <a:ext cx="3466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pt-BR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Licitação  para MEIs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e85f842cab_0_1"/>
          <p:cNvSpPr txBox="1"/>
          <p:nvPr/>
        </p:nvSpPr>
        <p:spPr>
          <a:xfrm>
            <a:off x="11476625" y="7350800"/>
            <a:ext cx="13023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e85f842cab_0_1"/>
          <p:cNvSpPr txBox="1"/>
          <p:nvPr/>
        </p:nvSpPr>
        <p:spPr>
          <a:xfrm>
            <a:off x="11642771" y="7350802"/>
            <a:ext cx="1090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</a:t>
            </a:r>
            <a:r>
              <a:rPr b="1" lang="pt-BR" sz="1900">
                <a:solidFill>
                  <a:srgbClr val="242625"/>
                </a:solidFill>
              </a:rPr>
              <a:t>5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e85f842cab_0_1"/>
          <p:cNvSpPr txBox="1"/>
          <p:nvPr/>
        </p:nvSpPr>
        <p:spPr>
          <a:xfrm>
            <a:off x="6178821" y="5480077"/>
            <a:ext cx="1090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13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"/>
          <p:cNvSpPr txBox="1"/>
          <p:nvPr/>
        </p:nvSpPr>
        <p:spPr>
          <a:xfrm>
            <a:off x="4044043" y="633681"/>
            <a:ext cx="1050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RENDA FAMILIAR DO MEI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1224650" y="9562775"/>
            <a:ext cx="2819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2024b)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8" y="3190602"/>
            <a:ext cx="18185763" cy="3905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/>
        </p:nvSpPr>
        <p:spPr>
          <a:xfrm>
            <a:off x="4044043" y="633681"/>
            <a:ext cx="1050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MOTIVOS PARA A FORMALIZAÇÃO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1224650" y="9562775"/>
            <a:ext cx="2819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2024b)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57080"/>
            <a:ext cx="18288002" cy="6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/>
          <p:nvPr>
            <p:ph type="title"/>
          </p:nvPr>
        </p:nvSpPr>
        <p:spPr>
          <a:xfrm>
            <a:off x="3787552" y="726366"/>
            <a:ext cx="1071289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277" name="Google Shape;277;p8"/>
          <p:cNvSpPr txBox="1"/>
          <p:nvPr>
            <p:ph idx="1" type="body"/>
          </p:nvPr>
        </p:nvSpPr>
        <p:spPr>
          <a:xfrm>
            <a:off x="434704" y="1755144"/>
            <a:ext cx="17093400" cy="7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AGÊNCIA DE NOTÍCIAS. 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Pequenas e médias empresas cresceram o dobro do PIB de 2023, mostra índice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. 20 fev. 2024. 2024. Disponível em: </a:t>
            </a:r>
            <a:r>
              <a:rPr lang="pt-BR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https://agenciasebrae.com.br/economia-e-politica/pequenas-e-medias-empresas-cresceram-o-dobro-do-pib-de-2023-mostra-indice/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SEBRAE 2024b. 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Acesso em: 24 ago. 2024.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AGÊNCIA DE NOTÍCIAS.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MEI: Valor da contribuição mensal é reajustado em 2025.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jan. 2025.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 2025.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 </a:t>
            </a:r>
            <a:endParaRPr sz="2200">
              <a:solidFill>
                <a:srgbClr val="3B4AFF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2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https://ms.agenciasebrae.com.br/cultura-empreendedora/mei-valor-da-contribuicao-mensal-e-reajustado-em-2025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. Acesso em 25 mar. 2025.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ALAGOAS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Alagoas registra a abertura de mais de 36 mil empresas em 2024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Maceió, 2024. Disponível em: https://alagoas.al.gov.br/noticia/alagoas-registra-a-abertura-de-mais-de-36-mil-empresas-em-2024.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Alagoas 2025.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Acesso em: 20 jul. 2025.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Ministério da Economia.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Mapa de Empresas – 1º Quadrimestre de 2021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Brasília, 2021. Disponível em: https://www.gov.br/empresas-e-negocios/pt-br/mapa-de-empresas/boletins/mapa-de-empresas-boletim-1o-quadrimestre-2021.pdf/view. Acesso em: 20 jul. 2025.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BRASIL.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Ministério do Empreendedorismo, da Microempresa e da Empresa de Pequeno Porte. 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Mapa de Empresas Boletim do 1º quadrimestre/2024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. 2024. 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Brasil, 2024.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Disponível em: https://www.gov.br/empresas-e-negocios/pt-br/mapa-de-empresas/boletins/mapa-de-empresas-boletim-1o-quadrimestre-2024.pdf. 2024. Acesso em: 24 jul. 2024.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5b2abf1f3_0_0"/>
          <p:cNvSpPr txBox="1"/>
          <p:nvPr>
            <p:ph type="title"/>
          </p:nvPr>
        </p:nvSpPr>
        <p:spPr>
          <a:xfrm>
            <a:off x="3787552" y="726366"/>
            <a:ext cx="1071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283" name="Google Shape;283;g345b2abf1f3_0_0"/>
          <p:cNvSpPr txBox="1"/>
          <p:nvPr>
            <p:ph idx="1" type="body"/>
          </p:nvPr>
        </p:nvSpPr>
        <p:spPr>
          <a:xfrm>
            <a:off x="434705" y="1755144"/>
            <a:ext cx="17004000" cy="120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BRASIL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. Ministério da Fazenda. Receita Federal do Brasil. Apresenta os relatórios estatísticos baseados apenas nos MEIs que se formalizaram por meiodoPortaldoEmpreendedor.2024. 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Brasil, 2024. 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Disponível em: http://www22.receita.fazenda.gov.br/inscricaomei/private/pages/relatorios/opcoesRelatorio.jsf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Acesso em: 24 jul. 2024.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Ministério do Desenvolvimento, Indústria, Comércio e Serviços.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Mapa de Empresas – 1º Quadrimestre de 2025.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Brasília, 2025.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Brasil, 2025. Brasil, 2025.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https://www.gov.br/empresas-e-negocios/pt-br/mapa-de-empresas/boletins/mapa-de-empresas-boletim-1o-quadrimestre-2025-pdf.pdf. Acesso em: 20 jul. 2025.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IBGE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PNAD Contínua: Em 2024, taxa anual de desocupação foi de 6,6%.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 de Janeiro, 2025.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IBGE 2025.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Disponível em: https://agenciadenoticias.ibge.gov.br/agencia-sala-de-imprensa/2013-agencia-de-noticias/releases/42530-pnad-continua-em-2024-taxa-anual-de-desocupacao-foi-de-6-6-enquanto-taxa-de-subutilizacao-foi-de-16-2. Acesso em: 20 jul. 2025.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PRONATEC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Programa Nacional de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Acesso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Ensino Técnico e Emprego. Qualifica Mais 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Progredior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Número de MEIs salta 55,6% no Brasil entre 2020 e 2023. 2023. 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PRONATEC 2023.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 https://www.uece.br/pronatec/2023/05/24/numero-de-meis-salta-556-no-brasil-entre-2020-e-2023/. Acesso em: 24 ago. 2024.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Perfil do Microempreendedor Individual (MEI).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Brasília, 2024. </a:t>
            </a:r>
            <a:r>
              <a:rPr b="1"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 2024a.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Disponível em: https://datasebrae.com.br/perfil-do-microempreendedor-individual/#infografico. Acesso em: 20 jul. 2025.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VERDE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, Marcelo Barros Lima; RODRIGUES, Diego Freitas. 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Avaliação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percepção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dos (as) Micro e Pequenos (as)Empresários (as) afetados (as) pelo desastre de 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mineração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em área urbana: O caso Braskem de Maceió-AL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pt-BR" sz="2200">
                <a:latin typeface="Times New Roman"/>
                <a:ea typeface="Times New Roman"/>
                <a:cs typeface="Times New Roman"/>
                <a:sym typeface="Times New Roman"/>
              </a:rPr>
              <a:t>VERDE, RODRIGUES, 2024.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 Revista Políticas Públicas &amp; Cidades, v. 13, n. 1, p. e701-e701, 2024.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2720" marR="324485" rtl="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2720" marR="324485" rtl="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/>
        </p:nvSpPr>
        <p:spPr>
          <a:xfrm>
            <a:off x="914400" y="627475"/>
            <a:ext cx="15011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CONTRIBUIÇÕES DO MEI PARA A SOCIEDADE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497125" y="2733553"/>
            <a:ext cx="7050000" cy="6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Ananéri Fonseca                                      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Antônio Doralindo Gomes de França Filho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Aryane Adrielle Alves da Silva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Artur Bernardes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Claudio Roberto de Almeida Correia Junior</a:t>
            </a:r>
            <a:endParaRPr b="0" i="0" sz="2800" u="none" cap="none" strike="noStrik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Gabriele Fernanda da Silva Brito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Herbert Filipe dos Santos Silva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José Eduardo Amâncio Lins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7828322" y="2733553"/>
            <a:ext cx="91440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Kleverson José Candido da Silva</a:t>
            </a:r>
            <a:endParaRPr b="1" i="0" sz="2800" u="none" cap="none" strike="noStrik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 Alexsander de Oliveira Santos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Luiz Carlos Martins Neto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Matheus Santos de Almeida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Pedro Henrique da Silva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Petrônio</a:t>
            </a:r>
            <a:r>
              <a:rPr b="0" i="0" lang="pt-B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Romany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Renato Lucas da Silva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Rodrigo Madeiros Teles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898362" y="4085885"/>
            <a:ext cx="6041281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oferecimento:</a:t>
            </a:r>
            <a:endParaRPr b="0" i="0" sz="5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898362" y="419100"/>
            <a:ext cx="10988838" cy="1192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2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Contato: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1" lang="pt-BR" sz="3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ace1ufalnoturno@gmail.com</a:t>
            </a:r>
            <a:endParaRPr b="0" i="1" sz="34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4677703" y="3888610"/>
            <a:ext cx="845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 1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500843" y="4706409"/>
            <a:ext cx="893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Contribuições do MEI para a Sociedade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4495800" y="952500"/>
            <a:ext cx="8458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é o MEI?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658025" y="1660375"/>
            <a:ext cx="86868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microempreendedor individual (MEI) é o formato simplificado de microempresa criado pela Lei nº 128/2008, com o objetivo de diminuir a informalidade dos negócios profissionais e autônomos.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477000" y="3819335"/>
            <a:ext cx="533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surgiu o MEI?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658025" y="4496400"/>
            <a:ext cx="86868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MEI foi instituído pela Lei Complementar 128/2008 que  modificou a Lei Geral da Micro e Pequena Empresa, e assim criou o  Microempreendedor Individual.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6452419" y="6438245"/>
            <a:ext cx="59817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que o MEI foi criado?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658032" y="7079317"/>
            <a:ext cx="8686800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50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programa “microempreendedor individual” foi criado em 2008 pelo  governo, objetivando beneficiar 3,6 milhões de micro negócios, e também todos os profissionais que trabalhavam por conta própria, atuando de maneira informal, no  Brasil.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658032" y="9424613"/>
            <a:ext cx="4114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SEBRAE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4a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4506686" y="1341780"/>
            <a:ext cx="8458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Principais características do MEI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2794303" y="2201490"/>
            <a:ext cx="6251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Faturamento: limite de R$ 81 mil ao ano ou proporcional, dependendo do mês de abertura (R$ 6.750,00/mês).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9717" y="2603385"/>
            <a:ext cx="1294285" cy="14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43909" y="2983120"/>
            <a:ext cx="1200009" cy="103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11181122" y="2201490"/>
            <a:ext cx="5791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Funcionário: Permite até um funcionário com remuneração de um salário mínimo  ou piso da categoria</a:t>
            </a:r>
            <a:r>
              <a:rPr b="0" i="0" lang="pt-BR" sz="2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6116" y="6508033"/>
            <a:ext cx="1177886" cy="114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2794304" y="5372847"/>
            <a:ext cx="62511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Tributos: O pagamento é realizado mensalmente por meio do DAS-MEI.(INSS, ICMS e ISS) São: 5% do valor do salário mínimo ou piso da categoria para INSS + R$ 5,00 de ISS ou R$ 1,00 de ICMS.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77133" y="6339695"/>
            <a:ext cx="1276476" cy="13098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11188936" y="5448300"/>
            <a:ext cx="5783385" cy="2954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Atividades: Além da atividade principal,  o MEI pode registrar até 15 atividades secundárias na lista das ocupações permitidas pelo MEI.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643750" y="9760100"/>
            <a:ext cx="3657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EBRAE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2025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883e0b32e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883e0b32e7_0_18"/>
          <p:cNvSpPr txBox="1"/>
          <p:nvPr/>
        </p:nvSpPr>
        <p:spPr>
          <a:xfrm>
            <a:off x="2628900" y="445523"/>
            <a:ext cx="1227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IMPORTÂNCIA DO MEI NOS DIAS DE HOJE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2883e0b32e7_0_18"/>
          <p:cNvSpPr txBox="1"/>
          <p:nvPr/>
        </p:nvSpPr>
        <p:spPr>
          <a:xfrm>
            <a:off x="815911" y="1418588"/>
            <a:ext cx="16978800" cy="10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Cenário Empresarial no Brasil - 1º Quadrimestre de 2025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de empresas ativas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23.205.843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 e pequenas empresas : 93,6% do total.</a:t>
            </a:r>
            <a:endParaRPr b="1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Abertura de novas empresas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:1.815.912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 de 24,4% (em relação ao 1° quadrimestre de 2024).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total, apenas MEIs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:1.377.481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 de 43,2% (comparado ao 3º quadrimestre de 2024).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 de 29% (comparado ao 1º quadrimestre de 2024).</a:t>
            </a:r>
            <a:endParaRPr b="1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2025)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38049d7b2_0_0"/>
          <p:cNvSpPr txBox="1"/>
          <p:nvPr/>
        </p:nvSpPr>
        <p:spPr>
          <a:xfrm>
            <a:off x="1483249" y="1900799"/>
            <a:ext cx="15119385" cy="6006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Encerramento de empresas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973.330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 de 13,4% (comparado ao 1º quadrimestre de 2024).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total, apenas MEIs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:685.940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‾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 de 7,9% (comparado ao 1º quadrimestre de 2024).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MEIs ativos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12.551.697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MEIs : 54,1% dos negócios ativos no Brasil.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Saldo Nacional de empresas MEIs </a:t>
            </a:r>
            <a:r>
              <a:rPr b="1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pt-BR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691.541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(Brasil, 2025)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g2d38049d7b2_0_0"/>
          <p:cNvSpPr txBox="1"/>
          <p:nvPr/>
        </p:nvSpPr>
        <p:spPr>
          <a:xfrm>
            <a:off x="3592850" y="704650"/>
            <a:ext cx="12331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IMPORTÂNCIA DO MEI NOS DIAS DE HOJE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d38049d7b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f5e1f94048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7873" y="8993040"/>
            <a:ext cx="2628899" cy="12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f5e1f94048_0_20"/>
          <p:cNvSpPr txBox="1"/>
          <p:nvPr/>
        </p:nvSpPr>
        <p:spPr>
          <a:xfrm>
            <a:off x="2628900" y="445523"/>
            <a:ext cx="1227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2426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IMPORTÂNCIA DO MEI NOS DIAS DE HOJE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2f5e1f94048_0_20"/>
          <p:cNvSpPr txBox="1"/>
          <p:nvPr/>
        </p:nvSpPr>
        <p:spPr>
          <a:xfrm>
            <a:off x="280219" y="1312606"/>
            <a:ext cx="17197500" cy="11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bertura de negócios em Alagoas (2024)</a:t>
            </a: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de novos negócios</a:t>
            </a: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36.991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MEIs: 27.219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Microempresas (MEs): 6.680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Empresas de Pequeno Porte (EPPs): 1.771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 porte:1.080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Fechamento de empresas</a:t>
            </a: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22.643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MEIs: 16.549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Microempresas (MEs): 4.988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Empresas de Pequeno Porte (EPPs): 695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-"/>
            </a:pPr>
            <a:r>
              <a:rPr b="0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Empresas sem porte: 411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marR="1606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marR="1606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(Alagoas, 2025)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2023-05-01T22:38:57Z</dcterms:created>
  <dc:creator>Mateus G. Viana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2023-05-01T00:00:00Z</vt:filetime>
  </property>
  <property fmtid="{D5CDD505-2E9C-101B-9397-08002B2CF9AE}" pid="3" name="Creator">
    <vt:lpwstr>Canva</vt:lpwstr>
  </property>
  <property fmtid="{D5CDD505-2E9C-101B-9397-08002B2CF9AE}" pid="4" name="LastSaved">
    <vt:filetime>2023-05-01T00:00:00Z</vt:filetime>
  </property>
</Properties>
</file>