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5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10287000" cx="18288000"/>
  <p:notesSz cx="18288000" cy="10287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21" roundtripDataSignature="AMtx7mhHVfPcKK4SPpHxzNr1iipAY8MC4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customschemas.google.com/relationships/presentationmetadata" Target="meta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7924800" cy="515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10358438" y="0"/>
            <a:ext cx="7924800" cy="515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057900" y="1285875"/>
            <a:ext cx="6172200" cy="3471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771063"/>
            <a:ext cx="7924800" cy="5159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d88f6cba08_0_0:notes"/>
          <p:cNvSpPr txBox="1"/>
          <p:nvPr>
            <p:ph idx="1" type="body"/>
          </p:nvPr>
        </p:nvSpPr>
        <p:spPr>
          <a:xfrm>
            <a:off x="1828800" y="4886325"/>
            <a:ext cx="14630400" cy="46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07525" lIns="107525" spcFirstLastPara="1" rIns="107525" wrap="square" tIns="1075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/>
          </a:p>
        </p:txBody>
      </p:sp>
      <p:sp>
        <p:nvSpPr>
          <p:cNvPr id="119" name="Google Shape;119;g3d88f6cba08_0_0:notes"/>
          <p:cNvSpPr/>
          <p:nvPr>
            <p:ph idx="2" type="sldImg"/>
          </p:nvPr>
        </p:nvSpPr>
        <p:spPr>
          <a:xfrm>
            <a:off x="1016000" y="771525"/>
            <a:ext cx="16256100" cy="3857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205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dbd05b3146_0_75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47" name="Google Shape;247;g3dbd05b3146_0_75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dbd05b3146_0_5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58" name="Google Shape;258;g3dbd05b3146_0_53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dbd05b3146_0_86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69" name="Google Shape;269;g3dbd05b3146_0_86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dbd05b3146_0_98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79" name="Google Shape;279;g3dbd05b3146_0_98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dbd05b3146_0_107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89" name="Google Shape;289;g3dbd05b3146_0_107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e85f842cab_0_1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0" name="Google Shape;130;g1e85f842cab_0_1:notes"/>
          <p:cNvSpPr/>
          <p:nvPr>
            <p:ph idx="2" type="sldImg"/>
          </p:nvPr>
        </p:nvSpPr>
        <p:spPr>
          <a:xfrm>
            <a:off x="6057900" y="1285875"/>
            <a:ext cx="6172200" cy="3471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6:notes"/>
          <p:cNvSpPr txBox="1"/>
          <p:nvPr>
            <p:ph idx="1" type="body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1" name="Google Shape;171;p16:notes"/>
          <p:cNvSpPr/>
          <p:nvPr>
            <p:ph idx="2" type="sldImg"/>
          </p:nvPr>
        </p:nvSpPr>
        <p:spPr>
          <a:xfrm>
            <a:off x="6057900" y="1285875"/>
            <a:ext cx="6172200" cy="3471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:notes"/>
          <p:cNvSpPr txBox="1"/>
          <p:nvPr>
            <p:ph idx="1" type="body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2" name="Google Shape;182;p4:notes"/>
          <p:cNvSpPr/>
          <p:nvPr>
            <p:ph idx="2" type="sldImg"/>
          </p:nvPr>
        </p:nvSpPr>
        <p:spPr>
          <a:xfrm>
            <a:off x="6057900" y="1285875"/>
            <a:ext cx="6172200" cy="3471863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dbd05b3146_0_8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191" name="Google Shape;191;g3dbd05b3146_0_8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dbb2cd66ce_1_127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01" name="Google Shape;201;g3dbb2cd66ce_1_127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dbb2cd66ce_1_63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15" name="Google Shape;215;g3dbb2cd66ce_1_63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dbd05b3146_0_20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25" name="Google Shape;225;g3dbd05b3146_0_20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dbd05b3146_0_42:notes"/>
          <p:cNvSpPr txBox="1"/>
          <p:nvPr>
            <p:ph idx="1" type="body"/>
          </p:nvPr>
        </p:nvSpPr>
        <p:spPr>
          <a:xfrm>
            <a:off x="1828800" y="4951413"/>
            <a:ext cx="14630400" cy="4049700"/>
          </a:xfrm>
          <a:prstGeom prst="rect">
            <a:avLst/>
          </a:prstGeom>
          <a:noFill/>
          <a:ln>
            <a:noFill/>
          </a:ln>
        </p:spPr>
        <p:txBody>
          <a:bodyPr anchorCtr="0" anchor="t" bIns="53775" lIns="107525" spcFirstLastPara="1" rIns="107525" wrap="square" tIns="537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</a:pPr>
            <a:r>
              <a:t/>
            </a:r>
            <a:endParaRPr/>
          </a:p>
        </p:txBody>
      </p:sp>
      <p:sp>
        <p:nvSpPr>
          <p:cNvPr id="235" name="Google Shape;235;g3dbd05b3146_0_42:notes"/>
          <p:cNvSpPr/>
          <p:nvPr>
            <p:ph idx="2" type="sldImg"/>
          </p:nvPr>
        </p:nvSpPr>
        <p:spPr>
          <a:xfrm>
            <a:off x="6057900" y="1285875"/>
            <a:ext cx="6171900" cy="3471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4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3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9"/>
          <p:cNvSpPr/>
          <p:nvPr/>
        </p:nvSpPr>
        <p:spPr>
          <a:xfrm>
            <a:off x="0" y="0"/>
            <a:ext cx="18288000" cy="9721215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9"/>
          <p:cNvSpPr/>
          <p:nvPr/>
        </p:nvSpPr>
        <p:spPr>
          <a:xfrm>
            <a:off x="0" y="9720639"/>
            <a:ext cx="18288000" cy="566420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Google Shape;19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908915" y="7071874"/>
            <a:ext cx="1152524" cy="219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96341" y="7846655"/>
            <a:ext cx="2114549" cy="140969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9"/>
          <p:cNvSpPr/>
          <p:nvPr/>
        </p:nvSpPr>
        <p:spPr>
          <a:xfrm>
            <a:off x="17062145" y="8233792"/>
            <a:ext cx="171450" cy="236220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oogle Shape;2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043" y="2404268"/>
            <a:ext cx="7934324" cy="390524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9"/>
          <p:cNvSpPr txBox="1"/>
          <p:nvPr>
            <p:ph type="title"/>
          </p:nvPr>
        </p:nvSpPr>
        <p:spPr>
          <a:xfrm>
            <a:off x="3787551" y="252476"/>
            <a:ext cx="10712896" cy="142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dbb2cd66ce_1_110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g3dbb2cd66ce_1_110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g3dbb2cd66ce_1_110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dbb2cd66ce_1_114"/>
          <p:cNvSpPr txBox="1"/>
          <p:nvPr>
            <p:ph type="title"/>
          </p:nvPr>
        </p:nvSpPr>
        <p:spPr>
          <a:xfrm>
            <a:off x="3787551" y="252476"/>
            <a:ext cx="107133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g3dbb2cd66ce_1_114"/>
          <p:cNvSpPr txBox="1"/>
          <p:nvPr>
            <p:ph idx="1" type="body"/>
          </p:nvPr>
        </p:nvSpPr>
        <p:spPr>
          <a:xfrm>
            <a:off x="914400" y="2366010"/>
            <a:ext cx="7955700" cy="6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g3dbb2cd66ce_1_114"/>
          <p:cNvSpPr txBox="1"/>
          <p:nvPr>
            <p:ph idx="2" type="body"/>
          </p:nvPr>
        </p:nvSpPr>
        <p:spPr>
          <a:xfrm>
            <a:off x="9418320" y="2366010"/>
            <a:ext cx="7955700" cy="6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g3dbb2cd66ce_1_114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g3dbb2cd66ce_1_114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3dbb2cd66ce_1_114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dbb2cd66ce_1_121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g3dbb2cd66ce_1_121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g3dbb2cd66ce_1_121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g3dbb2cd66ce_1_121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0"/>
          <p:cNvSpPr/>
          <p:nvPr/>
        </p:nvSpPr>
        <p:spPr>
          <a:xfrm>
            <a:off x="6190396" y="790575"/>
            <a:ext cx="1510665" cy="76200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0"/>
          <p:cNvSpPr/>
          <p:nvPr/>
        </p:nvSpPr>
        <p:spPr>
          <a:xfrm>
            <a:off x="7913941" y="790587"/>
            <a:ext cx="6938009" cy="7620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0"/>
          <p:cNvSpPr txBox="1"/>
          <p:nvPr>
            <p:ph type="title"/>
          </p:nvPr>
        </p:nvSpPr>
        <p:spPr>
          <a:xfrm>
            <a:off x="3787551" y="252476"/>
            <a:ext cx="10712896" cy="142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idx="1" type="body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0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0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1"/>
          <p:cNvSpPr/>
          <p:nvPr/>
        </p:nvSpPr>
        <p:spPr>
          <a:xfrm>
            <a:off x="0" y="1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" name="Google Shape;38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53768" y="5024430"/>
            <a:ext cx="2181224" cy="411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383" y="6127005"/>
            <a:ext cx="3248024" cy="2162174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21"/>
          <p:cNvSpPr/>
          <p:nvPr/>
        </p:nvSpPr>
        <p:spPr>
          <a:xfrm>
            <a:off x="9308298" y="6721064"/>
            <a:ext cx="262890" cy="361950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" name="Google Shape;4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46999" y="5974828"/>
            <a:ext cx="4714874" cy="2314574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21"/>
          <p:cNvSpPr txBox="1"/>
          <p:nvPr>
            <p:ph type="ctrTitle"/>
          </p:nvPr>
        </p:nvSpPr>
        <p:spPr>
          <a:xfrm>
            <a:off x="898213" y="415686"/>
            <a:ext cx="16491572" cy="11995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1"/>
          <p:cNvSpPr txBox="1"/>
          <p:nvPr>
            <p:ph idx="1" type="subTitle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1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1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1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2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2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2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3"/>
          <p:cNvSpPr txBox="1"/>
          <p:nvPr>
            <p:ph type="title"/>
          </p:nvPr>
        </p:nvSpPr>
        <p:spPr>
          <a:xfrm>
            <a:off x="3787551" y="252476"/>
            <a:ext cx="10712896" cy="142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" type="body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3"/>
          <p:cNvSpPr txBox="1"/>
          <p:nvPr>
            <p:ph idx="2" type="body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3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3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3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d88f6cba08_0_108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g3d88f6cba08_0_108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g3d88f6cba08_0_108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g3d88f6cba08_0_108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dbb2cd66ce_1_79"/>
          <p:cNvSpPr/>
          <p:nvPr/>
        </p:nvSpPr>
        <p:spPr>
          <a:xfrm>
            <a:off x="0" y="0"/>
            <a:ext cx="18333720" cy="9745518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g3dbb2cd66ce_1_79"/>
          <p:cNvSpPr/>
          <p:nvPr/>
        </p:nvSpPr>
        <p:spPr>
          <a:xfrm>
            <a:off x="0" y="9720639"/>
            <a:ext cx="18333720" cy="567836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" name="Google Shape;73;g3dbb2cd66ce_1_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908915" y="7071874"/>
            <a:ext cx="1152524" cy="219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g3dbb2cd66ce_1_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96341" y="7846655"/>
            <a:ext cx="2114549" cy="140969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g3dbb2cd66ce_1_79"/>
          <p:cNvSpPr/>
          <p:nvPr/>
        </p:nvSpPr>
        <p:spPr>
          <a:xfrm>
            <a:off x="17062145" y="8233792"/>
            <a:ext cx="171879" cy="236811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6" name="Google Shape;76;g3dbb2cd66ce_1_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043" y="2404268"/>
            <a:ext cx="7934323" cy="3905249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g3dbb2cd66ce_1_79"/>
          <p:cNvSpPr txBox="1"/>
          <p:nvPr>
            <p:ph type="title"/>
          </p:nvPr>
        </p:nvSpPr>
        <p:spPr>
          <a:xfrm>
            <a:off x="3787551" y="252476"/>
            <a:ext cx="107133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g3dbb2cd66ce_1_79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g3dbb2cd66ce_1_79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g3dbb2cd66ce_1_79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dbb2cd66ce_1_90"/>
          <p:cNvSpPr/>
          <p:nvPr/>
        </p:nvSpPr>
        <p:spPr>
          <a:xfrm>
            <a:off x="0" y="0"/>
            <a:ext cx="18333720" cy="10312717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g3dbb2cd66ce_1_90"/>
          <p:cNvSpPr/>
          <p:nvPr/>
        </p:nvSpPr>
        <p:spPr>
          <a:xfrm>
            <a:off x="6190396" y="790575"/>
            <a:ext cx="1514442" cy="76391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g3dbb2cd66ce_1_90"/>
          <p:cNvSpPr/>
          <p:nvPr/>
        </p:nvSpPr>
        <p:spPr>
          <a:xfrm>
            <a:off x="7913941" y="790587"/>
            <a:ext cx="6955354" cy="7639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g3dbb2cd66ce_1_90"/>
          <p:cNvSpPr txBox="1"/>
          <p:nvPr>
            <p:ph type="title"/>
          </p:nvPr>
        </p:nvSpPr>
        <p:spPr>
          <a:xfrm>
            <a:off x="3787551" y="252476"/>
            <a:ext cx="107133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g3dbb2cd66ce_1_90"/>
          <p:cNvSpPr txBox="1"/>
          <p:nvPr>
            <p:ph idx="1" type="body"/>
          </p:nvPr>
        </p:nvSpPr>
        <p:spPr>
          <a:xfrm>
            <a:off x="914400" y="2366010"/>
            <a:ext cx="16459200" cy="6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g3dbb2cd66ce_1_90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g3dbb2cd66ce_1_90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g3dbb2cd66ce_1_90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dbb2cd66ce_1_99"/>
          <p:cNvSpPr/>
          <p:nvPr/>
        </p:nvSpPr>
        <p:spPr>
          <a:xfrm>
            <a:off x="0" y="1"/>
            <a:ext cx="18333720" cy="10312717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g3dbb2cd66ce_1_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53768" y="5024430"/>
            <a:ext cx="2181224" cy="4114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g3dbb2cd66ce_1_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383" y="6127005"/>
            <a:ext cx="3248024" cy="216217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g3dbb2cd66ce_1_99"/>
          <p:cNvSpPr/>
          <p:nvPr/>
        </p:nvSpPr>
        <p:spPr>
          <a:xfrm>
            <a:off x="9308298" y="6721064"/>
            <a:ext cx="263547" cy="362855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g3dbb2cd66ce_1_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46999" y="5974828"/>
            <a:ext cx="4714874" cy="2314574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g3dbb2cd66ce_1_99"/>
          <p:cNvSpPr txBox="1"/>
          <p:nvPr>
            <p:ph type="ctrTitle"/>
          </p:nvPr>
        </p:nvSpPr>
        <p:spPr>
          <a:xfrm>
            <a:off x="898213" y="415686"/>
            <a:ext cx="16491600" cy="11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g3dbb2cd66ce_1_99"/>
          <p:cNvSpPr txBox="1"/>
          <p:nvPr>
            <p:ph idx="1" type="subTitle"/>
          </p:nvPr>
        </p:nvSpPr>
        <p:spPr>
          <a:xfrm>
            <a:off x="2743200" y="5760720"/>
            <a:ext cx="12801600" cy="25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g3dbb2cd66ce_1_99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g3dbb2cd66ce_1_99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g3dbb2cd66ce_1_99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/>
          <p:nvPr/>
        </p:nvSpPr>
        <p:spPr>
          <a:xfrm>
            <a:off x="0" y="3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8"/>
          <p:cNvSpPr txBox="1"/>
          <p:nvPr>
            <p:ph type="title"/>
          </p:nvPr>
        </p:nvSpPr>
        <p:spPr>
          <a:xfrm>
            <a:off x="3787551" y="252476"/>
            <a:ext cx="10712896" cy="142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9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" type="body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8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dbb2cd66ce_1_72"/>
          <p:cNvSpPr/>
          <p:nvPr/>
        </p:nvSpPr>
        <p:spPr>
          <a:xfrm>
            <a:off x="0" y="3"/>
            <a:ext cx="18333720" cy="10312717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g3dbb2cd66ce_1_72"/>
          <p:cNvSpPr txBox="1"/>
          <p:nvPr>
            <p:ph type="title"/>
          </p:nvPr>
        </p:nvSpPr>
        <p:spPr>
          <a:xfrm>
            <a:off x="3787551" y="252476"/>
            <a:ext cx="107133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9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Google Shape;66;g3dbb2cd66ce_1_72"/>
          <p:cNvSpPr txBox="1"/>
          <p:nvPr>
            <p:ph idx="1" type="body"/>
          </p:nvPr>
        </p:nvSpPr>
        <p:spPr>
          <a:xfrm>
            <a:off x="914400" y="2366010"/>
            <a:ext cx="16459200" cy="6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g3dbb2cd66ce_1_72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g3dbb2cd66ce_1_72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g3dbb2cd66ce_1_72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Relationship Id="rId5" Type="http://schemas.openxmlformats.org/officeDocument/2006/relationships/image" Target="../media/image1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Relationship Id="rId5" Type="http://schemas.openxmlformats.org/officeDocument/2006/relationships/image" Target="../media/image12.png"/><Relationship Id="rId6" Type="http://schemas.openxmlformats.org/officeDocument/2006/relationships/image" Target="../media/image9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d88f6cba08_0_0"/>
          <p:cNvSpPr/>
          <p:nvPr/>
        </p:nvSpPr>
        <p:spPr>
          <a:xfrm>
            <a:off x="0" y="3"/>
            <a:ext cx="18333720" cy="9745518"/>
          </a:xfrm>
          <a:custGeom>
            <a:rect b="b" l="l" r="r" t="t"/>
            <a:pathLst>
              <a:path extrusionOk="0" h="9721215" w="18288000">
                <a:moveTo>
                  <a:pt x="0" y="9720635"/>
                </a:moveTo>
                <a:lnTo>
                  <a:pt x="18287998" y="9720635"/>
                </a:lnTo>
                <a:lnTo>
                  <a:pt x="18287998" y="0"/>
                </a:lnTo>
                <a:lnTo>
                  <a:pt x="0" y="0"/>
                </a:lnTo>
                <a:lnTo>
                  <a:pt x="0" y="9720635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2" name="Google Shape;122;g3d88f6cba08_0_0"/>
          <p:cNvSpPr/>
          <p:nvPr/>
        </p:nvSpPr>
        <p:spPr>
          <a:xfrm>
            <a:off x="0" y="10282518"/>
            <a:ext cx="18333720" cy="5092"/>
          </a:xfrm>
          <a:custGeom>
            <a:rect b="b" l="l" r="r" t="t"/>
            <a:pathLst>
              <a:path extrusionOk="0" h="5079" w="18288000">
                <a:moveTo>
                  <a:pt x="0" y="4483"/>
                </a:moveTo>
                <a:lnTo>
                  <a:pt x="18287998" y="4483"/>
                </a:lnTo>
                <a:lnTo>
                  <a:pt x="18287998" y="0"/>
                </a:lnTo>
                <a:lnTo>
                  <a:pt x="0" y="0"/>
                </a:lnTo>
                <a:lnTo>
                  <a:pt x="0" y="4483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3" name="Google Shape;123;g3d88f6cba08_0_0"/>
          <p:cNvSpPr/>
          <p:nvPr/>
        </p:nvSpPr>
        <p:spPr>
          <a:xfrm>
            <a:off x="0" y="9720638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4" name="Google Shape;124;g3d88f6cba08_0_0"/>
          <p:cNvSpPr txBox="1"/>
          <p:nvPr>
            <p:ph type="title"/>
          </p:nvPr>
        </p:nvSpPr>
        <p:spPr>
          <a:xfrm>
            <a:off x="1532677" y="1332517"/>
            <a:ext cx="15701100" cy="31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25">
            <a:sp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0100">
                <a:latin typeface="Times New Roman"/>
                <a:ea typeface="Times New Roman"/>
                <a:cs typeface="Times New Roman"/>
                <a:sym typeface="Times New Roman"/>
              </a:rPr>
              <a:t>PROJETO DE EXTENSÃO</a:t>
            </a:r>
            <a:br>
              <a:rPr lang="pt-BR" sz="101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0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5" name="Google Shape;125;g3d88f6cba08_0_0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7213" y="7708205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g3d88f6cba08_0_0"/>
          <p:cNvSpPr txBox="1"/>
          <p:nvPr/>
        </p:nvSpPr>
        <p:spPr>
          <a:xfrm>
            <a:off x="0" y="9043546"/>
            <a:ext cx="14794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pt-BR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Coordenação: Profa. Dra. Elyrouse Cavalcante de Oliveira Bellini - UFAL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g3d88f6cba08_0_0" title="IDENTIDADE VISUAL (1).png"/>
          <p:cNvPicPr preferRelativeResize="0"/>
          <p:nvPr/>
        </p:nvPicPr>
        <p:blipFill rotWithShape="1">
          <a:blip r:embed="rId4">
            <a:alphaModFix/>
          </a:blip>
          <a:srcRect b="17662" l="0" r="0" t="17901"/>
          <a:stretch/>
        </p:blipFill>
        <p:spPr>
          <a:xfrm>
            <a:off x="5700019" y="2924381"/>
            <a:ext cx="6887965" cy="4438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dbd05b3146_0_75"/>
          <p:cNvSpPr txBox="1"/>
          <p:nvPr/>
        </p:nvSpPr>
        <p:spPr>
          <a:xfrm>
            <a:off x="1621050" y="1425600"/>
            <a:ext cx="819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Perfil Socioeconômico do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0" name="Google Shape;250;g3dbd05b3146_0_7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1" name="Google Shape;251;g3dbd05b3146_0_75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g3dbd05b3146_0_75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g3dbd05b3146_0_75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Sebrae, 2024.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254" name="Google Shape;254;g3dbd05b3146_0_75"/>
          <p:cNvSpPr txBox="1"/>
          <p:nvPr/>
        </p:nvSpPr>
        <p:spPr>
          <a:xfrm>
            <a:off x="2046275" y="2104125"/>
            <a:ext cx="6580800" cy="40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55" name="Google Shape;255;g3dbd05b3146_0_75" title="Pontos marcados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99900" y="2560800"/>
            <a:ext cx="9454401" cy="5845951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dbd05b3146_0_53"/>
          <p:cNvSpPr txBox="1"/>
          <p:nvPr/>
        </p:nvSpPr>
        <p:spPr>
          <a:xfrm>
            <a:off x="1621050" y="1425600"/>
            <a:ext cx="819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Perfil Socioeconômico do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1" name="Google Shape;261;g3dbd05b3146_0_53"/>
          <p:cNvSpPr txBox="1"/>
          <p:nvPr/>
        </p:nvSpPr>
        <p:spPr>
          <a:xfrm>
            <a:off x="10918250" y="2407625"/>
            <a:ext cx="6709800" cy="487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Renda Familiar Média: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R$ 5.542,00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Distribuição da Renda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Até 2 Salários Mínimos: 45%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Entre 2 e 5 Salários Mínimos: 42%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Mais de 5 Salários Mínimos: 8%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2" name="Google Shape;262;g3dbd05b3146_0_5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3" name="Google Shape;263;g3dbd05b3146_0_5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g3dbd05b3146_0_5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g3dbd05b3146_0_53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Sebrae, 2024.</a:t>
            </a:r>
            <a:endParaRPr sz="2100">
              <a:solidFill>
                <a:schemeClr val="dk1"/>
              </a:solidFill>
            </a:endParaRPr>
          </a:p>
        </p:txBody>
      </p:sp>
      <p:pic>
        <p:nvPicPr>
          <p:cNvPr id="266" name="Google Shape;266;g3dbd05b3146_0_53"/>
          <p:cNvPicPr preferRelativeResize="0"/>
          <p:nvPr/>
        </p:nvPicPr>
        <p:blipFill rotWithShape="1">
          <a:blip r:embed="rId5">
            <a:alphaModFix/>
          </a:blip>
          <a:srcRect b="0" l="2091" r="2435" t="0"/>
          <a:stretch/>
        </p:blipFill>
        <p:spPr>
          <a:xfrm>
            <a:off x="1924975" y="2850725"/>
            <a:ext cx="8697199" cy="4923950"/>
          </a:xfrm>
          <a:prstGeom prst="rect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dbd05b3146_0_86"/>
          <p:cNvSpPr txBox="1"/>
          <p:nvPr/>
        </p:nvSpPr>
        <p:spPr>
          <a:xfrm>
            <a:off x="1621050" y="1425600"/>
            <a:ext cx="819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Motivos da Formalização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2" name="Google Shape;272;g3dbd05b3146_0_86"/>
          <p:cNvSpPr txBox="1"/>
          <p:nvPr/>
        </p:nvSpPr>
        <p:spPr>
          <a:xfrm>
            <a:off x="2046275" y="2104125"/>
            <a:ext cx="13711500" cy="6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 que eles se tornaram MEI: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Queriam aproveitar os benefícios do INSS: 35%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Queriam emitir Nota Fiscal: 31%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Evitar problemas com a fiscalização/prefeitura: 15%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Possibilidade de vender para o governo e para outras empresas: 4%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Conseguir empréstimo como empresa: 3%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Possibilidade de aceitar cartão de crédito/débito: 2%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Além dos motivos, 82% dos atuais MEIs com certeza recomendam o registro como MEI a amigos e colegas.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3" name="Google Shape;273;g3dbd05b3146_0_8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4" name="Google Shape;274;g3dbd05b3146_0_8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g3dbd05b3146_0_8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g3dbd05b3146_0_86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Sebrae, 2024.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dbd05b3146_0_98"/>
          <p:cNvSpPr txBox="1"/>
          <p:nvPr/>
        </p:nvSpPr>
        <p:spPr>
          <a:xfrm>
            <a:off x="1621050" y="1425600"/>
            <a:ext cx="819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Impacto na Economia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2" name="Google Shape;282;g3dbd05b3146_0_98"/>
          <p:cNvSpPr txBox="1"/>
          <p:nvPr/>
        </p:nvSpPr>
        <p:spPr>
          <a:xfrm>
            <a:off x="2046275" y="2104125"/>
            <a:ext cx="13711500" cy="6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 76% dos MEIs a atividade desenvolvida como MEI é a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única fonte de renda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Enquanto que para 35% dos Microempreendedores Individuais sua atividade de empreender consiste na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única renda de toda família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 dados corroboram com a percepção de que o MEI contribuiu significativamente para o avanço da cidadania como também gerou um impacto positivo na economia, possibilitando assim um retorno para toda a sociedade.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3" name="Google Shape;283;g3dbd05b3146_0_9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4" name="Google Shape;284;g3dbd05b3146_0_9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g3dbd05b3146_0_9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g3dbd05b3146_0_98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Sebrae, 2024.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dbd05b3146_0_107"/>
          <p:cNvSpPr txBox="1"/>
          <p:nvPr/>
        </p:nvSpPr>
        <p:spPr>
          <a:xfrm>
            <a:off x="1621050" y="1425600"/>
            <a:ext cx="819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2" name="Google Shape;292;g3dbd05b3146_0_107"/>
          <p:cNvSpPr txBox="1"/>
          <p:nvPr/>
        </p:nvSpPr>
        <p:spPr>
          <a:xfrm>
            <a:off x="2046275" y="2104125"/>
            <a:ext cx="14880600" cy="6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Brasil. Ministério do Empreendedorismo, da Microempresa e da Empresa de Pequeno Porte. Secretaria Nacional de Ambiente de Negócios. Mapa de Empresas: boletim 2º quadrimestre de 2025. Brasília, DF: MEMP, 2025. Disponível em: https://www.gov.br/empresas-e-negocios/pt-br/mapa-de-empresas/boletins/mapa-de-empresas-boletim-2o-quadrimestre-2025.pdf. Acesso em: 4 maio 2026.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Sebrae. Perfil do Microempreendedor Individual. [S. l.]: DataSebrae, [2024]. Disponível em: https://datasebrae.com.br/perfil-do-microempreendedor-individual/. Acesso em: 4 maio 2026.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3" name="Google Shape;293;g3dbd05b3146_0_10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4" name="Google Shape;294;g3dbd05b3146_0_107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g3dbd05b3146_0_107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e85f842cab_0_1"/>
          <p:cNvSpPr txBox="1"/>
          <p:nvPr>
            <p:ph type="title"/>
          </p:nvPr>
        </p:nvSpPr>
        <p:spPr>
          <a:xfrm>
            <a:off x="6177701" y="0"/>
            <a:ext cx="1104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pt-BR" sz="6200">
                <a:solidFill>
                  <a:srgbClr val="24262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 que iremos te ajudar?</a:t>
            </a:r>
            <a:endParaRPr sz="6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3" name="Google Shape;133;g1e85f842cab_0_1"/>
          <p:cNvSpPr txBox="1"/>
          <p:nvPr/>
        </p:nvSpPr>
        <p:spPr>
          <a:xfrm>
            <a:off x="6177696" y="1763339"/>
            <a:ext cx="20619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8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Contribuições do  MEI para a  sociedade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" name="Google Shape;134;g1e85f842cab_0_1"/>
          <p:cNvGrpSpPr/>
          <p:nvPr/>
        </p:nvGrpSpPr>
        <p:grpSpPr>
          <a:xfrm>
            <a:off x="0" y="826691"/>
            <a:ext cx="5479396" cy="8417050"/>
            <a:chOff x="0" y="826691"/>
            <a:chExt cx="5479396" cy="8417050"/>
          </a:xfrm>
        </p:grpSpPr>
        <p:pic>
          <p:nvPicPr>
            <p:cNvPr id="135" name="Google Shape;135;g1e85f842cab_0_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826691"/>
              <a:ext cx="5479396" cy="8417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" name="Google Shape;136;g1e85f842cab_0_1"/>
            <p:cNvSpPr/>
            <p:nvPr/>
          </p:nvSpPr>
          <p:spPr>
            <a:xfrm>
              <a:off x="303390" y="2637585"/>
              <a:ext cx="231775" cy="2025650"/>
            </a:xfrm>
            <a:custGeom>
              <a:rect b="b" l="l" r="r" t="t"/>
              <a:pathLst>
                <a:path extrusionOk="0" h="2025650" w="231775">
                  <a:moveTo>
                    <a:pt x="135154" y="231479"/>
                  </a:moveTo>
                  <a:lnTo>
                    <a:pt x="96539" y="231479"/>
                  </a:lnTo>
                  <a:lnTo>
                    <a:pt x="96539" y="0"/>
                  </a:lnTo>
                  <a:lnTo>
                    <a:pt x="135154" y="0"/>
                  </a:lnTo>
                  <a:lnTo>
                    <a:pt x="135154" y="231479"/>
                  </a:lnTo>
                  <a:close/>
                </a:path>
                <a:path extrusionOk="0" h="2025650" w="231775">
                  <a:moveTo>
                    <a:pt x="115847" y="2025448"/>
                  </a:moveTo>
                  <a:lnTo>
                    <a:pt x="71137" y="2016406"/>
                  </a:lnTo>
                  <a:lnTo>
                    <a:pt x="34271" y="1991691"/>
                  </a:lnTo>
                  <a:lnTo>
                    <a:pt x="9231" y="1954919"/>
                  </a:lnTo>
                  <a:lnTo>
                    <a:pt x="0" y="1909708"/>
                  </a:lnTo>
                  <a:lnTo>
                    <a:pt x="38615" y="1909708"/>
                  </a:lnTo>
                  <a:lnTo>
                    <a:pt x="44709" y="1939668"/>
                  </a:lnTo>
                  <a:lnTo>
                    <a:pt x="61302" y="1964202"/>
                  </a:lnTo>
                  <a:lnTo>
                    <a:pt x="85859" y="1980780"/>
                  </a:lnTo>
                  <a:lnTo>
                    <a:pt x="115847" y="1986868"/>
                  </a:lnTo>
                  <a:lnTo>
                    <a:pt x="201149" y="1986868"/>
                  </a:lnTo>
                  <a:lnTo>
                    <a:pt x="197905" y="1991691"/>
                  </a:lnTo>
                  <a:lnTo>
                    <a:pt x="161099" y="2016406"/>
                  </a:lnTo>
                  <a:lnTo>
                    <a:pt x="115847" y="2025448"/>
                  </a:lnTo>
                  <a:close/>
                </a:path>
                <a:path extrusionOk="0" h="2025650" w="231775">
                  <a:moveTo>
                    <a:pt x="201149" y="1986868"/>
                  </a:moveTo>
                  <a:lnTo>
                    <a:pt x="115847" y="1986868"/>
                  </a:lnTo>
                  <a:lnTo>
                    <a:pt x="145834" y="1980780"/>
                  </a:lnTo>
                  <a:lnTo>
                    <a:pt x="170391" y="1964202"/>
                  </a:lnTo>
                  <a:lnTo>
                    <a:pt x="186984" y="1939668"/>
                  </a:lnTo>
                  <a:lnTo>
                    <a:pt x="193078" y="1909708"/>
                  </a:lnTo>
                  <a:lnTo>
                    <a:pt x="231694" y="1909708"/>
                  </a:lnTo>
                  <a:lnTo>
                    <a:pt x="222643" y="1954919"/>
                  </a:lnTo>
                  <a:lnTo>
                    <a:pt x="201149" y="1986868"/>
                  </a:lnTo>
                  <a:close/>
                </a:path>
              </a:pathLst>
            </a:custGeom>
            <a:solidFill>
              <a:srgbClr val="2ED47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" name="Google Shape;137;g1e85f842cab_0_1"/>
          <p:cNvSpPr txBox="1"/>
          <p:nvPr/>
        </p:nvSpPr>
        <p:spPr>
          <a:xfrm>
            <a:off x="8916955" y="1767832"/>
            <a:ext cx="22878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Direitos e  Obrigações do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g1e85f842cab_0_1"/>
          <p:cNvSpPr txBox="1"/>
          <p:nvPr/>
        </p:nvSpPr>
        <p:spPr>
          <a:xfrm>
            <a:off x="11659558" y="1232005"/>
            <a:ext cx="972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3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g1e85f842cab_0_1"/>
          <p:cNvSpPr txBox="1"/>
          <p:nvPr/>
        </p:nvSpPr>
        <p:spPr>
          <a:xfrm>
            <a:off x="11659558" y="1748254"/>
            <a:ext cx="2509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legalizar o seu 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g1e85f842cab_0_1"/>
          <p:cNvSpPr/>
          <p:nvPr/>
        </p:nvSpPr>
        <p:spPr>
          <a:xfrm>
            <a:off x="16108453" y="1"/>
            <a:ext cx="2179955" cy="1256665"/>
          </a:xfrm>
          <a:custGeom>
            <a:rect b="b" l="l" r="r" t="t"/>
            <a:pathLst>
              <a:path extrusionOk="0" h="1256665" w="2179955">
                <a:moveTo>
                  <a:pt x="1429801" y="1256484"/>
                </a:moveTo>
                <a:lnTo>
                  <a:pt x="1381223" y="1255682"/>
                </a:lnTo>
                <a:lnTo>
                  <a:pt x="1333070" y="1253292"/>
                </a:lnTo>
                <a:lnTo>
                  <a:pt x="1285345" y="1249340"/>
                </a:lnTo>
                <a:lnTo>
                  <a:pt x="1238072" y="1243850"/>
                </a:lnTo>
                <a:lnTo>
                  <a:pt x="1191277" y="1236848"/>
                </a:lnTo>
                <a:lnTo>
                  <a:pt x="1144984" y="1228360"/>
                </a:lnTo>
                <a:lnTo>
                  <a:pt x="1099220" y="1218409"/>
                </a:lnTo>
                <a:lnTo>
                  <a:pt x="1054009" y="1207023"/>
                </a:lnTo>
                <a:lnTo>
                  <a:pt x="1009376" y="1194225"/>
                </a:lnTo>
                <a:lnTo>
                  <a:pt x="965347" y="1180042"/>
                </a:lnTo>
                <a:lnTo>
                  <a:pt x="921948" y="1164498"/>
                </a:lnTo>
                <a:lnTo>
                  <a:pt x="879202" y="1147618"/>
                </a:lnTo>
                <a:lnTo>
                  <a:pt x="837136" y="1129428"/>
                </a:lnTo>
                <a:lnTo>
                  <a:pt x="795775" y="1109953"/>
                </a:lnTo>
                <a:lnTo>
                  <a:pt x="755144" y="1089219"/>
                </a:lnTo>
                <a:lnTo>
                  <a:pt x="715267" y="1067250"/>
                </a:lnTo>
                <a:lnTo>
                  <a:pt x="676172" y="1044071"/>
                </a:lnTo>
                <a:lnTo>
                  <a:pt x="637881" y="1019709"/>
                </a:lnTo>
                <a:lnTo>
                  <a:pt x="600422" y="994188"/>
                </a:lnTo>
                <a:lnTo>
                  <a:pt x="563819" y="967533"/>
                </a:lnTo>
                <a:lnTo>
                  <a:pt x="528097" y="939770"/>
                </a:lnTo>
                <a:lnTo>
                  <a:pt x="493281" y="910923"/>
                </a:lnTo>
                <a:lnTo>
                  <a:pt x="459398" y="881019"/>
                </a:lnTo>
                <a:lnTo>
                  <a:pt x="426471" y="850082"/>
                </a:lnTo>
                <a:lnTo>
                  <a:pt x="394527" y="818138"/>
                </a:lnTo>
                <a:lnTo>
                  <a:pt x="363590" y="785211"/>
                </a:lnTo>
                <a:lnTo>
                  <a:pt x="333686" y="751327"/>
                </a:lnTo>
                <a:lnTo>
                  <a:pt x="304839" y="716512"/>
                </a:lnTo>
                <a:lnTo>
                  <a:pt x="277076" y="680790"/>
                </a:lnTo>
                <a:lnTo>
                  <a:pt x="250421" y="644187"/>
                </a:lnTo>
                <a:lnTo>
                  <a:pt x="224900" y="606727"/>
                </a:lnTo>
                <a:lnTo>
                  <a:pt x="200537" y="568437"/>
                </a:lnTo>
                <a:lnTo>
                  <a:pt x="177359" y="529341"/>
                </a:lnTo>
                <a:lnTo>
                  <a:pt x="155390" y="489465"/>
                </a:lnTo>
                <a:lnTo>
                  <a:pt x="134655" y="448834"/>
                </a:lnTo>
                <a:lnTo>
                  <a:pt x="115181" y="407473"/>
                </a:lnTo>
                <a:lnTo>
                  <a:pt x="96991" y="365407"/>
                </a:lnTo>
                <a:lnTo>
                  <a:pt x="80111" y="322661"/>
                </a:lnTo>
                <a:lnTo>
                  <a:pt x="64567" y="279261"/>
                </a:lnTo>
                <a:lnTo>
                  <a:pt x="50383" y="235233"/>
                </a:lnTo>
                <a:lnTo>
                  <a:pt x="37586" y="190600"/>
                </a:lnTo>
                <a:lnTo>
                  <a:pt x="26199" y="145389"/>
                </a:lnTo>
                <a:lnTo>
                  <a:pt x="16249" y="99625"/>
                </a:lnTo>
                <a:lnTo>
                  <a:pt x="7760" y="53332"/>
                </a:lnTo>
                <a:lnTo>
                  <a:pt x="759" y="6537"/>
                </a:lnTo>
                <a:lnTo>
                  <a:pt x="0" y="0"/>
                </a:lnTo>
                <a:lnTo>
                  <a:pt x="2179544" y="0"/>
                </a:lnTo>
                <a:lnTo>
                  <a:pt x="2179544" y="1046348"/>
                </a:lnTo>
                <a:lnTo>
                  <a:pt x="2144288" y="1067250"/>
                </a:lnTo>
                <a:lnTo>
                  <a:pt x="2104412" y="1089219"/>
                </a:lnTo>
                <a:lnTo>
                  <a:pt x="2063780" y="1109953"/>
                </a:lnTo>
                <a:lnTo>
                  <a:pt x="2022419" y="1129428"/>
                </a:lnTo>
                <a:lnTo>
                  <a:pt x="1980353" y="1147618"/>
                </a:lnTo>
                <a:lnTo>
                  <a:pt x="1937607" y="1164498"/>
                </a:lnTo>
                <a:lnTo>
                  <a:pt x="1894208" y="1180042"/>
                </a:lnTo>
                <a:lnTo>
                  <a:pt x="1850179" y="1194225"/>
                </a:lnTo>
                <a:lnTo>
                  <a:pt x="1805547" y="1207023"/>
                </a:lnTo>
                <a:lnTo>
                  <a:pt x="1760335" y="1218409"/>
                </a:lnTo>
                <a:lnTo>
                  <a:pt x="1714571" y="1228360"/>
                </a:lnTo>
                <a:lnTo>
                  <a:pt x="1668279" y="1236848"/>
                </a:lnTo>
                <a:lnTo>
                  <a:pt x="1621483" y="1243850"/>
                </a:lnTo>
                <a:lnTo>
                  <a:pt x="1574210" y="1249340"/>
                </a:lnTo>
                <a:lnTo>
                  <a:pt x="1526485" y="1253292"/>
                </a:lnTo>
                <a:lnTo>
                  <a:pt x="1478332" y="1255682"/>
                </a:lnTo>
                <a:lnTo>
                  <a:pt x="1429801" y="1256484"/>
                </a:lnTo>
                <a:close/>
              </a:path>
            </a:pathLst>
          </a:custGeom>
          <a:solidFill>
            <a:srgbClr val="242625">
              <a:alpha val="784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g1e85f842cab_0_1"/>
          <p:cNvSpPr txBox="1"/>
          <p:nvPr/>
        </p:nvSpPr>
        <p:spPr>
          <a:xfrm>
            <a:off x="6177696" y="1251582"/>
            <a:ext cx="92697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g1e85f842cab_0_1"/>
          <p:cNvSpPr txBox="1"/>
          <p:nvPr/>
        </p:nvSpPr>
        <p:spPr>
          <a:xfrm>
            <a:off x="14470163" y="1767832"/>
            <a:ext cx="24264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Obrigações  Acessórias e Fiscais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g1e85f842cab_0_1"/>
          <p:cNvSpPr txBox="1"/>
          <p:nvPr/>
        </p:nvSpPr>
        <p:spPr>
          <a:xfrm>
            <a:off x="6177696" y="3132720"/>
            <a:ext cx="9690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5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g1e85f842cab_0_1"/>
          <p:cNvSpPr txBox="1"/>
          <p:nvPr/>
        </p:nvSpPr>
        <p:spPr>
          <a:xfrm>
            <a:off x="8916955" y="3144864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6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g1e85f842cab_0_1"/>
          <p:cNvSpPr txBox="1"/>
          <p:nvPr/>
        </p:nvSpPr>
        <p:spPr>
          <a:xfrm>
            <a:off x="8916955" y="3661114"/>
            <a:ext cx="20421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encerrar a  Atividade do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g1e85f842cab_0_1"/>
          <p:cNvSpPr txBox="1"/>
          <p:nvPr/>
        </p:nvSpPr>
        <p:spPr>
          <a:xfrm>
            <a:off x="11659558" y="3113141"/>
            <a:ext cx="9570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7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g1e85f842cab_0_1"/>
          <p:cNvSpPr txBox="1"/>
          <p:nvPr/>
        </p:nvSpPr>
        <p:spPr>
          <a:xfrm>
            <a:off x="11659558" y="3629391"/>
            <a:ext cx="21951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Análise e Controle  do Fluxo de Caixa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g1e85f842cab_0_1"/>
          <p:cNvSpPr txBox="1"/>
          <p:nvPr/>
        </p:nvSpPr>
        <p:spPr>
          <a:xfrm>
            <a:off x="14402161" y="3164443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8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1e85f842cab_0_1"/>
          <p:cNvSpPr txBox="1"/>
          <p:nvPr/>
        </p:nvSpPr>
        <p:spPr>
          <a:xfrm>
            <a:off x="14402161" y="3680692"/>
            <a:ext cx="2464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Controle de Estoque  para 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g1e85f842cab_0_1"/>
          <p:cNvSpPr txBox="1"/>
          <p:nvPr/>
        </p:nvSpPr>
        <p:spPr>
          <a:xfrm>
            <a:off x="6177696" y="3652737"/>
            <a:ext cx="2464500" cy="21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18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pt-BR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Liquidação de  Pendências  Tributárias e  Desenquadramento  MEI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62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9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1e85f842cab_0_1"/>
          <p:cNvSpPr txBox="1"/>
          <p:nvPr/>
        </p:nvSpPr>
        <p:spPr>
          <a:xfrm>
            <a:off x="6177696" y="6039552"/>
            <a:ext cx="22563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o MEI pode  definir o seu preço  de Venda?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1e85f842cab_0_1"/>
          <p:cNvSpPr txBox="1"/>
          <p:nvPr/>
        </p:nvSpPr>
        <p:spPr>
          <a:xfrm>
            <a:off x="8916955" y="5523302"/>
            <a:ext cx="10974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10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g1e85f842cab_0_1"/>
          <p:cNvSpPr txBox="1"/>
          <p:nvPr/>
        </p:nvSpPr>
        <p:spPr>
          <a:xfrm>
            <a:off x="8916955" y="6039552"/>
            <a:ext cx="2349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Declaração do IRPF  para 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g1e85f842cab_0_1"/>
          <p:cNvSpPr txBox="1"/>
          <p:nvPr/>
        </p:nvSpPr>
        <p:spPr>
          <a:xfrm>
            <a:off x="11659558" y="5491580"/>
            <a:ext cx="10452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11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1e85f842cab_0_1"/>
          <p:cNvSpPr txBox="1"/>
          <p:nvPr/>
        </p:nvSpPr>
        <p:spPr>
          <a:xfrm>
            <a:off x="14402161" y="554288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12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1e85f842cab_0_1"/>
          <p:cNvSpPr txBox="1"/>
          <p:nvPr/>
        </p:nvSpPr>
        <p:spPr>
          <a:xfrm>
            <a:off x="14402161" y="6059130"/>
            <a:ext cx="24657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Previdência para o  MEI (Incluindo  previdência privada)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1e85f842cab_0_1"/>
          <p:cNvSpPr txBox="1"/>
          <p:nvPr/>
        </p:nvSpPr>
        <p:spPr>
          <a:xfrm>
            <a:off x="6177696" y="7885214"/>
            <a:ext cx="10902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13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1e85f842cab_0_1"/>
          <p:cNvSpPr txBox="1"/>
          <p:nvPr/>
        </p:nvSpPr>
        <p:spPr>
          <a:xfrm>
            <a:off x="6177696" y="8401463"/>
            <a:ext cx="2178600" cy="13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atingir seu  público alvo para  expandir o seu  empreendimento?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1e85f842cab_0_1"/>
          <p:cNvSpPr txBox="1"/>
          <p:nvPr/>
        </p:nvSpPr>
        <p:spPr>
          <a:xfrm>
            <a:off x="8916955" y="7897358"/>
            <a:ext cx="10947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14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1e85f842cab_0_1"/>
          <p:cNvSpPr txBox="1"/>
          <p:nvPr/>
        </p:nvSpPr>
        <p:spPr>
          <a:xfrm>
            <a:off x="8916955" y="8413608"/>
            <a:ext cx="23508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g1e85f842cab_0_1"/>
          <p:cNvSpPr txBox="1"/>
          <p:nvPr/>
        </p:nvSpPr>
        <p:spPr>
          <a:xfrm>
            <a:off x="11659558" y="6011599"/>
            <a:ext cx="2475900" cy="18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18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pt-BR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Meios de  recebimento e  financiamento para	o  MEI (Incluindo linhas  de Crédito)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49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15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g1e85f842cab_0_1"/>
          <p:cNvSpPr txBox="1"/>
          <p:nvPr/>
        </p:nvSpPr>
        <p:spPr>
          <a:xfrm>
            <a:off x="11659558" y="8381886"/>
            <a:ext cx="23508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feminino e para a  Terceira Idade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1e85f842cab_0_1"/>
          <p:cNvSpPr txBox="1"/>
          <p:nvPr/>
        </p:nvSpPr>
        <p:spPr>
          <a:xfrm>
            <a:off x="8916938" y="11302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2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g1e85f842cab_0_1"/>
          <p:cNvSpPr txBox="1"/>
          <p:nvPr/>
        </p:nvSpPr>
        <p:spPr>
          <a:xfrm>
            <a:off x="14457355" y="1251577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4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g1e85f842cab_0_1"/>
          <p:cNvSpPr txBox="1"/>
          <p:nvPr/>
        </p:nvSpPr>
        <p:spPr>
          <a:xfrm>
            <a:off x="15092736" y="748803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16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1e85f842cab_0_1"/>
          <p:cNvSpPr txBox="1"/>
          <p:nvPr/>
        </p:nvSpPr>
        <p:spPr>
          <a:xfrm>
            <a:off x="14507950" y="8008525"/>
            <a:ext cx="3000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Importação e exportação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g1e85f842cab_0_1"/>
          <p:cNvSpPr txBox="1"/>
          <p:nvPr/>
        </p:nvSpPr>
        <p:spPr>
          <a:xfrm>
            <a:off x="15141699" y="888363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pt-BR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17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g1e85f842cab_0_1"/>
          <p:cNvSpPr txBox="1"/>
          <p:nvPr/>
        </p:nvSpPr>
        <p:spPr>
          <a:xfrm>
            <a:off x="14617677" y="9243746"/>
            <a:ext cx="3466500" cy="3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pt-BR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Licitação 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6"/>
          <p:cNvSpPr txBox="1"/>
          <p:nvPr/>
        </p:nvSpPr>
        <p:spPr>
          <a:xfrm>
            <a:off x="1638300" y="1313275"/>
            <a:ext cx="150114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pt-BR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Discentes</a:t>
            </a:r>
            <a:endParaRPr b="1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4" name="Google Shape;174;p16"/>
          <p:cNvSpPr txBox="1"/>
          <p:nvPr/>
        </p:nvSpPr>
        <p:spPr>
          <a:xfrm>
            <a:off x="1638300" y="2601400"/>
            <a:ext cx="7200900" cy="6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b="0" i="0" lang="pt-BR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Ananéri Fonseca                                       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b="0" i="0" lang="pt-BR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Antônio Doralindo Gomes de França Filho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b="0" i="0" lang="pt-BR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Aryane Adrielle Alves da Silva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b="0" i="0" lang="pt-BR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Artur Bernardes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b="0" i="0" lang="pt-BR" sz="2800" u="none" cap="none" strike="noStrike">
                <a:solidFill>
                  <a:schemeClr val="dk1"/>
                </a:solidFill>
                <a:highlight>
                  <a:srgbClr val="FAFAFA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Claudio Roberto de Almeida Correia Junior</a:t>
            </a:r>
            <a:endParaRPr b="0" i="0" sz="2800" u="none" cap="none" strike="noStrike">
              <a:solidFill>
                <a:schemeClr val="dk1"/>
              </a:solidFill>
              <a:highlight>
                <a:srgbClr val="FAFAFA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highlight>
                  <a:srgbClr val="FAFAFA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Dicla Jemima Correia Lisboa</a:t>
            </a:r>
            <a:endParaRPr sz="2800">
              <a:solidFill>
                <a:schemeClr val="dk1"/>
              </a:solidFill>
              <a:highlight>
                <a:srgbClr val="FAFAFA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b="0" i="0" lang="pt-BR" sz="2800" u="none" cap="none" strike="noStrike">
                <a:solidFill>
                  <a:schemeClr val="dk1"/>
                </a:solidFill>
                <a:highlight>
                  <a:srgbClr val="FAFAFA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Gabriele Fernanda da Silva Brito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b="0" i="0" lang="pt-BR" sz="2800" u="none" cap="none" strike="noStrike">
                <a:solidFill>
                  <a:schemeClr val="dk1"/>
                </a:solidFill>
                <a:highlight>
                  <a:srgbClr val="FAFAFA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José Eduardo Amâncio Lins</a:t>
            </a:r>
            <a:endParaRPr b="0" i="0" sz="2800" u="none" cap="none" strike="noStrike">
              <a:solidFill>
                <a:schemeClr val="dk1"/>
              </a:solidFill>
              <a:highlight>
                <a:srgbClr val="FAFAFA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800" u="none" cap="none" strike="noStrike">
              <a:solidFill>
                <a:schemeClr val="dk1"/>
              </a:solidFill>
              <a:highlight>
                <a:srgbClr val="FAFAFA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5" name="Google Shape;175;p16"/>
          <p:cNvSpPr txBox="1"/>
          <p:nvPr/>
        </p:nvSpPr>
        <p:spPr>
          <a:xfrm>
            <a:off x="9008125" y="2619138"/>
            <a:ext cx="6896100" cy="50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b="0" i="0" lang="pt-BR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Kleverson José Candido da Silva</a:t>
            </a:r>
            <a:endParaRPr b="1" i="0" sz="2800" u="none" cap="none" strike="noStrike">
              <a:solidFill>
                <a:schemeClr val="dk1"/>
              </a:solidFill>
              <a:highlight>
                <a:srgbClr val="FAFAFA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b="0" i="0" lang="pt-BR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Leonardo Alexsander de Oliveira Santos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b="0" i="0" lang="pt-BR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Matheus Santos de Almeida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pt-BR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Neilson Monteiro dos Santos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b="0" i="0" lang="pt-BR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Pedro Henrique da Silva</a:t>
            </a:r>
            <a:endParaRPr b="0" i="0" sz="2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b="0" i="0" lang="pt-BR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Petronio Romany </a:t>
            </a:r>
            <a:endParaRPr b="0" i="0" sz="2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b="0" i="0" lang="pt-BR" sz="2800" u="none" cap="none" strike="noStrike">
                <a:solidFill>
                  <a:schemeClr val="dk1"/>
                </a:solidFill>
                <a:highlight>
                  <a:srgbClr val="FAFAFA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Renato Lucas da Silva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064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b="0" i="0" lang="pt-BR" sz="2800" u="none" cap="none" strike="noStrike">
                <a:solidFill>
                  <a:schemeClr val="dk1"/>
                </a:solidFill>
                <a:highlight>
                  <a:srgbClr val="FAFAFA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Rodrigo Madeiros Teles</a:t>
            </a:r>
            <a:endParaRPr b="0" i="0" sz="2800" u="none" cap="none" strike="noStrike">
              <a:solidFill>
                <a:schemeClr val="dk1"/>
              </a:solidFill>
              <a:highlight>
                <a:srgbClr val="FAFAFA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6" name="Google Shape;176;p1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7" name="Google Shape;177;p16"/>
          <p:cNvSpPr txBox="1"/>
          <p:nvPr/>
        </p:nvSpPr>
        <p:spPr>
          <a:xfrm>
            <a:off x="3471100" y="7968325"/>
            <a:ext cx="33240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Um oferecimento:</a:t>
            </a:r>
            <a:endParaRPr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8" name="Google Shape;178;p16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"/>
          <p:cNvSpPr txBox="1"/>
          <p:nvPr/>
        </p:nvSpPr>
        <p:spPr>
          <a:xfrm>
            <a:off x="7256625" y="3864000"/>
            <a:ext cx="3356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pt-BR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TEMA 1</a:t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5" name="Google Shape;185;p4"/>
          <p:cNvSpPr txBox="1"/>
          <p:nvPr/>
        </p:nvSpPr>
        <p:spPr>
          <a:xfrm>
            <a:off x="5394900" y="4681800"/>
            <a:ext cx="7498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pt-BR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Contribuições do MEI para a Sociedade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7" name="Google Shape;187;p4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4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dbd05b3146_0_8"/>
          <p:cNvSpPr txBox="1"/>
          <p:nvPr/>
        </p:nvSpPr>
        <p:spPr>
          <a:xfrm>
            <a:off x="1621050" y="1425600"/>
            <a:ext cx="4925400" cy="5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que é o MEI?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4" name="Google Shape;194;g3dbd05b3146_0_8"/>
          <p:cNvSpPr txBox="1"/>
          <p:nvPr/>
        </p:nvSpPr>
        <p:spPr>
          <a:xfrm>
            <a:off x="2046263" y="2104125"/>
            <a:ext cx="15137700" cy="65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microempreendedor individual (MEI) é o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formato simplificado de microempresa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criado pela Lei nº 128/2008, com o objetivo de diminuir a informalidade dos negócios profissionais e autônomos.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MEI foi instituído pela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Lei Complementar 128/2008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que  modificou a Lei Geral da Micro e Pequena Empresa, e assim criou o  Microempreendedor Individual.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programa “microempreendedor individual” foi criado em 2008 pelo  governo,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objetivando beneficiar 3,6 milhões de micro negócios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e também todos os profissionais que trabalhavam por conta própria, atuando de maneira informal, no  Brasil.</a:t>
            </a:r>
            <a:endParaRPr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g3dbd05b3146_0_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6" name="Google Shape;196;g3dbd05b3146_0_8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g3dbd05b3146_0_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g3dbd05b3146_0_8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2025.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dbb2cd66ce_1_127"/>
          <p:cNvSpPr txBox="1"/>
          <p:nvPr/>
        </p:nvSpPr>
        <p:spPr>
          <a:xfrm>
            <a:off x="1621050" y="1425600"/>
            <a:ext cx="9671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Principais Características do MEI</a:t>
            </a:r>
            <a:endParaRPr b="0" i="0" sz="41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4" name="Google Shape;204;g3dbb2cd66ce_1_127"/>
          <p:cNvSpPr txBox="1"/>
          <p:nvPr/>
        </p:nvSpPr>
        <p:spPr>
          <a:xfrm>
            <a:off x="3565950" y="2212925"/>
            <a:ext cx="12542400" cy="65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Faturamento: limite de R$ 81 mil ao ano ou proporcional, dependendo do mês de abertura (R$ 6.750,00/mês).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Funcionário: Permite até um funcionário com remuneração de um salário mínimo  ou piso da categoria.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Tributos: O pagamento é realizado mensalmente por meio do DAS-MEI.(INSS, ICMS e ISS) São: 5% do valor do salário mínimo ou piso da categoria para INSS + R$ 5,00 de ISS ou R$ 1,00 de ICMS.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Atividades: Além da atividade principal,  o MEI pode registrar até 15 atividades secundárias na lista das ocupações permitidas pelo MEI.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" name="Google Shape;205;g3dbb2cd66ce_1_12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6" name="Google Shape;206;g3dbb2cd66ce_1_127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g3dbb2cd66ce_1_127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g3dbb2cd66ce_1_1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69100" y="2622350"/>
            <a:ext cx="893735" cy="97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g3dbb2cd66ce_1_1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69099" y="4194126"/>
            <a:ext cx="1006398" cy="866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g3dbb2cd66ce_1_1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269099" y="5820276"/>
            <a:ext cx="1006400" cy="975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g3dbb2cd66ce_1_1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269096" y="7370901"/>
            <a:ext cx="1006404" cy="103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g3dbb2cd66ce_1_127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2025.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dbb2cd66ce_1_63"/>
          <p:cNvSpPr txBox="1"/>
          <p:nvPr/>
        </p:nvSpPr>
        <p:spPr>
          <a:xfrm>
            <a:off x="1621050" y="1425600"/>
            <a:ext cx="819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Dinâmica do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Google Shape;218;g3dbb2cd66ce_1_63"/>
          <p:cNvSpPr txBox="1"/>
          <p:nvPr/>
        </p:nvSpPr>
        <p:spPr>
          <a:xfrm>
            <a:off x="2046263" y="2104125"/>
            <a:ext cx="15137700" cy="65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Cenário Empresarial do Brasil - 2º Quadrimestre de 2025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Total de Empresas Ativas : 24.213.445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Microempreendedor Individual: 12.660.170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Dados Percentuais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Micro Empresas e Empresas de Pequeno Porte: 93,8% dos negócios ativos.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Microempreendedor Individual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52,3% dos negócios ativos.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9" name="Google Shape;219;g3dbb2cd66ce_1_6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0" name="Google Shape;220;g3dbb2cd66ce_1_63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g3dbb2cd66ce_1_63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g3dbb2cd66ce_1_63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2025.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dbd05b3146_0_20"/>
          <p:cNvSpPr txBox="1"/>
          <p:nvPr/>
        </p:nvSpPr>
        <p:spPr>
          <a:xfrm>
            <a:off x="1621050" y="1425600"/>
            <a:ext cx="819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Dinâmica do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8" name="Google Shape;228;g3dbd05b3146_0_20"/>
          <p:cNvSpPr txBox="1"/>
          <p:nvPr/>
        </p:nvSpPr>
        <p:spPr>
          <a:xfrm>
            <a:off x="2046263" y="2104125"/>
            <a:ext cx="15137700" cy="659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Cenário Empresarial do Brasil - 2º Quadrimestre de 2025 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Abertura de Novas Empresas: 1.668.753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Microempreendedor Individual: 1.257.036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13716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➔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Queda de 9,0% (comparado ao 1º quadrimestre de 2025).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13716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➔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Aumento de 14,1% (comparado ao 2º quadrimestre de 2024).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3716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Encerramento de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Empresas: 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942.049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Microempreendedor Individual: 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677.921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1371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➔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Queda de 4,5% (comparado ao 1º quadrimestre de 2025). 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1371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➔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Aumento de 12,9% (comparado ao 2º quadrimestre de 2024).</a:t>
            </a:r>
            <a:endParaRPr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g3dbd05b3146_0_2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0" name="Google Shape;230;g3dbd05b3146_0_2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3dbd05b3146_0_2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g3dbd05b3146_0_20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Brasil, 2025.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dbd05b3146_0_42"/>
          <p:cNvSpPr txBox="1"/>
          <p:nvPr/>
        </p:nvSpPr>
        <p:spPr>
          <a:xfrm>
            <a:off x="1621050" y="1425600"/>
            <a:ext cx="8198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Perfil Soci</a:t>
            </a: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oeconômico</a:t>
            </a:r>
            <a:r>
              <a:rPr b="1" lang="pt-BR" sz="4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do MEI</a:t>
            </a:r>
            <a:endParaRPr b="1" sz="4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8" name="Google Shape;238;g3dbd05b3146_0_42"/>
          <p:cNvSpPr txBox="1"/>
          <p:nvPr/>
        </p:nvSpPr>
        <p:spPr>
          <a:xfrm>
            <a:off x="2046275" y="2104125"/>
            <a:ext cx="6580800" cy="402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Perfil Etário do MEI: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Até 29 anos: 12%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Entre 40 e 49 anos: 59%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Entre 50 e 59 anos: 19%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60 anos ou mais: 8%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9" name="Google Shape;239;g3dbd05b3146_0_4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0" name="Google Shape;240;g3dbd05b3146_0_4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g3dbd05b3146_0_4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g3dbd05b3146_0_42"/>
          <p:cNvSpPr txBox="1"/>
          <p:nvPr/>
        </p:nvSpPr>
        <p:spPr>
          <a:xfrm>
            <a:off x="327338" y="9686700"/>
            <a:ext cx="4500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137150" lIns="137150" spcFirstLastPara="1" rIns="137150" wrap="square" tIns="1371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Fonte: Sebrae, 2024.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243" name="Google Shape;243;g3dbd05b3146_0_42"/>
          <p:cNvSpPr txBox="1"/>
          <p:nvPr/>
        </p:nvSpPr>
        <p:spPr>
          <a:xfrm>
            <a:off x="8932000" y="2104125"/>
            <a:ext cx="6580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Perfil Racial do MEI: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Brancos: </a:t>
            </a: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49%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Negros (Pardos + Pretos): 46%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Outros: 5%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4" name="Google Shape;244;g3dbd05b3146_0_42"/>
          <p:cNvSpPr txBox="1"/>
          <p:nvPr/>
        </p:nvSpPr>
        <p:spPr>
          <a:xfrm>
            <a:off x="5853600" y="5782950"/>
            <a:ext cx="6580800" cy="27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25" lIns="91425" spcFirstLastPara="1" rIns="91425" wrap="square" tIns="457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Perfil de</a:t>
            </a:r>
            <a:r>
              <a:rPr b="1"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Gênero do MEI: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52% são homens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381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Char char="-"/>
            </a:pPr>
            <a:r>
              <a:rPr lang="pt-BR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48% são mulheres</a:t>
            </a:r>
            <a:endParaRPr b="1"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B4803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B4803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2023-05-01T22:38:57Z</dcterms:created>
  <dc:creator>Mateus G. Viana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2023-05-01T00:00:00Z</vt:filetime>
  </property>
  <property fmtid="{D5CDD505-2E9C-101B-9397-08002B2CF9AE}" pid="3" name="Creator">
    <vt:lpwstr>Canva</vt:lpwstr>
  </property>
  <property fmtid="{D5CDD505-2E9C-101B-9397-08002B2CF9AE}" pid="4" name="LastSaved">
    <vt:filetime>2023-05-01T00:00:00Z</vt:filetime>
  </property>
</Properties>
</file>